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98" r:id="rId3"/>
    <p:sldId id="292" r:id="rId4"/>
    <p:sldId id="296" r:id="rId5"/>
    <p:sldId id="264" r:id="rId6"/>
    <p:sldId id="320" r:id="rId7"/>
    <p:sldId id="312" r:id="rId8"/>
    <p:sldId id="294" r:id="rId9"/>
    <p:sldId id="304" r:id="rId10"/>
    <p:sldId id="317" r:id="rId11"/>
    <p:sldId id="318" r:id="rId12"/>
    <p:sldId id="319" r:id="rId13"/>
    <p:sldId id="313" r:id="rId14"/>
    <p:sldId id="300" r:id="rId15"/>
    <p:sldId id="301" r:id="rId16"/>
    <p:sldId id="314" r:id="rId17"/>
    <p:sldId id="30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FFC000"/>
    <a:srgbClr val="FFCE38"/>
    <a:srgbClr val="41A30D"/>
    <a:srgbClr val="FEEF92"/>
    <a:srgbClr val="FFFF66"/>
    <a:srgbClr val="FFEA00"/>
    <a:srgbClr val="FFFF00"/>
    <a:srgbClr val="D33502"/>
    <a:srgbClr val="5A3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47" autoAdjust="0"/>
  </p:normalViewPr>
  <p:slideViewPr>
    <p:cSldViewPr snapToGrid="0" showGuides="1">
      <p:cViewPr varScale="1">
        <p:scale>
          <a:sx n="67" d="100"/>
          <a:sy n="67" d="100"/>
        </p:scale>
        <p:origin x="64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AC83B-9CD6-4151-93D2-8CB83C77A27A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E4574-1F40-4617-942A-2E3349698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895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03EC8-990F-4349-895A-63B6C52E0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64EF77-882D-45D0-86E7-92B8F0FD7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AA833-A292-48CA-A52A-4767ED9AE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D0393-28FB-4F8E-87AD-AD1494DF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CCC2A-DD09-4E47-BADA-4BFE01C41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36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5972D-1337-40CA-A17D-1B4A4731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42FCDF-43E1-4A59-ACF3-19CD32913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A0B278-8DF7-4F90-85D5-30B55C71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82C5CC-0395-4FF7-B07B-7F8DAC1BA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05C6F7-B6B4-4875-BE3C-6D11CDF2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19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C3CF3F-BE6E-43E8-85BD-A6307F45E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61ED56-8CFD-49B2-844C-C11C905CD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B30CFC-9992-4994-9802-68FD3790B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A5DF9C-E1A4-4953-9705-FBD52F7A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3625D-AC61-4E37-BF27-B73D10AA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21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C229C-7733-4D7E-9EBD-BD7091C3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0B3C2-4C37-43B7-BCB6-8E109BFCB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746EC-1279-47D7-82B0-0B884BE8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FBDDDE-9E39-40DF-9ADE-742988F96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BE8131-368D-40EA-A7E4-552686F7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87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F805C-6595-4292-A778-6785E7C08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C5530C-D63F-49BB-872F-0528D4A4C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CB093-1432-4075-9278-C177FB07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2078D8-A9E2-49B6-AEC7-AB84BDD5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C144B7-4D80-47BA-82C4-6134D364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55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38EB9-586C-4D17-BC9E-45B8AB2C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A4E668-D5AA-4F1A-B7EB-B6E93E04D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643DA1-0E47-4AB9-B288-770C69930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20007F-70C7-48AA-ACB5-4EA472C7E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80158-7808-4212-ABF3-234702A1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E01AD7-7C7B-4E03-B66C-32105D64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1305D-5035-49D7-B782-EC2AFEDA0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15272-D4F8-478C-92BD-50A0D6EE9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67A94E-9C2E-4B8D-8009-B5CCFF566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CE8305-53F0-477D-B93E-782E3F61A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2553E9-BC50-4E3B-B427-EEFE56D15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29879F-99F6-44C9-9547-13156F42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336245-5AC6-48F8-99A3-ED5BADDFF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454DAD-D2F8-4B29-BEB5-E63162EA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29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8DD79-8C48-4362-A40C-1B6478A2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04D5E3-62AD-405A-81FD-D600EA35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7CE35C-6863-4A72-B36F-8CCB38F9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7C619C-0817-43AC-8C9D-572145BA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57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E286D0-D750-407A-BD99-3251FED5B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1A29FA-FBDC-468A-861F-C0C9B8F56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9A89C4-C9B2-432D-BDDD-D7825D93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47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04F8E-514F-42AA-A9DB-487A53CE3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F32A9-BB91-4AE4-9C81-5968AF219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DC3EE5-2620-4C99-9FDB-310CCCF16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59B131-3422-4767-9615-58D86311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3D0D44-C153-473B-A100-BE275DA91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22D771-23DA-4D1D-B231-B27008A9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50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5823A-039B-42EC-BB98-0FD61005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EFDEE5-F9D8-4F88-8902-ADFD30DC6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B19E4F-D8BB-4CE5-8672-C4A668A60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D31DC6-E678-42B8-B613-227E6CF6B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9DD5B5-04CB-48A4-A513-82F5CA05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3CE1C8-9190-47F2-9660-7B95609F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61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78EC73-3455-474D-970B-735FD41F7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9D36A4-3081-411A-9D85-1EB3CF52C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F92B2-AEE1-4CA4-B2F1-5B36EFA8A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AF2E7-3E8B-45F0-AADD-AC87641FCDCC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6F848B-F490-491F-8093-0EC6AA4A1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6D3139-D6DA-4DDE-9FF4-AFD269E30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7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C6D4F32-1F43-4611-B6C9-5F330BDAB229}"/>
              </a:ext>
            </a:extLst>
          </p:cNvPr>
          <p:cNvGrpSpPr/>
          <p:nvPr/>
        </p:nvGrpSpPr>
        <p:grpSpPr>
          <a:xfrm>
            <a:off x="3562729" y="5850693"/>
            <a:ext cx="4849353" cy="400110"/>
            <a:chOff x="3810397" y="4317445"/>
            <a:chExt cx="4849353" cy="400110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B540C0C-C67A-4CCA-936F-6F1BF9B33AA6}"/>
                </a:ext>
              </a:extLst>
            </p:cNvPr>
            <p:cNvSpPr/>
            <p:nvPr/>
          </p:nvSpPr>
          <p:spPr>
            <a:xfrm>
              <a:off x="3810397" y="4317445"/>
              <a:ext cx="4849353" cy="400110"/>
            </a:xfrm>
            <a:prstGeom prst="roundRect">
              <a:avLst>
                <a:gd name="adj" fmla="val 50000"/>
              </a:avLst>
            </a:prstGeom>
            <a:solidFill>
              <a:srgbClr val="FFFF66">
                <a:alpha val="5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5C2694-2958-48AC-A495-3A4D740A8E48}"/>
                </a:ext>
              </a:extLst>
            </p:cNvPr>
            <p:cNvSpPr txBox="1"/>
            <p:nvPr/>
          </p:nvSpPr>
          <p:spPr>
            <a:xfrm>
              <a:off x="3810397" y="4317445"/>
              <a:ext cx="48493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/>
                <a:t>전준오</a:t>
              </a:r>
              <a:r>
                <a:rPr lang="en-US" altLang="ko-KR" sz="2000" dirty="0"/>
                <a:t>,</a:t>
              </a:r>
              <a:r>
                <a:rPr lang="ko-KR" altLang="en-US" sz="2000" dirty="0" err="1"/>
                <a:t>김호중</a:t>
              </a:r>
              <a:r>
                <a:rPr lang="en-US" altLang="ko-KR" sz="2000" dirty="0"/>
                <a:t>,</a:t>
              </a:r>
              <a:r>
                <a:rPr lang="ko-KR" altLang="en-US" sz="2000" dirty="0"/>
                <a:t>채소연</a:t>
              </a:r>
              <a:r>
                <a:rPr lang="en-US" altLang="ko-KR" sz="2000" dirty="0"/>
                <a:t>,</a:t>
              </a:r>
              <a:r>
                <a:rPr lang="ko-KR" altLang="en-US" sz="2000" dirty="0"/>
                <a:t>김민석</a:t>
              </a:r>
              <a:r>
                <a:rPr lang="en-US" altLang="ko-KR" sz="2000" dirty="0"/>
                <a:t>,</a:t>
              </a:r>
              <a:r>
                <a:rPr lang="ko-KR" altLang="en-US" sz="2000" dirty="0"/>
                <a:t>김선욱</a:t>
              </a:r>
              <a:endParaRPr lang="ko-KR" altLang="en-US" sz="2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2589E19-BB1E-42AD-A090-037917851ABF}"/>
              </a:ext>
            </a:extLst>
          </p:cNvPr>
          <p:cNvGrpSpPr/>
          <p:nvPr/>
        </p:nvGrpSpPr>
        <p:grpSpPr>
          <a:xfrm>
            <a:off x="2804160" y="1052138"/>
            <a:ext cx="6583680" cy="829787"/>
            <a:chOff x="2849078" y="2019291"/>
            <a:chExt cx="6583680" cy="829787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EF4AACF-BF98-4D1B-815E-F2B21068B69C}"/>
                </a:ext>
              </a:extLst>
            </p:cNvPr>
            <p:cNvSpPr/>
            <p:nvPr/>
          </p:nvSpPr>
          <p:spPr>
            <a:xfrm>
              <a:off x="2849078" y="2019291"/>
              <a:ext cx="6583680" cy="829787"/>
            </a:xfrm>
            <a:prstGeom prst="roundRect">
              <a:avLst>
                <a:gd name="adj" fmla="val 50000"/>
              </a:avLst>
            </a:prstGeom>
            <a:solidFill>
              <a:srgbClr val="FFFF00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FF3868-DADC-439E-953C-BAD4581A3B8A}"/>
                </a:ext>
              </a:extLst>
            </p:cNvPr>
            <p:cNvSpPr txBox="1"/>
            <p:nvPr/>
          </p:nvSpPr>
          <p:spPr>
            <a:xfrm>
              <a:off x="3562729" y="2138190"/>
              <a:ext cx="50970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Confidant </a:t>
              </a:r>
              <a:r>
                <a:rPr lang="ko-KR" altLang="en-US" sz="32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프로젝트 계획서</a:t>
              </a: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485AC3-93BA-4C5D-BD3E-4C24FE11A689}"/>
              </a:ext>
            </a:extLst>
          </p:cNvPr>
          <p:cNvSpPr/>
          <p:nvPr/>
        </p:nvSpPr>
        <p:spPr>
          <a:xfrm>
            <a:off x="190500" y="165100"/>
            <a:ext cx="11811000" cy="6489700"/>
          </a:xfrm>
          <a:prstGeom prst="rect">
            <a:avLst/>
          </a:prstGeom>
          <a:noFill/>
          <a:ln w="53975" cmpd="dbl">
            <a:solidFill>
              <a:srgbClr val="FFC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18F506-E47E-464C-B106-FCFF52109857}"/>
              </a:ext>
            </a:extLst>
          </p:cNvPr>
          <p:cNvSpPr/>
          <p:nvPr/>
        </p:nvSpPr>
        <p:spPr>
          <a:xfrm>
            <a:off x="10352610" y="6280444"/>
            <a:ext cx="16488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medium-content-sans-serif-font"/>
              </a:rPr>
              <a:t>공개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medium-content-sans-serif-font"/>
              </a:rPr>
              <a:t>SW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medium-content-sans-serif-font"/>
              </a:rPr>
              <a:t>실무</a:t>
            </a:r>
            <a:endParaRPr lang="ko-KR" altLang="en-US" b="1" i="0" dirty="0">
              <a:solidFill>
                <a:schemeClr val="bg1">
                  <a:lumMod val="50000"/>
                </a:schemeClr>
              </a:solidFill>
              <a:effectLst/>
              <a:latin typeface="medium-content-sans-serif-font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9887D31-B741-4D1D-9798-5FDB94CC2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160" y="2116432"/>
            <a:ext cx="6583680" cy="349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81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3711892" cy="830997"/>
            <a:chOff x="598391" y="347144"/>
            <a:chExt cx="3711892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2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28889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공개</a:t>
              </a:r>
              <a:r>
                <a:rPr lang="en-US" altLang="ko-KR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SW</a:t>
              </a:r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분석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6DF819A-B0D5-44E2-AA05-1541635657F6}"/>
              </a:ext>
            </a:extLst>
          </p:cNvPr>
          <p:cNvSpPr txBox="1"/>
          <p:nvPr/>
        </p:nvSpPr>
        <p:spPr>
          <a:xfrm>
            <a:off x="1529473" y="1681710"/>
            <a:ext cx="4717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Confidant 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 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– Confidant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파일 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88, 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 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23)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5E575-81A4-4CF7-8DCA-7E6D38D2A81D}"/>
              </a:ext>
            </a:extLst>
          </p:cNvPr>
          <p:cNvSpPr txBox="1"/>
          <p:nvPr/>
        </p:nvSpPr>
        <p:spPr>
          <a:xfrm>
            <a:off x="1211839" y="1110397"/>
            <a:ext cx="4043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 Confidant </a:t>
            </a:r>
            <a:r>
              <a:rPr lang="ko-KR" altLang="en-US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복잡도 분석 </a:t>
            </a:r>
            <a:endParaRPr lang="en-US" altLang="ko-KR" sz="2400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C55788D-89E7-431D-8DAB-2CCCEF820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473" y="2191468"/>
            <a:ext cx="9442667" cy="4163741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831374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3711892" cy="830997"/>
            <a:chOff x="598391" y="347144"/>
            <a:chExt cx="3711892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2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28889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공개</a:t>
              </a:r>
              <a:r>
                <a:rPr lang="en-US" altLang="ko-KR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SW</a:t>
              </a:r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분석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6DF819A-B0D5-44E2-AA05-1541635657F6}"/>
              </a:ext>
            </a:extLst>
          </p:cNvPr>
          <p:cNvSpPr txBox="1"/>
          <p:nvPr/>
        </p:nvSpPr>
        <p:spPr>
          <a:xfrm>
            <a:off x="1529473" y="1681710"/>
            <a:ext cx="4717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Confidant 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 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– docs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파일 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70, 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 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17)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5E575-81A4-4CF7-8DCA-7E6D38D2A81D}"/>
              </a:ext>
            </a:extLst>
          </p:cNvPr>
          <p:cNvSpPr txBox="1"/>
          <p:nvPr/>
        </p:nvSpPr>
        <p:spPr>
          <a:xfrm>
            <a:off x="1211839" y="1110397"/>
            <a:ext cx="4043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 Confidant </a:t>
            </a:r>
            <a:r>
              <a:rPr lang="ko-KR" altLang="en-US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복잡도 분석 </a:t>
            </a:r>
            <a:endParaRPr lang="en-US" altLang="ko-KR" sz="2400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B335F8A-C639-40EC-B8BE-AD7BD6EE8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473" y="2191468"/>
            <a:ext cx="4717323" cy="1543134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D62BA43-8E2B-4756-987D-DDA4FEF86BE4}"/>
              </a:ext>
            </a:extLst>
          </p:cNvPr>
          <p:cNvSpPr txBox="1"/>
          <p:nvPr/>
        </p:nvSpPr>
        <p:spPr>
          <a:xfrm>
            <a:off x="1529473" y="3984428"/>
            <a:ext cx="4717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Confidant 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 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– salt (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파일 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8, 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 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5)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F6C6E99-78CA-45D3-B84E-5F4087B53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473" y="4651225"/>
            <a:ext cx="4784700" cy="13536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57BADF-0616-48C3-9D9A-DBFF83206565}"/>
              </a:ext>
            </a:extLst>
          </p:cNvPr>
          <p:cNvSpPr txBox="1"/>
          <p:nvPr/>
        </p:nvSpPr>
        <p:spPr>
          <a:xfrm>
            <a:off x="7163931" y="2562925"/>
            <a:ext cx="4717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Confidant 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 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– tests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파일 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12, 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 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6)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EF8CF61-D058-41A9-B2DE-808421298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729" y="3251601"/>
            <a:ext cx="4962525" cy="1943100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881068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C4DC575-D45D-4418-A3D1-E2D817F5C247}"/>
              </a:ext>
            </a:extLst>
          </p:cNvPr>
          <p:cNvGrpSpPr/>
          <p:nvPr/>
        </p:nvGrpSpPr>
        <p:grpSpPr>
          <a:xfrm>
            <a:off x="388879" y="279400"/>
            <a:ext cx="3711892" cy="830997"/>
            <a:chOff x="598391" y="347144"/>
            <a:chExt cx="3711892" cy="83099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BC61AF1-6AD0-4C05-81D9-58D68D17DBCE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2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97162A-2E78-4DC0-8BC0-81C1C7F05229}"/>
                </a:ext>
              </a:extLst>
            </p:cNvPr>
            <p:cNvSpPr txBox="1"/>
            <p:nvPr/>
          </p:nvSpPr>
          <p:spPr>
            <a:xfrm>
              <a:off x="1421351" y="424088"/>
              <a:ext cx="28889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공개</a:t>
              </a:r>
              <a:r>
                <a:rPr lang="en-US" altLang="ko-KR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SW</a:t>
              </a:r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분석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B7E44AE-83E6-46E8-B82D-401E694A5CDE}"/>
              </a:ext>
            </a:extLst>
          </p:cNvPr>
          <p:cNvSpPr txBox="1"/>
          <p:nvPr/>
        </p:nvSpPr>
        <p:spPr>
          <a:xfrm>
            <a:off x="1211838" y="1122585"/>
            <a:ext cx="5333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 Confidant</a:t>
            </a:r>
            <a:r>
              <a:rPr lang="ko-KR" altLang="en-US" sz="28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사용 언어  및  프로그램 </a:t>
            </a:r>
            <a:endParaRPr lang="en-US" altLang="ko-KR" sz="2800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FE26B7-02CD-4223-8965-95D037F18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129" y="2079386"/>
            <a:ext cx="2750387" cy="1639679"/>
          </a:xfrm>
          <a:prstGeom prst="rect">
            <a:avLst/>
          </a:prstGeom>
          <a:ln>
            <a:solidFill>
              <a:srgbClr val="FFC000"/>
            </a:solidFill>
          </a:ln>
          <a:effectLst/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9E89980-D43D-4D4F-B1B6-C2E274762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290" y="2079385"/>
            <a:ext cx="4838001" cy="163967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913AB98-43F9-4A51-BF19-C12C3D27C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129" y="4485684"/>
            <a:ext cx="2750387" cy="1402497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DCB6D93-D54A-45E1-8A77-27B891059D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2290" y="4461604"/>
            <a:ext cx="4838001" cy="1402498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4011412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3711892" cy="830997"/>
            <a:chOff x="598391" y="347144"/>
            <a:chExt cx="3711892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2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28889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공개</a:t>
              </a:r>
              <a:r>
                <a:rPr lang="en-US" altLang="ko-KR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SW</a:t>
              </a:r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분석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0B2B07-E4B6-4640-90FA-9B6C28EBB6BB}"/>
              </a:ext>
            </a:extLst>
          </p:cNvPr>
          <p:cNvSpPr/>
          <p:nvPr/>
        </p:nvSpPr>
        <p:spPr>
          <a:xfrm>
            <a:off x="8111625" y="5721600"/>
            <a:ext cx="3091362" cy="288675"/>
          </a:xfrm>
          <a:prstGeom prst="rect">
            <a:avLst/>
          </a:prstGeom>
          <a:solidFill>
            <a:srgbClr val="FFFF00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4B737F1-D6DE-44F7-9B3D-FB1FCADDD194}"/>
              </a:ext>
            </a:extLst>
          </p:cNvPr>
          <p:cNvSpPr/>
          <p:nvPr/>
        </p:nvSpPr>
        <p:spPr>
          <a:xfrm>
            <a:off x="4615572" y="2513384"/>
            <a:ext cx="2960855" cy="2960633"/>
          </a:xfrm>
          <a:prstGeom prst="ellipse">
            <a:avLst/>
          </a:prstGeom>
          <a:solidFill>
            <a:srgbClr val="FFEA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F309BFA-3983-46A2-93AC-8CDA4DBC3B6B}"/>
              </a:ext>
            </a:extLst>
          </p:cNvPr>
          <p:cNvCxnSpPr>
            <a:cxnSpLocks/>
            <a:stCxn id="23" idx="1"/>
          </p:cNvCxnSpPr>
          <p:nvPr/>
        </p:nvCxnSpPr>
        <p:spPr>
          <a:xfrm>
            <a:off x="3465934" y="2592600"/>
            <a:ext cx="1843116" cy="1330390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FACE528-95B2-4B08-8EBB-13BB0DC0B47B}"/>
              </a:ext>
            </a:extLst>
          </p:cNvPr>
          <p:cNvGrpSpPr/>
          <p:nvPr/>
        </p:nvGrpSpPr>
        <p:grpSpPr>
          <a:xfrm>
            <a:off x="1211838" y="2393696"/>
            <a:ext cx="2438400" cy="1112474"/>
            <a:chOff x="4125988" y="3190070"/>
            <a:chExt cx="1613067" cy="107210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A60B63E-C670-434F-BAFC-8AB0DFCE38A9}"/>
                </a:ext>
              </a:extLst>
            </p:cNvPr>
            <p:cNvSpPr/>
            <p:nvPr/>
          </p:nvSpPr>
          <p:spPr>
            <a:xfrm flipH="1">
              <a:off x="4125988" y="3550316"/>
              <a:ext cx="1613067" cy="7118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AWS KMS </a:t>
              </a:r>
              <a:r>
                <a:rPr lang="ko-KR" altLang="en-US" sz="14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en-US" altLang="ko-KR" sz="14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&amp;</a:t>
              </a:r>
              <a:r>
                <a:rPr lang="ko-KR" altLang="en-US" sz="14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en-US" altLang="ko-KR" sz="14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IAM</a:t>
              </a:r>
              <a:r>
                <a:rPr lang="ko-KR" altLang="en-US" sz="14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을 사용</a:t>
              </a:r>
              <a:endParaRPr lang="en-US" altLang="ko-KR" sz="140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토큰 생성</a:t>
              </a:r>
              <a:endParaRPr lang="en-US" altLang="ko-KR" sz="140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암호화된 메시지 전달</a:t>
              </a:r>
              <a:endPara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E441127-01B7-4F91-ADE9-E18778133823}"/>
                </a:ext>
              </a:extLst>
            </p:cNvPr>
            <p:cNvSpPr/>
            <p:nvPr/>
          </p:nvSpPr>
          <p:spPr>
            <a:xfrm>
              <a:off x="5617133" y="3253831"/>
              <a:ext cx="45719" cy="255850"/>
            </a:xfrm>
            <a:prstGeom prst="rect">
              <a:avLst/>
            </a:prstGeom>
            <a:solidFill>
              <a:srgbClr val="409B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D17C873-472F-4264-946C-96BBA68C5519}"/>
                </a:ext>
              </a:extLst>
            </p:cNvPr>
            <p:cNvSpPr/>
            <p:nvPr/>
          </p:nvSpPr>
          <p:spPr>
            <a:xfrm flipH="1">
              <a:off x="4290026" y="3190070"/>
              <a:ext cx="1315038" cy="3707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900" dirty="0">
                  <a:solidFill>
                    <a:srgbClr val="41A30D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KMS </a:t>
              </a:r>
              <a:r>
                <a:rPr lang="ko-KR" altLang="en-US" sz="1900" dirty="0">
                  <a:solidFill>
                    <a:srgbClr val="41A30D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인증</a:t>
              </a:r>
              <a:endParaRPr lang="en-US" altLang="ko-KR" sz="19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1A30D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EFF3118-2060-4C9F-B556-0D9AE7E63AC1}"/>
              </a:ext>
            </a:extLst>
          </p:cNvPr>
          <p:cNvCxnSpPr>
            <a:cxnSpLocks/>
          </p:cNvCxnSpPr>
          <p:nvPr/>
        </p:nvCxnSpPr>
        <p:spPr>
          <a:xfrm flipH="1">
            <a:off x="6321247" y="3247372"/>
            <a:ext cx="1911333" cy="577860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BE543D1-AABA-4691-AA5D-B2C8074BDF44}"/>
              </a:ext>
            </a:extLst>
          </p:cNvPr>
          <p:cNvGrpSpPr/>
          <p:nvPr/>
        </p:nvGrpSpPr>
        <p:grpSpPr>
          <a:xfrm>
            <a:off x="8098807" y="2507311"/>
            <a:ext cx="3683617" cy="1863016"/>
            <a:chOff x="3571006" y="3149429"/>
            <a:chExt cx="2747444" cy="102676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4E44234-378B-4CB1-A292-4A3375AF54C8}"/>
                </a:ext>
              </a:extLst>
            </p:cNvPr>
            <p:cNvSpPr/>
            <p:nvPr/>
          </p:nvSpPr>
          <p:spPr>
            <a:xfrm flipH="1">
              <a:off x="3571006" y="3507232"/>
              <a:ext cx="2747444" cy="6689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rgbClr val="5D5D59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DynamoDB</a:t>
              </a:r>
              <a:r>
                <a:rPr lang="en-US" altLang="ko-KR" sz="14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 </a:t>
              </a:r>
              <a:r>
                <a:rPr lang="ko-KR" altLang="en-US" sz="14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추가 방법으로 비밀 저장</a:t>
              </a:r>
              <a:endParaRPr lang="en-US" altLang="ko-KR" sz="140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Fernet </a:t>
              </a:r>
              <a:r>
                <a:rPr lang="ko-KR" altLang="en-US" sz="14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대칭 인증 암호학을 사용</a:t>
              </a:r>
              <a:endParaRPr lang="en-US" altLang="ko-KR" sz="140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수정할 때마다 모든 버전</a:t>
              </a:r>
              <a:r>
                <a:rPr lang="en-US" altLang="ko-KR" sz="14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암호에 고유한 </a:t>
              </a:r>
              <a:r>
                <a:rPr lang="en-US" altLang="ko-KR" sz="14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KMS </a:t>
              </a:r>
              <a:r>
                <a:rPr lang="ko-KR" altLang="en-US" sz="14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데이터 키 생성 </a:t>
              </a:r>
              <a:endPara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87C634A-2B66-4435-91AB-AA1991F10ACA}"/>
                </a:ext>
              </a:extLst>
            </p:cNvPr>
            <p:cNvSpPr/>
            <p:nvPr/>
          </p:nvSpPr>
          <p:spPr>
            <a:xfrm>
              <a:off x="3718327" y="3213190"/>
              <a:ext cx="45719" cy="255850"/>
            </a:xfrm>
            <a:prstGeom prst="rect">
              <a:avLst/>
            </a:prstGeom>
            <a:solidFill>
              <a:srgbClr val="409B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46F7F81-B846-4267-B185-1F297A748E6A}"/>
                </a:ext>
              </a:extLst>
            </p:cNvPr>
            <p:cNvSpPr/>
            <p:nvPr/>
          </p:nvSpPr>
          <p:spPr>
            <a:xfrm flipH="1">
              <a:off x="3764046" y="3149429"/>
              <a:ext cx="2323976" cy="4747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900" dirty="0" err="1">
                  <a:solidFill>
                    <a:srgbClr val="41A30D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버전별</a:t>
              </a:r>
              <a:r>
                <a:rPr lang="ko-KR" altLang="en-US" sz="1900" dirty="0">
                  <a:solidFill>
                    <a:srgbClr val="41A30D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비밀의 </a:t>
              </a:r>
              <a:r>
                <a:rPr lang="en-US" altLang="ko-KR" sz="1900" dirty="0">
                  <a:solidFill>
                    <a:srgbClr val="41A30D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at-rest </a:t>
              </a:r>
              <a:r>
                <a:rPr lang="ko-KR" altLang="en-US" sz="1900" dirty="0">
                  <a:solidFill>
                    <a:srgbClr val="41A30D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암호화 모델</a:t>
              </a:r>
              <a:endParaRPr lang="en-US" altLang="ko-KR" sz="19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1A30D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AF5F92C-DBB7-439B-9592-EED62CA4AE09}"/>
              </a:ext>
            </a:extLst>
          </p:cNvPr>
          <p:cNvCxnSpPr>
            <a:cxnSpLocks/>
            <a:stCxn id="35" idx="1"/>
          </p:cNvCxnSpPr>
          <p:nvPr/>
        </p:nvCxnSpPr>
        <p:spPr>
          <a:xfrm flipV="1">
            <a:off x="4255149" y="4344550"/>
            <a:ext cx="700882" cy="312110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3024CCF-726E-495A-88E1-BCC85DBDAE5C}"/>
              </a:ext>
            </a:extLst>
          </p:cNvPr>
          <p:cNvGrpSpPr/>
          <p:nvPr/>
        </p:nvGrpSpPr>
        <p:grpSpPr>
          <a:xfrm>
            <a:off x="388879" y="4370327"/>
            <a:ext cx="4350180" cy="681963"/>
            <a:chOff x="2360836" y="3155516"/>
            <a:chExt cx="3773953" cy="442048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F1E827F-29A7-41FB-8886-69178DB96A6E}"/>
                </a:ext>
              </a:extLst>
            </p:cNvPr>
            <p:cNvSpPr/>
            <p:nvPr/>
          </p:nvSpPr>
          <p:spPr>
            <a:xfrm flipH="1">
              <a:off x="3152266" y="3398063"/>
              <a:ext cx="2982523" cy="1995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AngularJS </a:t>
              </a:r>
              <a:r>
                <a:rPr lang="ko-KR" altLang="en-US" sz="14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웹 인터페이스 제공</a:t>
              </a:r>
              <a:r>
                <a:rPr lang="ko-KR" altLang="en-US" sz="14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endPara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8C6D861-8A69-4F45-B0A3-25C33D13A334}"/>
                </a:ext>
              </a:extLst>
            </p:cNvPr>
            <p:cNvSpPr/>
            <p:nvPr/>
          </p:nvSpPr>
          <p:spPr>
            <a:xfrm>
              <a:off x="5714978" y="3200399"/>
              <a:ext cx="45719" cy="281435"/>
            </a:xfrm>
            <a:prstGeom prst="rect">
              <a:avLst/>
            </a:prstGeom>
            <a:solidFill>
              <a:srgbClr val="409B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3F864E0-F64E-4AA4-BC1A-78C3B13B65E9}"/>
                </a:ext>
              </a:extLst>
            </p:cNvPr>
            <p:cNvSpPr/>
            <p:nvPr/>
          </p:nvSpPr>
          <p:spPr>
            <a:xfrm flipH="1">
              <a:off x="2360836" y="3155516"/>
              <a:ext cx="3331245" cy="2493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1900" dirty="0">
                  <a:solidFill>
                    <a:srgbClr val="41A30D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사용자 친화적 </a:t>
              </a:r>
              <a:r>
                <a:rPr lang="ko-KR" altLang="en-US" sz="1900" dirty="0" err="1">
                  <a:solidFill>
                    <a:srgbClr val="41A30D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웹인터페이스</a:t>
              </a:r>
              <a:endParaRPr lang="en-US" altLang="ko-KR" sz="19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1A30D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9FB7C58-AA01-4896-A6EA-60AE30EC4BF8}"/>
              </a:ext>
            </a:extLst>
          </p:cNvPr>
          <p:cNvSpPr txBox="1"/>
          <p:nvPr/>
        </p:nvSpPr>
        <p:spPr>
          <a:xfrm>
            <a:off x="8323002" y="5681271"/>
            <a:ext cx="337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오픈 소스 비밀 관리 서비스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4F276F-10CF-4C24-87C3-FFEA67A57C03}"/>
              </a:ext>
            </a:extLst>
          </p:cNvPr>
          <p:cNvSpPr txBox="1"/>
          <p:nvPr/>
        </p:nvSpPr>
        <p:spPr>
          <a:xfrm>
            <a:off x="1211838" y="1122585"/>
            <a:ext cx="5333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 Confidant</a:t>
            </a:r>
            <a:r>
              <a:rPr lang="ko-KR" altLang="en-US" sz="28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기능 개요</a:t>
            </a:r>
            <a:endParaRPr lang="en-US" altLang="ko-KR" sz="2800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2031B8-5F97-4F87-8103-81372DA4D1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0" t="7431" b="-1"/>
          <a:stretch/>
        </p:blipFill>
        <p:spPr>
          <a:xfrm>
            <a:off x="4799876" y="3581862"/>
            <a:ext cx="2622703" cy="77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40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4131879" cy="830997"/>
            <a:chOff x="598391" y="347144"/>
            <a:chExt cx="4131879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33089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프로젝트 계획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6DF819A-B0D5-44E2-AA05-1541635657F6}"/>
              </a:ext>
            </a:extLst>
          </p:cNvPr>
          <p:cNvSpPr txBox="1"/>
          <p:nvPr/>
        </p:nvSpPr>
        <p:spPr>
          <a:xfrm>
            <a:off x="1211839" y="986088"/>
            <a:ext cx="295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2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 </a:t>
            </a:r>
            <a:r>
              <a:rPr lang="ko-KR" altLang="en-US" sz="2400" spc="-150" dirty="0">
                <a:solidFill>
                  <a:schemeClr val="bg2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일정표</a:t>
            </a:r>
            <a:endParaRPr lang="en-US" altLang="ko-KR" sz="2400" spc="-150" dirty="0">
              <a:solidFill>
                <a:schemeClr val="bg2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C3DB6B0-9977-4013-9110-BF0CA961B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633974"/>
              </p:ext>
            </p:extLst>
          </p:nvPr>
        </p:nvGraphicFramePr>
        <p:xfrm>
          <a:off x="914399" y="1597793"/>
          <a:ext cx="10337531" cy="4673484"/>
        </p:xfrm>
        <a:graphic>
          <a:graphicData uri="http://schemas.openxmlformats.org/drawingml/2006/table">
            <a:tbl>
              <a:tblPr/>
              <a:tblGrid>
                <a:gridCol w="2213812">
                  <a:extLst>
                    <a:ext uri="{9D8B030D-6E8A-4147-A177-3AD203B41FA5}">
                      <a16:colId xmlns:a16="http://schemas.microsoft.com/office/drawing/2014/main" val="2197100097"/>
                    </a:ext>
                  </a:extLst>
                </a:gridCol>
                <a:gridCol w="887448">
                  <a:extLst>
                    <a:ext uri="{9D8B030D-6E8A-4147-A177-3AD203B41FA5}">
                      <a16:colId xmlns:a16="http://schemas.microsoft.com/office/drawing/2014/main" val="3808417847"/>
                    </a:ext>
                  </a:extLst>
                </a:gridCol>
                <a:gridCol w="1033753">
                  <a:extLst>
                    <a:ext uri="{9D8B030D-6E8A-4147-A177-3AD203B41FA5}">
                      <a16:colId xmlns:a16="http://schemas.microsoft.com/office/drawing/2014/main" val="1866691232"/>
                    </a:ext>
                  </a:extLst>
                </a:gridCol>
                <a:gridCol w="1033753">
                  <a:extLst>
                    <a:ext uri="{9D8B030D-6E8A-4147-A177-3AD203B41FA5}">
                      <a16:colId xmlns:a16="http://schemas.microsoft.com/office/drawing/2014/main" val="3497594703"/>
                    </a:ext>
                  </a:extLst>
                </a:gridCol>
                <a:gridCol w="1033753">
                  <a:extLst>
                    <a:ext uri="{9D8B030D-6E8A-4147-A177-3AD203B41FA5}">
                      <a16:colId xmlns:a16="http://schemas.microsoft.com/office/drawing/2014/main" val="1984718496"/>
                    </a:ext>
                  </a:extLst>
                </a:gridCol>
                <a:gridCol w="1033753">
                  <a:extLst>
                    <a:ext uri="{9D8B030D-6E8A-4147-A177-3AD203B41FA5}">
                      <a16:colId xmlns:a16="http://schemas.microsoft.com/office/drawing/2014/main" val="2475230711"/>
                    </a:ext>
                  </a:extLst>
                </a:gridCol>
                <a:gridCol w="1033753">
                  <a:extLst>
                    <a:ext uri="{9D8B030D-6E8A-4147-A177-3AD203B41FA5}">
                      <a16:colId xmlns:a16="http://schemas.microsoft.com/office/drawing/2014/main" val="496697447"/>
                    </a:ext>
                  </a:extLst>
                </a:gridCol>
                <a:gridCol w="1033753">
                  <a:extLst>
                    <a:ext uri="{9D8B030D-6E8A-4147-A177-3AD203B41FA5}">
                      <a16:colId xmlns:a16="http://schemas.microsoft.com/office/drawing/2014/main" val="3208280055"/>
                    </a:ext>
                  </a:extLst>
                </a:gridCol>
                <a:gridCol w="1033753">
                  <a:extLst>
                    <a:ext uri="{9D8B030D-6E8A-4147-A177-3AD203B41FA5}">
                      <a16:colId xmlns:a16="http://schemas.microsoft.com/office/drawing/2014/main" val="451200602"/>
                    </a:ext>
                  </a:extLst>
                </a:gridCol>
              </a:tblGrid>
              <a:tr h="414172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10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11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12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614315"/>
                  </a:ext>
                </a:extLst>
              </a:tr>
              <a:tr h="372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3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4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5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6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7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8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159988"/>
                  </a:ext>
                </a:extLst>
              </a:tr>
              <a:tr h="7869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프로젝트 구성 및 제안서 작성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13175"/>
                  </a:ext>
                </a:extLst>
              </a:tr>
              <a:tr h="786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기능 분석 및 기능 분석 보고서 작성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502559"/>
                  </a:ext>
                </a:extLst>
              </a:tr>
              <a:tr h="786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상세 분석 및 상세 분석 보고서 작성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222867"/>
                  </a:ext>
                </a:extLst>
              </a:tr>
              <a:tr h="786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추가 기능 개발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312060"/>
                  </a:ext>
                </a:extLst>
              </a:tr>
              <a:tr h="738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최종 보고서 작성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803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426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4131879" cy="830997"/>
            <a:chOff x="598391" y="347144"/>
            <a:chExt cx="4131879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33089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프로젝트 계획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6DF819A-B0D5-44E2-AA05-1541635657F6}"/>
              </a:ext>
            </a:extLst>
          </p:cNvPr>
          <p:cNvSpPr txBox="1"/>
          <p:nvPr/>
        </p:nvSpPr>
        <p:spPr>
          <a:xfrm>
            <a:off x="1211839" y="986088"/>
            <a:ext cx="295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2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- </a:t>
            </a:r>
            <a:r>
              <a:rPr lang="ko-KR" altLang="en-US" sz="2400" spc="-150" dirty="0">
                <a:solidFill>
                  <a:schemeClr val="bg2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업무 분담</a:t>
            </a:r>
            <a:endParaRPr lang="en-US" altLang="ko-KR" sz="2400" spc="-150" dirty="0">
              <a:solidFill>
                <a:schemeClr val="bg2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9707A7A-60F5-4171-B76B-AED5562B2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01713"/>
              </p:ext>
            </p:extLst>
          </p:nvPr>
        </p:nvGraphicFramePr>
        <p:xfrm>
          <a:off x="1562029" y="1822654"/>
          <a:ext cx="9420395" cy="4099788"/>
        </p:xfrm>
        <a:graphic>
          <a:graphicData uri="http://schemas.openxmlformats.org/drawingml/2006/table">
            <a:tbl>
              <a:tblPr/>
              <a:tblGrid>
                <a:gridCol w="2941148">
                  <a:extLst>
                    <a:ext uri="{9D8B030D-6E8A-4147-A177-3AD203B41FA5}">
                      <a16:colId xmlns:a16="http://schemas.microsoft.com/office/drawing/2014/main" val="1028293436"/>
                    </a:ext>
                  </a:extLst>
                </a:gridCol>
                <a:gridCol w="6479247">
                  <a:extLst>
                    <a:ext uri="{9D8B030D-6E8A-4147-A177-3AD203B41FA5}">
                      <a16:colId xmlns:a16="http://schemas.microsoft.com/office/drawing/2014/main" val="197110771"/>
                    </a:ext>
                  </a:extLst>
                </a:gridCol>
              </a:tblGrid>
              <a:tr h="6832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이름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E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역할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E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604334"/>
                  </a:ext>
                </a:extLst>
              </a:tr>
              <a:tr h="6832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김선욱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364256"/>
                  </a:ext>
                </a:extLst>
              </a:tr>
              <a:tr h="6832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김민석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9243349"/>
                  </a:ext>
                </a:extLst>
              </a:tr>
              <a:tr h="6832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김호중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784337"/>
                  </a:ext>
                </a:extLst>
              </a:tr>
              <a:tr h="6832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전중오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690131"/>
                  </a:ext>
                </a:extLst>
              </a:tr>
              <a:tr h="6832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채소연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277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633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4131879" cy="830997"/>
            <a:chOff x="598391" y="347144"/>
            <a:chExt cx="4131879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33089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프로젝트 계획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6DF819A-B0D5-44E2-AA05-1541635657F6}"/>
              </a:ext>
            </a:extLst>
          </p:cNvPr>
          <p:cNvSpPr txBox="1"/>
          <p:nvPr/>
        </p:nvSpPr>
        <p:spPr>
          <a:xfrm>
            <a:off x="1211838" y="986088"/>
            <a:ext cx="4131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-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발생 가능한 예외 상황에 대처방안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ko-KR" sz="2400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972EB70-40B7-43C2-8B16-8E253728B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872061"/>
              </p:ext>
            </p:extLst>
          </p:nvPr>
        </p:nvGraphicFramePr>
        <p:xfrm>
          <a:off x="1211839" y="1583334"/>
          <a:ext cx="10145972" cy="4846879"/>
        </p:xfrm>
        <a:graphic>
          <a:graphicData uri="http://schemas.openxmlformats.org/drawingml/2006/table">
            <a:tbl>
              <a:tblPr/>
              <a:tblGrid>
                <a:gridCol w="2266973">
                  <a:extLst>
                    <a:ext uri="{9D8B030D-6E8A-4147-A177-3AD203B41FA5}">
                      <a16:colId xmlns:a16="http://schemas.microsoft.com/office/drawing/2014/main" val="1545730772"/>
                    </a:ext>
                  </a:extLst>
                </a:gridCol>
                <a:gridCol w="3726169">
                  <a:extLst>
                    <a:ext uri="{9D8B030D-6E8A-4147-A177-3AD203B41FA5}">
                      <a16:colId xmlns:a16="http://schemas.microsoft.com/office/drawing/2014/main" val="4142642751"/>
                    </a:ext>
                  </a:extLst>
                </a:gridCol>
                <a:gridCol w="4152830">
                  <a:extLst>
                    <a:ext uri="{9D8B030D-6E8A-4147-A177-3AD203B41FA5}">
                      <a16:colId xmlns:a16="http://schemas.microsoft.com/office/drawing/2014/main" val="2364249815"/>
                    </a:ext>
                  </a:extLst>
                </a:gridCol>
              </a:tblGrid>
              <a:tr h="40824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구분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E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위험요소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E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대처방안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E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520909"/>
                  </a:ext>
                </a:extLst>
              </a:tr>
              <a:tr h="84713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프로젝트 상의 위험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개발 기술 부족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필요한 전문지식을 학습해 부족한 개발 기술을 보충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298981"/>
                  </a:ext>
                </a:extLst>
              </a:tr>
              <a:tr h="138309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인원 상의 위험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업무 과다 및 인원 공백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주기적인 개발 공유와 적절한 업무 분배를 통해 위험 해결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피해 최소화 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모든 개발 과정에서 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명 이상의 팀원이 공동 참여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667137"/>
                  </a:ext>
                </a:extLst>
              </a:tr>
              <a:tr h="1104203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제작상의 위험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개발 시간 지연 및 오류 발생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업무 재분배 및 계획 새롭게 세우기 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marL="14351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계획 단계에서 확실한 계획으로 기간 지연을 미연에 방지</a:t>
                      </a:r>
                      <a:r>
                        <a:rPr lang="ko-KR" altLang="en-US" sz="14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9585217"/>
                  </a:ext>
                </a:extLst>
              </a:tr>
              <a:tr h="11042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5080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난이도 높은 코드로 이해에 어려움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508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github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에 나와있는 소스코드 가이드를 통해 이해하도록 노력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34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338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2982526" cy="830997"/>
            <a:chOff x="598391" y="347144"/>
            <a:chExt cx="2982526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21595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참고자료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D09008-C92C-47CC-B0AE-366431A43FC4}"/>
              </a:ext>
            </a:extLst>
          </p:cNvPr>
          <p:cNvSpPr/>
          <p:nvPr/>
        </p:nvSpPr>
        <p:spPr>
          <a:xfrm>
            <a:off x="1211839" y="1790920"/>
            <a:ext cx="4796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https://linuxsecurity.expert/tools/confidant/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6C5F96-455A-4808-B54A-8C8F8FA4C6E9}"/>
              </a:ext>
            </a:extLst>
          </p:cNvPr>
          <p:cNvSpPr/>
          <p:nvPr/>
        </p:nvSpPr>
        <p:spPr>
          <a:xfrm>
            <a:off x="1211839" y="2342007"/>
            <a:ext cx="104443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https://eng.lyft.com/announcing-confidant-an-open-source-secret-management-service-from-lyft-1e256fe628a3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294627-3602-4DA2-8399-A033B3973FE7}"/>
              </a:ext>
            </a:extLst>
          </p:cNvPr>
          <p:cNvSpPr/>
          <p:nvPr/>
        </p:nvSpPr>
        <p:spPr>
          <a:xfrm>
            <a:off x="1211839" y="3170093"/>
            <a:ext cx="6164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https://github.com/pinterest/knox/wiki/Similar-Solutions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98490F-EFB2-4B84-8D1A-911BF28464F1}"/>
              </a:ext>
            </a:extLst>
          </p:cNvPr>
          <p:cNvSpPr/>
          <p:nvPr/>
        </p:nvSpPr>
        <p:spPr>
          <a:xfrm>
            <a:off x="1211839" y="3721180"/>
            <a:ext cx="6164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https://github.com/pinterest/knox/wiki/Similar-Solutions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1A5B26-519B-457D-93E4-65523B10D50C}"/>
              </a:ext>
            </a:extLst>
          </p:cNvPr>
          <p:cNvSpPr/>
          <p:nvPr/>
        </p:nvSpPr>
        <p:spPr>
          <a:xfrm>
            <a:off x="1211839" y="4272267"/>
            <a:ext cx="5931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https://lyft.github.io/confidant/basics/using_confidant/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FD4F79-7B86-4869-A715-2C707203E68B}"/>
              </a:ext>
            </a:extLst>
          </p:cNvPr>
          <p:cNvSpPr/>
          <p:nvPr/>
        </p:nvSpPr>
        <p:spPr>
          <a:xfrm>
            <a:off x="1211838" y="4823354"/>
            <a:ext cx="79321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https://stackshare.io/stackups/confidant-vs-keywhiz-vs-vault</a:t>
            </a:r>
          </a:p>
        </p:txBody>
      </p:sp>
    </p:spTree>
    <p:extLst>
      <p:ext uri="{BB962C8B-B14F-4D97-AF65-F5344CB8AC3E}">
        <p14:creationId xmlns:p14="http://schemas.microsoft.com/office/powerpoint/2010/main" val="2651048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E30709A-379C-4E44-AAB8-74A611C32C7E}"/>
              </a:ext>
            </a:extLst>
          </p:cNvPr>
          <p:cNvGrpSpPr/>
          <p:nvPr/>
        </p:nvGrpSpPr>
        <p:grpSpPr>
          <a:xfrm>
            <a:off x="5060819" y="1858012"/>
            <a:ext cx="2979879" cy="3387107"/>
            <a:chOff x="5022318" y="1858012"/>
            <a:chExt cx="2979879" cy="3387107"/>
          </a:xfrm>
        </p:grpSpPr>
        <p:sp>
          <p:nvSpPr>
            <p:cNvPr id="6" name="자유형 15">
              <a:extLst>
                <a:ext uri="{FF2B5EF4-FFF2-40B4-BE49-F238E27FC236}">
                  <a16:creationId xmlns:a16="http://schemas.microsoft.com/office/drawing/2014/main" id="{861B7432-95CF-4E64-A16B-065E11FA6301}"/>
                </a:ext>
              </a:extLst>
            </p:cNvPr>
            <p:cNvSpPr/>
            <p:nvPr/>
          </p:nvSpPr>
          <p:spPr>
            <a:xfrm>
              <a:off x="5022318" y="1858012"/>
              <a:ext cx="720000" cy="742950"/>
            </a:xfrm>
            <a:custGeom>
              <a:avLst/>
              <a:gdLst/>
              <a:ahLst/>
              <a:cxnLst/>
              <a:rect l="l" t="t" r="r" b="b"/>
              <a:pathLst>
                <a:path w="1280160" h="1280160">
                  <a:moveTo>
                    <a:pt x="686042" y="309027"/>
                  </a:moveTo>
                  <a:lnTo>
                    <a:pt x="461906" y="379125"/>
                  </a:lnTo>
                  <a:lnTo>
                    <a:pt x="461906" y="447437"/>
                  </a:lnTo>
                  <a:lnTo>
                    <a:pt x="615051" y="401003"/>
                  </a:lnTo>
                  <a:lnTo>
                    <a:pt x="615051" y="917585"/>
                  </a:lnTo>
                  <a:lnTo>
                    <a:pt x="465925" y="917585"/>
                  </a:lnTo>
                  <a:lnTo>
                    <a:pt x="465925" y="980986"/>
                  </a:lnTo>
                  <a:lnTo>
                    <a:pt x="834721" y="980986"/>
                  </a:lnTo>
                  <a:lnTo>
                    <a:pt x="834721" y="917585"/>
                  </a:lnTo>
                  <a:lnTo>
                    <a:pt x="686042" y="917585"/>
                  </a:lnTo>
                  <a:close/>
                  <a:moveTo>
                    <a:pt x="640080" y="0"/>
                  </a:moveTo>
                  <a:cubicBezTo>
                    <a:pt x="993586" y="0"/>
                    <a:pt x="1280160" y="286574"/>
                    <a:pt x="1280160" y="640080"/>
                  </a:cubicBezTo>
                  <a:cubicBezTo>
                    <a:pt x="1280160" y="993586"/>
                    <a:pt x="993586" y="1280160"/>
                    <a:pt x="640080" y="1280160"/>
                  </a:cubicBezTo>
                  <a:cubicBezTo>
                    <a:pt x="286574" y="1280160"/>
                    <a:pt x="0" y="993586"/>
                    <a:pt x="0" y="640080"/>
                  </a:cubicBezTo>
                  <a:cubicBezTo>
                    <a:pt x="0" y="286574"/>
                    <a:pt x="286574" y="0"/>
                    <a:pt x="64008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자유형 16">
              <a:extLst>
                <a:ext uri="{FF2B5EF4-FFF2-40B4-BE49-F238E27FC236}">
                  <a16:creationId xmlns:a16="http://schemas.microsoft.com/office/drawing/2014/main" id="{B8032741-F439-4F15-B7CB-ED5095B28E29}"/>
                </a:ext>
              </a:extLst>
            </p:cNvPr>
            <p:cNvSpPr/>
            <p:nvPr/>
          </p:nvSpPr>
          <p:spPr>
            <a:xfrm>
              <a:off x="5022318" y="2768003"/>
              <a:ext cx="720000" cy="703034"/>
            </a:xfrm>
            <a:custGeom>
              <a:avLst/>
              <a:gdLst/>
              <a:ahLst/>
              <a:cxnLst/>
              <a:rect l="l" t="t" r="r" b="b"/>
              <a:pathLst>
                <a:path w="1280160" h="1280160">
                  <a:moveTo>
                    <a:pt x="640947" y="313045"/>
                  </a:moveTo>
                  <a:cubicBezTo>
                    <a:pt x="572486" y="313045"/>
                    <a:pt x="513103" y="333286"/>
                    <a:pt x="462799" y="373767"/>
                  </a:cubicBezTo>
                  <a:lnTo>
                    <a:pt x="462799" y="449223"/>
                  </a:lnTo>
                  <a:cubicBezTo>
                    <a:pt x="516378" y="398622"/>
                    <a:pt x="572635" y="373321"/>
                    <a:pt x="631571" y="373321"/>
                  </a:cubicBezTo>
                  <a:cubicBezTo>
                    <a:pt x="672349" y="373321"/>
                    <a:pt x="703752" y="383739"/>
                    <a:pt x="725779" y="404575"/>
                  </a:cubicBezTo>
                  <a:cubicBezTo>
                    <a:pt x="747805" y="425411"/>
                    <a:pt x="758819" y="455176"/>
                    <a:pt x="758819" y="493872"/>
                  </a:cubicBezTo>
                  <a:cubicBezTo>
                    <a:pt x="758819" y="526018"/>
                    <a:pt x="751377" y="556603"/>
                    <a:pt x="736494" y="585624"/>
                  </a:cubicBezTo>
                  <a:cubicBezTo>
                    <a:pt x="721612" y="614646"/>
                    <a:pt x="682767" y="660857"/>
                    <a:pt x="619962" y="724258"/>
                  </a:cubicBezTo>
                  <a:lnTo>
                    <a:pt x="428867" y="917139"/>
                  </a:lnTo>
                  <a:lnTo>
                    <a:pt x="428867" y="980986"/>
                  </a:lnTo>
                  <a:lnTo>
                    <a:pt x="822219" y="980986"/>
                  </a:lnTo>
                  <a:lnTo>
                    <a:pt x="822219" y="916692"/>
                  </a:lnTo>
                  <a:lnTo>
                    <a:pt x="513699" y="916692"/>
                  </a:lnTo>
                  <a:lnTo>
                    <a:pt x="513699" y="914906"/>
                  </a:lnTo>
                  <a:lnTo>
                    <a:pt x="666843" y="763548"/>
                  </a:lnTo>
                  <a:cubicBezTo>
                    <a:pt x="732625" y="697171"/>
                    <a:pt x="775934" y="644635"/>
                    <a:pt x="796770" y="605939"/>
                  </a:cubicBezTo>
                  <a:cubicBezTo>
                    <a:pt x="817606" y="567244"/>
                    <a:pt x="828024" y="527804"/>
                    <a:pt x="828024" y="487621"/>
                  </a:cubicBezTo>
                  <a:cubicBezTo>
                    <a:pt x="828024" y="434043"/>
                    <a:pt x="811057" y="391552"/>
                    <a:pt x="777124" y="360150"/>
                  </a:cubicBezTo>
                  <a:cubicBezTo>
                    <a:pt x="743192" y="328747"/>
                    <a:pt x="697799" y="313045"/>
                    <a:pt x="640947" y="313045"/>
                  </a:cubicBezTo>
                  <a:close/>
                  <a:moveTo>
                    <a:pt x="640080" y="0"/>
                  </a:moveTo>
                  <a:cubicBezTo>
                    <a:pt x="993586" y="0"/>
                    <a:pt x="1280160" y="286574"/>
                    <a:pt x="1280160" y="640080"/>
                  </a:cubicBezTo>
                  <a:cubicBezTo>
                    <a:pt x="1280160" y="993586"/>
                    <a:pt x="993586" y="1280160"/>
                    <a:pt x="640080" y="1280160"/>
                  </a:cubicBezTo>
                  <a:cubicBezTo>
                    <a:pt x="286574" y="1280160"/>
                    <a:pt x="0" y="993586"/>
                    <a:pt x="0" y="640080"/>
                  </a:cubicBezTo>
                  <a:cubicBezTo>
                    <a:pt x="0" y="286574"/>
                    <a:pt x="286574" y="0"/>
                    <a:pt x="64008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17">
              <a:extLst>
                <a:ext uri="{FF2B5EF4-FFF2-40B4-BE49-F238E27FC236}">
                  <a16:creationId xmlns:a16="http://schemas.microsoft.com/office/drawing/2014/main" id="{9B31929F-9153-469F-ADBB-7815D894ADE2}"/>
                </a:ext>
              </a:extLst>
            </p:cNvPr>
            <p:cNvSpPr/>
            <p:nvPr/>
          </p:nvSpPr>
          <p:spPr>
            <a:xfrm>
              <a:off x="5022318" y="3638078"/>
              <a:ext cx="720000" cy="720000"/>
            </a:xfrm>
            <a:custGeom>
              <a:avLst/>
              <a:gdLst/>
              <a:ahLst/>
              <a:cxnLst/>
              <a:rect l="l" t="t" r="r" b="b"/>
              <a:pathLst>
                <a:path w="1280160" h="1280160">
                  <a:moveTo>
                    <a:pt x="618623" y="313045"/>
                  </a:moveTo>
                  <a:cubicBezTo>
                    <a:pt x="561175" y="313045"/>
                    <a:pt x="511615" y="325547"/>
                    <a:pt x="469943" y="350550"/>
                  </a:cubicBezTo>
                  <a:lnTo>
                    <a:pt x="469943" y="421541"/>
                  </a:lnTo>
                  <a:cubicBezTo>
                    <a:pt x="510722" y="389692"/>
                    <a:pt x="554329" y="373767"/>
                    <a:pt x="600763" y="373767"/>
                  </a:cubicBezTo>
                  <a:cubicBezTo>
                    <a:pt x="684405" y="373767"/>
                    <a:pt x="726225" y="411718"/>
                    <a:pt x="726225" y="487621"/>
                  </a:cubicBezTo>
                  <a:cubicBezTo>
                    <a:pt x="726225" y="569774"/>
                    <a:pt x="671308" y="610851"/>
                    <a:pt x="561473" y="610851"/>
                  </a:cubicBezTo>
                  <a:lnTo>
                    <a:pt x="509680" y="610851"/>
                  </a:lnTo>
                  <a:lnTo>
                    <a:pt x="509680" y="671126"/>
                  </a:lnTo>
                  <a:lnTo>
                    <a:pt x="564151" y="671126"/>
                  </a:lnTo>
                  <a:cubicBezTo>
                    <a:pt x="687679" y="671126"/>
                    <a:pt x="749442" y="715030"/>
                    <a:pt x="749442" y="802839"/>
                  </a:cubicBezTo>
                  <a:cubicBezTo>
                    <a:pt x="749442" y="842427"/>
                    <a:pt x="735378" y="873830"/>
                    <a:pt x="707250" y="897047"/>
                  </a:cubicBezTo>
                  <a:cubicBezTo>
                    <a:pt x="679121" y="920264"/>
                    <a:pt x="642137" y="931873"/>
                    <a:pt x="596298" y="931873"/>
                  </a:cubicBezTo>
                  <a:cubicBezTo>
                    <a:pt x="540339" y="931873"/>
                    <a:pt x="489737" y="914014"/>
                    <a:pt x="444494" y="878295"/>
                  </a:cubicBezTo>
                  <a:lnTo>
                    <a:pt x="444494" y="956876"/>
                  </a:lnTo>
                  <a:cubicBezTo>
                    <a:pt x="481701" y="980391"/>
                    <a:pt x="530963" y="992148"/>
                    <a:pt x="592280" y="992148"/>
                  </a:cubicBezTo>
                  <a:cubicBezTo>
                    <a:pt x="658955" y="992148"/>
                    <a:pt x="713947" y="974289"/>
                    <a:pt x="757256" y="938570"/>
                  </a:cubicBezTo>
                  <a:cubicBezTo>
                    <a:pt x="800565" y="902851"/>
                    <a:pt x="822219" y="855078"/>
                    <a:pt x="822219" y="795249"/>
                  </a:cubicBezTo>
                  <a:cubicBezTo>
                    <a:pt x="822219" y="752386"/>
                    <a:pt x="808155" y="716519"/>
                    <a:pt x="780027" y="687646"/>
                  </a:cubicBezTo>
                  <a:cubicBezTo>
                    <a:pt x="751898" y="658773"/>
                    <a:pt x="714170" y="642253"/>
                    <a:pt x="666843" y="638086"/>
                  </a:cubicBezTo>
                  <a:lnTo>
                    <a:pt x="666843" y="636747"/>
                  </a:lnTo>
                  <a:cubicBezTo>
                    <a:pt x="754651" y="611148"/>
                    <a:pt x="798556" y="555338"/>
                    <a:pt x="798556" y="469315"/>
                  </a:cubicBezTo>
                  <a:cubicBezTo>
                    <a:pt x="798556" y="422881"/>
                    <a:pt x="781664" y="385227"/>
                    <a:pt x="747880" y="356354"/>
                  </a:cubicBezTo>
                  <a:cubicBezTo>
                    <a:pt x="714096" y="327482"/>
                    <a:pt x="671010" y="313045"/>
                    <a:pt x="618623" y="313045"/>
                  </a:cubicBezTo>
                  <a:close/>
                  <a:moveTo>
                    <a:pt x="640080" y="0"/>
                  </a:moveTo>
                  <a:cubicBezTo>
                    <a:pt x="993586" y="0"/>
                    <a:pt x="1280160" y="286574"/>
                    <a:pt x="1280160" y="640080"/>
                  </a:cubicBezTo>
                  <a:cubicBezTo>
                    <a:pt x="1280160" y="993586"/>
                    <a:pt x="993586" y="1280160"/>
                    <a:pt x="640080" y="1280160"/>
                  </a:cubicBezTo>
                  <a:cubicBezTo>
                    <a:pt x="286574" y="1280160"/>
                    <a:pt x="0" y="993586"/>
                    <a:pt x="0" y="640080"/>
                  </a:cubicBezTo>
                  <a:cubicBezTo>
                    <a:pt x="0" y="286574"/>
                    <a:pt x="286574" y="0"/>
                    <a:pt x="64008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18">
              <a:extLst>
                <a:ext uri="{FF2B5EF4-FFF2-40B4-BE49-F238E27FC236}">
                  <a16:creationId xmlns:a16="http://schemas.microsoft.com/office/drawing/2014/main" id="{713F7CC0-86D3-41B6-AC4A-ED0D7E01B8BF}"/>
                </a:ext>
              </a:extLst>
            </p:cNvPr>
            <p:cNvSpPr/>
            <p:nvPr/>
          </p:nvSpPr>
          <p:spPr>
            <a:xfrm>
              <a:off x="5022318" y="4525119"/>
              <a:ext cx="720000" cy="720000"/>
            </a:xfrm>
            <a:custGeom>
              <a:avLst/>
              <a:gdLst/>
              <a:ahLst/>
              <a:cxnLst/>
              <a:rect l="l" t="t" r="r" b="b"/>
              <a:pathLst>
                <a:path w="1280160" h="1280160">
                  <a:moveTo>
                    <a:pt x="701222" y="388501"/>
                  </a:moveTo>
                  <a:lnTo>
                    <a:pt x="703008" y="388501"/>
                  </a:lnTo>
                  <a:cubicBezTo>
                    <a:pt x="701817" y="414100"/>
                    <a:pt x="701222" y="436870"/>
                    <a:pt x="701222" y="456813"/>
                  </a:cubicBezTo>
                  <a:lnTo>
                    <a:pt x="701222" y="746135"/>
                  </a:lnTo>
                  <a:lnTo>
                    <a:pt x="469497" y="746135"/>
                  </a:lnTo>
                  <a:lnTo>
                    <a:pt x="676219" y="438954"/>
                  </a:lnTo>
                  <a:cubicBezTo>
                    <a:pt x="689018" y="414546"/>
                    <a:pt x="697353" y="397729"/>
                    <a:pt x="701222" y="388501"/>
                  </a:cubicBezTo>
                  <a:close/>
                  <a:moveTo>
                    <a:pt x="684256" y="323761"/>
                  </a:moveTo>
                  <a:lnTo>
                    <a:pt x="390469" y="757744"/>
                  </a:lnTo>
                  <a:lnTo>
                    <a:pt x="390469" y="804625"/>
                  </a:lnTo>
                  <a:lnTo>
                    <a:pt x="701222" y="804625"/>
                  </a:lnTo>
                  <a:lnTo>
                    <a:pt x="701222" y="980986"/>
                  </a:lnTo>
                  <a:lnTo>
                    <a:pt x="771320" y="980986"/>
                  </a:lnTo>
                  <a:lnTo>
                    <a:pt x="771320" y="804625"/>
                  </a:lnTo>
                  <a:lnTo>
                    <a:pt x="856152" y="804625"/>
                  </a:lnTo>
                  <a:lnTo>
                    <a:pt x="856152" y="746135"/>
                  </a:lnTo>
                  <a:lnTo>
                    <a:pt x="771320" y="746135"/>
                  </a:lnTo>
                  <a:lnTo>
                    <a:pt x="771320" y="323761"/>
                  </a:lnTo>
                  <a:close/>
                  <a:moveTo>
                    <a:pt x="640080" y="0"/>
                  </a:moveTo>
                  <a:cubicBezTo>
                    <a:pt x="993586" y="0"/>
                    <a:pt x="1280160" y="286574"/>
                    <a:pt x="1280160" y="640080"/>
                  </a:cubicBezTo>
                  <a:cubicBezTo>
                    <a:pt x="1280160" y="993586"/>
                    <a:pt x="993586" y="1280160"/>
                    <a:pt x="640080" y="1280160"/>
                  </a:cubicBezTo>
                  <a:cubicBezTo>
                    <a:pt x="286574" y="1280160"/>
                    <a:pt x="0" y="993586"/>
                    <a:pt x="0" y="640080"/>
                  </a:cubicBezTo>
                  <a:cubicBezTo>
                    <a:pt x="0" y="286574"/>
                    <a:pt x="286574" y="0"/>
                    <a:pt x="64008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1854BE-EA5B-415D-89F8-170184661B17}"/>
                </a:ext>
              </a:extLst>
            </p:cNvPr>
            <p:cNvSpPr txBox="1"/>
            <p:nvPr/>
          </p:nvSpPr>
          <p:spPr>
            <a:xfrm>
              <a:off x="5970872" y="1990737"/>
              <a:ext cx="7328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latin typeface="KoPub바탕체 Light"/>
                  <a:ea typeface="KoPub돋움체 Medium" panose="00000600000000000000" pitchFamily="2" charset="-127"/>
                </a:rPr>
                <a:t>개요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379C37-B7C3-4418-8E70-FCF33BEE68DE}"/>
                </a:ext>
              </a:extLst>
            </p:cNvPr>
            <p:cNvSpPr txBox="1"/>
            <p:nvPr/>
          </p:nvSpPr>
          <p:spPr>
            <a:xfrm>
              <a:off x="5970872" y="2873152"/>
              <a:ext cx="20313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latin typeface="KoPub바탕체 Light"/>
                  <a:ea typeface="KoPub돋움체 Medium" panose="00000600000000000000" pitchFamily="2" charset="-127"/>
                </a:rPr>
                <a:t>공개</a:t>
              </a:r>
              <a:r>
                <a:rPr lang="en-US" altLang="ko-KR" sz="2800" spc="-300" dirty="0">
                  <a:latin typeface="KoPub바탕체 Light"/>
                  <a:ea typeface="KoPub돋움체 Medium" panose="00000600000000000000" pitchFamily="2" charset="-127"/>
                </a:rPr>
                <a:t>SW</a:t>
              </a:r>
              <a:r>
                <a:rPr lang="ko-KR" altLang="en-US" sz="2800" spc="-300" dirty="0">
                  <a:latin typeface="KoPub바탕체 Light"/>
                  <a:ea typeface="KoPub돋움체 Medium" panose="00000600000000000000" pitchFamily="2" charset="-127"/>
                </a:rPr>
                <a:t>분석</a:t>
              </a:r>
              <a:r>
                <a:rPr lang="en-US" altLang="ko-KR" sz="2800" spc="-3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	</a:t>
              </a:r>
              <a:endParaRPr lang="ko-KR" altLang="en-US" sz="2800" spc="-300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E5809DE-DB5F-4B56-A32C-406DDECD5234}"/>
                </a:ext>
              </a:extLst>
            </p:cNvPr>
            <p:cNvSpPr txBox="1"/>
            <p:nvPr/>
          </p:nvSpPr>
          <p:spPr>
            <a:xfrm>
              <a:off x="5970872" y="3755567"/>
              <a:ext cx="19030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latin typeface="KoPub바탕체 Light"/>
                  <a:ea typeface="KoPub돋움체 Medium" panose="00000600000000000000" pitchFamily="2" charset="-127"/>
                </a:rPr>
                <a:t>프로젝트 계획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2875D8-637E-4D40-A402-8CECB7AC9931}"/>
                </a:ext>
              </a:extLst>
            </p:cNvPr>
            <p:cNvSpPr txBox="1"/>
            <p:nvPr/>
          </p:nvSpPr>
          <p:spPr>
            <a:xfrm>
              <a:off x="5970872" y="4637982"/>
              <a:ext cx="12811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latin typeface="KoPub바탕체 Light"/>
                  <a:ea typeface="KoPub돋움체 Medium" panose="00000600000000000000" pitchFamily="2" charset="-127"/>
                </a:rPr>
                <a:t>참고자료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04FD7FC-E724-4656-81D7-91E58A5AD466}"/>
              </a:ext>
            </a:extLst>
          </p:cNvPr>
          <p:cNvSpPr txBox="1"/>
          <p:nvPr/>
        </p:nvSpPr>
        <p:spPr>
          <a:xfrm>
            <a:off x="2125980" y="3105834"/>
            <a:ext cx="1512402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INDEX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AA0A2D-9AF2-474E-B419-26165A98E018}"/>
              </a:ext>
            </a:extLst>
          </p:cNvPr>
          <p:cNvSpPr/>
          <p:nvPr/>
        </p:nvSpPr>
        <p:spPr>
          <a:xfrm>
            <a:off x="190500" y="165100"/>
            <a:ext cx="11811000" cy="6489700"/>
          </a:xfrm>
          <a:prstGeom prst="rect">
            <a:avLst/>
          </a:prstGeom>
          <a:noFill/>
          <a:ln w="53975" cmpd="dbl">
            <a:solidFill>
              <a:srgbClr val="FFC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134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995076" cy="830997"/>
            <a:chOff x="598391" y="347144"/>
            <a:chExt cx="1995076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1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11721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개요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A181D87-72DE-4FF8-A10B-764A74A8A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858" y="2184935"/>
            <a:ext cx="2464067" cy="246406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E0B42BD-F4D1-4290-BE61-F4D39BDD0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829" y="2322598"/>
            <a:ext cx="2464067" cy="2464067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AADD2414-F44B-4108-8E9E-F15B9B487B86}"/>
              </a:ext>
            </a:extLst>
          </p:cNvPr>
          <p:cNvSpPr/>
          <p:nvPr/>
        </p:nvSpPr>
        <p:spPr>
          <a:xfrm>
            <a:off x="978182" y="5097590"/>
            <a:ext cx="3509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코드 분석 능력과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코딩능력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향상 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23FD99E-4769-4E0B-9601-0D213D003BAA}"/>
              </a:ext>
            </a:extLst>
          </p:cNvPr>
          <p:cNvSpPr/>
          <p:nvPr/>
        </p:nvSpPr>
        <p:spPr>
          <a:xfrm>
            <a:off x="5191805" y="5097590"/>
            <a:ext cx="2070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배경지식의 습득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5C223C-406C-46A9-8398-3EA37ADF92D0}"/>
              </a:ext>
            </a:extLst>
          </p:cNvPr>
          <p:cNvSpPr txBox="1"/>
          <p:nvPr/>
        </p:nvSpPr>
        <p:spPr>
          <a:xfrm>
            <a:off x="1211839" y="1110397"/>
            <a:ext cx="4043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 </a:t>
            </a:r>
            <a:r>
              <a:rPr lang="ko-KR" altLang="en-US" sz="28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프로젝트 목적</a:t>
            </a:r>
            <a:endParaRPr lang="en-US" altLang="ko-KR" sz="2800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471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995076" cy="830997"/>
            <a:chOff x="598391" y="347144"/>
            <a:chExt cx="1995076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1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11721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개요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6DF819A-B0D5-44E2-AA05-1541635657F6}"/>
              </a:ext>
            </a:extLst>
          </p:cNvPr>
          <p:cNvSpPr txBox="1"/>
          <p:nvPr/>
        </p:nvSpPr>
        <p:spPr>
          <a:xfrm>
            <a:off x="1211838" y="1110397"/>
            <a:ext cx="465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 Confidant </a:t>
            </a:r>
            <a:r>
              <a:rPr lang="ko-KR" altLang="en-US" sz="28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역사 및 사용 대상자 </a:t>
            </a:r>
            <a:endParaRPr lang="en-US" altLang="ko-KR" sz="2800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2CE135-E73E-4B22-BCB9-5492A9EE6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804" y="2345446"/>
            <a:ext cx="5160803" cy="13216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61FAA65-56FE-4089-9F97-B01D9D142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804" y="4037418"/>
            <a:ext cx="5160799" cy="132166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32CA3B-8C51-4117-A074-9931B31595C9}"/>
              </a:ext>
            </a:extLst>
          </p:cNvPr>
          <p:cNvSpPr/>
          <p:nvPr/>
        </p:nvSpPr>
        <p:spPr>
          <a:xfrm>
            <a:off x="7091614" y="2846756"/>
            <a:ext cx="45098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개발자 </a:t>
            </a:r>
            <a:r>
              <a:rPr lang="en-US" altLang="ko-KR" sz="2800" dirty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&amp; </a:t>
            </a:r>
            <a:r>
              <a:rPr lang="ko-KR" altLang="en-US" sz="2800" dirty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시스템 관리자 </a:t>
            </a:r>
            <a:endParaRPr lang="en-US" altLang="ko-KR" sz="2800" dirty="0">
              <a:solidFill>
                <a:srgbClr val="333333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35E404C-BE10-4875-B515-14C2B46A0742}"/>
              </a:ext>
            </a:extLst>
          </p:cNvPr>
          <p:cNvSpPr/>
          <p:nvPr/>
        </p:nvSpPr>
        <p:spPr>
          <a:xfrm>
            <a:off x="7091614" y="3514198"/>
            <a:ext cx="17806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일반 대중 </a:t>
            </a:r>
            <a:endParaRPr lang="en-US" altLang="ko-KR" sz="2800" dirty="0">
              <a:solidFill>
                <a:srgbClr val="333333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1CBF8A-F967-47D5-AEC2-991E3F91D85C}"/>
              </a:ext>
            </a:extLst>
          </p:cNvPr>
          <p:cNvSpPr/>
          <p:nvPr/>
        </p:nvSpPr>
        <p:spPr>
          <a:xfrm>
            <a:off x="5327740" y="5729389"/>
            <a:ext cx="2088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Apache2 </a:t>
            </a:r>
            <a:r>
              <a:rPr lang="ko-KR" altLang="en-US" dirty="0"/>
              <a:t>라이센스</a:t>
            </a:r>
          </a:p>
        </p:txBody>
      </p:sp>
    </p:spTree>
    <p:extLst>
      <p:ext uri="{BB962C8B-B14F-4D97-AF65-F5344CB8AC3E}">
        <p14:creationId xmlns:p14="http://schemas.microsoft.com/office/powerpoint/2010/main" val="2380815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995076" cy="830997"/>
            <a:chOff x="598391" y="347144"/>
            <a:chExt cx="1995076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1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11721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개요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6D80212-4FA7-4D7F-86DB-645A951B7119}"/>
              </a:ext>
            </a:extLst>
          </p:cNvPr>
          <p:cNvGrpSpPr/>
          <p:nvPr/>
        </p:nvGrpSpPr>
        <p:grpSpPr>
          <a:xfrm>
            <a:off x="449050" y="2230427"/>
            <a:ext cx="11293900" cy="2487290"/>
            <a:chOff x="657586" y="3473523"/>
            <a:chExt cx="10809401" cy="2160048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7BDCCA2-C2D6-466B-AE36-41A13E520439}"/>
                </a:ext>
              </a:extLst>
            </p:cNvPr>
            <p:cNvGrpSpPr/>
            <p:nvPr/>
          </p:nvGrpSpPr>
          <p:grpSpPr>
            <a:xfrm>
              <a:off x="6301424" y="3496793"/>
              <a:ext cx="5165563" cy="2136778"/>
              <a:chOff x="6499862" y="3539369"/>
              <a:chExt cx="4582402" cy="2136778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F627419-5466-4DFD-A93B-10F131256A71}"/>
                  </a:ext>
                </a:extLst>
              </p:cNvPr>
              <p:cNvSpPr/>
              <p:nvPr/>
            </p:nvSpPr>
            <p:spPr>
              <a:xfrm>
                <a:off x="6499862" y="3539369"/>
                <a:ext cx="4576919" cy="2136778"/>
              </a:xfrm>
              <a:prstGeom prst="roundRect">
                <a:avLst>
                  <a:gd name="adj" fmla="val 27603"/>
                </a:avLst>
              </a:prstGeom>
              <a:solidFill>
                <a:schemeClr val="bg1">
                  <a:lumMod val="95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700" dirty="0">
                    <a:solidFill>
                      <a:srgbClr val="000000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기본 설계인 비밀 데이터베이스 및 비밀의 서비스 매핑</a:t>
                </a:r>
                <a:endParaRPr lang="en-US" altLang="ko-KR" sz="1700" dirty="0">
                  <a:solidFill>
                    <a:srgbClr val="0000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algn="ctr"/>
                <a:r>
                  <a:rPr lang="ko-KR" altLang="en-US" sz="1700" dirty="0">
                    <a:solidFill>
                      <a:srgbClr val="000000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비밀 관리 시스템을 구축</a:t>
                </a:r>
                <a:r>
                  <a:rPr lang="en-US" altLang="ko-KR" sz="1700" dirty="0">
                    <a:solidFill>
                      <a:srgbClr val="000000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 </a:t>
                </a:r>
                <a:r>
                  <a:rPr lang="ko-KR" altLang="en-US" sz="1700" dirty="0">
                    <a:solidFill>
                      <a:srgbClr val="000000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결정 </a:t>
                </a:r>
                <a:endParaRPr lang="en-US" altLang="ko-KR" sz="1700" dirty="0">
                  <a:solidFill>
                    <a:srgbClr val="0000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algn="ctr"/>
                <a:r>
                  <a:rPr lang="ko-KR" altLang="en-US" sz="1700" dirty="0">
                    <a:solidFill>
                      <a:srgbClr val="000000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더 쉬운 인증 과정</a:t>
                </a:r>
                <a:endParaRPr lang="en-US" altLang="ko-KR" sz="1700" dirty="0">
                  <a:solidFill>
                    <a:srgbClr val="0000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algn="ctr"/>
                <a:r>
                  <a:rPr lang="ko-KR" altLang="en-US" sz="1700" dirty="0">
                    <a:solidFill>
                      <a:schemeClr val="tx1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메타 데이터를 통한 비밀 정보 제공</a:t>
                </a:r>
                <a:endParaRPr lang="en-US" altLang="ko-KR" sz="1700" dirty="0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D27879A1-D93B-437C-9915-DC1DCECC8456}"/>
                  </a:ext>
                </a:extLst>
              </p:cNvPr>
              <p:cNvSpPr/>
              <p:nvPr/>
            </p:nvSpPr>
            <p:spPr>
              <a:xfrm>
                <a:off x="6505345" y="3545740"/>
                <a:ext cx="4576919" cy="2107138"/>
              </a:xfrm>
              <a:prstGeom prst="roundRect">
                <a:avLst>
                  <a:gd name="adj" fmla="val 25346"/>
                </a:avLst>
              </a:prstGeom>
              <a:noFill/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</p:grp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8C13476-5DB9-410E-AB38-573808685239}"/>
                </a:ext>
              </a:extLst>
            </p:cNvPr>
            <p:cNvSpPr/>
            <p:nvPr/>
          </p:nvSpPr>
          <p:spPr>
            <a:xfrm>
              <a:off x="657586" y="3473523"/>
              <a:ext cx="4576919" cy="2136778"/>
            </a:xfrm>
            <a:prstGeom prst="roundRect">
              <a:avLst>
                <a:gd name="adj" fmla="val 27603"/>
              </a:avLst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ko-KR" altLang="en-US" sz="1700" dirty="0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많은 서비스 제공</a:t>
              </a:r>
              <a:r>
                <a:rPr lang="en-US" altLang="ko-KR" sz="1700" dirty="0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</a:t>
              </a:r>
            </a:p>
            <a:p>
              <a:pPr marL="285750" indent="-285750" algn="ctr">
                <a:buFont typeface="Wingdings" panose="05000000000000000000" pitchFamily="2" charset="2"/>
                <a:buChar char="à"/>
              </a:pPr>
              <a:r>
                <a:rPr lang="ko-KR" altLang="en-US" sz="1700" dirty="0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자격 증명이 매우 많이 필요</a:t>
              </a:r>
              <a:endParaRPr lang="en-US" altLang="ko-KR" sz="17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algn="ctr"/>
              <a:endParaRPr lang="en-US" altLang="ko-KR" sz="17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ko-KR" altLang="en-US" sz="1700" dirty="0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일부 외부 서비스에는 일정량의 다운타임과 조정 없이 수행할 수 있는 회전 방법이 없음 </a:t>
              </a:r>
              <a:endParaRPr lang="en-US" altLang="ko-KR" sz="17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algn="ctr"/>
              <a:r>
                <a:rPr lang="en-US" altLang="ko-KR" sz="1700" dirty="0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sym typeface="Wingdings" panose="05000000000000000000" pitchFamily="2" charset="2"/>
                </a:rPr>
                <a:t></a:t>
              </a:r>
              <a:r>
                <a:rPr lang="ko-KR" altLang="en-US" sz="1700" dirty="0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</a:t>
              </a:r>
              <a:r>
                <a:rPr lang="ko-KR" altLang="en-US" sz="1700" dirty="0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sym typeface="Wingdings" panose="05000000000000000000" pitchFamily="2" charset="2"/>
                </a:rPr>
                <a:t>많은 시간 소요 </a:t>
              </a:r>
              <a:r>
                <a:rPr lang="en-US" altLang="ko-KR" sz="1700" dirty="0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sym typeface="Wingdings" panose="05000000000000000000" pitchFamily="2" charset="2"/>
                </a:rPr>
                <a:t>&amp; </a:t>
              </a:r>
              <a:r>
                <a:rPr lang="ko-KR" altLang="en-US" sz="1700" dirty="0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sym typeface="Wingdings" panose="05000000000000000000" pitchFamily="2" charset="2"/>
                </a:rPr>
                <a:t>어려움</a:t>
              </a:r>
              <a:endParaRPr lang="ko-KR" altLang="en-US" sz="17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4AC133D4-54FF-484D-8CF3-61A07FE03354}"/>
                </a:ext>
              </a:extLst>
            </p:cNvPr>
            <p:cNvSpPr/>
            <p:nvPr/>
          </p:nvSpPr>
          <p:spPr>
            <a:xfrm rot="5400000">
              <a:off x="5469309" y="4387926"/>
              <a:ext cx="707886" cy="250622"/>
            </a:xfrm>
            <a:prstGeom prst="triangle">
              <a:avLst>
                <a:gd name="adj" fmla="val 51794"/>
              </a:avLst>
            </a:prstGeom>
            <a:solidFill>
              <a:srgbClr val="D335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938F47D-8CC0-40BE-8398-D104911845BF}"/>
                </a:ext>
              </a:extLst>
            </p:cNvPr>
            <p:cNvSpPr/>
            <p:nvPr/>
          </p:nvSpPr>
          <p:spPr>
            <a:xfrm>
              <a:off x="663767" y="3503164"/>
              <a:ext cx="4576919" cy="2107138"/>
            </a:xfrm>
            <a:prstGeom prst="roundRect">
              <a:avLst>
                <a:gd name="adj" fmla="val 25346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C8F465-D9D1-4CEB-BE88-DEA6FD97201F}"/>
              </a:ext>
            </a:extLst>
          </p:cNvPr>
          <p:cNvSpPr txBox="1"/>
          <p:nvPr/>
        </p:nvSpPr>
        <p:spPr>
          <a:xfrm>
            <a:off x="1211839" y="1064230"/>
            <a:ext cx="5881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 Confidant</a:t>
            </a:r>
            <a:r>
              <a:rPr lang="ko-KR" altLang="en-US" sz="28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목적</a:t>
            </a:r>
            <a:endParaRPr lang="en-US" altLang="ko-KR" sz="2800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31384F5-E99E-4AD4-BB10-10525D5E73D2}"/>
              </a:ext>
            </a:extLst>
          </p:cNvPr>
          <p:cNvSpPr/>
          <p:nvPr/>
        </p:nvSpPr>
        <p:spPr>
          <a:xfrm>
            <a:off x="3677993" y="5285483"/>
            <a:ext cx="492308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100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보다 효율적인 비밀 관리 시스템을 구축하자</a:t>
            </a:r>
            <a:r>
              <a:rPr lang="en-US" altLang="ko-KR" sz="2100" dirty="0">
                <a:solidFill>
                  <a:srgbClr val="000000"/>
                </a:solidFill>
                <a:latin typeface="noto"/>
              </a:rPr>
              <a:t>!</a:t>
            </a:r>
            <a:endParaRPr lang="ko-KR" altLang="en-US" sz="2100" dirty="0"/>
          </a:p>
        </p:txBody>
      </p:sp>
    </p:spTree>
    <p:extLst>
      <p:ext uri="{BB962C8B-B14F-4D97-AF65-F5344CB8AC3E}">
        <p14:creationId xmlns:p14="http://schemas.microsoft.com/office/powerpoint/2010/main" val="73734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995076" cy="830997"/>
            <a:chOff x="598391" y="347144"/>
            <a:chExt cx="1995076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1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11721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개요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C8F465-D9D1-4CEB-BE88-DEA6FD97201F}"/>
              </a:ext>
            </a:extLst>
          </p:cNvPr>
          <p:cNvSpPr txBox="1"/>
          <p:nvPr/>
        </p:nvSpPr>
        <p:spPr>
          <a:xfrm>
            <a:off x="1211839" y="1064230"/>
            <a:ext cx="5881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 Confidant</a:t>
            </a:r>
            <a:r>
              <a:rPr lang="ko-KR" altLang="en-US" sz="28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디자인 목표</a:t>
            </a:r>
            <a:endParaRPr lang="en-US" altLang="ko-KR" sz="2800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26670E0-CFBC-4C20-941D-4FC793FD8045}"/>
              </a:ext>
            </a:extLst>
          </p:cNvPr>
          <p:cNvSpPr/>
          <p:nvPr/>
        </p:nvSpPr>
        <p:spPr>
          <a:xfrm>
            <a:off x="1211839" y="1943100"/>
            <a:ext cx="9951461" cy="4343400"/>
          </a:xfrm>
          <a:prstGeom prst="roundRect">
            <a:avLst/>
          </a:prstGeom>
          <a:solidFill>
            <a:schemeClr val="bg1">
              <a:lumMod val="95000"/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EDCA3ED-7301-44C8-ABE5-FFC6BDE435A5}"/>
              </a:ext>
            </a:extLst>
          </p:cNvPr>
          <p:cNvSpPr/>
          <p:nvPr/>
        </p:nvSpPr>
        <p:spPr>
          <a:xfrm>
            <a:off x="1533525" y="2295336"/>
            <a:ext cx="9124950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100" dirty="0"/>
              <a:t>비밀은 다양한 서비스와 환경에 적용 </a:t>
            </a:r>
            <a:r>
              <a:rPr lang="ko-KR" altLang="en-US" sz="2100" dirty="0" err="1"/>
              <a:t>가능해야한다</a:t>
            </a:r>
            <a:r>
              <a:rPr lang="en-US" altLang="ko-KR" sz="2100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2100" dirty="0"/>
              <a:t>비밀과 서비스는 본질적으로 구성 데이터이기 때문에 히스토리가 있어야한다</a:t>
            </a:r>
            <a:r>
              <a:rPr lang="en-US" altLang="ko-KR" sz="21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2100" dirty="0"/>
              <a:t>비밀 회전은 중요하지만 결국 일관되어야 한다</a:t>
            </a:r>
            <a:r>
              <a:rPr lang="en-US" altLang="ko-KR" sz="2100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2100" dirty="0"/>
              <a:t>비밀에 대한 액세스는 중요하며 가용성이 </a:t>
            </a:r>
            <a:r>
              <a:rPr lang="ko-KR" altLang="en-US" sz="2100" dirty="0" err="1"/>
              <a:t>높아야한다</a:t>
            </a:r>
            <a:r>
              <a:rPr lang="en-US" altLang="ko-KR" sz="2100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2100" dirty="0"/>
              <a:t>비밀과 백업은 안전한 방법으로 </a:t>
            </a:r>
            <a:r>
              <a:rPr lang="ko-KR" altLang="en-US" sz="2100" dirty="0" err="1"/>
              <a:t>저장해야한다</a:t>
            </a:r>
            <a:r>
              <a:rPr lang="en-US" altLang="ko-KR" sz="2100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2100" dirty="0"/>
              <a:t>비밀에 대한 액세스는 서비스 및 환경에 의해 제어 </a:t>
            </a:r>
            <a:r>
              <a:rPr lang="ko-KR" altLang="en-US" sz="2100" dirty="0" err="1"/>
              <a:t>가능해야한다</a:t>
            </a:r>
            <a:r>
              <a:rPr lang="en-US" altLang="ko-KR" sz="2100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2100" dirty="0"/>
              <a:t>서비스에서 비밀 관리 시스템으로의 인증이 안전해야 하며</a:t>
            </a:r>
            <a:r>
              <a:rPr lang="en-US" altLang="ko-KR" sz="2100" dirty="0"/>
              <a:t>, </a:t>
            </a:r>
            <a:r>
              <a:rPr lang="ko-KR" altLang="en-US" sz="2100" dirty="0"/>
              <a:t>인증 자격 증명을 자동 인증 그룹의 </a:t>
            </a:r>
            <a:r>
              <a:rPr lang="en-US" altLang="ko-KR" sz="2100" dirty="0"/>
              <a:t>EC2 </a:t>
            </a:r>
            <a:r>
              <a:rPr lang="ko-KR" altLang="en-US" sz="2100" dirty="0"/>
              <a:t>인스턴스에 안전하게 부팅하는 문제를 해결해야 한다</a:t>
            </a:r>
            <a:r>
              <a:rPr lang="en-US" altLang="ko-KR" sz="2100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2100" dirty="0"/>
              <a:t>클라우드에 의존하지 않고 </a:t>
            </a:r>
            <a:r>
              <a:rPr lang="en-US" altLang="ko-KR" sz="2100" dirty="0"/>
              <a:t>AWS</a:t>
            </a:r>
            <a:r>
              <a:rPr lang="ko-KR" altLang="en-US" sz="2100" dirty="0"/>
              <a:t>에서만 작동하는 솔루션이어야 한다</a:t>
            </a:r>
            <a:r>
              <a:rPr lang="en-US" altLang="ko-KR" sz="2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5951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6DF819A-B0D5-44E2-AA05-1541635657F6}"/>
              </a:ext>
            </a:extLst>
          </p:cNvPr>
          <p:cNvSpPr txBox="1"/>
          <p:nvPr/>
        </p:nvSpPr>
        <p:spPr>
          <a:xfrm>
            <a:off x="1211838" y="1122585"/>
            <a:ext cx="5333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 </a:t>
            </a:r>
            <a:r>
              <a:rPr lang="ko-KR" altLang="en-US" sz="28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유사 프로그램과의 비교</a:t>
            </a:r>
            <a:endParaRPr lang="en-US" altLang="ko-KR" sz="2800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A4CB71-54A7-4BCB-8368-6F006A46F1EE}"/>
              </a:ext>
            </a:extLst>
          </p:cNvPr>
          <p:cNvSpPr/>
          <p:nvPr/>
        </p:nvSpPr>
        <p:spPr>
          <a:xfrm>
            <a:off x="68720" y="1887394"/>
            <a:ext cx="12192000" cy="4222461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사각형: 잘린 대각선 방향 모서리 18">
            <a:extLst>
              <a:ext uri="{FF2B5EF4-FFF2-40B4-BE49-F238E27FC236}">
                <a16:creationId xmlns:a16="http://schemas.microsoft.com/office/drawing/2014/main" id="{67F840DA-D309-4F99-A596-88DC62A53669}"/>
              </a:ext>
            </a:extLst>
          </p:cNvPr>
          <p:cNvSpPr/>
          <p:nvPr/>
        </p:nvSpPr>
        <p:spPr>
          <a:xfrm>
            <a:off x="1905803" y="2535259"/>
            <a:ext cx="2194968" cy="328103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Confidant</a:t>
            </a:r>
          </a:p>
        </p:txBody>
      </p:sp>
      <p:sp>
        <p:nvSpPr>
          <p:cNvPr id="21" name="사각형: 잘린 대각선 방향 모서리 20">
            <a:extLst>
              <a:ext uri="{FF2B5EF4-FFF2-40B4-BE49-F238E27FC236}">
                <a16:creationId xmlns:a16="http://schemas.microsoft.com/office/drawing/2014/main" id="{CEA5EF0B-24DA-4331-82AE-D2139563D084}"/>
              </a:ext>
            </a:extLst>
          </p:cNvPr>
          <p:cNvSpPr/>
          <p:nvPr/>
        </p:nvSpPr>
        <p:spPr>
          <a:xfrm>
            <a:off x="7293168" y="2535259"/>
            <a:ext cx="3213653" cy="328103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Vault</a:t>
            </a:r>
            <a:r>
              <a:rPr lang="ko-KR" altLang="en-US" sz="1600" b="1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600" b="1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or</a:t>
            </a:r>
            <a:r>
              <a:rPr lang="ko-KR" altLang="en-US" sz="1600" b="1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</a:t>
            </a:r>
            <a:r>
              <a:rPr lang="en-US" altLang="ko-KR" b="1" dirty="0" err="1"/>
              <a:t>Keywhiz</a:t>
            </a:r>
            <a:endParaRPr lang="en-US" altLang="ko-KR" b="1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086A342-C50B-4063-81D3-AC743FF2605C}"/>
              </a:ext>
            </a:extLst>
          </p:cNvPr>
          <p:cNvCxnSpPr>
            <a:cxnSpLocks/>
          </p:cNvCxnSpPr>
          <p:nvPr/>
        </p:nvCxnSpPr>
        <p:spPr>
          <a:xfrm>
            <a:off x="6096000" y="2535259"/>
            <a:ext cx="0" cy="221446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AB56DE4-4097-4E6A-BAC6-8FC41920D12D}"/>
              </a:ext>
            </a:extLst>
          </p:cNvPr>
          <p:cNvSpPr/>
          <p:nvPr/>
        </p:nvSpPr>
        <p:spPr>
          <a:xfrm>
            <a:off x="717075" y="3243413"/>
            <a:ext cx="4572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AWS</a:t>
            </a:r>
            <a:r>
              <a:rPr lang="ko-KR" altLang="en-US" dirty="0"/>
              <a:t>의 기능 사용  </a:t>
            </a:r>
            <a:endParaRPr lang="en-US" altLang="ko-KR" dirty="0"/>
          </a:p>
          <a:p>
            <a:pPr algn="ctr"/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클라우드에 의존 </a:t>
            </a:r>
            <a:r>
              <a:rPr lang="en-US" altLang="ko-KR" dirty="0"/>
              <a:t>X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76BED73-B728-4513-9374-07151135A13B}"/>
              </a:ext>
            </a:extLst>
          </p:cNvPr>
          <p:cNvGrpSpPr/>
          <p:nvPr/>
        </p:nvGrpSpPr>
        <p:grpSpPr>
          <a:xfrm>
            <a:off x="388879" y="279400"/>
            <a:ext cx="1995076" cy="830997"/>
            <a:chOff x="598391" y="347144"/>
            <a:chExt cx="1995076" cy="83099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B437D9-2868-4886-BB9E-E75FC16A38EC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1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119DED-C603-4CD7-9CB2-EFD567DB9D8D}"/>
                </a:ext>
              </a:extLst>
            </p:cNvPr>
            <p:cNvSpPr txBox="1"/>
            <p:nvPr/>
          </p:nvSpPr>
          <p:spPr>
            <a:xfrm>
              <a:off x="1421351" y="424088"/>
              <a:ext cx="11721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개요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FA1889-3CAE-466F-BF6F-8CD53E6BBE9B}"/>
              </a:ext>
            </a:extLst>
          </p:cNvPr>
          <p:cNvSpPr/>
          <p:nvPr/>
        </p:nvSpPr>
        <p:spPr>
          <a:xfrm>
            <a:off x="3809788" y="5430465"/>
            <a:ext cx="4572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공통점  </a:t>
            </a:r>
            <a:r>
              <a:rPr lang="en-US" altLang="ko-KR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 </a:t>
            </a:r>
            <a:r>
              <a:rPr lang="ko-KR" altLang="en-US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비밀유지서비스</a:t>
            </a:r>
            <a:endParaRPr lang="en-US" altLang="ko-KR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099AB3-22D9-414A-B92D-A6AE219E9A65}"/>
              </a:ext>
            </a:extLst>
          </p:cNvPr>
          <p:cNvSpPr/>
          <p:nvPr/>
        </p:nvSpPr>
        <p:spPr>
          <a:xfrm>
            <a:off x="645910" y="4007137"/>
            <a:ext cx="51357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medium-content-serif-font"/>
              </a:rPr>
              <a:t>AWS</a:t>
            </a:r>
            <a:r>
              <a:rPr lang="ko-KR" altLang="en-US" dirty="0">
                <a:latin typeface="medium-content-serif-font"/>
              </a:rPr>
              <a:t>의 </a:t>
            </a:r>
            <a:r>
              <a:rPr lang="en-US" altLang="ko-KR" dirty="0">
                <a:latin typeface="medium-content-serif-font"/>
              </a:rPr>
              <a:t>KMS </a:t>
            </a:r>
            <a:r>
              <a:rPr lang="ko-KR" altLang="en-US" dirty="0">
                <a:latin typeface="medium-content-serif-font"/>
              </a:rPr>
              <a:t>서비스를 활용</a:t>
            </a:r>
            <a:endParaRPr lang="en-US" altLang="ko-KR" dirty="0">
              <a:latin typeface="medium-content-serif-font"/>
            </a:endParaRPr>
          </a:p>
          <a:p>
            <a:r>
              <a:rPr lang="en-US" altLang="ko-KR" dirty="0">
                <a:latin typeface="medium-content-serif-font"/>
                <a:sym typeface="Wingdings" panose="05000000000000000000" pitchFamily="2" charset="2"/>
              </a:rPr>
              <a:t>          </a:t>
            </a:r>
            <a:r>
              <a:rPr lang="ko-KR" altLang="en-US" dirty="0"/>
              <a:t>마스터 암호화 키의  도난 위험 낮춤</a:t>
            </a:r>
            <a:endParaRPr lang="en-US" altLang="ko-KR" dirty="0"/>
          </a:p>
          <a:p>
            <a:pPr algn="ctr"/>
            <a:r>
              <a:rPr lang="en-US" altLang="ko-KR" dirty="0">
                <a:latin typeface="medium-content-serif-font"/>
                <a:sym typeface="Wingdings" panose="05000000000000000000" pitchFamily="2" charset="2"/>
              </a:rPr>
              <a:t>         </a:t>
            </a:r>
            <a:r>
              <a:rPr lang="en-US" altLang="ko-KR" dirty="0"/>
              <a:t>Confidant</a:t>
            </a:r>
            <a:r>
              <a:rPr lang="ko-KR" altLang="en-US" dirty="0"/>
              <a:t>의 인증 자격 증명 배포 필요 </a:t>
            </a:r>
            <a:r>
              <a:rPr lang="en-US" altLang="ko-KR" dirty="0"/>
              <a:t>X</a:t>
            </a:r>
            <a:r>
              <a:rPr lang="en-US" altLang="ko-KR" dirty="0">
                <a:latin typeface="medium-content-serif-font"/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7617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995076" cy="830997"/>
            <a:chOff x="598391" y="347144"/>
            <a:chExt cx="1995076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1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11721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개요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6DF819A-B0D5-44E2-AA05-1541635657F6}"/>
              </a:ext>
            </a:extLst>
          </p:cNvPr>
          <p:cNvSpPr txBox="1"/>
          <p:nvPr/>
        </p:nvSpPr>
        <p:spPr>
          <a:xfrm>
            <a:off x="1211839" y="1110397"/>
            <a:ext cx="327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 Confidant</a:t>
            </a:r>
            <a:r>
              <a:rPr lang="ko-KR" altLang="en-US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2400" spc="-150" dirty="0" err="1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Github</a:t>
            </a:r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주소</a:t>
            </a:r>
            <a:endParaRPr lang="en-US" altLang="ko-KR" sz="2400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9A802B-022B-485A-A78A-94FBCFF327D2}"/>
              </a:ext>
            </a:extLst>
          </p:cNvPr>
          <p:cNvSpPr/>
          <p:nvPr/>
        </p:nvSpPr>
        <p:spPr>
          <a:xfrm>
            <a:off x="962627" y="3075057"/>
            <a:ext cx="107321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/>
              <a:t>https://github.com/lyft/confidant</a:t>
            </a:r>
          </a:p>
        </p:txBody>
      </p:sp>
    </p:spTree>
    <p:extLst>
      <p:ext uri="{BB962C8B-B14F-4D97-AF65-F5344CB8AC3E}">
        <p14:creationId xmlns:p14="http://schemas.microsoft.com/office/powerpoint/2010/main" val="2855635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3711892" cy="830997"/>
            <a:chOff x="598391" y="347144"/>
            <a:chExt cx="3711892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2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28889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공개</a:t>
              </a:r>
              <a:r>
                <a:rPr lang="en-US" altLang="ko-KR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SW</a:t>
              </a:r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분석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6DF819A-B0D5-44E2-AA05-1541635657F6}"/>
              </a:ext>
            </a:extLst>
          </p:cNvPr>
          <p:cNvSpPr txBox="1"/>
          <p:nvPr/>
        </p:nvSpPr>
        <p:spPr>
          <a:xfrm>
            <a:off x="1529473" y="1681710"/>
            <a:ext cx="4717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Confidant 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 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파일 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206, 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 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55)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3FAE83-2FA0-4F34-970A-718C66007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452" y="2191468"/>
            <a:ext cx="9450688" cy="4163742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EE5E575-81A4-4CF7-8DCA-7E6D38D2A81D}"/>
              </a:ext>
            </a:extLst>
          </p:cNvPr>
          <p:cNvSpPr txBox="1"/>
          <p:nvPr/>
        </p:nvSpPr>
        <p:spPr>
          <a:xfrm>
            <a:off x="1211839" y="1110397"/>
            <a:ext cx="4043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 Confidant </a:t>
            </a:r>
            <a:r>
              <a:rPr lang="ko-KR" altLang="en-US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복잡도 분석 </a:t>
            </a:r>
            <a:endParaRPr lang="en-US" altLang="ko-KR" sz="2400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0697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3003</TotalTime>
  <Words>610</Words>
  <Application>Microsoft Office PowerPoint</Application>
  <PresentationFormat>와이드스크린</PresentationFormat>
  <Paragraphs>145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8" baseType="lpstr">
      <vt:lpstr>KoPub돋움체 Bold</vt:lpstr>
      <vt:lpstr>KoPub돋움체 Light</vt:lpstr>
      <vt:lpstr>KoPub돋움체 Medium</vt:lpstr>
      <vt:lpstr>KoPub바탕체 Light</vt:lpstr>
      <vt:lpstr>medium-content-sans-serif-font</vt:lpstr>
      <vt:lpstr>medium-content-serif-font</vt:lpstr>
      <vt:lpstr>noto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예림</dc:creator>
  <cp:lastModifiedBy>채 소연</cp:lastModifiedBy>
  <cp:revision>206</cp:revision>
  <dcterms:created xsi:type="dcterms:W3CDTF">2018-07-21T11:06:27Z</dcterms:created>
  <dcterms:modified xsi:type="dcterms:W3CDTF">2018-11-09T08:38:01Z</dcterms:modified>
</cp:coreProperties>
</file>