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7" r:id="rId1"/>
  </p:sldMasterIdLst>
  <p:notesMasterIdLst>
    <p:notesMasterId r:id="rId26"/>
  </p:notesMasterIdLst>
  <p:sldIdLst>
    <p:sldId id="256" r:id="rId2"/>
    <p:sldId id="257" r:id="rId3"/>
    <p:sldId id="258" r:id="rId4"/>
    <p:sldId id="259" r:id="rId5"/>
    <p:sldId id="260" r:id="rId6"/>
    <p:sldId id="261" r:id="rId7"/>
    <p:sldId id="277" r:id="rId8"/>
    <p:sldId id="262" r:id="rId9"/>
    <p:sldId id="263" r:id="rId10"/>
    <p:sldId id="278" r:id="rId11"/>
    <p:sldId id="264" r:id="rId12"/>
    <p:sldId id="265" r:id="rId13"/>
    <p:sldId id="266" r:id="rId14"/>
    <p:sldId id="267" r:id="rId15"/>
    <p:sldId id="268" r:id="rId16"/>
    <p:sldId id="269" r:id="rId17"/>
    <p:sldId id="270" r:id="rId18"/>
    <p:sldId id="271" r:id="rId19"/>
    <p:sldId id="272" r:id="rId20"/>
    <p:sldId id="280" r:id="rId21"/>
    <p:sldId id="275" r:id="rId22"/>
    <p:sldId id="273" r:id="rId23"/>
    <p:sldId id="276" r:id="rId24"/>
    <p:sldId id="279"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984" autoAdjust="0"/>
  </p:normalViewPr>
  <p:slideViewPr>
    <p:cSldViewPr snapToGrid="0">
      <p:cViewPr varScale="1">
        <p:scale>
          <a:sx n="99" d="100"/>
          <a:sy n="99"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Hello! </a:t>
            </a:r>
            <a:endParaRPr dirty="0"/>
          </a:p>
          <a:p>
            <a:pPr marL="0" lvl="0" indent="0">
              <a:spcBef>
                <a:spcPts val="0"/>
              </a:spcBef>
              <a:spcAft>
                <a:spcPts val="0"/>
              </a:spcAft>
              <a:buNone/>
            </a:pPr>
            <a:r>
              <a:rPr lang="en" dirty="0"/>
              <a:t>My name is Gon </a:t>
            </a:r>
            <a:r>
              <a:rPr lang="en-US" dirty="0"/>
              <a:t>from </a:t>
            </a:r>
            <a:r>
              <a:rPr lang="en-US" dirty="0" err="1"/>
              <a:t>Kookmin</a:t>
            </a:r>
            <a:r>
              <a:rPr lang="en-US" dirty="0"/>
              <a:t> University, Korea</a:t>
            </a:r>
            <a:r>
              <a:rPr lang="en" dirty="0"/>
              <a:t>. And my mentor is Kasra.</a:t>
            </a:r>
            <a:endParaRPr dirty="0"/>
          </a:p>
          <a:p>
            <a:pPr marL="0" lvl="0" indent="0">
              <a:spcBef>
                <a:spcPts val="0"/>
              </a:spcBef>
              <a:spcAft>
                <a:spcPts val="0"/>
              </a:spcAft>
              <a:buNone/>
            </a:pPr>
            <a:r>
              <a:rPr lang="en" dirty="0"/>
              <a:t>First of all let me thank you all for coming here today.</a:t>
            </a:r>
            <a:endParaRPr dirty="0"/>
          </a:p>
          <a:p>
            <a:pPr marL="0" lvl="0" indent="0">
              <a:spcBef>
                <a:spcPts val="0"/>
              </a:spcBef>
              <a:spcAft>
                <a:spcPts val="0"/>
              </a:spcAft>
              <a:buNone/>
            </a:pPr>
            <a:r>
              <a:rPr lang="en" dirty="0"/>
              <a:t>I’ll talk about Dynamic power management in NVIDIA Jetson TX2.</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solidFill>
                  <a:schemeClr val="dk1"/>
                </a:solidFill>
              </a:rPr>
              <a:t>This table is well arranged for all the </a:t>
            </a:r>
            <a:r>
              <a:rPr lang="en-US" dirty="0" err="1">
                <a:solidFill>
                  <a:schemeClr val="dk1"/>
                </a:solidFill>
              </a:rPr>
              <a:t>cpu</a:t>
            </a:r>
            <a:r>
              <a:rPr lang="en-US" dirty="0">
                <a:solidFill>
                  <a:schemeClr val="dk1"/>
                </a:solidFill>
              </a:rPr>
              <a:t> mode.</a:t>
            </a:r>
            <a:endParaRPr dirty="0">
              <a:solidFill>
                <a:schemeClr val="dk1"/>
              </a:solidFill>
            </a:endParaRPr>
          </a:p>
        </p:txBody>
      </p:sp>
    </p:spTree>
    <p:extLst>
      <p:ext uri="{BB962C8B-B14F-4D97-AF65-F5344CB8AC3E}">
        <p14:creationId xmlns:p14="http://schemas.microsoft.com/office/powerpoint/2010/main" val="3803211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Then, let’s see the efficiency about the board.</a:t>
            </a:r>
          </a:p>
          <a:p>
            <a:pPr marL="0" lvl="0" indent="0">
              <a:spcBef>
                <a:spcPts val="0"/>
              </a:spcBef>
              <a:spcAft>
                <a:spcPts val="0"/>
              </a:spcAft>
              <a:buNone/>
            </a:pPr>
            <a:r>
              <a:rPr lang="en-US" dirty="0"/>
              <a:t>The greens are for Jetson TX2 and the blues are for Intel Xeon.</a:t>
            </a:r>
            <a:endParaRPr lang="en" dirty="0"/>
          </a:p>
          <a:p>
            <a:pPr marL="0" lvl="0" indent="0">
              <a:spcBef>
                <a:spcPts val="0"/>
              </a:spcBef>
              <a:spcAft>
                <a:spcPts val="0"/>
              </a:spcAft>
              <a:buNone/>
            </a:pPr>
            <a:r>
              <a:rPr lang="en" dirty="0"/>
              <a:t>You can see Batch size 128, Jetson TX2 shows 290 images performed per second and 13W consumed when the intel Xeon shows 231 images performed per second and 197W consumed. It shows this board has high performance but consuming lower energy. When you see batch size 2 of both, jetson TX2 shows 201 images performed per second and 10W consumed when the intel Xeon shows 215 performed per second and 91W consumed. It shows you can save the energy about 9 time more than intel chips by using Jetson TX2 </a:t>
            </a:r>
            <a:r>
              <a:rPr lang="en-US" dirty="0"/>
              <a:t>h</a:t>
            </a:r>
            <a:r>
              <a:rPr lang="en" dirty="0"/>
              <a:t>a</a:t>
            </a:r>
            <a:r>
              <a:rPr lang="en-US" dirty="0"/>
              <a:t>s</a:t>
            </a:r>
            <a:r>
              <a:rPr lang="en" dirty="0"/>
              <a:t> similar performance.</a:t>
            </a:r>
            <a:endParaRPr dirty="0"/>
          </a:p>
          <a:p>
            <a:pPr marL="0" lvl="0" indent="0">
              <a:spcBef>
                <a:spcPts val="0"/>
              </a:spcBef>
              <a:spcAft>
                <a:spcPts val="0"/>
              </a:spcAft>
              <a:buNone/>
            </a:pPr>
            <a:r>
              <a:rPr lang="en" dirty="0"/>
              <a:t>This board developed to reduce energy and get high-performance so nvidia also developed the tool about dvfs for this which can adjust dynamic voltage and frequency system. </a:t>
            </a:r>
            <a:endParaRPr dirty="0"/>
          </a:p>
          <a:p>
            <a:pPr marL="0" lvl="0" indent="0"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There are 12 Sensor’s on TX2 board which I measured. </a:t>
            </a:r>
            <a:endParaRPr dirty="0"/>
          </a:p>
          <a:p>
            <a:pPr marL="0" lvl="0" indent="0" rtl="0">
              <a:spcBef>
                <a:spcPts val="0"/>
              </a:spcBef>
              <a:spcAft>
                <a:spcPts val="0"/>
              </a:spcAft>
              <a:buNone/>
            </a:pPr>
            <a:r>
              <a:rPr lang="en" dirty="0"/>
              <a:t>I measured all the sensors. But I focus on cpu sensor to analyze.</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The experiments divided in three small parts. Using parsec version 3.0. Making profiler to measure current, voltage and power of each sensor on TX2. And Visualizing </a:t>
            </a:r>
            <a:r>
              <a:rPr lang="en-US" dirty="0"/>
              <a:t>and Analyzing</a:t>
            </a:r>
            <a:r>
              <a:rPr lang="en" dirty="0"/>
              <a:t>.</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dirty="0"/>
              <a:t>The Princeton Application Repository for Shared-Memory Computers called PARSEC is a benchmark suite composed of multithreaded programs. The suite focuses on emerging workloads and was designed to be representative of next-generation shared-memory programs for chip-multiprocessors.</a:t>
            </a:r>
            <a:endParaRPr dirty="0"/>
          </a:p>
          <a:p>
            <a:pPr marL="0" lvl="0" indent="0">
              <a:spcBef>
                <a:spcPts val="0"/>
              </a:spcBef>
              <a:spcAft>
                <a:spcPts val="0"/>
              </a:spcAft>
              <a:buNone/>
            </a:pPr>
            <a:r>
              <a:rPr lang="en" dirty="0"/>
              <a:t>I used parsec benchmark to measure diverse situation in computer.</a:t>
            </a:r>
            <a:endParaRPr dirty="0"/>
          </a:p>
          <a:p>
            <a:pPr marL="0" lvl="0" indent="0">
              <a:spcBef>
                <a:spcPts val="0"/>
              </a:spcBef>
              <a:spcAft>
                <a:spcPts val="0"/>
              </a:spcAft>
              <a:buNone/>
            </a:pPr>
            <a:r>
              <a:rPr lang="en" dirty="0"/>
              <a:t>Before I use, I cross-compiled to use parsec 3.0 on TX2 board using arm architecture. All the workloads work well except raytrace.</a:t>
            </a:r>
            <a:endParaRPr dirty="0"/>
          </a:p>
          <a:p>
            <a:pPr marL="0" lvl="0" indent="0" rtl="0">
              <a:spcBef>
                <a:spcPts val="0"/>
              </a:spcBef>
              <a:spcAft>
                <a:spcPts val="0"/>
              </a:spcAft>
              <a:buNone/>
            </a:pPr>
            <a:r>
              <a:rPr lang="en" dirty="0"/>
              <a:t>There are 13 workloads and there aren’t any two workloads with the same combinations except dedup and ferret.</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To make profiler I divided two classes. Sensor and Process. The sensor class is to store sensor information and the process class is to </a:t>
            </a:r>
            <a:r>
              <a:rPr lang="en" dirty="0">
                <a:solidFill>
                  <a:schemeClr val="dk1"/>
                </a:solidFill>
              </a:rPr>
              <a:t>bring data from sensors and to </a:t>
            </a:r>
            <a:r>
              <a:rPr lang="en" dirty="0"/>
              <a:t>measure to file. So the Process makes the vector sensor and bring all the data in their location. And write to the excel file every 0.1 second.</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You can see the 5 directory for each cpu mode I measured.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And there are 12 workloads measurement file formatted csv file in each cpu mode.</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5" name="Shape 20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You can see some part of csv file. And there are Current, voltage and power in each sensor. And you can also see the time measured.</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I made some graph what I measured.</a:t>
            </a:r>
          </a:p>
          <a:p>
            <a:pPr marL="0" lvl="0" indent="0" rtl="0">
              <a:spcBef>
                <a:spcPts val="0"/>
              </a:spcBef>
              <a:spcAft>
                <a:spcPts val="0"/>
              </a:spcAft>
              <a:buNone/>
            </a:pPr>
            <a:r>
              <a:rPr lang="en-US" dirty="0"/>
              <a:t>I measured it on MAXN CPU mode, X264 workload in PARSEC and CPU sensor.</a:t>
            </a:r>
          </a:p>
          <a:p>
            <a:pPr marL="0" lvl="0" indent="0" rtl="0">
              <a:spcBef>
                <a:spcPts val="0"/>
              </a:spcBef>
              <a:spcAft>
                <a:spcPts val="0"/>
              </a:spcAft>
              <a:buNone/>
            </a:pPr>
            <a:r>
              <a:rPr lang="en-US" dirty="0"/>
              <a:t>You can see the current rising rapidly at about 4 seconds. Also power is similar graph.</a:t>
            </a:r>
          </a:p>
          <a:p>
            <a:pPr marL="0" lvl="0" indent="0" rtl="0">
              <a:spcBef>
                <a:spcPts val="0"/>
              </a:spcBef>
              <a:spcAft>
                <a:spcPts val="0"/>
              </a:spcAft>
              <a:buNone/>
            </a:pPr>
            <a:r>
              <a:rPr lang="en-US" dirty="0"/>
              <a:t>And the voltage is goes down a little. The voltage from 19135 to 19110. </a:t>
            </a:r>
          </a:p>
          <a:p>
            <a:pPr marL="0" lvl="0" indent="0" rtl="0">
              <a:spcBef>
                <a:spcPts val="0"/>
              </a:spcBef>
              <a:spcAft>
                <a:spcPts val="0"/>
              </a:spcAft>
              <a:buNone/>
            </a:pPr>
            <a:r>
              <a:rPr lang="en-US" dirty="0"/>
              <a:t>So I want to check the power among each mode.</a:t>
            </a:r>
          </a:p>
          <a:p>
            <a:pPr marL="0" lvl="0" indent="0" rtl="0">
              <a:spcBef>
                <a:spcPts val="0"/>
              </a:spcBef>
              <a:spcAft>
                <a:spcPts val="0"/>
              </a:spcAft>
              <a:buNone/>
            </a:pP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It’ll be in 5 big parts.</a:t>
            </a:r>
            <a:endParaRPr dirty="0"/>
          </a:p>
          <a:p>
            <a:pPr marL="0" lvl="0" indent="0">
              <a:spcBef>
                <a:spcPts val="0"/>
              </a:spcBef>
              <a:spcAft>
                <a:spcPts val="0"/>
              </a:spcAft>
              <a:buNone/>
            </a:pPr>
            <a:r>
              <a:rPr lang="en" dirty="0"/>
              <a:t>Project Motivation, NVIDIA Jetson TX2, Power Sensors, Experiments and Conclusion.</a:t>
            </a:r>
            <a:endParaRPr dirty="0"/>
          </a:p>
          <a:p>
            <a:pPr marL="0" lvl="0" indent="0"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1" name="Shape 2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There are powers measured in five </a:t>
            </a:r>
            <a:r>
              <a:rPr lang="en-US" dirty="0" err="1"/>
              <a:t>cpu</a:t>
            </a:r>
            <a:r>
              <a:rPr lang="en-US" dirty="0"/>
              <a:t> mode. In this measurement </a:t>
            </a:r>
            <a:r>
              <a:rPr lang="en-US" dirty="0" err="1"/>
              <a:t>facesim</a:t>
            </a:r>
            <a:r>
              <a:rPr lang="en-US" dirty="0"/>
              <a:t> was used which is in parsec workloads.</a:t>
            </a:r>
          </a:p>
          <a:p>
            <a:pPr marL="0" lvl="0" indent="0" rtl="0">
              <a:spcBef>
                <a:spcPts val="0"/>
              </a:spcBef>
              <a:spcAft>
                <a:spcPts val="0"/>
              </a:spcAft>
              <a:buNone/>
            </a:pPr>
            <a:r>
              <a:rPr lang="en-US" dirty="0"/>
              <a:t>As I expected MAXN which is the red and consumed the biggest energy finished the workload earlier than any other.</a:t>
            </a:r>
          </a:p>
          <a:p>
            <a:pPr marL="0" lvl="0" indent="0" rtl="0">
              <a:spcBef>
                <a:spcPts val="0"/>
              </a:spcBef>
              <a:spcAft>
                <a:spcPts val="0"/>
              </a:spcAft>
              <a:buNone/>
            </a:pPr>
            <a:r>
              <a:rPr lang="en-US" dirty="0"/>
              <a:t>On the other hand, MAXQ which is the orange and consumed the smallest energy finished the workloads late.</a:t>
            </a:r>
          </a:p>
          <a:p>
            <a:pPr marL="0" lvl="0" indent="0" rtl="0">
              <a:spcBef>
                <a:spcPts val="0"/>
              </a:spcBef>
              <a:spcAft>
                <a:spcPts val="0"/>
              </a:spcAft>
              <a:buNone/>
            </a:pPr>
            <a:r>
              <a:rPr lang="en-US" dirty="0"/>
              <a:t>You can see the energy and the process speed are mostly inversely proportional. </a:t>
            </a:r>
          </a:p>
          <a:p>
            <a:pPr marL="0" lvl="0" indent="0" rtl="0">
              <a:spcBef>
                <a:spcPts val="0"/>
              </a:spcBef>
              <a:spcAft>
                <a:spcPts val="0"/>
              </a:spcAft>
              <a:buNone/>
            </a:pPr>
            <a:r>
              <a:rPr lang="en-US" dirty="0"/>
              <a:t>And I can see some weird thing on this graph.</a:t>
            </a:r>
          </a:p>
          <a:p>
            <a:pPr marL="0" lvl="0" indent="0" rtl="0">
              <a:spcBef>
                <a:spcPts val="0"/>
              </a:spcBef>
              <a:spcAft>
                <a:spcPts val="0"/>
              </a:spcAft>
              <a:buNone/>
            </a:pPr>
            <a:r>
              <a:rPr lang="en-US" dirty="0"/>
              <a:t>How can the Denver </a:t>
            </a:r>
            <a:r>
              <a:rPr lang="en-US" dirty="0" err="1"/>
              <a:t>cpu</a:t>
            </a:r>
            <a:r>
              <a:rPr lang="en-US" dirty="0"/>
              <a:t> be so fast?</a:t>
            </a:r>
          </a:p>
          <a:p>
            <a:pPr marL="0" lvl="0" indent="0" rtl="0">
              <a:spcBef>
                <a:spcPts val="0"/>
              </a:spcBef>
              <a:spcAft>
                <a:spcPts val="0"/>
              </a:spcAft>
              <a:buNone/>
            </a:pPr>
            <a:r>
              <a:rPr lang="en-US" dirty="0"/>
              <a:t>Take a look on this table. The clock of Denver couldn’t faster than any other.</a:t>
            </a:r>
          </a:p>
          <a:p>
            <a:pPr marL="0" lvl="0" indent="0" rtl="0">
              <a:spcBef>
                <a:spcPts val="0"/>
              </a:spcBef>
              <a:spcAft>
                <a:spcPts val="0"/>
              </a:spcAft>
              <a:buNone/>
            </a:pPr>
            <a:r>
              <a:rPr lang="en-US" dirty="0"/>
              <a:t>So I measure it again. But there are the same result. I searched about Denver core. And I can find something about it.</a:t>
            </a:r>
          </a:p>
          <a:p>
            <a:pPr marL="0" lvl="0" indent="0" rtl="0">
              <a:spcBef>
                <a:spcPts val="0"/>
              </a:spcBef>
              <a:spcAft>
                <a:spcPts val="0"/>
              </a:spcAft>
              <a:buNone/>
            </a:pPr>
            <a:r>
              <a:rPr lang="en-US" dirty="0"/>
              <a:t>Denver has super instruction pipelining. And also has different L1 and L2 cache. So that makes it.</a:t>
            </a:r>
          </a:p>
        </p:txBody>
      </p:sp>
    </p:spTree>
    <p:extLst>
      <p:ext uri="{BB962C8B-B14F-4D97-AF65-F5344CB8AC3E}">
        <p14:creationId xmlns:p14="http://schemas.microsoft.com/office/powerpoint/2010/main" val="30848817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9" name="Shape 2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ltLang="ko-KR" dirty="0"/>
              <a:t>In this measurement </a:t>
            </a:r>
            <a:r>
              <a:rPr lang="en-US" altLang="ko-KR" dirty="0" err="1"/>
              <a:t>vips</a:t>
            </a:r>
            <a:r>
              <a:rPr lang="en-US" altLang="ko-KR" dirty="0"/>
              <a:t> was used which is in parsec workloads.</a:t>
            </a:r>
          </a:p>
          <a:p>
            <a:pPr marL="0" lvl="0" indent="0" rtl="0">
              <a:spcBef>
                <a:spcPts val="0"/>
              </a:spcBef>
              <a:spcAft>
                <a:spcPts val="0"/>
              </a:spcAft>
              <a:buNone/>
            </a:pPr>
            <a:r>
              <a:rPr lang="en-US" altLang="ko-KR" dirty="0"/>
              <a:t>This represent the more power the faster process speed.</a:t>
            </a:r>
          </a:p>
          <a:p>
            <a:pPr marL="0" lvl="0" indent="0" rtl="0">
              <a:spcBef>
                <a:spcPts val="0"/>
              </a:spcBef>
              <a:spcAft>
                <a:spcPts val="0"/>
              </a:spcAft>
              <a:buNone/>
            </a:pPr>
            <a:r>
              <a:rPr lang="en-US" altLang="ko-KR" dirty="0"/>
              <a:t>You can see it easily.</a:t>
            </a:r>
          </a:p>
          <a:p>
            <a:pPr marL="0" lvl="0" indent="0"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3" name="Shape 2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But when I measured </a:t>
            </a:r>
            <a:r>
              <a:rPr lang="en-US" dirty="0" err="1"/>
              <a:t>bodytrack</a:t>
            </a:r>
            <a:r>
              <a:rPr lang="en-US" dirty="0"/>
              <a:t>, there are some different phenomenon occurred.</a:t>
            </a:r>
          </a:p>
          <a:p>
            <a:pPr marL="0" lvl="0" indent="0" rtl="0">
              <a:spcBef>
                <a:spcPts val="0"/>
              </a:spcBef>
              <a:spcAft>
                <a:spcPts val="0"/>
              </a:spcAft>
              <a:buNone/>
            </a:pPr>
            <a:r>
              <a:rPr lang="en-US" dirty="0"/>
              <a:t>MAXP_CORE_ARM which is the green finished earlier than all of </a:t>
            </a:r>
            <a:r>
              <a:rPr lang="en-US" dirty="0" err="1"/>
              <a:t>cpu</a:t>
            </a:r>
            <a:r>
              <a:rPr lang="en-US" dirty="0"/>
              <a:t> mode.</a:t>
            </a:r>
          </a:p>
          <a:p>
            <a:pPr marL="0" lvl="0" indent="0" rtl="0">
              <a:spcBef>
                <a:spcPts val="0"/>
              </a:spcBef>
              <a:spcAft>
                <a:spcPts val="0"/>
              </a:spcAft>
              <a:buNone/>
            </a:pPr>
            <a:r>
              <a:rPr lang="en-US" dirty="0"/>
              <a:t>Even the energy consumption seems to be less than MAXN.</a:t>
            </a:r>
          </a:p>
          <a:p>
            <a:pPr marL="0" lvl="0" indent="0" rtl="0">
              <a:spcBef>
                <a:spcPts val="0"/>
              </a:spcBef>
              <a:spcAft>
                <a:spcPts val="0"/>
              </a:spcAft>
              <a:buNone/>
            </a:pPr>
            <a:r>
              <a:rPr lang="en-US" dirty="0"/>
              <a:t>And also MAXP_CORE_ALL which is the purple consumed more energy but finished little later than MAXQ.</a:t>
            </a:r>
          </a:p>
          <a:p>
            <a:pPr marL="0" lvl="0" indent="0" rtl="0">
              <a:spcBef>
                <a:spcPts val="0"/>
              </a:spcBef>
              <a:spcAft>
                <a:spcPts val="0"/>
              </a:spcAft>
              <a:buNone/>
            </a:pPr>
            <a:r>
              <a:rPr lang="en-US" dirty="0"/>
              <a:t>There should be some optimization to reduce energy.</a:t>
            </a:r>
          </a:p>
          <a:p>
            <a:pPr marL="0" lvl="0" indent="0" rtl="0">
              <a:spcBef>
                <a:spcPts val="0"/>
              </a:spcBef>
              <a:spcAft>
                <a:spcPts val="0"/>
              </a:spcAft>
              <a:buNone/>
            </a:pP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7" name="Shape 2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ltLang="ko-KR" dirty="0">
                <a:solidFill>
                  <a:srgbClr val="373737"/>
                </a:solidFill>
                <a:latin typeface="Arial"/>
                <a:ea typeface="Arial"/>
                <a:cs typeface="Arial"/>
                <a:sym typeface="Arial"/>
              </a:rPr>
              <a:t>Energy and speed are not always inversely proportional.</a:t>
            </a:r>
          </a:p>
          <a:p>
            <a:pPr marL="0" lvl="0" indent="0" rtl="0">
              <a:spcBef>
                <a:spcPts val="0"/>
              </a:spcBef>
              <a:spcAft>
                <a:spcPts val="0"/>
              </a:spcAft>
              <a:buNone/>
            </a:pPr>
            <a:r>
              <a:rPr lang="en-US" altLang="ko-KR" dirty="0">
                <a:solidFill>
                  <a:srgbClr val="373737"/>
                </a:solidFill>
                <a:latin typeface="Arial"/>
                <a:ea typeface="Arial"/>
                <a:cs typeface="Arial"/>
                <a:sym typeface="Arial"/>
              </a:rPr>
              <a:t>So there are some need to optimize the energy and the performance by using </a:t>
            </a:r>
            <a:r>
              <a:rPr lang="en-US" altLang="ko-KR" dirty="0" err="1">
                <a:solidFill>
                  <a:srgbClr val="373737"/>
                </a:solidFill>
                <a:latin typeface="Arial"/>
                <a:ea typeface="Arial"/>
                <a:cs typeface="Arial"/>
                <a:sym typeface="Arial"/>
              </a:rPr>
              <a:t>dvfs</a:t>
            </a:r>
            <a:r>
              <a:rPr lang="en-US" altLang="ko-KR" dirty="0">
                <a:solidFill>
                  <a:srgbClr val="373737"/>
                </a:solidFill>
                <a:latin typeface="Arial"/>
                <a:ea typeface="Arial"/>
                <a:cs typeface="Arial"/>
                <a:sym typeface="Arial"/>
              </a:rPr>
              <a:t>.</a:t>
            </a:r>
          </a:p>
          <a:p>
            <a:pPr marL="0" lvl="0" indent="0" rtl="0">
              <a:spcBef>
                <a:spcPts val="0"/>
              </a:spcBef>
              <a:spcAft>
                <a:spcPts val="0"/>
              </a:spcAft>
              <a:buNone/>
            </a:pPr>
            <a:r>
              <a:rPr lang="en-US" altLang="ko-KR" dirty="0">
                <a:solidFill>
                  <a:srgbClr val="373737"/>
                </a:solidFill>
                <a:latin typeface="Arial"/>
                <a:ea typeface="Arial"/>
                <a:cs typeface="Arial"/>
                <a:sym typeface="Arial"/>
              </a:rPr>
              <a:t>For various system goals, designers can select different power management settings for their goals.</a:t>
            </a:r>
          </a:p>
          <a:p>
            <a:pPr marL="0" lvl="0" indent="0" rtl="0">
              <a:spcBef>
                <a:spcPts val="0"/>
              </a:spcBef>
              <a:spcAft>
                <a:spcPts val="0"/>
              </a:spcAft>
              <a:buNone/>
            </a:pPr>
            <a:r>
              <a:rPr lang="en-US" dirty="0">
                <a:solidFill>
                  <a:srgbClr val="373737"/>
                </a:solidFill>
                <a:latin typeface="Arial"/>
                <a:cs typeface="Arial"/>
                <a:sym typeface="Arial"/>
              </a:rPr>
              <a:t>And also multi-processor should be optimize to scale out for workloads. Something likes sequential or random access.</a:t>
            </a:r>
          </a:p>
          <a:p>
            <a:pPr marL="0" lvl="0" indent="0" rtl="0">
              <a:spcBef>
                <a:spcPts val="0"/>
              </a:spcBef>
              <a:spcAft>
                <a:spcPts val="0"/>
              </a:spcAft>
              <a:buNone/>
            </a:pPr>
            <a:r>
              <a:rPr lang="en-US" dirty="0">
                <a:solidFill>
                  <a:srgbClr val="373737"/>
                </a:solidFill>
                <a:latin typeface="Arial"/>
                <a:cs typeface="Arial"/>
                <a:sym typeface="Arial"/>
              </a:rPr>
              <a:t>Moreover there are some need about researching and notifying about instruction pipeline and cache to make better multi core performance.</a:t>
            </a: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7" name="Shape 2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Thank you for your attention.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ko-KR" sz="1100" b="0" i="0" u="none" strike="noStrike" cap="none" dirty="0">
                <a:solidFill>
                  <a:srgbClr val="000000"/>
                </a:solidFill>
                <a:effectLst/>
                <a:latin typeface="Arial"/>
                <a:ea typeface="Arial"/>
                <a:cs typeface="Arial"/>
                <a:sym typeface="Arial"/>
              </a:rPr>
              <a:t>Please feel free to throw me any questions you may have. I'll do my best to answer each one.</a:t>
            </a:r>
            <a:endParaRPr lang="en-US" dirty="0"/>
          </a:p>
        </p:txBody>
      </p:sp>
    </p:spTree>
    <p:extLst>
      <p:ext uri="{BB962C8B-B14F-4D97-AF65-F5344CB8AC3E}">
        <p14:creationId xmlns:p14="http://schemas.microsoft.com/office/powerpoint/2010/main" val="1626286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dirty="0"/>
              <a:t>With the fast growth of Internet and advance developments on embedded system, the new concept of Internet of Things (IoT) is emerging. Nowadays, IoT is one of the biggest issues in the world. Representatively, there are two main domains that IoT is developed for, wearable devices and embedded systems in autonomous vehicles. These systems require many embedded chips and sensors. This variety of chips and sensors attached to every part and on all the components need enormous energy.</a:t>
            </a:r>
            <a:endParaRPr dirty="0"/>
          </a:p>
          <a:p>
            <a:pPr marL="0" lvl="0" indent="0" rtl="0">
              <a:spcBef>
                <a:spcPts val="0"/>
              </a:spcBef>
              <a:spcAft>
                <a:spcPts val="0"/>
              </a:spcAft>
              <a:buNone/>
            </a:pPr>
            <a:r>
              <a:rPr lang="en" dirty="0"/>
              <a:t>That’s why I get into this project which can reduce the energy of the embedded system. I profiled current, voltage and power. And find where I </a:t>
            </a:r>
            <a:r>
              <a:rPr lang="en-US" dirty="0"/>
              <a:t>can</a:t>
            </a:r>
            <a:r>
              <a:rPr lang="en" dirty="0"/>
              <a:t> reduce the energy by using dvfs system which is dynamic voltage and frequency system. DVFS tool built in TX2 board which is developed for reducing energy.</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dirty="0"/>
              <a:t>Nvidia Jetson TX2 has two CPU clusters. First one includes two giga hertz ARM cortex and the other is composed of dual core Nvidia denver2 cores.</a:t>
            </a:r>
            <a:endParaRPr dirty="0"/>
          </a:p>
          <a:p>
            <a:pPr marL="0" lvl="0" indent="0">
              <a:spcBef>
                <a:spcPts val="0"/>
              </a:spcBef>
              <a:spcAft>
                <a:spcPts val="0"/>
              </a:spcAft>
              <a:buNone/>
            </a:pPr>
            <a:r>
              <a:rPr lang="en" dirty="0">
                <a:solidFill>
                  <a:schemeClr val="dk1"/>
                </a:solidFill>
              </a:rPr>
              <a:t>JetPack 3.0 which is the tool built in this board includes preset platform configurations for setting Jetson TX2. It can provide 5 cpu mode to optimize the energy efficiency. JetPack 3.0 also includes a new command line tool called nvpmodel for switching profiles at run time.	 	 	 	</a:t>
            </a:r>
            <a:endParaRPr dirty="0">
              <a:solidFill>
                <a:schemeClr val="dk1"/>
              </a:solidFill>
            </a:endParaRPr>
          </a:p>
          <a:p>
            <a:pPr marL="0" lvl="0" indent="0" rtl="0">
              <a:lnSpc>
                <a:spcPct val="115000"/>
              </a:lnSpc>
              <a:spcBef>
                <a:spcPts val="0"/>
              </a:spcBef>
              <a:spcAft>
                <a:spcPts val="0"/>
              </a:spcAft>
              <a:buClr>
                <a:schemeClr val="dk1"/>
              </a:buClr>
              <a:buSzPts val="1100"/>
              <a:buFont typeface="Arial"/>
              <a:buNone/>
            </a:pPr>
            <a:r>
              <a:rPr lang="en" dirty="0">
                <a:solidFill>
                  <a:schemeClr val="dk1"/>
                </a:solidFill>
              </a:rPr>
              <a:t>I can reduce the energy by using DVFS mechanism which is Dynamic Voltage and Frequency Scaling. DVFS tool built in TX2 board which is developed for reducing energy</a:t>
            </a:r>
            <a:endParaRPr dirty="0">
              <a:solidFill>
                <a:schemeClr val="dk1"/>
              </a:solidFill>
            </a:endParaRPr>
          </a:p>
          <a:p>
            <a:pPr marL="0" lvl="0" indent="0" rtl="0">
              <a:spcBef>
                <a:spcPts val="0"/>
              </a:spcBef>
              <a:spcAft>
                <a:spcPts val="0"/>
              </a:spcAft>
              <a:buNone/>
            </a:pPr>
            <a:endParaRPr dirty="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solidFill>
                  <a:schemeClr val="dk1"/>
                </a:solidFill>
              </a:rPr>
              <a:t>There are 5 cpu modes in </a:t>
            </a:r>
            <a:r>
              <a:rPr lang="en-US" dirty="0">
                <a:solidFill>
                  <a:schemeClr val="dk1"/>
                </a:solidFill>
              </a:rPr>
              <a:t>the </a:t>
            </a:r>
            <a:r>
              <a:rPr lang="en" dirty="0">
                <a:solidFill>
                  <a:schemeClr val="dk1"/>
                </a:solidFill>
              </a:rPr>
              <a:t>tool called nvpmodel.</a:t>
            </a:r>
            <a:endParaRPr dirty="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en-US" dirty="0">
                <a:solidFill>
                  <a:schemeClr val="dk1"/>
                </a:solidFill>
              </a:rPr>
              <a:t>I checked </a:t>
            </a:r>
            <a:r>
              <a:rPr lang="en-US" dirty="0" err="1">
                <a:solidFill>
                  <a:schemeClr val="dk1"/>
                </a:solidFill>
              </a:rPr>
              <a:t>cpu</a:t>
            </a:r>
            <a:r>
              <a:rPr lang="en-US" dirty="0">
                <a:solidFill>
                  <a:schemeClr val="dk1"/>
                </a:solidFill>
              </a:rPr>
              <a:t> modes work well or not by using command top and push 1. and ~/</a:t>
            </a:r>
            <a:r>
              <a:rPr lang="en-US" dirty="0" err="1">
                <a:solidFill>
                  <a:schemeClr val="dk1"/>
                </a:solidFill>
              </a:rPr>
              <a:t>tegrastats</a:t>
            </a:r>
            <a:r>
              <a:rPr lang="en-US" dirty="0">
                <a:solidFill>
                  <a:schemeClr val="dk1"/>
                </a:solidFill>
              </a:rPr>
              <a:t> which is built in the tool.</a:t>
            </a:r>
          </a:p>
          <a:p>
            <a:pPr marL="0" lvl="0" indent="0" rtl="0">
              <a:lnSpc>
                <a:spcPct val="115000"/>
              </a:lnSpc>
              <a:spcBef>
                <a:spcPts val="0"/>
              </a:spcBef>
              <a:spcAft>
                <a:spcPts val="0"/>
              </a:spcAft>
              <a:buClr>
                <a:schemeClr val="dk1"/>
              </a:buClr>
              <a:buSzPts val="1100"/>
              <a:buFont typeface="Arial"/>
              <a:buNone/>
            </a:pPr>
            <a:r>
              <a:rPr lang="en-US" dirty="0">
                <a:solidFill>
                  <a:schemeClr val="dk1"/>
                </a:solidFill>
              </a:rPr>
              <a:t>And also can check by using cat /proc/</a:t>
            </a:r>
            <a:r>
              <a:rPr lang="en-US" dirty="0" err="1">
                <a:solidFill>
                  <a:schemeClr val="dk1"/>
                </a:solidFill>
              </a:rPr>
              <a:t>cpuinfo</a:t>
            </a:r>
            <a:r>
              <a:rPr lang="en-US" dirty="0">
                <a:solidFill>
                  <a:schemeClr val="dk1"/>
                </a:solidFill>
              </a:rPr>
              <a:t>.</a:t>
            </a:r>
          </a:p>
          <a:p>
            <a:pPr marL="0" lvl="0" indent="0" rtl="0">
              <a:lnSpc>
                <a:spcPct val="115000"/>
              </a:lnSpc>
              <a:spcBef>
                <a:spcPts val="0"/>
              </a:spcBef>
              <a:spcAft>
                <a:spcPts val="0"/>
              </a:spcAft>
              <a:buClr>
                <a:schemeClr val="dk1"/>
              </a:buClr>
              <a:buSzPts val="1100"/>
              <a:buFont typeface="Arial"/>
              <a:buNone/>
            </a:pPr>
            <a:r>
              <a:rPr lang="en-US" dirty="0" err="1">
                <a:solidFill>
                  <a:schemeClr val="dk1"/>
                </a:solidFill>
              </a:rPr>
              <a:t>Tegrastats</a:t>
            </a:r>
            <a:r>
              <a:rPr lang="en-US" dirty="0">
                <a:solidFill>
                  <a:schemeClr val="dk1"/>
                </a:solidFill>
              </a:rPr>
              <a:t> is the best to check the frequency. You can see the frequency on the red line.</a:t>
            </a:r>
          </a:p>
          <a:p>
            <a:pPr marL="0" lvl="0" indent="0" rtl="0">
              <a:lnSpc>
                <a:spcPct val="115000"/>
              </a:lnSpc>
              <a:spcBef>
                <a:spcPts val="0"/>
              </a:spcBef>
              <a:spcAft>
                <a:spcPts val="0"/>
              </a:spcAft>
              <a:buClr>
                <a:schemeClr val="dk1"/>
              </a:buClr>
              <a:buSzPts val="1100"/>
              <a:buFont typeface="Arial"/>
              <a:buNone/>
            </a:pPr>
            <a:r>
              <a:rPr lang="en-US" dirty="0">
                <a:solidFill>
                  <a:schemeClr val="dk1"/>
                </a:solidFill>
              </a:rPr>
              <a:t>And I can see cpu0 always working.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en-US" dirty="0">
                <a:solidFill>
                  <a:schemeClr val="dk1"/>
                </a:solidFill>
              </a:rPr>
              <a:t>This is MAXN mode configuration in </a:t>
            </a:r>
            <a:r>
              <a:rPr lang="en-US" dirty="0" err="1">
                <a:solidFill>
                  <a:schemeClr val="dk1"/>
                </a:solidFill>
              </a:rPr>
              <a:t>nvpmodel.conf</a:t>
            </a:r>
            <a:r>
              <a:rPr lang="en-US" dirty="0">
                <a:solidFill>
                  <a:schemeClr val="dk1"/>
                </a:solidFill>
              </a:rPr>
              <a:t> file. You can see CPU_ONLINE CORE_NUM and number. 1 is to enable and 0 is to disable.</a:t>
            </a:r>
          </a:p>
          <a:p>
            <a:pPr marL="0" lvl="0" indent="0" rtl="0">
              <a:lnSpc>
                <a:spcPct val="115000"/>
              </a:lnSpc>
              <a:spcBef>
                <a:spcPts val="0"/>
              </a:spcBef>
              <a:spcAft>
                <a:spcPts val="0"/>
              </a:spcAft>
              <a:buClr>
                <a:schemeClr val="dk1"/>
              </a:buClr>
              <a:buSzPts val="1100"/>
              <a:buFont typeface="Arial"/>
              <a:buNone/>
            </a:pPr>
            <a:r>
              <a:rPr lang="en-US" dirty="0">
                <a:solidFill>
                  <a:schemeClr val="dk1"/>
                </a:solidFill>
              </a:rPr>
              <a:t>And there MIN and MAX </a:t>
            </a:r>
            <a:r>
              <a:rPr lang="en-US" dirty="0" err="1">
                <a:solidFill>
                  <a:schemeClr val="dk1"/>
                </a:solidFill>
              </a:rPr>
              <a:t>freq</a:t>
            </a:r>
            <a:r>
              <a:rPr lang="en-US" dirty="0">
                <a:solidFill>
                  <a:schemeClr val="dk1"/>
                </a:solidFill>
              </a:rPr>
              <a:t> you can see. -1 is no limitation.</a:t>
            </a:r>
          </a:p>
          <a:p>
            <a:pPr marL="0" lvl="0" indent="0" rtl="0">
              <a:lnSpc>
                <a:spcPct val="115000"/>
              </a:lnSpc>
              <a:spcBef>
                <a:spcPts val="0"/>
              </a:spcBef>
              <a:spcAft>
                <a:spcPts val="0"/>
              </a:spcAft>
              <a:buClr>
                <a:schemeClr val="dk1"/>
              </a:buClr>
              <a:buSzPts val="1100"/>
              <a:buFont typeface="Arial"/>
              <a:buNone/>
            </a:pPr>
            <a:endParaRPr lang="en-US" dirty="0">
              <a:solidFill>
                <a:schemeClr val="dk1"/>
              </a:solidFill>
            </a:endParaRPr>
          </a:p>
          <a:p>
            <a:pPr marL="0" lvl="0" indent="0" rtl="0">
              <a:lnSpc>
                <a:spcPct val="115000"/>
              </a:lnSpc>
              <a:spcBef>
                <a:spcPts val="0"/>
              </a:spcBef>
              <a:spcAft>
                <a:spcPts val="0"/>
              </a:spcAft>
              <a:buClr>
                <a:schemeClr val="dk1"/>
              </a:buClr>
              <a:buSzPts val="1100"/>
              <a:buFont typeface="Arial"/>
              <a:buNone/>
            </a:pPr>
            <a:r>
              <a:rPr lang="en-US" dirty="0">
                <a:solidFill>
                  <a:schemeClr val="dk1"/>
                </a:solidFill>
              </a:rPr>
              <a:t>MEC???? Memory controller.</a:t>
            </a:r>
            <a:endParaRPr dirty="0">
              <a:solidFill>
                <a:schemeClr val="dk1"/>
              </a:solidFill>
            </a:endParaRPr>
          </a:p>
        </p:txBody>
      </p:sp>
    </p:spTree>
    <p:extLst>
      <p:ext uri="{BB962C8B-B14F-4D97-AF65-F5344CB8AC3E}">
        <p14:creationId xmlns:p14="http://schemas.microsoft.com/office/powerpoint/2010/main" val="1121381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US" dirty="0">
                <a:solidFill>
                  <a:schemeClr val="dk1"/>
                </a:solidFill>
              </a:rPr>
              <a:t>This is MAXQ Mode. </a:t>
            </a:r>
            <a:r>
              <a:rPr lang="en" dirty="0">
                <a:solidFill>
                  <a:schemeClr val="dk1"/>
                </a:solidFill>
              </a:rPr>
              <a:t>Jetson TX2 was designed for peak processing efficiency at 7.5W of power. This level of performance, referred to as Max-Q, represents the peak of the power/throughput curve. Every component on the module including the power supply is optimized to provide highest efficiency at this point. </a:t>
            </a:r>
            <a:endParaRPr dirty="0">
              <a:solidFill>
                <a:schemeClr val="dk1"/>
              </a:solidFill>
            </a:endParaRPr>
          </a:p>
          <a:p>
            <a:pPr marL="0" lvl="0" indent="0" rtl="0">
              <a:spcBef>
                <a:spcPts val="0"/>
              </a:spcBef>
              <a:spcAft>
                <a:spcPts val="0"/>
              </a:spcAft>
              <a:buClr>
                <a:schemeClr val="dk1"/>
              </a:buClr>
              <a:buSzPts val="1100"/>
              <a:buFont typeface="Arial"/>
              <a:buNone/>
            </a:pPr>
            <a:r>
              <a:rPr lang="en" dirty="0">
                <a:solidFill>
                  <a:schemeClr val="dk1"/>
                </a:solidFill>
              </a:rPr>
              <a:t>While Dynamic Voltage and Frequency Scaling (DVFS) permits Jetson TX2 to adjust clock speeds at run time according to user load and power consumption, the Max-Q configuration sets a cap on the clocks to ensure that the application is operating in the most efficient range only. </a:t>
            </a:r>
            <a:endParaRPr dirty="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solidFill>
                  <a:schemeClr val="dk1"/>
                </a:solidFill>
              </a:rPr>
              <a:t>Max-P, the other preset platform configuration, enables maximum system performance in less than 15W. You can also create custom platform configurations with intermediate frequency targets to allow balancing between peak efficiency and peak performance for your application. </a:t>
            </a:r>
            <a:endParaRPr dirty="0">
              <a:solidFill>
                <a:schemeClr val="dk1"/>
              </a:solidFill>
            </a:endParaRPr>
          </a:p>
          <a:p>
            <a:pPr marL="0" lvl="0" indent="0" rtl="0">
              <a:spcBef>
                <a:spcPts val="0"/>
              </a:spcBef>
              <a:spcAft>
                <a:spcPts val="0"/>
              </a:spcAft>
              <a:buNone/>
            </a:pPr>
            <a:endParaRPr dirty="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311700" y="900200"/>
            <a:ext cx="8520600" cy="1713600"/>
          </a:xfrm>
          <a:prstGeom prst="rect">
            <a:avLst/>
          </a:prstGeom>
          <a:noFill/>
          <a:ln>
            <a:noFill/>
          </a:ln>
        </p:spPr>
        <p:txBody>
          <a:bodyPr spcFirstLastPara="1" wrap="square" lIns="91425" tIns="91425" rIns="91425" bIns="91425" anchor="b" anchorCtr="0"/>
          <a:lstStyle>
            <a:lvl1pPr lvl="0" algn="ctr">
              <a:spcBef>
                <a:spcPts val="0"/>
              </a:spcBef>
              <a:spcAft>
                <a:spcPts val="0"/>
              </a:spcAft>
              <a:buClr>
                <a:srgbClr val="000000"/>
              </a:buClr>
              <a:buSzPts val="4000"/>
              <a:buFont typeface="Times New Roman"/>
              <a:buChar char="●"/>
              <a:defRPr sz="4000">
                <a:solidFill>
                  <a:srgbClr val="000000"/>
                </a:solidFill>
                <a:latin typeface="Times New Roman"/>
                <a:ea typeface="Times New Roman"/>
                <a:cs typeface="Times New Roman"/>
                <a:sym typeface="Times New Roman"/>
              </a:defRPr>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9" name="Shape 9"/>
          <p:cNvSpPr txBox="1">
            <a:spLocks noGrp="1"/>
          </p:cNvSpPr>
          <p:nvPr>
            <p:ph type="subTitle" idx="1"/>
          </p:nvPr>
        </p:nvSpPr>
        <p:spPr>
          <a:xfrm>
            <a:off x="311700" y="3069000"/>
            <a:ext cx="8520600" cy="8019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0" name="Shape 10"/>
          <p:cNvSpPr txBox="1">
            <a:spLocks noGrp="1"/>
          </p:cNvSpPr>
          <p:nvPr>
            <p:ph type="subTitle" idx="2"/>
          </p:nvPr>
        </p:nvSpPr>
        <p:spPr>
          <a:xfrm>
            <a:off x="311700" y="4023300"/>
            <a:ext cx="8520600" cy="4536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1" name="Shape 11"/>
          <p:cNvSpPr/>
          <p:nvPr/>
        </p:nvSpPr>
        <p:spPr>
          <a:xfrm>
            <a:off x="-12507" y="-12725"/>
            <a:ext cx="9165300" cy="865200"/>
          </a:xfrm>
          <a:prstGeom prst="rect">
            <a:avLst/>
          </a:prstGeom>
          <a:solidFill>
            <a:srgbClr val="07376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12" name="Shape 12"/>
          <p:cNvPicPr preferRelativeResize="0"/>
          <p:nvPr/>
        </p:nvPicPr>
        <p:blipFill>
          <a:blip r:embed="rId2">
            <a:alphaModFix/>
          </a:blip>
          <a:stretch>
            <a:fillRect/>
          </a:stretch>
        </p:blipFill>
        <p:spPr>
          <a:xfrm>
            <a:off x="8396314" y="67482"/>
            <a:ext cx="730250" cy="730250"/>
          </a:xfrm>
          <a:prstGeom prst="rect">
            <a:avLst/>
          </a:prstGeom>
          <a:noFill/>
          <a:ln>
            <a:noFill/>
          </a:ln>
        </p:spPr>
      </p:pic>
      <p:sp>
        <p:nvSpPr>
          <p:cNvPr id="13" name="Shape 13"/>
          <p:cNvSpPr/>
          <p:nvPr/>
        </p:nvSpPr>
        <p:spPr>
          <a:xfrm>
            <a:off x="-12607" y="-8507"/>
            <a:ext cx="9165300" cy="60900"/>
          </a:xfrm>
          <a:prstGeom prst="rect">
            <a:avLst/>
          </a:prstGeom>
          <a:solidFill>
            <a:srgbClr val="FFD9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a:off x="-12607" y="812257"/>
            <a:ext cx="9165300" cy="60900"/>
          </a:xfrm>
          <a:prstGeom prst="rect">
            <a:avLst/>
          </a:prstGeom>
          <a:solidFill>
            <a:srgbClr val="FFD9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15" name="Shape 15"/>
          <p:cNvPicPr preferRelativeResize="0"/>
          <p:nvPr/>
        </p:nvPicPr>
        <p:blipFill>
          <a:blip r:embed="rId3">
            <a:alphaModFix/>
          </a:blip>
          <a:stretch>
            <a:fillRect/>
          </a:stretch>
        </p:blipFill>
        <p:spPr>
          <a:xfrm>
            <a:off x="30550" y="176427"/>
            <a:ext cx="959800" cy="520501"/>
          </a:xfrm>
          <a:prstGeom prst="rect">
            <a:avLst/>
          </a:prstGeom>
          <a:noFill/>
          <a:ln>
            <a:noFill/>
          </a:ln>
        </p:spPr>
      </p:pic>
      <p:sp>
        <p:nvSpPr>
          <p:cNvPr id="16" name="Shape 16"/>
          <p:cNvSpPr/>
          <p:nvPr/>
        </p:nvSpPr>
        <p:spPr>
          <a:xfrm>
            <a:off x="-10650" y="4836825"/>
            <a:ext cx="9165300" cy="306900"/>
          </a:xfrm>
          <a:prstGeom prst="rect">
            <a:avLst/>
          </a:prstGeom>
          <a:solidFill>
            <a:srgbClr val="07376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12607" y="4774657"/>
            <a:ext cx="9165300" cy="60900"/>
          </a:xfrm>
          <a:prstGeom prst="rect">
            <a:avLst/>
          </a:prstGeom>
          <a:solidFill>
            <a:srgbClr val="FFD9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18"/>
          <p:cNvSpPr/>
          <p:nvPr/>
        </p:nvSpPr>
        <p:spPr>
          <a:xfrm>
            <a:off x="-17128" y="5088175"/>
            <a:ext cx="9165300" cy="60900"/>
          </a:xfrm>
          <a:prstGeom prst="rect">
            <a:avLst/>
          </a:prstGeom>
          <a:solidFill>
            <a:srgbClr val="FFD9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Shape 19"/>
          <p:cNvSpPr txBox="1">
            <a:spLocks noGrp="1"/>
          </p:cNvSpPr>
          <p:nvPr>
            <p:ph type="subTitle" idx="3"/>
          </p:nvPr>
        </p:nvSpPr>
        <p:spPr>
          <a:xfrm>
            <a:off x="486300" y="4774650"/>
            <a:ext cx="8171400" cy="3690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Clr>
                <a:srgbClr val="FFFFFF"/>
              </a:buClr>
              <a:buSzPts val="1200"/>
              <a:buNone/>
              <a:defRPr sz="1200">
                <a:solidFill>
                  <a:srgbClr val="FFFFFF"/>
                </a:solidFill>
              </a:defRPr>
            </a:lvl1pPr>
            <a:lvl2pPr lvl="1" algn="ctr" rtl="0">
              <a:lnSpc>
                <a:spcPct val="100000"/>
              </a:lnSpc>
              <a:spcBef>
                <a:spcPts val="0"/>
              </a:spcBef>
              <a:spcAft>
                <a:spcPts val="0"/>
              </a:spcAft>
              <a:buClr>
                <a:srgbClr val="FFFFFF"/>
              </a:buClr>
              <a:buSzPts val="1200"/>
              <a:buNone/>
              <a:defRPr sz="1200">
                <a:solidFill>
                  <a:srgbClr val="FFFFFF"/>
                </a:solidFill>
              </a:defRPr>
            </a:lvl2pPr>
            <a:lvl3pPr lvl="2" algn="ctr" rtl="0">
              <a:lnSpc>
                <a:spcPct val="100000"/>
              </a:lnSpc>
              <a:spcBef>
                <a:spcPts val="0"/>
              </a:spcBef>
              <a:spcAft>
                <a:spcPts val="0"/>
              </a:spcAft>
              <a:buClr>
                <a:srgbClr val="FFFFFF"/>
              </a:buClr>
              <a:buSzPts val="1200"/>
              <a:buNone/>
              <a:defRPr sz="1200">
                <a:solidFill>
                  <a:srgbClr val="FFFFFF"/>
                </a:solidFill>
              </a:defRPr>
            </a:lvl3pPr>
            <a:lvl4pPr lvl="3" algn="ctr" rtl="0">
              <a:lnSpc>
                <a:spcPct val="100000"/>
              </a:lnSpc>
              <a:spcBef>
                <a:spcPts val="0"/>
              </a:spcBef>
              <a:spcAft>
                <a:spcPts val="0"/>
              </a:spcAft>
              <a:buClr>
                <a:srgbClr val="FFFFFF"/>
              </a:buClr>
              <a:buSzPts val="1200"/>
              <a:buNone/>
              <a:defRPr sz="1200">
                <a:solidFill>
                  <a:srgbClr val="FFFFFF"/>
                </a:solidFill>
              </a:defRPr>
            </a:lvl4pPr>
            <a:lvl5pPr lvl="4" algn="ctr" rtl="0">
              <a:lnSpc>
                <a:spcPct val="100000"/>
              </a:lnSpc>
              <a:spcBef>
                <a:spcPts val="0"/>
              </a:spcBef>
              <a:spcAft>
                <a:spcPts val="0"/>
              </a:spcAft>
              <a:buClr>
                <a:srgbClr val="FFFFFF"/>
              </a:buClr>
              <a:buSzPts val="1200"/>
              <a:buNone/>
              <a:defRPr sz="1200">
                <a:solidFill>
                  <a:srgbClr val="FFFFFF"/>
                </a:solidFill>
              </a:defRPr>
            </a:lvl5pPr>
            <a:lvl6pPr lvl="5" algn="ctr" rtl="0">
              <a:lnSpc>
                <a:spcPct val="100000"/>
              </a:lnSpc>
              <a:spcBef>
                <a:spcPts val="0"/>
              </a:spcBef>
              <a:spcAft>
                <a:spcPts val="0"/>
              </a:spcAft>
              <a:buClr>
                <a:srgbClr val="FFFFFF"/>
              </a:buClr>
              <a:buSzPts val="1200"/>
              <a:buNone/>
              <a:defRPr sz="1200">
                <a:solidFill>
                  <a:srgbClr val="FFFFFF"/>
                </a:solidFill>
              </a:defRPr>
            </a:lvl6pPr>
            <a:lvl7pPr lvl="6" algn="ctr" rtl="0">
              <a:lnSpc>
                <a:spcPct val="100000"/>
              </a:lnSpc>
              <a:spcBef>
                <a:spcPts val="0"/>
              </a:spcBef>
              <a:spcAft>
                <a:spcPts val="0"/>
              </a:spcAft>
              <a:buClr>
                <a:srgbClr val="FFFFFF"/>
              </a:buClr>
              <a:buSzPts val="1200"/>
              <a:buNone/>
              <a:defRPr sz="1200">
                <a:solidFill>
                  <a:srgbClr val="FFFFFF"/>
                </a:solidFill>
              </a:defRPr>
            </a:lvl7pPr>
            <a:lvl8pPr lvl="7" algn="ctr" rtl="0">
              <a:lnSpc>
                <a:spcPct val="100000"/>
              </a:lnSpc>
              <a:spcBef>
                <a:spcPts val="0"/>
              </a:spcBef>
              <a:spcAft>
                <a:spcPts val="0"/>
              </a:spcAft>
              <a:buClr>
                <a:srgbClr val="FFFFFF"/>
              </a:buClr>
              <a:buSzPts val="1200"/>
              <a:buNone/>
              <a:defRPr sz="1200">
                <a:solidFill>
                  <a:srgbClr val="FFFFFF"/>
                </a:solidFill>
              </a:defRPr>
            </a:lvl8pPr>
            <a:lvl9pPr lvl="8" algn="ctr" rtl="0">
              <a:lnSpc>
                <a:spcPct val="100000"/>
              </a:lnSpc>
              <a:spcBef>
                <a:spcPts val="0"/>
              </a:spcBef>
              <a:spcAft>
                <a:spcPts val="0"/>
              </a:spcAft>
              <a:buClr>
                <a:srgbClr val="FFFFFF"/>
              </a:buClr>
              <a:buSzPts val="1200"/>
              <a:buNone/>
              <a:defRPr sz="12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Shape 21"/>
          <p:cNvSpPr/>
          <p:nvPr/>
        </p:nvSpPr>
        <p:spPr>
          <a:xfrm>
            <a:off x="-10650" y="1709850"/>
            <a:ext cx="9165300" cy="1723800"/>
          </a:xfrm>
          <a:prstGeom prst="rect">
            <a:avLst/>
          </a:prstGeom>
          <a:solidFill>
            <a:srgbClr val="07376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txBox="1">
            <a:spLocks noGrp="1"/>
          </p:cNvSpPr>
          <p:nvPr>
            <p:ph type="title"/>
          </p:nvPr>
        </p:nvSpPr>
        <p:spPr>
          <a:xfrm>
            <a:off x="311700" y="1709850"/>
            <a:ext cx="8520600" cy="1723800"/>
          </a:xfrm>
          <a:prstGeom prst="rect">
            <a:avLst/>
          </a:prstGeom>
          <a:noFill/>
          <a:ln>
            <a:noFill/>
          </a:ln>
        </p:spPr>
        <p:txBody>
          <a:bodyPr spcFirstLastPara="1" wrap="square" lIns="91425" tIns="91425" rIns="91425" bIns="91425" anchor="ctr" anchorCtr="0"/>
          <a:lstStyle>
            <a:lvl1pPr lvl="0" algn="ctr">
              <a:spcBef>
                <a:spcPts val="0"/>
              </a:spcBef>
              <a:spcAft>
                <a:spcPts val="0"/>
              </a:spcAft>
              <a:buClr>
                <a:srgbClr val="FFD966"/>
              </a:buClr>
              <a:buSzPts val="3600"/>
              <a:buFont typeface="Times New Roman"/>
              <a:buChar char="●"/>
              <a:defRPr sz="3600">
                <a:solidFill>
                  <a:srgbClr val="FFD966"/>
                </a:solidFill>
                <a:latin typeface="Times New Roman"/>
                <a:ea typeface="Times New Roman"/>
                <a:cs typeface="Times New Roman"/>
                <a:sym typeface="Times New Roman"/>
              </a:defRPr>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
        <p:nvSpPr>
          <p:cNvPr id="23" name="Shape 23"/>
          <p:cNvSpPr txBox="1">
            <a:spLocks noGrp="1"/>
          </p:cNvSpPr>
          <p:nvPr>
            <p:ph type="sldNum" idx="12"/>
          </p:nvPr>
        </p:nvSpPr>
        <p:spPr>
          <a:xfrm>
            <a:off x="8513250" y="4798450"/>
            <a:ext cx="548700" cy="309900"/>
          </a:xfrm>
          <a:prstGeom prst="rect">
            <a:avLst/>
          </a:prstGeom>
          <a:noFill/>
          <a:ln>
            <a:noFill/>
          </a:ln>
        </p:spPr>
        <p:txBody>
          <a:bodyPr spcFirstLastPara="1" wrap="square" lIns="91425" tIns="91425" rIns="91425" bIns="91425" anchor="ctr" anchorCtr="0">
            <a:noAutofit/>
          </a:bodyPr>
          <a:lstStyle>
            <a:lvl1pPr lvl="0" algn="r" rtl="0">
              <a:spcBef>
                <a:spcPts val="0"/>
              </a:spcBef>
              <a:buNone/>
              <a:defRPr sz="1000">
                <a:latin typeface="Times New Roman"/>
                <a:ea typeface="Times New Roman"/>
                <a:cs typeface="Times New Roman"/>
                <a:sym typeface="Times New Roman"/>
              </a:defRPr>
            </a:lvl1pPr>
            <a:lvl2pPr lvl="1" algn="r" rtl="0">
              <a:spcBef>
                <a:spcPts val="0"/>
              </a:spcBef>
              <a:buNone/>
              <a:defRPr sz="1000">
                <a:latin typeface="Times New Roman"/>
                <a:ea typeface="Times New Roman"/>
                <a:cs typeface="Times New Roman"/>
                <a:sym typeface="Times New Roman"/>
              </a:defRPr>
            </a:lvl2pPr>
            <a:lvl3pPr lvl="2" algn="r" rtl="0">
              <a:spcBef>
                <a:spcPts val="0"/>
              </a:spcBef>
              <a:buNone/>
              <a:defRPr sz="1000">
                <a:latin typeface="Times New Roman"/>
                <a:ea typeface="Times New Roman"/>
                <a:cs typeface="Times New Roman"/>
                <a:sym typeface="Times New Roman"/>
              </a:defRPr>
            </a:lvl3pPr>
            <a:lvl4pPr lvl="3" algn="r" rtl="0">
              <a:spcBef>
                <a:spcPts val="0"/>
              </a:spcBef>
              <a:buNone/>
              <a:defRPr sz="1000">
                <a:latin typeface="Times New Roman"/>
                <a:ea typeface="Times New Roman"/>
                <a:cs typeface="Times New Roman"/>
                <a:sym typeface="Times New Roman"/>
              </a:defRPr>
            </a:lvl4pPr>
            <a:lvl5pPr lvl="4" algn="r" rtl="0">
              <a:spcBef>
                <a:spcPts val="0"/>
              </a:spcBef>
              <a:buNone/>
              <a:defRPr sz="1000">
                <a:latin typeface="Times New Roman"/>
                <a:ea typeface="Times New Roman"/>
                <a:cs typeface="Times New Roman"/>
                <a:sym typeface="Times New Roman"/>
              </a:defRPr>
            </a:lvl5pPr>
            <a:lvl6pPr lvl="5" algn="r" rtl="0">
              <a:spcBef>
                <a:spcPts val="0"/>
              </a:spcBef>
              <a:buNone/>
              <a:defRPr sz="1000">
                <a:latin typeface="Times New Roman"/>
                <a:ea typeface="Times New Roman"/>
                <a:cs typeface="Times New Roman"/>
                <a:sym typeface="Times New Roman"/>
              </a:defRPr>
            </a:lvl6pPr>
            <a:lvl7pPr lvl="6" algn="r" rtl="0">
              <a:spcBef>
                <a:spcPts val="0"/>
              </a:spcBef>
              <a:buNone/>
              <a:defRPr sz="1000">
                <a:latin typeface="Times New Roman"/>
                <a:ea typeface="Times New Roman"/>
                <a:cs typeface="Times New Roman"/>
                <a:sym typeface="Times New Roman"/>
              </a:defRPr>
            </a:lvl7pPr>
            <a:lvl8pPr lvl="7" algn="r" rtl="0">
              <a:spcBef>
                <a:spcPts val="0"/>
              </a:spcBef>
              <a:buNone/>
              <a:defRPr sz="1000">
                <a:latin typeface="Times New Roman"/>
                <a:ea typeface="Times New Roman"/>
                <a:cs typeface="Times New Roman"/>
                <a:sym typeface="Times New Roman"/>
              </a:defRPr>
            </a:lvl8pPr>
            <a:lvl9pPr lvl="8" algn="r" rtl="0">
              <a:spcBef>
                <a:spcPts val="0"/>
              </a:spcBef>
              <a:buNone/>
              <a:defRPr sz="1000">
                <a:latin typeface="Times New Roman"/>
                <a:ea typeface="Times New Roman"/>
                <a:cs typeface="Times New Roman"/>
                <a:sym typeface="Times New Roman"/>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Last Slide">
  <p:cSld name="SECTION_HEADER_1">
    <p:spTree>
      <p:nvGrpSpPr>
        <p:cNvPr id="1" name="Shape 24"/>
        <p:cNvGrpSpPr/>
        <p:nvPr/>
      </p:nvGrpSpPr>
      <p:grpSpPr>
        <a:xfrm>
          <a:off x="0" y="0"/>
          <a:ext cx="0" cy="0"/>
          <a:chOff x="0" y="0"/>
          <a:chExt cx="0" cy="0"/>
        </a:xfrm>
      </p:grpSpPr>
      <p:sp>
        <p:nvSpPr>
          <p:cNvPr id="25" name="Shape 25"/>
          <p:cNvSpPr/>
          <p:nvPr/>
        </p:nvSpPr>
        <p:spPr>
          <a:xfrm>
            <a:off x="-10650" y="1709850"/>
            <a:ext cx="9165300" cy="1723800"/>
          </a:xfrm>
          <a:prstGeom prst="rect">
            <a:avLst/>
          </a:prstGeom>
          <a:solidFill>
            <a:srgbClr val="07376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txBox="1"/>
          <p:nvPr/>
        </p:nvSpPr>
        <p:spPr>
          <a:xfrm>
            <a:off x="2296650" y="1709850"/>
            <a:ext cx="4550700" cy="17238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3400" b="1">
                <a:solidFill>
                  <a:srgbClr val="FFD966"/>
                </a:solidFill>
                <a:latin typeface="Times New Roman"/>
                <a:ea typeface="Times New Roman"/>
                <a:cs typeface="Times New Roman"/>
                <a:sym typeface="Times New Roman"/>
              </a:rPr>
              <a:t>Thank you</a:t>
            </a:r>
            <a:endParaRPr sz="3400" b="1">
              <a:solidFill>
                <a:srgbClr val="FFD966"/>
              </a:solidFill>
              <a:latin typeface="Times New Roman"/>
              <a:ea typeface="Times New Roman"/>
              <a:cs typeface="Times New Roman"/>
              <a:sym typeface="Times New Roman"/>
            </a:endParaRPr>
          </a:p>
          <a:p>
            <a:pPr marL="0" lvl="0" indent="0" algn="ctr">
              <a:spcBef>
                <a:spcPts val="0"/>
              </a:spcBef>
              <a:spcAft>
                <a:spcPts val="0"/>
              </a:spcAft>
              <a:buNone/>
            </a:pPr>
            <a:endParaRPr sz="3400" b="1">
              <a:solidFill>
                <a:srgbClr val="FFD966"/>
              </a:solidFill>
              <a:latin typeface="Times New Roman"/>
              <a:ea typeface="Times New Roman"/>
              <a:cs typeface="Times New Roman"/>
              <a:sym typeface="Times New Roman"/>
            </a:endParaRPr>
          </a:p>
          <a:p>
            <a:pPr marL="0" lvl="0" indent="0" algn="ctr">
              <a:spcBef>
                <a:spcPts val="0"/>
              </a:spcBef>
              <a:spcAft>
                <a:spcPts val="0"/>
              </a:spcAft>
              <a:buNone/>
            </a:pPr>
            <a:r>
              <a:rPr lang="en" sz="3400" b="1">
                <a:solidFill>
                  <a:srgbClr val="FFD966"/>
                </a:solidFill>
                <a:latin typeface="Times New Roman"/>
                <a:ea typeface="Times New Roman"/>
                <a:cs typeface="Times New Roman"/>
                <a:sym typeface="Times New Roman"/>
              </a:rPr>
              <a:t>Q &amp; A</a:t>
            </a:r>
            <a:endParaRPr sz="3400" b="1">
              <a:solidFill>
                <a:srgbClr val="FFD966"/>
              </a:solidFill>
              <a:latin typeface="Times New Roman"/>
              <a:ea typeface="Times New Roman"/>
              <a:cs typeface="Times New Roman"/>
              <a:sym typeface="Times New Roman"/>
            </a:endParaRPr>
          </a:p>
        </p:txBody>
      </p:sp>
      <p:sp>
        <p:nvSpPr>
          <p:cNvPr id="27" name="Shape 27"/>
          <p:cNvSpPr txBox="1"/>
          <p:nvPr/>
        </p:nvSpPr>
        <p:spPr>
          <a:xfrm>
            <a:off x="2296650" y="4604125"/>
            <a:ext cx="4550700" cy="30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u="sng">
                <a:solidFill>
                  <a:srgbClr val="073763"/>
                </a:solidFill>
                <a:latin typeface="Times New Roman"/>
                <a:ea typeface="Times New Roman"/>
                <a:cs typeface="Times New Roman"/>
                <a:sym typeface="Times New Roman"/>
              </a:rPr>
              <a:t>duttgroup.ics.uci.edu</a:t>
            </a:r>
            <a:endParaRPr sz="1800" u="sng">
              <a:solidFill>
                <a:srgbClr val="073763"/>
              </a:solidFill>
              <a:latin typeface="Times New Roman"/>
              <a:ea typeface="Times New Roman"/>
              <a:cs typeface="Times New Roman"/>
              <a:sym typeface="Times New Roman"/>
            </a:endParaRPr>
          </a:p>
        </p:txBody>
      </p:sp>
      <p:pic>
        <p:nvPicPr>
          <p:cNvPr id="28" name="Shape 28"/>
          <p:cNvPicPr preferRelativeResize="0"/>
          <p:nvPr/>
        </p:nvPicPr>
        <p:blipFill>
          <a:blip r:embed="rId2">
            <a:alphaModFix/>
          </a:blip>
          <a:stretch>
            <a:fillRect/>
          </a:stretch>
        </p:blipFill>
        <p:spPr>
          <a:xfrm>
            <a:off x="4056422" y="3915650"/>
            <a:ext cx="1031150" cy="7419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Shape 30"/>
          <p:cNvSpPr/>
          <p:nvPr/>
        </p:nvSpPr>
        <p:spPr>
          <a:xfrm>
            <a:off x="-12507" y="-12725"/>
            <a:ext cx="9165300" cy="865200"/>
          </a:xfrm>
          <a:prstGeom prst="rect">
            <a:avLst/>
          </a:prstGeom>
          <a:solidFill>
            <a:srgbClr val="07376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txBox="1">
            <a:spLocks noGrp="1"/>
          </p:cNvSpPr>
          <p:nvPr>
            <p:ph type="title"/>
          </p:nvPr>
        </p:nvSpPr>
        <p:spPr>
          <a:xfrm>
            <a:off x="161725" y="17436"/>
            <a:ext cx="8310600" cy="812100"/>
          </a:xfrm>
          <a:prstGeom prst="rect">
            <a:avLst/>
          </a:prstGeom>
          <a:noFill/>
          <a:ln>
            <a:noFill/>
          </a:ln>
        </p:spPr>
        <p:txBody>
          <a:bodyPr spcFirstLastPara="1" wrap="square" lIns="91425" tIns="91425" rIns="91425" bIns="91425" anchor="ctr" anchorCtr="0"/>
          <a:lstStyle>
            <a:lvl1pPr lvl="0" rtl="0">
              <a:spcBef>
                <a:spcPts val="0"/>
              </a:spcBef>
              <a:spcAft>
                <a:spcPts val="0"/>
              </a:spcAft>
              <a:buClr>
                <a:srgbClr val="FFFFFF"/>
              </a:buClr>
              <a:buSzPts val="2400"/>
              <a:buFont typeface="Times New Roman"/>
              <a:buNone/>
              <a:defRPr sz="2400" b="1">
                <a:solidFill>
                  <a:srgbClr val="FFFFFF"/>
                </a:solidFill>
                <a:latin typeface="Times New Roman"/>
                <a:ea typeface="Times New Roman"/>
                <a:cs typeface="Times New Roman"/>
                <a:sym typeface="Times New Roman"/>
              </a:defRPr>
            </a:lvl1pPr>
            <a:lvl2pPr lvl="1" rtl="0">
              <a:spcBef>
                <a:spcPts val="0"/>
              </a:spcBef>
              <a:spcAft>
                <a:spcPts val="0"/>
              </a:spcAft>
              <a:buClr>
                <a:srgbClr val="FFFFFF"/>
              </a:buClr>
              <a:buSzPts val="2400"/>
              <a:buNone/>
              <a:defRPr sz="2400">
                <a:solidFill>
                  <a:srgbClr val="FFFFFF"/>
                </a:solidFill>
              </a:defRPr>
            </a:lvl2pPr>
            <a:lvl3pPr lvl="2" rtl="0">
              <a:spcBef>
                <a:spcPts val="0"/>
              </a:spcBef>
              <a:spcAft>
                <a:spcPts val="0"/>
              </a:spcAft>
              <a:buClr>
                <a:srgbClr val="FFFFFF"/>
              </a:buClr>
              <a:buSzPts val="2400"/>
              <a:buNone/>
              <a:defRPr sz="2400">
                <a:solidFill>
                  <a:srgbClr val="FFFFFF"/>
                </a:solidFill>
              </a:defRPr>
            </a:lvl3pPr>
            <a:lvl4pPr lvl="3" rtl="0">
              <a:spcBef>
                <a:spcPts val="0"/>
              </a:spcBef>
              <a:spcAft>
                <a:spcPts val="0"/>
              </a:spcAft>
              <a:buClr>
                <a:srgbClr val="FFFFFF"/>
              </a:buClr>
              <a:buSzPts val="2400"/>
              <a:buNone/>
              <a:defRPr sz="2400">
                <a:solidFill>
                  <a:srgbClr val="FFFFFF"/>
                </a:solidFill>
              </a:defRPr>
            </a:lvl4pPr>
            <a:lvl5pPr lvl="4" rtl="0">
              <a:spcBef>
                <a:spcPts val="0"/>
              </a:spcBef>
              <a:spcAft>
                <a:spcPts val="0"/>
              </a:spcAft>
              <a:buClr>
                <a:srgbClr val="FFFFFF"/>
              </a:buClr>
              <a:buSzPts val="2400"/>
              <a:buNone/>
              <a:defRPr sz="2400">
                <a:solidFill>
                  <a:srgbClr val="FFFFFF"/>
                </a:solidFill>
              </a:defRPr>
            </a:lvl5pPr>
            <a:lvl6pPr lvl="5" rtl="0">
              <a:spcBef>
                <a:spcPts val="0"/>
              </a:spcBef>
              <a:spcAft>
                <a:spcPts val="0"/>
              </a:spcAft>
              <a:buClr>
                <a:srgbClr val="FFFFFF"/>
              </a:buClr>
              <a:buSzPts val="2400"/>
              <a:buNone/>
              <a:defRPr sz="2400">
                <a:solidFill>
                  <a:srgbClr val="FFFFFF"/>
                </a:solidFill>
              </a:defRPr>
            </a:lvl6pPr>
            <a:lvl7pPr lvl="6" rtl="0">
              <a:spcBef>
                <a:spcPts val="0"/>
              </a:spcBef>
              <a:spcAft>
                <a:spcPts val="0"/>
              </a:spcAft>
              <a:buClr>
                <a:srgbClr val="FFFFFF"/>
              </a:buClr>
              <a:buSzPts val="2400"/>
              <a:buNone/>
              <a:defRPr sz="2400">
                <a:solidFill>
                  <a:srgbClr val="FFFFFF"/>
                </a:solidFill>
              </a:defRPr>
            </a:lvl7pPr>
            <a:lvl8pPr lvl="7" rtl="0">
              <a:spcBef>
                <a:spcPts val="0"/>
              </a:spcBef>
              <a:spcAft>
                <a:spcPts val="0"/>
              </a:spcAft>
              <a:buClr>
                <a:srgbClr val="FFFFFF"/>
              </a:buClr>
              <a:buSzPts val="2400"/>
              <a:buNone/>
              <a:defRPr sz="2400">
                <a:solidFill>
                  <a:srgbClr val="FFFFFF"/>
                </a:solidFill>
              </a:defRPr>
            </a:lvl8pPr>
            <a:lvl9pPr lvl="8" rtl="0">
              <a:spcBef>
                <a:spcPts val="0"/>
              </a:spcBef>
              <a:spcAft>
                <a:spcPts val="0"/>
              </a:spcAft>
              <a:buClr>
                <a:srgbClr val="FFFFFF"/>
              </a:buClr>
              <a:buSzPts val="2400"/>
              <a:buNone/>
              <a:defRPr sz="2400">
                <a:solidFill>
                  <a:srgbClr val="FFFFFF"/>
                </a:solidFill>
              </a:defRPr>
            </a:lvl9pPr>
          </a:lstStyle>
          <a:p>
            <a:endParaRPr/>
          </a:p>
        </p:txBody>
      </p:sp>
      <p:sp>
        <p:nvSpPr>
          <p:cNvPr id="32" name="Shape 32"/>
          <p:cNvSpPr txBox="1">
            <a:spLocks noGrp="1"/>
          </p:cNvSpPr>
          <p:nvPr>
            <p:ph type="body" idx="1"/>
          </p:nvPr>
        </p:nvSpPr>
        <p:spPr>
          <a:xfrm>
            <a:off x="205325" y="948650"/>
            <a:ext cx="8752800" cy="37377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250"/>
              </a:spcBef>
              <a:spcAft>
                <a:spcPts val="0"/>
              </a:spcAft>
              <a:buSzPts val="1400"/>
              <a:buChar char="○"/>
              <a:defRPr/>
            </a:lvl2pPr>
            <a:lvl3pPr marL="1371600" lvl="2" indent="-317500">
              <a:spcBef>
                <a:spcPts val="250"/>
              </a:spcBef>
              <a:spcAft>
                <a:spcPts val="0"/>
              </a:spcAft>
              <a:buSzPts val="1400"/>
              <a:buChar char="■"/>
              <a:defRPr/>
            </a:lvl3pPr>
            <a:lvl4pPr marL="1828800" lvl="3" indent="-317500">
              <a:spcBef>
                <a:spcPts val="250"/>
              </a:spcBef>
              <a:spcAft>
                <a:spcPts val="0"/>
              </a:spcAft>
              <a:buSzPts val="1400"/>
              <a:buChar char="●"/>
              <a:defRPr/>
            </a:lvl4pPr>
            <a:lvl5pPr marL="2286000" lvl="4" indent="-317500">
              <a:spcBef>
                <a:spcPts val="250"/>
              </a:spcBef>
              <a:spcAft>
                <a:spcPts val="0"/>
              </a:spcAft>
              <a:buSzPts val="1400"/>
              <a:buChar char="○"/>
              <a:defRPr/>
            </a:lvl5pPr>
            <a:lvl6pPr marL="2743200" lvl="5" indent="-317500">
              <a:spcBef>
                <a:spcPts val="250"/>
              </a:spcBef>
              <a:spcAft>
                <a:spcPts val="0"/>
              </a:spcAft>
              <a:buSzPts val="1400"/>
              <a:buChar char="■"/>
              <a:defRPr/>
            </a:lvl6pPr>
            <a:lvl7pPr marL="3200400" lvl="6" indent="-317500">
              <a:spcBef>
                <a:spcPts val="250"/>
              </a:spcBef>
              <a:spcAft>
                <a:spcPts val="0"/>
              </a:spcAft>
              <a:buSzPts val="1400"/>
              <a:buChar char="●"/>
              <a:defRPr/>
            </a:lvl7pPr>
            <a:lvl8pPr marL="3657600" lvl="7" indent="-317500">
              <a:spcBef>
                <a:spcPts val="250"/>
              </a:spcBef>
              <a:spcAft>
                <a:spcPts val="0"/>
              </a:spcAft>
              <a:buSzPts val="1400"/>
              <a:buChar char="○"/>
              <a:defRPr/>
            </a:lvl8pPr>
            <a:lvl9pPr marL="4114800" lvl="8" indent="-317500">
              <a:spcBef>
                <a:spcPts val="250"/>
              </a:spcBef>
              <a:spcAft>
                <a:spcPts val="250"/>
              </a:spcAft>
              <a:buSzPts val="1400"/>
              <a:buChar char="■"/>
              <a:defRPr/>
            </a:lvl9pPr>
          </a:lstStyle>
          <a:p>
            <a:endParaRPr/>
          </a:p>
        </p:txBody>
      </p:sp>
      <p:sp>
        <p:nvSpPr>
          <p:cNvPr id="33" name="Shape 33"/>
          <p:cNvSpPr/>
          <p:nvPr/>
        </p:nvSpPr>
        <p:spPr>
          <a:xfrm>
            <a:off x="-12607" y="812257"/>
            <a:ext cx="9165300" cy="60900"/>
          </a:xfrm>
          <a:prstGeom prst="rect">
            <a:avLst/>
          </a:prstGeom>
          <a:solidFill>
            <a:srgbClr val="FFD9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txBox="1">
            <a:spLocks noGrp="1"/>
          </p:cNvSpPr>
          <p:nvPr>
            <p:ph type="sldNum" idx="12"/>
          </p:nvPr>
        </p:nvSpPr>
        <p:spPr>
          <a:xfrm>
            <a:off x="8513250" y="4798450"/>
            <a:ext cx="548700" cy="309900"/>
          </a:xfrm>
          <a:prstGeom prst="rect">
            <a:avLst/>
          </a:prstGeom>
          <a:noFill/>
          <a:ln>
            <a:noFill/>
          </a:ln>
        </p:spPr>
        <p:txBody>
          <a:bodyPr spcFirstLastPara="1" wrap="square" lIns="91425" tIns="91425" rIns="91425" bIns="91425" anchor="ctr" anchorCtr="0">
            <a:noAutofit/>
          </a:bodyPr>
          <a:lstStyle>
            <a:lvl1pPr lvl="0" algn="r" rtl="0">
              <a:spcBef>
                <a:spcPts val="0"/>
              </a:spcBef>
              <a:buNone/>
              <a:defRPr sz="1000">
                <a:latin typeface="Times New Roman"/>
                <a:ea typeface="Times New Roman"/>
                <a:cs typeface="Times New Roman"/>
                <a:sym typeface="Times New Roman"/>
              </a:defRPr>
            </a:lvl1pPr>
            <a:lvl2pPr lvl="1" algn="r" rtl="0">
              <a:spcBef>
                <a:spcPts val="0"/>
              </a:spcBef>
              <a:buNone/>
              <a:defRPr sz="1000">
                <a:latin typeface="Times New Roman"/>
                <a:ea typeface="Times New Roman"/>
                <a:cs typeface="Times New Roman"/>
                <a:sym typeface="Times New Roman"/>
              </a:defRPr>
            </a:lvl2pPr>
            <a:lvl3pPr lvl="2" algn="r" rtl="0">
              <a:spcBef>
                <a:spcPts val="0"/>
              </a:spcBef>
              <a:buNone/>
              <a:defRPr sz="1000">
                <a:latin typeface="Times New Roman"/>
                <a:ea typeface="Times New Roman"/>
                <a:cs typeface="Times New Roman"/>
                <a:sym typeface="Times New Roman"/>
              </a:defRPr>
            </a:lvl3pPr>
            <a:lvl4pPr lvl="3" algn="r" rtl="0">
              <a:spcBef>
                <a:spcPts val="0"/>
              </a:spcBef>
              <a:buNone/>
              <a:defRPr sz="1000">
                <a:latin typeface="Times New Roman"/>
                <a:ea typeface="Times New Roman"/>
                <a:cs typeface="Times New Roman"/>
                <a:sym typeface="Times New Roman"/>
              </a:defRPr>
            </a:lvl4pPr>
            <a:lvl5pPr lvl="4" algn="r" rtl="0">
              <a:spcBef>
                <a:spcPts val="0"/>
              </a:spcBef>
              <a:buNone/>
              <a:defRPr sz="1000">
                <a:latin typeface="Times New Roman"/>
                <a:ea typeface="Times New Roman"/>
                <a:cs typeface="Times New Roman"/>
                <a:sym typeface="Times New Roman"/>
              </a:defRPr>
            </a:lvl5pPr>
            <a:lvl6pPr lvl="5" algn="r" rtl="0">
              <a:spcBef>
                <a:spcPts val="0"/>
              </a:spcBef>
              <a:buNone/>
              <a:defRPr sz="1000">
                <a:latin typeface="Times New Roman"/>
                <a:ea typeface="Times New Roman"/>
                <a:cs typeface="Times New Roman"/>
                <a:sym typeface="Times New Roman"/>
              </a:defRPr>
            </a:lvl6pPr>
            <a:lvl7pPr lvl="6" algn="r" rtl="0">
              <a:spcBef>
                <a:spcPts val="0"/>
              </a:spcBef>
              <a:buNone/>
              <a:defRPr sz="1000">
                <a:latin typeface="Times New Roman"/>
                <a:ea typeface="Times New Roman"/>
                <a:cs typeface="Times New Roman"/>
                <a:sym typeface="Times New Roman"/>
              </a:defRPr>
            </a:lvl7pPr>
            <a:lvl8pPr lvl="7" algn="r" rtl="0">
              <a:spcBef>
                <a:spcPts val="0"/>
              </a:spcBef>
              <a:buNone/>
              <a:defRPr sz="1000">
                <a:latin typeface="Times New Roman"/>
                <a:ea typeface="Times New Roman"/>
                <a:cs typeface="Times New Roman"/>
                <a:sym typeface="Times New Roman"/>
              </a:defRPr>
            </a:lvl8pPr>
            <a:lvl9pPr lvl="8" algn="r" rtl="0">
              <a:spcBef>
                <a:spcPts val="0"/>
              </a:spcBef>
              <a:buNone/>
              <a:defRPr sz="1000">
                <a:latin typeface="Times New Roman"/>
                <a:ea typeface="Times New Roman"/>
                <a:cs typeface="Times New Roman"/>
                <a:sym typeface="Times New Roman"/>
              </a:defRPr>
            </a:lvl9pPr>
          </a:lstStyle>
          <a:p>
            <a:pPr marL="0" lvl="0" indent="0">
              <a:spcBef>
                <a:spcPts val="0"/>
              </a:spcBef>
              <a:spcAft>
                <a:spcPts val="0"/>
              </a:spcAft>
              <a:buNone/>
            </a:pPr>
            <a:fld id="{00000000-1234-1234-1234-123412341234}" type="slidenum">
              <a:rPr lang="en"/>
              <a:t>‹#›</a:t>
            </a:fld>
            <a:endParaRPr/>
          </a:p>
        </p:txBody>
      </p:sp>
      <p:sp>
        <p:nvSpPr>
          <p:cNvPr id="35" name="Shape 35"/>
          <p:cNvSpPr txBox="1"/>
          <p:nvPr/>
        </p:nvSpPr>
        <p:spPr>
          <a:xfrm>
            <a:off x="3441750" y="4779825"/>
            <a:ext cx="2256600" cy="18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Times New Roman"/>
                <a:ea typeface="Times New Roman"/>
                <a:cs typeface="Times New Roman"/>
                <a:sym typeface="Times New Roman"/>
              </a:rPr>
              <a:t>© Dutt Research Group, 2018</a:t>
            </a:r>
            <a:endParaRPr sz="1000">
              <a:latin typeface="Times New Roman"/>
              <a:ea typeface="Times New Roman"/>
              <a:cs typeface="Times New Roman"/>
              <a:sym typeface="Times New Roman"/>
            </a:endParaRPr>
          </a:p>
        </p:txBody>
      </p:sp>
      <p:cxnSp>
        <p:nvCxnSpPr>
          <p:cNvPr id="36" name="Shape 36"/>
          <p:cNvCxnSpPr/>
          <p:nvPr/>
        </p:nvCxnSpPr>
        <p:spPr>
          <a:xfrm>
            <a:off x="-12625" y="4760125"/>
            <a:ext cx="9171000" cy="0"/>
          </a:xfrm>
          <a:prstGeom prst="straightConnector1">
            <a:avLst/>
          </a:prstGeom>
          <a:noFill/>
          <a:ln w="28575" cap="flat" cmpd="sng">
            <a:solidFill>
              <a:srgbClr val="FFD966"/>
            </a:solidFill>
            <a:prstDash val="solid"/>
            <a:round/>
            <a:headEnd type="none" w="lg" len="lg"/>
            <a:tailEnd type="none" w="lg" len="lg"/>
          </a:ln>
        </p:spPr>
      </p:cxnSp>
      <p:sp>
        <p:nvSpPr>
          <p:cNvPr id="37" name="Shape 37"/>
          <p:cNvSpPr/>
          <p:nvPr/>
        </p:nvSpPr>
        <p:spPr>
          <a:xfrm>
            <a:off x="-12607" y="-8507"/>
            <a:ext cx="9165300" cy="60900"/>
          </a:xfrm>
          <a:prstGeom prst="rect">
            <a:avLst/>
          </a:prstGeom>
          <a:solidFill>
            <a:srgbClr val="FFD9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38" name="Shape 38"/>
          <p:cNvPicPr preferRelativeResize="0"/>
          <p:nvPr/>
        </p:nvPicPr>
        <p:blipFill>
          <a:blip r:embed="rId2">
            <a:alphaModFix/>
          </a:blip>
          <a:stretch>
            <a:fillRect/>
          </a:stretch>
        </p:blipFill>
        <p:spPr>
          <a:xfrm>
            <a:off x="8396314" y="67482"/>
            <a:ext cx="730250" cy="730250"/>
          </a:xfrm>
          <a:prstGeom prst="rect">
            <a:avLst/>
          </a:prstGeom>
          <a:noFill/>
          <a:ln>
            <a:noFill/>
          </a:ln>
        </p:spPr>
      </p:pic>
      <p:pic>
        <p:nvPicPr>
          <p:cNvPr id="39" name="Shape 39"/>
          <p:cNvPicPr preferRelativeResize="0"/>
          <p:nvPr/>
        </p:nvPicPr>
        <p:blipFill>
          <a:blip r:embed="rId3">
            <a:alphaModFix/>
          </a:blip>
          <a:stretch>
            <a:fillRect/>
          </a:stretch>
        </p:blipFill>
        <p:spPr>
          <a:xfrm>
            <a:off x="72375" y="4805439"/>
            <a:ext cx="430714" cy="3099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161725" y="50"/>
            <a:ext cx="8310600" cy="865200"/>
          </a:xfrm>
          <a:prstGeom prst="rect">
            <a:avLst/>
          </a:prstGeom>
          <a:noFill/>
          <a:ln>
            <a:noFill/>
          </a:ln>
        </p:spPr>
        <p:txBody>
          <a:bodyPr spcFirstLastPara="1" wrap="square" lIns="91425" tIns="91425" rIns="91425" bIns="91425" anchor="ctr" anchorCtr="0"/>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42" name="Shape 42"/>
          <p:cNvSpPr txBox="1">
            <a:spLocks noGrp="1"/>
          </p:cNvSpPr>
          <p:nvPr>
            <p:ph type="body" idx="1"/>
          </p:nvPr>
        </p:nvSpPr>
        <p:spPr>
          <a:xfrm>
            <a:off x="311700" y="935075"/>
            <a:ext cx="3999900" cy="3766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250"/>
              </a:spcBef>
              <a:spcAft>
                <a:spcPts val="0"/>
              </a:spcAft>
              <a:buSzPts val="1200"/>
              <a:buChar char="○"/>
              <a:defRPr sz="1200"/>
            </a:lvl2pPr>
            <a:lvl3pPr marL="1371600" lvl="2" indent="-304800">
              <a:spcBef>
                <a:spcPts val="250"/>
              </a:spcBef>
              <a:spcAft>
                <a:spcPts val="0"/>
              </a:spcAft>
              <a:buSzPts val="1200"/>
              <a:buChar char="■"/>
              <a:defRPr sz="1200"/>
            </a:lvl3pPr>
            <a:lvl4pPr marL="1828800" lvl="3" indent="-304800">
              <a:spcBef>
                <a:spcPts val="250"/>
              </a:spcBef>
              <a:spcAft>
                <a:spcPts val="0"/>
              </a:spcAft>
              <a:buSzPts val="1200"/>
              <a:buChar char="●"/>
              <a:defRPr sz="1200"/>
            </a:lvl4pPr>
            <a:lvl5pPr marL="2286000" lvl="4" indent="-304800">
              <a:spcBef>
                <a:spcPts val="250"/>
              </a:spcBef>
              <a:spcAft>
                <a:spcPts val="0"/>
              </a:spcAft>
              <a:buSzPts val="1200"/>
              <a:buChar char="○"/>
              <a:defRPr sz="1200"/>
            </a:lvl5pPr>
            <a:lvl6pPr marL="2743200" lvl="5" indent="-304800">
              <a:spcBef>
                <a:spcPts val="250"/>
              </a:spcBef>
              <a:spcAft>
                <a:spcPts val="0"/>
              </a:spcAft>
              <a:buSzPts val="1200"/>
              <a:buChar char="■"/>
              <a:defRPr sz="1200"/>
            </a:lvl6pPr>
            <a:lvl7pPr marL="3200400" lvl="6" indent="-304800">
              <a:spcBef>
                <a:spcPts val="250"/>
              </a:spcBef>
              <a:spcAft>
                <a:spcPts val="0"/>
              </a:spcAft>
              <a:buSzPts val="1200"/>
              <a:buChar char="●"/>
              <a:defRPr sz="1200"/>
            </a:lvl7pPr>
            <a:lvl8pPr marL="3657600" lvl="7" indent="-304800">
              <a:spcBef>
                <a:spcPts val="250"/>
              </a:spcBef>
              <a:spcAft>
                <a:spcPts val="0"/>
              </a:spcAft>
              <a:buSzPts val="1200"/>
              <a:buChar char="○"/>
              <a:defRPr sz="1200"/>
            </a:lvl8pPr>
            <a:lvl9pPr marL="4114800" lvl="8" indent="-304800">
              <a:spcBef>
                <a:spcPts val="250"/>
              </a:spcBef>
              <a:spcAft>
                <a:spcPts val="250"/>
              </a:spcAft>
              <a:buSzPts val="1200"/>
              <a:buChar char="■"/>
              <a:defRPr sz="1200"/>
            </a:lvl9pPr>
          </a:lstStyle>
          <a:p>
            <a:endParaRPr/>
          </a:p>
        </p:txBody>
      </p:sp>
      <p:sp>
        <p:nvSpPr>
          <p:cNvPr id="43" name="Shape 43"/>
          <p:cNvSpPr txBox="1">
            <a:spLocks noGrp="1"/>
          </p:cNvSpPr>
          <p:nvPr>
            <p:ph type="body" idx="2"/>
          </p:nvPr>
        </p:nvSpPr>
        <p:spPr>
          <a:xfrm>
            <a:off x="4832400" y="934975"/>
            <a:ext cx="3999900" cy="3766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250"/>
              </a:spcBef>
              <a:spcAft>
                <a:spcPts val="0"/>
              </a:spcAft>
              <a:buSzPts val="1200"/>
              <a:buChar char="○"/>
              <a:defRPr sz="1200"/>
            </a:lvl2pPr>
            <a:lvl3pPr marL="1371600" lvl="2" indent="-304800">
              <a:spcBef>
                <a:spcPts val="250"/>
              </a:spcBef>
              <a:spcAft>
                <a:spcPts val="0"/>
              </a:spcAft>
              <a:buSzPts val="1200"/>
              <a:buChar char="■"/>
              <a:defRPr sz="1200"/>
            </a:lvl3pPr>
            <a:lvl4pPr marL="1828800" lvl="3" indent="-304800">
              <a:spcBef>
                <a:spcPts val="250"/>
              </a:spcBef>
              <a:spcAft>
                <a:spcPts val="0"/>
              </a:spcAft>
              <a:buSzPts val="1200"/>
              <a:buChar char="●"/>
              <a:defRPr sz="1200"/>
            </a:lvl4pPr>
            <a:lvl5pPr marL="2286000" lvl="4" indent="-304800">
              <a:spcBef>
                <a:spcPts val="250"/>
              </a:spcBef>
              <a:spcAft>
                <a:spcPts val="0"/>
              </a:spcAft>
              <a:buSzPts val="1200"/>
              <a:buChar char="○"/>
              <a:defRPr sz="1200"/>
            </a:lvl5pPr>
            <a:lvl6pPr marL="2743200" lvl="5" indent="-304800">
              <a:spcBef>
                <a:spcPts val="250"/>
              </a:spcBef>
              <a:spcAft>
                <a:spcPts val="0"/>
              </a:spcAft>
              <a:buSzPts val="1200"/>
              <a:buChar char="■"/>
              <a:defRPr sz="1200"/>
            </a:lvl6pPr>
            <a:lvl7pPr marL="3200400" lvl="6" indent="-304800">
              <a:spcBef>
                <a:spcPts val="250"/>
              </a:spcBef>
              <a:spcAft>
                <a:spcPts val="0"/>
              </a:spcAft>
              <a:buSzPts val="1200"/>
              <a:buChar char="●"/>
              <a:defRPr sz="1200"/>
            </a:lvl7pPr>
            <a:lvl8pPr marL="3657600" lvl="7" indent="-304800">
              <a:spcBef>
                <a:spcPts val="250"/>
              </a:spcBef>
              <a:spcAft>
                <a:spcPts val="0"/>
              </a:spcAft>
              <a:buSzPts val="1200"/>
              <a:buChar char="○"/>
              <a:defRPr sz="1200"/>
            </a:lvl8pPr>
            <a:lvl9pPr marL="4114800" lvl="8" indent="-304800">
              <a:spcBef>
                <a:spcPts val="250"/>
              </a:spcBef>
              <a:spcAft>
                <a:spcPts val="250"/>
              </a:spcAft>
              <a:buSzPts val="1200"/>
              <a:buChar char="■"/>
              <a:defRPr sz="1200"/>
            </a:lvl9pPr>
          </a:lstStyle>
          <a:p>
            <a:endParaRPr/>
          </a:p>
        </p:txBody>
      </p:sp>
      <p:sp>
        <p:nvSpPr>
          <p:cNvPr id="44" name="Shape 44"/>
          <p:cNvSpPr/>
          <p:nvPr/>
        </p:nvSpPr>
        <p:spPr>
          <a:xfrm>
            <a:off x="-12507" y="-12725"/>
            <a:ext cx="9165300" cy="865200"/>
          </a:xfrm>
          <a:prstGeom prst="rect">
            <a:avLst/>
          </a:prstGeom>
          <a:solidFill>
            <a:srgbClr val="07376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45"/>
          <p:cNvSpPr txBox="1">
            <a:spLocks noGrp="1"/>
          </p:cNvSpPr>
          <p:nvPr>
            <p:ph type="title" idx="3"/>
          </p:nvPr>
        </p:nvSpPr>
        <p:spPr>
          <a:xfrm>
            <a:off x="161725" y="50"/>
            <a:ext cx="8310600" cy="865200"/>
          </a:xfrm>
          <a:prstGeom prst="rect">
            <a:avLst/>
          </a:prstGeom>
          <a:noFill/>
          <a:ln>
            <a:noFill/>
          </a:ln>
        </p:spPr>
        <p:txBody>
          <a:bodyPr spcFirstLastPara="1" wrap="square" lIns="91425" tIns="91425" rIns="91425" bIns="91425" anchor="ctr" anchorCtr="0"/>
          <a:lstStyle>
            <a:lvl1pPr lvl="0" rtl="0">
              <a:spcBef>
                <a:spcPts val="0"/>
              </a:spcBef>
              <a:spcAft>
                <a:spcPts val="0"/>
              </a:spcAft>
              <a:buClr>
                <a:srgbClr val="FFFFFF"/>
              </a:buClr>
              <a:buSzPts val="2400"/>
              <a:buFont typeface="Times New Roman"/>
              <a:buNone/>
              <a:defRPr sz="2400" b="1">
                <a:solidFill>
                  <a:srgbClr val="FFFFFF"/>
                </a:solidFill>
                <a:latin typeface="Times New Roman"/>
                <a:ea typeface="Times New Roman"/>
                <a:cs typeface="Times New Roman"/>
                <a:sym typeface="Times New Roman"/>
              </a:defRPr>
            </a:lvl1pPr>
            <a:lvl2pPr lvl="1" rtl="0">
              <a:spcBef>
                <a:spcPts val="0"/>
              </a:spcBef>
              <a:spcAft>
                <a:spcPts val="0"/>
              </a:spcAft>
              <a:buClr>
                <a:srgbClr val="FFFFFF"/>
              </a:buClr>
              <a:buSzPts val="2400"/>
              <a:buNone/>
              <a:defRPr sz="2400">
                <a:solidFill>
                  <a:srgbClr val="FFFFFF"/>
                </a:solidFill>
              </a:defRPr>
            </a:lvl2pPr>
            <a:lvl3pPr lvl="2" rtl="0">
              <a:spcBef>
                <a:spcPts val="0"/>
              </a:spcBef>
              <a:spcAft>
                <a:spcPts val="0"/>
              </a:spcAft>
              <a:buClr>
                <a:srgbClr val="FFFFFF"/>
              </a:buClr>
              <a:buSzPts val="2400"/>
              <a:buNone/>
              <a:defRPr sz="2400">
                <a:solidFill>
                  <a:srgbClr val="FFFFFF"/>
                </a:solidFill>
              </a:defRPr>
            </a:lvl3pPr>
            <a:lvl4pPr lvl="3" rtl="0">
              <a:spcBef>
                <a:spcPts val="0"/>
              </a:spcBef>
              <a:spcAft>
                <a:spcPts val="0"/>
              </a:spcAft>
              <a:buClr>
                <a:srgbClr val="FFFFFF"/>
              </a:buClr>
              <a:buSzPts val="2400"/>
              <a:buNone/>
              <a:defRPr sz="2400">
                <a:solidFill>
                  <a:srgbClr val="FFFFFF"/>
                </a:solidFill>
              </a:defRPr>
            </a:lvl4pPr>
            <a:lvl5pPr lvl="4" rtl="0">
              <a:spcBef>
                <a:spcPts val="0"/>
              </a:spcBef>
              <a:spcAft>
                <a:spcPts val="0"/>
              </a:spcAft>
              <a:buClr>
                <a:srgbClr val="FFFFFF"/>
              </a:buClr>
              <a:buSzPts val="2400"/>
              <a:buNone/>
              <a:defRPr sz="2400">
                <a:solidFill>
                  <a:srgbClr val="FFFFFF"/>
                </a:solidFill>
              </a:defRPr>
            </a:lvl5pPr>
            <a:lvl6pPr lvl="5" rtl="0">
              <a:spcBef>
                <a:spcPts val="0"/>
              </a:spcBef>
              <a:spcAft>
                <a:spcPts val="0"/>
              </a:spcAft>
              <a:buClr>
                <a:srgbClr val="FFFFFF"/>
              </a:buClr>
              <a:buSzPts val="2400"/>
              <a:buNone/>
              <a:defRPr sz="2400">
                <a:solidFill>
                  <a:srgbClr val="FFFFFF"/>
                </a:solidFill>
              </a:defRPr>
            </a:lvl6pPr>
            <a:lvl7pPr lvl="6" rtl="0">
              <a:spcBef>
                <a:spcPts val="0"/>
              </a:spcBef>
              <a:spcAft>
                <a:spcPts val="0"/>
              </a:spcAft>
              <a:buClr>
                <a:srgbClr val="FFFFFF"/>
              </a:buClr>
              <a:buSzPts val="2400"/>
              <a:buNone/>
              <a:defRPr sz="2400">
                <a:solidFill>
                  <a:srgbClr val="FFFFFF"/>
                </a:solidFill>
              </a:defRPr>
            </a:lvl7pPr>
            <a:lvl8pPr lvl="7" rtl="0">
              <a:spcBef>
                <a:spcPts val="0"/>
              </a:spcBef>
              <a:spcAft>
                <a:spcPts val="0"/>
              </a:spcAft>
              <a:buClr>
                <a:srgbClr val="FFFFFF"/>
              </a:buClr>
              <a:buSzPts val="2400"/>
              <a:buNone/>
              <a:defRPr sz="2400">
                <a:solidFill>
                  <a:srgbClr val="FFFFFF"/>
                </a:solidFill>
              </a:defRPr>
            </a:lvl8pPr>
            <a:lvl9pPr lvl="8" rtl="0">
              <a:spcBef>
                <a:spcPts val="0"/>
              </a:spcBef>
              <a:spcAft>
                <a:spcPts val="0"/>
              </a:spcAft>
              <a:buClr>
                <a:srgbClr val="FFFFFF"/>
              </a:buClr>
              <a:buSzPts val="2400"/>
              <a:buNone/>
              <a:defRPr sz="2400">
                <a:solidFill>
                  <a:srgbClr val="FFFFFF"/>
                </a:solidFill>
              </a:defRPr>
            </a:lvl9pPr>
          </a:lstStyle>
          <a:p>
            <a:endParaRPr/>
          </a:p>
        </p:txBody>
      </p:sp>
      <p:sp>
        <p:nvSpPr>
          <p:cNvPr id="46" name="Shape 46"/>
          <p:cNvSpPr txBox="1">
            <a:spLocks noGrp="1"/>
          </p:cNvSpPr>
          <p:nvPr>
            <p:ph type="sldNum" idx="12"/>
          </p:nvPr>
        </p:nvSpPr>
        <p:spPr>
          <a:xfrm>
            <a:off x="8513250" y="4798450"/>
            <a:ext cx="548700" cy="309900"/>
          </a:xfrm>
          <a:prstGeom prst="rect">
            <a:avLst/>
          </a:prstGeom>
          <a:noFill/>
          <a:ln>
            <a:noFill/>
          </a:ln>
        </p:spPr>
        <p:txBody>
          <a:bodyPr spcFirstLastPara="1" wrap="square" lIns="91425" tIns="91425" rIns="91425" bIns="91425" anchor="ctr" anchorCtr="0">
            <a:noAutofit/>
          </a:bodyPr>
          <a:lstStyle>
            <a:lvl1pPr lvl="0" algn="r" rtl="0">
              <a:spcBef>
                <a:spcPts val="0"/>
              </a:spcBef>
              <a:buNone/>
              <a:defRPr sz="1000">
                <a:latin typeface="Times New Roman"/>
                <a:ea typeface="Times New Roman"/>
                <a:cs typeface="Times New Roman"/>
                <a:sym typeface="Times New Roman"/>
              </a:defRPr>
            </a:lvl1pPr>
            <a:lvl2pPr lvl="1" algn="r" rtl="0">
              <a:spcBef>
                <a:spcPts val="0"/>
              </a:spcBef>
              <a:buNone/>
              <a:defRPr sz="1000">
                <a:latin typeface="Times New Roman"/>
                <a:ea typeface="Times New Roman"/>
                <a:cs typeface="Times New Roman"/>
                <a:sym typeface="Times New Roman"/>
              </a:defRPr>
            </a:lvl2pPr>
            <a:lvl3pPr lvl="2" algn="r" rtl="0">
              <a:spcBef>
                <a:spcPts val="0"/>
              </a:spcBef>
              <a:buNone/>
              <a:defRPr sz="1000">
                <a:latin typeface="Times New Roman"/>
                <a:ea typeface="Times New Roman"/>
                <a:cs typeface="Times New Roman"/>
                <a:sym typeface="Times New Roman"/>
              </a:defRPr>
            </a:lvl3pPr>
            <a:lvl4pPr lvl="3" algn="r" rtl="0">
              <a:spcBef>
                <a:spcPts val="0"/>
              </a:spcBef>
              <a:buNone/>
              <a:defRPr sz="1000">
                <a:latin typeface="Times New Roman"/>
                <a:ea typeface="Times New Roman"/>
                <a:cs typeface="Times New Roman"/>
                <a:sym typeface="Times New Roman"/>
              </a:defRPr>
            </a:lvl4pPr>
            <a:lvl5pPr lvl="4" algn="r" rtl="0">
              <a:spcBef>
                <a:spcPts val="0"/>
              </a:spcBef>
              <a:buNone/>
              <a:defRPr sz="1000">
                <a:latin typeface="Times New Roman"/>
                <a:ea typeface="Times New Roman"/>
                <a:cs typeface="Times New Roman"/>
                <a:sym typeface="Times New Roman"/>
              </a:defRPr>
            </a:lvl5pPr>
            <a:lvl6pPr lvl="5" algn="r" rtl="0">
              <a:spcBef>
                <a:spcPts val="0"/>
              </a:spcBef>
              <a:buNone/>
              <a:defRPr sz="1000">
                <a:latin typeface="Times New Roman"/>
                <a:ea typeface="Times New Roman"/>
                <a:cs typeface="Times New Roman"/>
                <a:sym typeface="Times New Roman"/>
              </a:defRPr>
            </a:lvl6pPr>
            <a:lvl7pPr lvl="6" algn="r" rtl="0">
              <a:spcBef>
                <a:spcPts val="0"/>
              </a:spcBef>
              <a:buNone/>
              <a:defRPr sz="1000">
                <a:latin typeface="Times New Roman"/>
                <a:ea typeface="Times New Roman"/>
                <a:cs typeface="Times New Roman"/>
                <a:sym typeface="Times New Roman"/>
              </a:defRPr>
            </a:lvl7pPr>
            <a:lvl8pPr lvl="7" algn="r" rtl="0">
              <a:spcBef>
                <a:spcPts val="0"/>
              </a:spcBef>
              <a:buNone/>
              <a:defRPr sz="1000">
                <a:latin typeface="Times New Roman"/>
                <a:ea typeface="Times New Roman"/>
                <a:cs typeface="Times New Roman"/>
                <a:sym typeface="Times New Roman"/>
              </a:defRPr>
            </a:lvl8pPr>
            <a:lvl9pPr lvl="8" algn="r" rtl="0">
              <a:spcBef>
                <a:spcPts val="0"/>
              </a:spcBef>
              <a:buNone/>
              <a:defRPr sz="1000">
                <a:latin typeface="Times New Roman"/>
                <a:ea typeface="Times New Roman"/>
                <a:cs typeface="Times New Roman"/>
                <a:sym typeface="Times New Roman"/>
              </a:defRPr>
            </a:lvl9pPr>
          </a:lstStyle>
          <a:p>
            <a:pPr marL="0" lvl="0" indent="0">
              <a:spcBef>
                <a:spcPts val="0"/>
              </a:spcBef>
              <a:spcAft>
                <a:spcPts val="0"/>
              </a:spcAft>
              <a:buNone/>
            </a:pPr>
            <a:fld id="{00000000-1234-1234-1234-123412341234}" type="slidenum">
              <a:rPr lang="en"/>
              <a:t>‹#›</a:t>
            </a:fld>
            <a:endParaRPr/>
          </a:p>
        </p:txBody>
      </p:sp>
      <p:sp>
        <p:nvSpPr>
          <p:cNvPr id="47" name="Shape 47"/>
          <p:cNvSpPr txBox="1"/>
          <p:nvPr/>
        </p:nvSpPr>
        <p:spPr>
          <a:xfrm>
            <a:off x="3441750" y="4779825"/>
            <a:ext cx="2256600" cy="18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Times New Roman"/>
                <a:ea typeface="Times New Roman"/>
                <a:cs typeface="Times New Roman"/>
                <a:sym typeface="Times New Roman"/>
              </a:rPr>
              <a:t>© Dutt Research Group, 2018</a:t>
            </a:r>
            <a:endParaRPr sz="1000">
              <a:latin typeface="Times New Roman"/>
              <a:ea typeface="Times New Roman"/>
              <a:cs typeface="Times New Roman"/>
              <a:sym typeface="Times New Roman"/>
            </a:endParaRPr>
          </a:p>
        </p:txBody>
      </p:sp>
      <p:cxnSp>
        <p:nvCxnSpPr>
          <p:cNvPr id="48" name="Shape 48"/>
          <p:cNvCxnSpPr/>
          <p:nvPr/>
        </p:nvCxnSpPr>
        <p:spPr>
          <a:xfrm>
            <a:off x="-12625" y="4760125"/>
            <a:ext cx="9171000" cy="0"/>
          </a:xfrm>
          <a:prstGeom prst="straightConnector1">
            <a:avLst/>
          </a:prstGeom>
          <a:noFill/>
          <a:ln w="28575" cap="flat" cmpd="sng">
            <a:solidFill>
              <a:srgbClr val="FFD966"/>
            </a:solidFill>
            <a:prstDash val="solid"/>
            <a:round/>
            <a:headEnd type="none" w="lg" len="lg"/>
            <a:tailEnd type="none" w="lg" len="lg"/>
          </a:ln>
        </p:spPr>
      </p:cxnSp>
      <p:sp>
        <p:nvSpPr>
          <p:cNvPr id="49" name="Shape 49"/>
          <p:cNvSpPr/>
          <p:nvPr/>
        </p:nvSpPr>
        <p:spPr>
          <a:xfrm>
            <a:off x="-12607" y="812257"/>
            <a:ext cx="9165300" cy="60900"/>
          </a:xfrm>
          <a:prstGeom prst="rect">
            <a:avLst/>
          </a:prstGeom>
          <a:solidFill>
            <a:srgbClr val="FFD9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 name="Shape 50"/>
          <p:cNvSpPr/>
          <p:nvPr/>
        </p:nvSpPr>
        <p:spPr>
          <a:xfrm>
            <a:off x="-12607" y="-8507"/>
            <a:ext cx="9165300" cy="60900"/>
          </a:xfrm>
          <a:prstGeom prst="rect">
            <a:avLst/>
          </a:prstGeom>
          <a:solidFill>
            <a:srgbClr val="FFD9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51" name="Shape 51"/>
          <p:cNvPicPr preferRelativeResize="0"/>
          <p:nvPr/>
        </p:nvPicPr>
        <p:blipFill>
          <a:blip r:embed="rId2">
            <a:alphaModFix/>
          </a:blip>
          <a:stretch>
            <a:fillRect/>
          </a:stretch>
        </p:blipFill>
        <p:spPr>
          <a:xfrm>
            <a:off x="8396314" y="67482"/>
            <a:ext cx="730250" cy="730250"/>
          </a:xfrm>
          <a:prstGeom prst="rect">
            <a:avLst/>
          </a:prstGeom>
          <a:noFill/>
          <a:ln>
            <a:noFill/>
          </a:ln>
        </p:spPr>
      </p:pic>
      <p:pic>
        <p:nvPicPr>
          <p:cNvPr id="52" name="Shape 52"/>
          <p:cNvPicPr preferRelativeResize="0"/>
          <p:nvPr/>
        </p:nvPicPr>
        <p:blipFill>
          <a:blip r:embed="rId3">
            <a:alphaModFix/>
          </a:blip>
          <a:stretch>
            <a:fillRect/>
          </a:stretch>
        </p:blipFill>
        <p:spPr>
          <a:xfrm>
            <a:off x="72375" y="4805439"/>
            <a:ext cx="430714" cy="3099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161725" y="50"/>
            <a:ext cx="8310600" cy="865200"/>
          </a:xfrm>
          <a:prstGeom prst="rect">
            <a:avLst/>
          </a:prstGeom>
          <a:noFill/>
          <a:ln>
            <a:noFill/>
          </a:ln>
        </p:spPr>
        <p:txBody>
          <a:bodyPr spcFirstLastPara="1" wrap="square" lIns="91425" tIns="91425" rIns="91425" bIns="91425" anchor="ctr" anchorCtr="0"/>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5" name="Shape 55"/>
          <p:cNvSpPr/>
          <p:nvPr/>
        </p:nvSpPr>
        <p:spPr>
          <a:xfrm>
            <a:off x="-12507" y="-12725"/>
            <a:ext cx="9165300" cy="865200"/>
          </a:xfrm>
          <a:prstGeom prst="rect">
            <a:avLst/>
          </a:prstGeom>
          <a:solidFill>
            <a:srgbClr val="07376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Shape 56"/>
          <p:cNvSpPr txBox="1">
            <a:spLocks noGrp="1"/>
          </p:cNvSpPr>
          <p:nvPr>
            <p:ph type="title" idx="2"/>
          </p:nvPr>
        </p:nvSpPr>
        <p:spPr>
          <a:xfrm>
            <a:off x="161725" y="50"/>
            <a:ext cx="8310600" cy="865200"/>
          </a:xfrm>
          <a:prstGeom prst="rect">
            <a:avLst/>
          </a:prstGeom>
          <a:noFill/>
          <a:ln>
            <a:noFill/>
          </a:ln>
        </p:spPr>
        <p:txBody>
          <a:bodyPr spcFirstLastPara="1" wrap="square" lIns="91425" tIns="91425" rIns="91425" bIns="91425" anchor="ctr" anchorCtr="0"/>
          <a:lstStyle>
            <a:lvl1pPr lvl="0" rtl="0">
              <a:spcBef>
                <a:spcPts val="0"/>
              </a:spcBef>
              <a:spcAft>
                <a:spcPts val="0"/>
              </a:spcAft>
              <a:buClr>
                <a:srgbClr val="FFFFFF"/>
              </a:buClr>
              <a:buSzPts val="2400"/>
              <a:buFont typeface="Times New Roman"/>
              <a:buNone/>
              <a:defRPr sz="2400" b="1">
                <a:solidFill>
                  <a:srgbClr val="FFFFFF"/>
                </a:solidFill>
                <a:latin typeface="Times New Roman"/>
                <a:ea typeface="Times New Roman"/>
                <a:cs typeface="Times New Roman"/>
                <a:sym typeface="Times New Roman"/>
              </a:defRPr>
            </a:lvl1pPr>
            <a:lvl2pPr lvl="1" rtl="0">
              <a:spcBef>
                <a:spcPts val="0"/>
              </a:spcBef>
              <a:spcAft>
                <a:spcPts val="0"/>
              </a:spcAft>
              <a:buClr>
                <a:srgbClr val="FFFFFF"/>
              </a:buClr>
              <a:buSzPts val="2400"/>
              <a:buNone/>
              <a:defRPr sz="2400">
                <a:solidFill>
                  <a:srgbClr val="FFFFFF"/>
                </a:solidFill>
              </a:defRPr>
            </a:lvl2pPr>
            <a:lvl3pPr lvl="2" rtl="0">
              <a:spcBef>
                <a:spcPts val="0"/>
              </a:spcBef>
              <a:spcAft>
                <a:spcPts val="0"/>
              </a:spcAft>
              <a:buClr>
                <a:srgbClr val="FFFFFF"/>
              </a:buClr>
              <a:buSzPts val="2400"/>
              <a:buNone/>
              <a:defRPr sz="2400">
                <a:solidFill>
                  <a:srgbClr val="FFFFFF"/>
                </a:solidFill>
              </a:defRPr>
            </a:lvl3pPr>
            <a:lvl4pPr lvl="3" rtl="0">
              <a:spcBef>
                <a:spcPts val="0"/>
              </a:spcBef>
              <a:spcAft>
                <a:spcPts val="0"/>
              </a:spcAft>
              <a:buClr>
                <a:srgbClr val="FFFFFF"/>
              </a:buClr>
              <a:buSzPts val="2400"/>
              <a:buNone/>
              <a:defRPr sz="2400">
                <a:solidFill>
                  <a:srgbClr val="FFFFFF"/>
                </a:solidFill>
              </a:defRPr>
            </a:lvl4pPr>
            <a:lvl5pPr lvl="4" rtl="0">
              <a:spcBef>
                <a:spcPts val="0"/>
              </a:spcBef>
              <a:spcAft>
                <a:spcPts val="0"/>
              </a:spcAft>
              <a:buClr>
                <a:srgbClr val="FFFFFF"/>
              </a:buClr>
              <a:buSzPts val="2400"/>
              <a:buNone/>
              <a:defRPr sz="2400">
                <a:solidFill>
                  <a:srgbClr val="FFFFFF"/>
                </a:solidFill>
              </a:defRPr>
            </a:lvl5pPr>
            <a:lvl6pPr lvl="5" rtl="0">
              <a:spcBef>
                <a:spcPts val="0"/>
              </a:spcBef>
              <a:spcAft>
                <a:spcPts val="0"/>
              </a:spcAft>
              <a:buClr>
                <a:srgbClr val="FFFFFF"/>
              </a:buClr>
              <a:buSzPts val="2400"/>
              <a:buNone/>
              <a:defRPr sz="2400">
                <a:solidFill>
                  <a:srgbClr val="FFFFFF"/>
                </a:solidFill>
              </a:defRPr>
            </a:lvl6pPr>
            <a:lvl7pPr lvl="6" rtl="0">
              <a:spcBef>
                <a:spcPts val="0"/>
              </a:spcBef>
              <a:spcAft>
                <a:spcPts val="0"/>
              </a:spcAft>
              <a:buClr>
                <a:srgbClr val="FFFFFF"/>
              </a:buClr>
              <a:buSzPts val="2400"/>
              <a:buNone/>
              <a:defRPr sz="2400">
                <a:solidFill>
                  <a:srgbClr val="FFFFFF"/>
                </a:solidFill>
              </a:defRPr>
            </a:lvl7pPr>
            <a:lvl8pPr lvl="7" rtl="0">
              <a:spcBef>
                <a:spcPts val="0"/>
              </a:spcBef>
              <a:spcAft>
                <a:spcPts val="0"/>
              </a:spcAft>
              <a:buClr>
                <a:srgbClr val="FFFFFF"/>
              </a:buClr>
              <a:buSzPts val="2400"/>
              <a:buNone/>
              <a:defRPr sz="2400">
                <a:solidFill>
                  <a:srgbClr val="FFFFFF"/>
                </a:solidFill>
              </a:defRPr>
            </a:lvl8pPr>
            <a:lvl9pPr lvl="8" rtl="0">
              <a:spcBef>
                <a:spcPts val="0"/>
              </a:spcBef>
              <a:spcAft>
                <a:spcPts val="0"/>
              </a:spcAft>
              <a:buClr>
                <a:srgbClr val="FFFFFF"/>
              </a:buClr>
              <a:buSzPts val="2400"/>
              <a:buNone/>
              <a:defRPr sz="2400">
                <a:solidFill>
                  <a:srgbClr val="FFFFFF"/>
                </a:solidFill>
              </a:defRPr>
            </a:lvl9pPr>
          </a:lstStyle>
          <a:p>
            <a:endParaRPr/>
          </a:p>
        </p:txBody>
      </p:sp>
      <p:sp>
        <p:nvSpPr>
          <p:cNvPr id="57" name="Shape 57"/>
          <p:cNvSpPr txBox="1">
            <a:spLocks noGrp="1"/>
          </p:cNvSpPr>
          <p:nvPr>
            <p:ph type="sldNum" idx="12"/>
          </p:nvPr>
        </p:nvSpPr>
        <p:spPr>
          <a:xfrm>
            <a:off x="8513250" y="4798450"/>
            <a:ext cx="548700" cy="309900"/>
          </a:xfrm>
          <a:prstGeom prst="rect">
            <a:avLst/>
          </a:prstGeom>
          <a:noFill/>
          <a:ln>
            <a:noFill/>
          </a:ln>
        </p:spPr>
        <p:txBody>
          <a:bodyPr spcFirstLastPara="1" wrap="square" lIns="91425" tIns="91425" rIns="91425" bIns="91425" anchor="ctr" anchorCtr="0">
            <a:noAutofit/>
          </a:bodyPr>
          <a:lstStyle>
            <a:lvl1pPr lvl="0" algn="r" rtl="0">
              <a:spcBef>
                <a:spcPts val="0"/>
              </a:spcBef>
              <a:buNone/>
              <a:defRPr sz="1000">
                <a:latin typeface="Times New Roman"/>
                <a:ea typeface="Times New Roman"/>
                <a:cs typeface="Times New Roman"/>
                <a:sym typeface="Times New Roman"/>
              </a:defRPr>
            </a:lvl1pPr>
            <a:lvl2pPr lvl="1" algn="r" rtl="0">
              <a:spcBef>
                <a:spcPts val="0"/>
              </a:spcBef>
              <a:buNone/>
              <a:defRPr sz="1000">
                <a:latin typeface="Times New Roman"/>
                <a:ea typeface="Times New Roman"/>
                <a:cs typeface="Times New Roman"/>
                <a:sym typeface="Times New Roman"/>
              </a:defRPr>
            </a:lvl2pPr>
            <a:lvl3pPr lvl="2" algn="r" rtl="0">
              <a:spcBef>
                <a:spcPts val="0"/>
              </a:spcBef>
              <a:buNone/>
              <a:defRPr sz="1000">
                <a:latin typeface="Times New Roman"/>
                <a:ea typeface="Times New Roman"/>
                <a:cs typeface="Times New Roman"/>
                <a:sym typeface="Times New Roman"/>
              </a:defRPr>
            </a:lvl3pPr>
            <a:lvl4pPr lvl="3" algn="r" rtl="0">
              <a:spcBef>
                <a:spcPts val="0"/>
              </a:spcBef>
              <a:buNone/>
              <a:defRPr sz="1000">
                <a:latin typeface="Times New Roman"/>
                <a:ea typeface="Times New Roman"/>
                <a:cs typeface="Times New Roman"/>
                <a:sym typeface="Times New Roman"/>
              </a:defRPr>
            </a:lvl4pPr>
            <a:lvl5pPr lvl="4" algn="r" rtl="0">
              <a:spcBef>
                <a:spcPts val="0"/>
              </a:spcBef>
              <a:buNone/>
              <a:defRPr sz="1000">
                <a:latin typeface="Times New Roman"/>
                <a:ea typeface="Times New Roman"/>
                <a:cs typeface="Times New Roman"/>
                <a:sym typeface="Times New Roman"/>
              </a:defRPr>
            </a:lvl5pPr>
            <a:lvl6pPr lvl="5" algn="r" rtl="0">
              <a:spcBef>
                <a:spcPts val="0"/>
              </a:spcBef>
              <a:buNone/>
              <a:defRPr sz="1000">
                <a:latin typeface="Times New Roman"/>
                <a:ea typeface="Times New Roman"/>
                <a:cs typeface="Times New Roman"/>
                <a:sym typeface="Times New Roman"/>
              </a:defRPr>
            </a:lvl6pPr>
            <a:lvl7pPr lvl="6" algn="r" rtl="0">
              <a:spcBef>
                <a:spcPts val="0"/>
              </a:spcBef>
              <a:buNone/>
              <a:defRPr sz="1000">
                <a:latin typeface="Times New Roman"/>
                <a:ea typeface="Times New Roman"/>
                <a:cs typeface="Times New Roman"/>
                <a:sym typeface="Times New Roman"/>
              </a:defRPr>
            </a:lvl7pPr>
            <a:lvl8pPr lvl="7" algn="r" rtl="0">
              <a:spcBef>
                <a:spcPts val="0"/>
              </a:spcBef>
              <a:buNone/>
              <a:defRPr sz="1000">
                <a:latin typeface="Times New Roman"/>
                <a:ea typeface="Times New Roman"/>
                <a:cs typeface="Times New Roman"/>
                <a:sym typeface="Times New Roman"/>
              </a:defRPr>
            </a:lvl8pPr>
            <a:lvl9pPr lvl="8" algn="r" rtl="0">
              <a:spcBef>
                <a:spcPts val="0"/>
              </a:spcBef>
              <a:buNone/>
              <a:defRPr sz="1000">
                <a:latin typeface="Times New Roman"/>
                <a:ea typeface="Times New Roman"/>
                <a:cs typeface="Times New Roman"/>
                <a:sym typeface="Times New Roman"/>
              </a:defRPr>
            </a:lvl9pPr>
          </a:lstStyle>
          <a:p>
            <a:pPr marL="0" lvl="0" indent="0">
              <a:spcBef>
                <a:spcPts val="0"/>
              </a:spcBef>
              <a:spcAft>
                <a:spcPts val="0"/>
              </a:spcAft>
              <a:buNone/>
            </a:pPr>
            <a:fld id="{00000000-1234-1234-1234-123412341234}" type="slidenum">
              <a:rPr lang="en"/>
              <a:t>‹#›</a:t>
            </a:fld>
            <a:endParaRPr/>
          </a:p>
        </p:txBody>
      </p:sp>
      <p:sp>
        <p:nvSpPr>
          <p:cNvPr id="58" name="Shape 58"/>
          <p:cNvSpPr txBox="1"/>
          <p:nvPr/>
        </p:nvSpPr>
        <p:spPr>
          <a:xfrm>
            <a:off x="3441750" y="4779825"/>
            <a:ext cx="2256600" cy="18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Times New Roman"/>
                <a:ea typeface="Times New Roman"/>
                <a:cs typeface="Times New Roman"/>
                <a:sym typeface="Times New Roman"/>
              </a:rPr>
              <a:t>© Dutt Research Group, 2018</a:t>
            </a:r>
            <a:endParaRPr sz="1000">
              <a:latin typeface="Times New Roman"/>
              <a:ea typeface="Times New Roman"/>
              <a:cs typeface="Times New Roman"/>
              <a:sym typeface="Times New Roman"/>
            </a:endParaRPr>
          </a:p>
        </p:txBody>
      </p:sp>
      <p:cxnSp>
        <p:nvCxnSpPr>
          <p:cNvPr id="59" name="Shape 59"/>
          <p:cNvCxnSpPr/>
          <p:nvPr/>
        </p:nvCxnSpPr>
        <p:spPr>
          <a:xfrm>
            <a:off x="-12625" y="4760125"/>
            <a:ext cx="9171000" cy="0"/>
          </a:xfrm>
          <a:prstGeom prst="straightConnector1">
            <a:avLst/>
          </a:prstGeom>
          <a:noFill/>
          <a:ln w="28575" cap="flat" cmpd="sng">
            <a:solidFill>
              <a:srgbClr val="FFD966"/>
            </a:solidFill>
            <a:prstDash val="solid"/>
            <a:round/>
            <a:headEnd type="none" w="lg" len="lg"/>
            <a:tailEnd type="none" w="lg" len="lg"/>
          </a:ln>
        </p:spPr>
      </p:cxnSp>
      <p:sp>
        <p:nvSpPr>
          <p:cNvPr id="60" name="Shape 60"/>
          <p:cNvSpPr/>
          <p:nvPr/>
        </p:nvSpPr>
        <p:spPr>
          <a:xfrm>
            <a:off x="-12607" y="812257"/>
            <a:ext cx="9165300" cy="60900"/>
          </a:xfrm>
          <a:prstGeom prst="rect">
            <a:avLst/>
          </a:prstGeom>
          <a:solidFill>
            <a:srgbClr val="FFD9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Shape 61"/>
          <p:cNvSpPr/>
          <p:nvPr/>
        </p:nvSpPr>
        <p:spPr>
          <a:xfrm>
            <a:off x="-12607" y="-8507"/>
            <a:ext cx="9165300" cy="60900"/>
          </a:xfrm>
          <a:prstGeom prst="rect">
            <a:avLst/>
          </a:prstGeom>
          <a:solidFill>
            <a:srgbClr val="FFD9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62" name="Shape 62"/>
          <p:cNvPicPr preferRelativeResize="0"/>
          <p:nvPr/>
        </p:nvPicPr>
        <p:blipFill>
          <a:blip r:embed="rId2">
            <a:alphaModFix/>
          </a:blip>
          <a:stretch>
            <a:fillRect/>
          </a:stretch>
        </p:blipFill>
        <p:spPr>
          <a:xfrm>
            <a:off x="8396314" y="67482"/>
            <a:ext cx="730250" cy="730250"/>
          </a:xfrm>
          <a:prstGeom prst="rect">
            <a:avLst/>
          </a:prstGeom>
          <a:noFill/>
          <a:ln>
            <a:noFill/>
          </a:ln>
        </p:spPr>
      </p:pic>
      <p:pic>
        <p:nvPicPr>
          <p:cNvPr id="63" name="Shape 63"/>
          <p:cNvPicPr preferRelativeResize="0"/>
          <p:nvPr/>
        </p:nvPicPr>
        <p:blipFill>
          <a:blip r:embed="rId3">
            <a:alphaModFix/>
          </a:blip>
          <a:stretch>
            <a:fillRect/>
          </a:stretch>
        </p:blipFill>
        <p:spPr>
          <a:xfrm>
            <a:off x="72375" y="4805439"/>
            <a:ext cx="430714" cy="3099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4"/>
        <p:cNvGrpSpPr/>
        <p:nvPr/>
      </p:nvGrpSpPr>
      <p:grpSpPr>
        <a:xfrm>
          <a:off x="0" y="0"/>
          <a:ext cx="0" cy="0"/>
          <a:chOff x="0" y="0"/>
          <a:chExt cx="0" cy="0"/>
        </a:xfrm>
      </p:grpSpPr>
      <p:sp>
        <p:nvSpPr>
          <p:cNvPr id="65" name="Shape 65"/>
          <p:cNvSpPr txBox="1">
            <a:spLocks noGrp="1"/>
          </p:cNvSpPr>
          <p:nvPr>
            <p:ph type="body" idx="1"/>
          </p:nvPr>
        </p:nvSpPr>
        <p:spPr>
          <a:xfrm>
            <a:off x="311700" y="926350"/>
            <a:ext cx="4505400" cy="37575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250"/>
              </a:spcBef>
              <a:spcAft>
                <a:spcPts val="0"/>
              </a:spcAft>
              <a:buSzPts val="1200"/>
              <a:buChar char="○"/>
              <a:defRPr sz="1200"/>
            </a:lvl2pPr>
            <a:lvl3pPr marL="1371600" lvl="2" indent="-304800">
              <a:spcBef>
                <a:spcPts val="250"/>
              </a:spcBef>
              <a:spcAft>
                <a:spcPts val="0"/>
              </a:spcAft>
              <a:buSzPts val="1200"/>
              <a:buChar char="■"/>
              <a:defRPr sz="1200"/>
            </a:lvl3pPr>
            <a:lvl4pPr marL="1828800" lvl="3" indent="-304800">
              <a:spcBef>
                <a:spcPts val="250"/>
              </a:spcBef>
              <a:spcAft>
                <a:spcPts val="0"/>
              </a:spcAft>
              <a:buSzPts val="1200"/>
              <a:buChar char="●"/>
              <a:defRPr sz="1200"/>
            </a:lvl4pPr>
            <a:lvl5pPr marL="2286000" lvl="4" indent="-304800">
              <a:spcBef>
                <a:spcPts val="250"/>
              </a:spcBef>
              <a:spcAft>
                <a:spcPts val="0"/>
              </a:spcAft>
              <a:buSzPts val="1200"/>
              <a:buChar char="○"/>
              <a:defRPr sz="1200"/>
            </a:lvl5pPr>
            <a:lvl6pPr marL="2743200" lvl="5" indent="-304800">
              <a:spcBef>
                <a:spcPts val="250"/>
              </a:spcBef>
              <a:spcAft>
                <a:spcPts val="0"/>
              </a:spcAft>
              <a:buSzPts val="1200"/>
              <a:buChar char="■"/>
              <a:defRPr sz="1200"/>
            </a:lvl6pPr>
            <a:lvl7pPr marL="3200400" lvl="6" indent="-304800">
              <a:spcBef>
                <a:spcPts val="250"/>
              </a:spcBef>
              <a:spcAft>
                <a:spcPts val="0"/>
              </a:spcAft>
              <a:buSzPts val="1200"/>
              <a:buChar char="●"/>
              <a:defRPr sz="1200"/>
            </a:lvl7pPr>
            <a:lvl8pPr marL="3657600" lvl="7" indent="-304800">
              <a:spcBef>
                <a:spcPts val="250"/>
              </a:spcBef>
              <a:spcAft>
                <a:spcPts val="0"/>
              </a:spcAft>
              <a:buSzPts val="1200"/>
              <a:buChar char="○"/>
              <a:defRPr sz="1200"/>
            </a:lvl8pPr>
            <a:lvl9pPr marL="4114800" lvl="8" indent="-304800">
              <a:spcBef>
                <a:spcPts val="250"/>
              </a:spcBef>
              <a:spcAft>
                <a:spcPts val="250"/>
              </a:spcAft>
              <a:buSzPts val="1200"/>
              <a:buChar char="■"/>
              <a:defRPr sz="1200"/>
            </a:lvl9pPr>
          </a:lstStyle>
          <a:p>
            <a:endParaRPr/>
          </a:p>
        </p:txBody>
      </p:sp>
      <p:sp>
        <p:nvSpPr>
          <p:cNvPr id="66" name="Shape 66"/>
          <p:cNvSpPr txBox="1">
            <a:spLocks noGrp="1"/>
          </p:cNvSpPr>
          <p:nvPr>
            <p:ph type="title"/>
          </p:nvPr>
        </p:nvSpPr>
        <p:spPr>
          <a:xfrm>
            <a:off x="161725" y="50"/>
            <a:ext cx="4655400" cy="865200"/>
          </a:xfrm>
          <a:prstGeom prst="rect">
            <a:avLst/>
          </a:prstGeom>
          <a:noFill/>
          <a:ln>
            <a:noFill/>
          </a:ln>
        </p:spPr>
        <p:txBody>
          <a:bodyPr spcFirstLastPara="1" wrap="square" lIns="91425" tIns="91425" rIns="91425" bIns="91425" anchor="ctr" anchorCtr="0"/>
          <a:lstStyle>
            <a:lvl1pPr lvl="0" rtl="0">
              <a:spcBef>
                <a:spcPts val="0"/>
              </a:spcBef>
              <a:spcAft>
                <a:spcPts val="0"/>
              </a:spcAft>
              <a:buClr>
                <a:srgbClr val="FFFFFF"/>
              </a:buClr>
              <a:buSzPts val="2400"/>
              <a:buNone/>
              <a:defRPr sz="2400" b="1">
                <a:solidFill>
                  <a:srgbClr val="FFFFFF"/>
                </a:solidFill>
              </a:defRPr>
            </a:lvl1pPr>
            <a:lvl2pPr lvl="1" rtl="0">
              <a:spcBef>
                <a:spcPts val="0"/>
              </a:spcBef>
              <a:spcAft>
                <a:spcPts val="0"/>
              </a:spcAft>
              <a:buClr>
                <a:srgbClr val="FFFFFF"/>
              </a:buClr>
              <a:buSzPts val="2800"/>
              <a:buNone/>
              <a:defRPr sz="2800">
                <a:solidFill>
                  <a:srgbClr val="FFFFFF"/>
                </a:solidFill>
              </a:defRPr>
            </a:lvl2pPr>
            <a:lvl3pPr lvl="2" rtl="0">
              <a:spcBef>
                <a:spcPts val="0"/>
              </a:spcBef>
              <a:spcAft>
                <a:spcPts val="0"/>
              </a:spcAft>
              <a:buClr>
                <a:srgbClr val="FFFFFF"/>
              </a:buClr>
              <a:buSzPts val="2800"/>
              <a:buNone/>
              <a:defRPr sz="2800">
                <a:solidFill>
                  <a:srgbClr val="FFFFFF"/>
                </a:solidFill>
              </a:defRPr>
            </a:lvl3pPr>
            <a:lvl4pPr lvl="3" rtl="0">
              <a:spcBef>
                <a:spcPts val="0"/>
              </a:spcBef>
              <a:spcAft>
                <a:spcPts val="0"/>
              </a:spcAft>
              <a:buClr>
                <a:srgbClr val="FFFFFF"/>
              </a:buClr>
              <a:buSzPts val="2800"/>
              <a:buNone/>
              <a:defRPr sz="2800">
                <a:solidFill>
                  <a:srgbClr val="FFFFFF"/>
                </a:solidFill>
              </a:defRPr>
            </a:lvl4pPr>
            <a:lvl5pPr lvl="4" rtl="0">
              <a:spcBef>
                <a:spcPts val="0"/>
              </a:spcBef>
              <a:spcAft>
                <a:spcPts val="0"/>
              </a:spcAft>
              <a:buClr>
                <a:srgbClr val="FFFFFF"/>
              </a:buClr>
              <a:buSzPts val="2800"/>
              <a:buNone/>
              <a:defRPr sz="2800">
                <a:solidFill>
                  <a:srgbClr val="FFFFFF"/>
                </a:solidFill>
              </a:defRPr>
            </a:lvl5pPr>
            <a:lvl6pPr lvl="5" rtl="0">
              <a:spcBef>
                <a:spcPts val="0"/>
              </a:spcBef>
              <a:spcAft>
                <a:spcPts val="0"/>
              </a:spcAft>
              <a:buClr>
                <a:srgbClr val="FFFFFF"/>
              </a:buClr>
              <a:buSzPts val="2800"/>
              <a:buNone/>
              <a:defRPr sz="2800">
                <a:solidFill>
                  <a:srgbClr val="FFFFFF"/>
                </a:solidFill>
              </a:defRPr>
            </a:lvl6pPr>
            <a:lvl7pPr lvl="6" rtl="0">
              <a:spcBef>
                <a:spcPts val="0"/>
              </a:spcBef>
              <a:spcAft>
                <a:spcPts val="0"/>
              </a:spcAft>
              <a:buClr>
                <a:srgbClr val="FFFFFF"/>
              </a:buClr>
              <a:buSzPts val="2800"/>
              <a:buNone/>
              <a:defRPr sz="2800">
                <a:solidFill>
                  <a:srgbClr val="FFFFFF"/>
                </a:solidFill>
              </a:defRPr>
            </a:lvl7pPr>
            <a:lvl8pPr lvl="7" rtl="0">
              <a:spcBef>
                <a:spcPts val="0"/>
              </a:spcBef>
              <a:spcAft>
                <a:spcPts val="0"/>
              </a:spcAft>
              <a:buClr>
                <a:srgbClr val="FFFFFF"/>
              </a:buClr>
              <a:buSzPts val="2800"/>
              <a:buNone/>
              <a:defRPr sz="2800">
                <a:solidFill>
                  <a:srgbClr val="FFFFFF"/>
                </a:solidFill>
              </a:defRPr>
            </a:lvl8pPr>
            <a:lvl9pPr lvl="8" rtl="0">
              <a:spcBef>
                <a:spcPts val="0"/>
              </a:spcBef>
              <a:spcAft>
                <a:spcPts val="0"/>
              </a:spcAft>
              <a:buClr>
                <a:srgbClr val="FFFFFF"/>
              </a:buClr>
              <a:buSzPts val="2800"/>
              <a:buNone/>
              <a:defRPr sz="2800">
                <a:solidFill>
                  <a:srgbClr val="FFFFFF"/>
                </a:solidFill>
              </a:defRPr>
            </a:lvl9pPr>
          </a:lstStyle>
          <a:p>
            <a:endParaRPr/>
          </a:p>
        </p:txBody>
      </p:sp>
      <p:sp>
        <p:nvSpPr>
          <p:cNvPr id="67" name="Shape 67"/>
          <p:cNvSpPr/>
          <p:nvPr/>
        </p:nvSpPr>
        <p:spPr>
          <a:xfrm>
            <a:off x="-12507" y="-12725"/>
            <a:ext cx="9165300" cy="865200"/>
          </a:xfrm>
          <a:prstGeom prst="rect">
            <a:avLst/>
          </a:prstGeom>
          <a:solidFill>
            <a:srgbClr val="07376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 name="Shape 68"/>
          <p:cNvSpPr txBox="1">
            <a:spLocks noGrp="1"/>
          </p:cNvSpPr>
          <p:nvPr>
            <p:ph type="title" idx="2"/>
          </p:nvPr>
        </p:nvSpPr>
        <p:spPr>
          <a:xfrm>
            <a:off x="161725" y="50"/>
            <a:ext cx="8310600" cy="865200"/>
          </a:xfrm>
          <a:prstGeom prst="rect">
            <a:avLst/>
          </a:prstGeom>
          <a:noFill/>
          <a:ln>
            <a:noFill/>
          </a:ln>
        </p:spPr>
        <p:txBody>
          <a:bodyPr spcFirstLastPara="1" wrap="square" lIns="91425" tIns="91425" rIns="91425" bIns="91425" anchor="ctr" anchorCtr="0"/>
          <a:lstStyle>
            <a:lvl1pPr lvl="0" rtl="0">
              <a:spcBef>
                <a:spcPts val="0"/>
              </a:spcBef>
              <a:spcAft>
                <a:spcPts val="0"/>
              </a:spcAft>
              <a:buClr>
                <a:srgbClr val="FFFFFF"/>
              </a:buClr>
              <a:buSzPts val="2400"/>
              <a:buFont typeface="Times New Roman"/>
              <a:buNone/>
              <a:defRPr sz="2400" b="1">
                <a:solidFill>
                  <a:srgbClr val="FFFFFF"/>
                </a:solidFill>
                <a:latin typeface="Times New Roman"/>
                <a:ea typeface="Times New Roman"/>
                <a:cs typeface="Times New Roman"/>
                <a:sym typeface="Times New Roman"/>
              </a:defRPr>
            </a:lvl1pPr>
            <a:lvl2pPr lvl="1" rtl="0">
              <a:spcBef>
                <a:spcPts val="0"/>
              </a:spcBef>
              <a:spcAft>
                <a:spcPts val="0"/>
              </a:spcAft>
              <a:buClr>
                <a:srgbClr val="FFFFFF"/>
              </a:buClr>
              <a:buSzPts val="2400"/>
              <a:buNone/>
              <a:defRPr sz="2400">
                <a:solidFill>
                  <a:srgbClr val="FFFFFF"/>
                </a:solidFill>
              </a:defRPr>
            </a:lvl2pPr>
            <a:lvl3pPr lvl="2" rtl="0">
              <a:spcBef>
                <a:spcPts val="0"/>
              </a:spcBef>
              <a:spcAft>
                <a:spcPts val="0"/>
              </a:spcAft>
              <a:buClr>
                <a:srgbClr val="FFFFFF"/>
              </a:buClr>
              <a:buSzPts val="2400"/>
              <a:buNone/>
              <a:defRPr sz="2400">
                <a:solidFill>
                  <a:srgbClr val="FFFFFF"/>
                </a:solidFill>
              </a:defRPr>
            </a:lvl3pPr>
            <a:lvl4pPr lvl="3" rtl="0">
              <a:spcBef>
                <a:spcPts val="0"/>
              </a:spcBef>
              <a:spcAft>
                <a:spcPts val="0"/>
              </a:spcAft>
              <a:buClr>
                <a:srgbClr val="FFFFFF"/>
              </a:buClr>
              <a:buSzPts val="2400"/>
              <a:buNone/>
              <a:defRPr sz="2400">
                <a:solidFill>
                  <a:srgbClr val="FFFFFF"/>
                </a:solidFill>
              </a:defRPr>
            </a:lvl4pPr>
            <a:lvl5pPr lvl="4" rtl="0">
              <a:spcBef>
                <a:spcPts val="0"/>
              </a:spcBef>
              <a:spcAft>
                <a:spcPts val="0"/>
              </a:spcAft>
              <a:buClr>
                <a:srgbClr val="FFFFFF"/>
              </a:buClr>
              <a:buSzPts val="2400"/>
              <a:buNone/>
              <a:defRPr sz="2400">
                <a:solidFill>
                  <a:srgbClr val="FFFFFF"/>
                </a:solidFill>
              </a:defRPr>
            </a:lvl5pPr>
            <a:lvl6pPr lvl="5" rtl="0">
              <a:spcBef>
                <a:spcPts val="0"/>
              </a:spcBef>
              <a:spcAft>
                <a:spcPts val="0"/>
              </a:spcAft>
              <a:buClr>
                <a:srgbClr val="FFFFFF"/>
              </a:buClr>
              <a:buSzPts val="2400"/>
              <a:buNone/>
              <a:defRPr sz="2400">
                <a:solidFill>
                  <a:srgbClr val="FFFFFF"/>
                </a:solidFill>
              </a:defRPr>
            </a:lvl6pPr>
            <a:lvl7pPr lvl="6" rtl="0">
              <a:spcBef>
                <a:spcPts val="0"/>
              </a:spcBef>
              <a:spcAft>
                <a:spcPts val="0"/>
              </a:spcAft>
              <a:buClr>
                <a:srgbClr val="FFFFFF"/>
              </a:buClr>
              <a:buSzPts val="2400"/>
              <a:buNone/>
              <a:defRPr sz="2400">
                <a:solidFill>
                  <a:srgbClr val="FFFFFF"/>
                </a:solidFill>
              </a:defRPr>
            </a:lvl7pPr>
            <a:lvl8pPr lvl="7" rtl="0">
              <a:spcBef>
                <a:spcPts val="0"/>
              </a:spcBef>
              <a:spcAft>
                <a:spcPts val="0"/>
              </a:spcAft>
              <a:buClr>
                <a:srgbClr val="FFFFFF"/>
              </a:buClr>
              <a:buSzPts val="2400"/>
              <a:buNone/>
              <a:defRPr sz="2400">
                <a:solidFill>
                  <a:srgbClr val="FFFFFF"/>
                </a:solidFill>
              </a:defRPr>
            </a:lvl8pPr>
            <a:lvl9pPr lvl="8" rtl="0">
              <a:spcBef>
                <a:spcPts val="0"/>
              </a:spcBef>
              <a:spcAft>
                <a:spcPts val="0"/>
              </a:spcAft>
              <a:buClr>
                <a:srgbClr val="FFFFFF"/>
              </a:buClr>
              <a:buSzPts val="2400"/>
              <a:buNone/>
              <a:defRPr sz="2400">
                <a:solidFill>
                  <a:srgbClr val="FFFFFF"/>
                </a:solidFill>
              </a:defRPr>
            </a:lvl9pPr>
          </a:lstStyle>
          <a:p>
            <a:endParaRPr/>
          </a:p>
        </p:txBody>
      </p:sp>
      <p:sp>
        <p:nvSpPr>
          <p:cNvPr id="69" name="Shape 69"/>
          <p:cNvSpPr txBox="1">
            <a:spLocks noGrp="1"/>
          </p:cNvSpPr>
          <p:nvPr>
            <p:ph type="sldNum" idx="12"/>
          </p:nvPr>
        </p:nvSpPr>
        <p:spPr>
          <a:xfrm>
            <a:off x="8513250" y="4798450"/>
            <a:ext cx="548700" cy="309900"/>
          </a:xfrm>
          <a:prstGeom prst="rect">
            <a:avLst/>
          </a:prstGeom>
          <a:noFill/>
          <a:ln>
            <a:noFill/>
          </a:ln>
        </p:spPr>
        <p:txBody>
          <a:bodyPr spcFirstLastPara="1" wrap="square" lIns="91425" tIns="91425" rIns="91425" bIns="91425" anchor="ctr" anchorCtr="0">
            <a:noAutofit/>
          </a:bodyPr>
          <a:lstStyle>
            <a:lvl1pPr lvl="0" algn="r" rtl="0">
              <a:spcBef>
                <a:spcPts val="0"/>
              </a:spcBef>
              <a:buNone/>
              <a:defRPr sz="1000">
                <a:latin typeface="Times New Roman"/>
                <a:ea typeface="Times New Roman"/>
                <a:cs typeface="Times New Roman"/>
                <a:sym typeface="Times New Roman"/>
              </a:defRPr>
            </a:lvl1pPr>
            <a:lvl2pPr lvl="1" algn="r" rtl="0">
              <a:spcBef>
                <a:spcPts val="0"/>
              </a:spcBef>
              <a:buNone/>
              <a:defRPr sz="1000">
                <a:latin typeface="Times New Roman"/>
                <a:ea typeface="Times New Roman"/>
                <a:cs typeface="Times New Roman"/>
                <a:sym typeface="Times New Roman"/>
              </a:defRPr>
            </a:lvl2pPr>
            <a:lvl3pPr lvl="2" algn="r" rtl="0">
              <a:spcBef>
                <a:spcPts val="0"/>
              </a:spcBef>
              <a:buNone/>
              <a:defRPr sz="1000">
                <a:latin typeface="Times New Roman"/>
                <a:ea typeface="Times New Roman"/>
                <a:cs typeface="Times New Roman"/>
                <a:sym typeface="Times New Roman"/>
              </a:defRPr>
            </a:lvl3pPr>
            <a:lvl4pPr lvl="3" algn="r" rtl="0">
              <a:spcBef>
                <a:spcPts val="0"/>
              </a:spcBef>
              <a:buNone/>
              <a:defRPr sz="1000">
                <a:latin typeface="Times New Roman"/>
                <a:ea typeface="Times New Roman"/>
                <a:cs typeface="Times New Roman"/>
                <a:sym typeface="Times New Roman"/>
              </a:defRPr>
            </a:lvl4pPr>
            <a:lvl5pPr lvl="4" algn="r" rtl="0">
              <a:spcBef>
                <a:spcPts val="0"/>
              </a:spcBef>
              <a:buNone/>
              <a:defRPr sz="1000">
                <a:latin typeface="Times New Roman"/>
                <a:ea typeface="Times New Roman"/>
                <a:cs typeface="Times New Roman"/>
                <a:sym typeface="Times New Roman"/>
              </a:defRPr>
            </a:lvl5pPr>
            <a:lvl6pPr lvl="5" algn="r" rtl="0">
              <a:spcBef>
                <a:spcPts val="0"/>
              </a:spcBef>
              <a:buNone/>
              <a:defRPr sz="1000">
                <a:latin typeface="Times New Roman"/>
                <a:ea typeface="Times New Roman"/>
                <a:cs typeface="Times New Roman"/>
                <a:sym typeface="Times New Roman"/>
              </a:defRPr>
            </a:lvl6pPr>
            <a:lvl7pPr lvl="6" algn="r" rtl="0">
              <a:spcBef>
                <a:spcPts val="0"/>
              </a:spcBef>
              <a:buNone/>
              <a:defRPr sz="1000">
                <a:latin typeface="Times New Roman"/>
                <a:ea typeface="Times New Roman"/>
                <a:cs typeface="Times New Roman"/>
                <a:sym typeface="Times New Roman"/>
              </a:defRPr>
            </a:lvl7pPr>
            <a:lvl8pPr lvl="7" algn="r" rtl="0">
              <a:spcBef>
                <a:spcPts val="0"/>
              </a:spcBef>
              <a:buNone/>
              <a:defRPr sz="1000">
                <a:latin typeface="Times New Roman"/>
                <a:ea typeface="Times New Roman"/>
                <a:cs typeface="Times New Roman"/>
                <a:sym typeface="Times New Roman"/>
              </a:defRPr>
            </a:lvl8pPr>
            <a:lvl9pPr lvl="8" algn="r" rtl="0">
              <a:spcBef>
                <a:spcPts val="0"/>
              </a:spcBef>
              <a:buNone/>
              <a:defRPr sz="1000">
                <a:latin typeface="Times New Roman"/>
                <a:ea typeface="Times New Roman"/>
                <a:cs typeface="Times New Roman"/>
                <a:sym typeface="Times New Roman"/>
              </a:defRPr>
            </a:lvl9pPr>
          </a:lstStyle>
          <a:p>
            <a:pPr marL="0" lvl="0" indent="0">
              <a:spcBef>
                <a:spcPts val="0"/>
              </a:spcBef>
              <a:spcAft>
                <a:spcPts val="0"/>
              </a:spcAft>
              <a:buNone/>
            </a:pPr>
            <a:fld id="{00000000-1234-1234-1234-123412341234}" type="slidenum">
              <a:rPr lang="en"/>
              <a:t>‹#›</a:t>
            </a:fld>
            <a:endParaRPr/>
          </a:p>
        </p:txBody>
      </p:sp>
      <p:sp>
        <p:nvSpPr>
          <p:cNvPr id="70" name="Shape 70"/>
          <p:cNvSpPr txBox="1"/>
          <p:nvPr/>
        </p:nvSpPr>
        <p:spPr>
          <a:xfrm>
            <a:off x="3441750" y="4779825"/>
            <a:ext cx="2256600" cy="18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Times New Roman"/>
                <a:ea typeface="Times New Roman"/>
                <a:cs typeface="Times New Roman"/>
                <a:sym typeface="Times New Roman"/>
              </a:rPr>
              <a:t>© Dutt Research Group, 2018</a:t>
            </a:r>
            <a:endParaRPr sz="1000">
              <a:latin typeface="Times New Roman"/>
              <a:ea typeface="Times New Roman"/>
              <a:cs typeface="Times New Roman"/>
              <a:sym typeface="Times New Roman"/>
            </a:endParaRPr>
          </a:p>
        </p:txBody>
      </p:sp>
      <p:cxnSp>
        <p:nvCxnSpPr>
          <p:cNvPr id="71" name="Shape 71"/>
          <p:cNvCxnSpPr/>
          <p:nvPr/>
        </p:nvCxnSpPr>
        <p:spPr>
          <a:xfrm>
            <a:off x="-12625" y="4760125"/>
            <a:ext cx="9171000" cy="0"/>
          </a:xfrm>
          <a:prstGeom prst="straightConnector1">
            <a:avLst/>
          </a:prstGeom>
          <a:noFill/>
          <a:ln w="28575" cap="flat" cmpd="sng">
            <a:solidFill>
              <a:srgbClr val="FFD966"/>
            </a:solidFill>
            <a:prstDash val="solid"/>
            <a:round/>
            <a:headEnd type="none" w="lg" len="lg"/>
            <a:tailEnd type="none" w="lg" len="lg"/>
          </a:ln>
        </p:spPr>
      </p:cxnSp>
      <p:sp>
        <p:nvSpPr>
          <p:cNvPr id="72" name="Shape 72"/>
          <p:cNvSpPr/>
          <p:nvPr/>
        </p:nvSpPr>
        <p:spPr>
          <a:xfrm>
            <a:off x="-12607" y="812257"/>
            <a:ext cx="9165300" cy="60900"/>
          </a:xfrm>
          <a:prstGeom prst="rect">
            <a:avLst/>
          </a:prstGeom>
          <a:solidFill>
            <a:srgbClr val="FFD9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a:off x="-12607" y="-8507"/>
            <a:ext cx="9165300" cy="60900"/>
          </a:xfrm>
          <a:prstGeom prst="rect">
            <a:avLst/>
          </a:prstGeom>
          <a:solidFill>
            <a:srgbClr val="FFD9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74" name="Shape 74"/>
          <p:cNvPicPr preferRelativeResize="0"/>
          <p:nvPr/>
        </p:nvPicPr>
        <p:blipFill>
          <a:blip r:embed="rId2">
            <a:alphaModFix/>
          </a:blip>
          <a:stretch>
            <a:fillRect/>
          </a:stretch>
        </p:blipFill>
        <p:spPr>
          <a:xfrm>
            <a:off x="8396314" y="67482"/>
            <a:ext cx="730250" cy="730250"/>
          </a:xfrm>
          <a:prstGeom prst="rect">
            <a:avLst/>
          </a:prstGeom>
          <a:noFill/>
          <a:ln>
            <a:noFill/>
          </a:ln>
        </p:spPr>
      </p:pic>
      <p:pic>
        <p:nvPicPr>
          <p:cNvPr id="75" name="Shape 75"/>
          <p:cNvPicPr preferRelativeResize="0"/>
          <p:nvPr/>
        </p:nvPicPr>
        <p:blipFill>
          <a:blip r:embed="rId3">
            <a:alphaModFix/>
          </a:blip>
          <a:stretch>
            <a:fillRect/>
          </a:stretch>
        </p:blipFill>
        <p:spPr>
          <a:xfrm>
            <a:off x="72375" y="4805439"/>
            <a:ext cx="430714" cy="3099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228600" y="114300"/>
            <a:ext cx="8086200" cy="800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body" idx="1"/>
          </p:nvPr>
        </p:nvSpPr>
        <p:spPr>
          <a:xfrm>
            <a:off x="457200" y="1120377"/>
            <a:ext cx="8229600" cy="34599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2"/>
              </a:buClr>
              <a:buSzPts val="2800"/>
              <a:buFont typeface="Arial"/>
              <a:buChar char="•"/>
              <a:defRPr sz="2800" b="0" i="0" u="none" strike="noStrike" cap="none">
                <a:solidFill>
                  <a:schemeClr val="dk2"/>
                </a:solidFill>
                <a:latin typeface="Calibri"/>
                <a:ea typeface="Calibri"/>
                <a:cs typeface="Calibri"/>
                <a:sym typeface="Calibri"/>
              </a:defRPr>
            </a:lvl2pPr>
            <a:lvl3pPr marL="1371600" marR="0" lvl="2" indent="-381000" algn="l" rtl="0">
              <a:spcBef>
                <a:spcPts val="480"/>
              </a:spcBef>
              <a:spcAft>
                <a:spcPts val="0"/>
              </a:spcAft>
              <a:buClr>
                <a:schemeClr val="dk2"/>
              </a:buClr>
              <a:buSzPts val="2400"/>
              <a:buFont typeface="Arial"/>
              <a:buChar char="•"/>
              <a:defRPr sz="2400" b="0" i="0" u="none" strike="noStrike" cap="none">
                <a:solidFill>
                  <a:schemeClr val="dk2"/>
                </a:solidFill>
                <a:latin typeface="Calibri"/>
                <a:ea typeface="Calibri"/>
                <a:cs typeface="Calibri"/>
                <a:sym typeface="Calibri"/>
              </a:defRPr>
            </a:lvl3pPr>
            <a:lvl4pPr marL="1828800" marR="0" lvl="3" indent="-355600" algn="l" rtl="0">
              <a:spcBef>
                <a:spcPts val="400"/>
              </a:spcBef>
              <a:spcAft>
                <a:spcPts val="0"/>
              </a:spcAft>
              <a:buClr>
                <a:schemeClr val="dk2"/>
              </a:buClr>
              <a:buSzPts val="2000"/>
              <a:buFont typeface="Arial"/>
              <a:buChar char="•"/>
              <a:defRPr sz="2000" b="0" i="0" u="none" strike="noStrike" cap="none">
                <a:solidFill>
                  <a:schemeClr val="dk2"/>
                </a:solidFill>
                <a:latin typeface="Calibri"/>
                <a:ea typeface="Calibri"/>
                <a:cs typeface="Calibri"/>
                <a:sym typeface="Calibri"/>
              </a:defRPr>
            </a:lvl4pPr>
            <a:lvl5pPr marL="2286000" marR="0" lvl="4" indent="-355600" algn="l" rtl="0">
              <a:spcBef>
                <a:spcPts val="400"/>
              </a:spcBef>
              <a:spcAft>
                <a:spcPts val="0"/>
              </a:spcAft>
              <a:buClr>
                <a:schemeClr val="dk2"/>
              </a:buClr>
              <a:buSzPts val="2000"/>
              <a:buFont typeface="Arial"/>
              <a:buChar char="•"/>
              <a:defRPr sz="2000" b="0" i="0" u="none" strike="noStrike" cap="none">
                <a:solidFill>
                  <a:schemeClr val="dk2"/>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25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SzPts val="1400"/>
              <a:buNone/>
              <a:defRPr sz="1200" b="0" i="0" u="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sz="1400">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205325" y="948650"/>
            <a:ext cx="8752800" cy="3774300"/>
          </a:xfrm>
          <a:prstGeom prst="rect">
            <a:avLst/>
          </a:prstGeom>
          <a:noFill/>
          <a:ln>
            <a:noFill/>
          </a:ln>
        </p:spPr>
        <p:txBody>
          <a:bodyPr spcFirstLastPara="1" wrap="square" lIns="91425" tIns="91425" rIns="91425" bIns="91425" anchor="t" anchorCtr="0"/>
          <a:lstStyle>
            <a:lvl1pPr marL="457200" lvl="0" indent="-342900" rtl="0">
              <a:lnSpc>
                <a:spcPct val="100000"/>
              </a:lnSpc>
              <a:spcBef>
                <a:spcPts val="0"/>
              </a:spcBef>
              <a:spcAft>
                <a:spcPts val="0"/>
              </a:spcAft>
              <a:buSzPts val="1800"/>
              <a:buFont typeface="Times New Roman"/>
              <a:buChar char="●"/>
              <a:defRPr sz="1800">
                <a:latin typeface="Times New Roman"/>
                <a:ea typeface="Times New Roman"/>
                <a:cs typeface="Times New Roman"/>
                <a:sym typeface="Times New Roman"/>
              </a:defRPr>
            </a:lvl1pPr>
            <a:lvl2pPr marL="914400" lvl="1" indent="-317500" rtl="0">
              <a:lnSpc>
                <a:spcPct val="100000"/>
              </a:lnSpc>
              <a:spcBef>
                <a:spcPts val="250"/>
              </a:spcBef>
              <a:spcAft>
                <a:spcPts val="0"/>
              </a:spcAft>
              <a:buSzPts val="1400"/>
              <a:buFont typeface="Times New Roman"/>
              <a:buChar char="○"/>
              <a:defRPr>
                <a:latin typeface="Times New Roman"/>
                <a:ea typeface="Times New Roman"/>
                <a:cs typeface="Times New Roman"/>
                <a:sym typeface="Times New Roman"/>
              </a:defRPr>
            </a:lvl2pPr>
            <a:lvl3pPr marL="1371600" lvl="2" indent="-317500" rtl="0">
              <a:lnSpc>
                <a:spcPct val="100000"/>
              </a:lnSpc>
              <a:spcBef>
                <a:spcPts val="250"/>
              </a:spcBef>
              <a:spcAft>
                <a:spcPts val="0"/>
              </a:spcAft>
              <a:buSzPts val="1400"/>
              <a:buFont typeface="Times New Roman"/>
              <a:buChar char="■"/>
              <a:defRPr>
                <a:latin typeface="Times New Roman"/>
                <a:ea typeface="Times New Roman"/>
                <a:cs typeface="Times New Roman"/>
                <a:sym typeface="Times New Roman"/>
              </a:defRPr>
            </a:lvl3pPr>
            <a:lvl4pPr marL="1828800" lvl="3" indent="-317500" rtl="0">
              <a:lnSpc>
                <a:spcPct val="100000"/>
              </a:lnSpc>
              <a:spcBef>
                <a:spcPts val="250"/>
              </a:spcBef>
              <a:spcAft>
                <a:spcPts val="0"/>
              </a:spcAft>
              <a:buSzPts val="1400"/>
              <a:buFont typeface="Times New Roman"/>
              <a:buChar char="●"/>
              <a:defRPr>
                <a:latin typeface="Times New Roman"/>
                <a:ea typeface="Times New Roman"/>
                <a:cs typeface="Times New Roman"/>
                <a:sym typeface="Times New Roman"/>
              </a:defRPr>
            </a:lvl4pPr>
            <a:lvl5pPr marL="2286000" lvl="4" indent="-317500" rtl="0">
              <a:lnSpc>
                <a:spcPct val="100000"/>
              </a:lnSpc>
              <a:spcBef>
                <a:spcPts val="250"/>
              </a:spcBef>
              <a:spcAft>
                <a:spcPts val="0"/>
              </a:spcAft>
              <a:buSzPts val="1400"/>
              <a:buFont typeface="Times New Roman"/>
              <a:buChar char="○"/>
              <a:defRPr>
                <a:latin typeface="Times New Roman"/>
                <a:ea typeface="Times New Roman"/>
                <a:cs typeface="Times New Roman"/>
                <a:sym typeface="Times New Roman"/>
              </a:defRPr>
            </a:lvl5pPr>
            <a:lvl6pPr marL="2743200" lvl="5" indent="-317500" rtl="0">
              <a:lnSpc>
                <a:spcPct val="100000"/>
              </a:lnSpc>
              <a:spcBef>
                <a:spcPts val="250"/>
              </a:spcBef>
              <a:spcAft>
                <a:spcPts val="0"/>
              </a:spcAft>
              <a:buSzPts val="1400"/>
              <a:buFont typeface="Times New Roman"/>
              <a:buChar char="■"/>
              <a:defRPr>
                <a:latin typeface="Times New Roman"/>
                <a:ea typeface="Times New Roman"/>
                <a:cs typeface="Times New Roman"/>
                <a:sym typeface="Times New Roman"/>
              </a:defRPr>
            </a:lvl6pPr>
            <a:lvl7pPr marL="3200400" lvl="6" indent="-317500" rtl="0">
              <a:lnSpc>
                <a:spcPct val="100000"/>
              </a:lnSpc>
              <a:spcBef>
                <a:spcPts val="250"/>
              </a:spcBef>
              <a:spcAft>
                <a:spcPts val="0"/>
              </a:spcAft>
              <a:buSzPts val="1400"/>
              <a:buFont typeface="Times New Roman"/>
              <a:buChar char="●"/>
              <a:defRPr>
                <a:latin typeface="Times New Roman"/>
                <a:ea typeface="Times New Roman"/>
                <a:cs typeface="Times New Roman"/>
                <a:sym typeface="Times New Roman"/>
              </a:defRPr>
            </a:lvl7pPr>
            <a:lvl8pPr marL="3657600" lvl="7" indent="-317500" rtl="0">
              <a:lnSpc>
                <a:spcPct val="100000"/>
              </a:lnSpc>
              <a:spcBef>
                <a:spcPts val="250"/>
              </a:spcBef>
              <a:spcAft>
                <a:spcPts val="0"/>
              </a:spcAft>
              <a:buSzPts val="1400"/>
              <a:buFont typeface="Times New Roman"/>
              <a:buChar char="○"/>
              <a:defRPr>
                <a:latin typeface="Times New Roman"/>
                <a:ea typeface="Times New Roman"/>
                <a:cs typeface="Times New Roman"/>
                <a:sym typeface="Times New Roman"/>
              </a:defRPr>
            </a:lvl8pPr>
            <a:lvl9pPr marL="4114800" lvl="8" indent="-317500" rtl="0">
              <a:lnSpc>
                <a:spcPct val="100000"/>
              </a:lnSpc>
              <a:spcBef>
                <a:spcPts val="250"/>
              </a:spcBef>
              <a:spcAft>
                <a:spcPts val="250"/>
              </a:spcAft>
              <a:buSzPts val="1400"/>
              <a:buFont typeface="Times New Roman"/>
              <a:buChar char="■"/>
              <a:defRPr>
                <a:latin typeface="Times New Roman"/>
                <a:ea typeface="Times New Roman"/>
                <a:cs typeface="Times New Roman"/>
                <a:sym typeface="Times New Rom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ctrTitle"/>
          </p:nvPr>
        </p:nvSpPr>
        <p:spPr>
          <a:xfrm>
            <a:off x="311700" y="900200"/>
            <a:ext cx="8520600" cy="1474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600"/>
              <a:t>Dynamic power management in NVIDIA Jetson TX2</a:t>
            </a:r>
            <a:endParaRPr sz="3600"/>
          </a:p>
        </p:txBody>
      </p:sp>
      <p:sp>
        <p:nvSpPr>
          <p:cNvPr id="88" name="Shape 88"/>
          <p:cNvSpPr txBox="1">
            <a:spLocks noGrp="1"/>
          </p:cNvSpPr>
          <p:nvPr>
            <p:ph type="subTitle" idx="1"/>
          </p:nvPr>
        </p:nvSpPr>
        <p:spPr>
          <a:xfrm>
            <a:off x="1154850" y="2566275"/>
            <a:ext cx="6834300" cy="801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Gon</a:t>
            </a:r>
            <a:endParaRPr/>
          </a:p>
          <a:p>
            <a:pPr marL="0" lvl="0" indent="0" rtl="0">
              <a:spcBef>
                <a:spcPts val="0"/>
              </a:spcBef>
              <a:spcAft>
                <a:spcPts val="0"/>
              </a:spcAft>
              <a:buNone/>
            </a:pPr>
            <a:r>
              <a:rPr lang="en" sz="1800"/>
              <a:t>Mentor : Kasra</a:t>
            </a:r>
            <a:endParaRPr sz="1800"/>
          </a:p>
        </p:txBody>
      </p:sp>
      <p:sp>
        <p:nvSpPr>
          <p:cNvPr id="89" name="Shape 89"/>
          <p:cNvSpPr txBox="1">
            <a:spLocks noGrp="1"/>
          </p:cNvSpPr>
          <p:nvPr>
            <p:ph type="subTitle" idx="2"/>
          </p:nvPr>
        </p:nvSpPr>
        <p:spPr>
          <a:xfrm>
            <a:off x="311700" y="3678975"/>
            <a:ext cx="8520600" cy="453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Dutt Research Group</a:t>
            </a:r>
            <a:endParaRPr/>
          </a:p>
          <a:p>
            <a:pPr marL="0" lvl="0" indent="0">
              <a:spcBef>
                <a:spcPts val="0"/>
              </a:spcBef>
              <a:spcAft>
                <a:spcPts val="0"/>
              </a:spcAft>
              <a:buNone/>
            </a:pPr>
            <a:r>
              <a:rPr lang="en"/>
              <a:t>Department of Computer Science, School of ICS, UC Irvine</a:t>
            </a:r>
            <a:endParaRPr/>
          </a:p>
        </p:txBody>
      </p:sp>
      <p:sp>
        <p:nvSpPr>
          <p:cNvPr id="90" name="Shape 90"/>
          <p:cNvSpPr txBox="1">
            <a:spLocks noGrp="1"/>
          </p:cNvSpPr>
          <p:nvPr>
            <p:ph type="subTitle" idx="3"/>
          </p:nvPr>
        </p:nvSpPr>
        <p:spPr>
          <a:xfrm>
            <a:off x="486300" y="4774650"/>
            <a:ext cx="8171400" cy="369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Winter 2018, Internal Group Discussions</a:t>
            </a:r>
            <a:endParaRPr/>
          </a:p>
        </p:txBody>
      </p:sp>
      <p:pic>
        <p:nvPicPr>
          <p:cNvPr id="2" name="그림 1">
            <a:extLst>
              <a:ext uri="{FF2B5EF4-FFF2-40B4-BE49-F238E27FC236}">
                <a16:creationId xmlns:a16="http://schemas.microsoft.com/office/drawing/2014/main" id="{D68CC8A7-76C5-4BFE-A0FF-BE92A7CD9801}"/>
              </a:ext>
            </a:extLst>
          </p:cNvPr>
          <p:cNvPicPr>
            <a:picLocks noChangeAspect="1"/>
          </p:cNvPicPr>
          <p:nvPr/>
        </p:nvPicPr>
        <p:blipFill>
          <a:blip r:embed="rId3"/>
          <a:stretch>
            <a:fillRect/>
          </a:stretch>
        </p:blipFill>
        <p:spPr>
          <a:xfrm>
            <a:off x="1" y="2213810"/>
            <a:ext cx="2214586" cy="18717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161725" y="17436"/>
            <a:ext cx="8310600" cy="812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NVIDIA Jetson TX2</a:t>
            </a:r>
            <a:endParaRPr/>
          </a:p>
        </p:txBody>
      </p:sp>
      <p:sp>
        <p:nvSpPr>
          <p:cNvPr id="142" name="Shape 142"/>
          <p:cNvSpPr txBox="1">
            <a:spLocks noGrp="1"/>
          </p:cNvSpPr>
          <p:nvPr>
            <p:ph type="body" idx="1"/>
          </p:nvPr>
        </p:nvSpPr>
        <p:spPr>
          <a:xfrm>
            <a:off x="228300" y="964638"/>
            <a:ext cx="8687400" cy="3698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373737"/>
              </a:buClr>
              <a:buSzPts val="1800"/>
              <a:buFont typeface="Arial"/>
              <a:buChar char="-"/>
            </a:pPr>
            <a:r>
              <a:rPr lang="en" dirty="0">
                <a:solidFill>
                  <a:srgbClr val="373737"/>
                </a:solidFill>
                <a:highlight>
                  <a:srgbClr val="FFFFFF"/>
                </a:highlight>
                <a:latin typeface="Arial"/>
                <a:ea typeface="Arial"/>
                <a:cs typeface="Arial"/>
                <a:sym typeface="Arial"/>
              </a:rPr>
              <a:t>CPU MODE : </a:t>
            </a:r>
          </a:p>
          <a:p>
            <a:pPr marL="114300" lvl="0" indent="0" rtl="0">
              <a:spcBef>
                <a:spcPts val="0"/>
              </a:spcBef>
              <a:spcAft>
                <a:spcPts val="0"/>
              </a:spcAft>
              <a:buClr>
                <a:srgbClr val="373737"/>
              </a:buClr>
              <a:buSzPts val="1800"/>
              <a:buNone/>
            </a:pPr>
            <a:endParaRPr dirty="0">
              <a:solidFill>
                <a:srgbClr val="373737"/>
              </a:solidFill>
              <a:highlight>
                <a:srgbClr val="FFFFFF"/>
              </a:highlight>
              <a:latin typeface="Arial"/>
              <a:ea typeface="Arial"/>
              <a:cs typeface="Arial"/>
              <a:sym typeface="Arial"/>
            </a:endParaRPr>
          </a:p>
          <a:p>
            <a:pPr marL="0" lvl="0" indent="0" rtl="0">
              <a:spcBef>
                <a:spcPts val="250"/>
              </a:spcBef>
              <a:spcAft>
                <a:spcPts val="250"/>
              </a:spcAft>
              <a:buNone/>
            </a:pPr>
            <a:endParaRPr dirty="0">
              <a:solidFill>
                <a:srgbClr val="373737"/>
              </a:solidFill>
              <a:highlight>
                <a:srgbClr val="FFFFFF"/>
              </a:highlight>
              <a:latin typeface="Arial"/>
              <a:ea typeface="Arial"/>
              <a:cs typeface="Arial"/>
              <a:sym typeface="Arial"/>
            </a:endParaRPr>
          </a:p>
        </p:txBody>
      </p:sp>
      <p:sp>
        <p:nvSpPr>
          <p:cNvPr id="143" name="Shape 143"/>
          <p:cNvSpPr txBox="1">
            <a:spLocks noGrp="1"/>
          </p:cNvSpPr>
          <p:nvPr>
            <p:ph type="sldNum" idx="12"/>
          </p:nvPr>
        </p:nvSpPr>
        <p:spPr>
          <a:xfrm>
            <a:off x="8513250" y="4798450"/>
            <a:ext cx="548700" cy="309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10</a:t>
            </a:fld>
            <a:endParaRPr/>
          </a:p>
        </p:txBody>
      </p:sp>
      <p:pic>
        <p:nvPicPr>
          <p:cNvPr id="4" name="그림 3">
            <a:extLst>
              <a:ext uri="{FF2B5EF4-FFF2-40B4-BE49-F238E27FC236}">
                <a16:creationId xmlns:a16="http://schemas.microsoft.com/office/drawing/2014/main" id="{C295D453-971F-4237-9386-59540A33FCE4}"/>
              </a:ext>
            </a:extLst>
          </p:cNvPr>
          <p:cNvPicPr>
            <a:picLocks noChangeAspect="1"/>
          </p:cNvPicPr>
          <p:nvPr/>
        </p:nvPicPr>
        <p:blipFill>
          <a:blip r:embed="rId3"/>
          <a:stretch>
            <a:fillRect/>
          </a:stretch>
        </p:blipFill>
        <p:spPr>
          <a:xfrm>
            <a:off x="645757" y="1614665"/>
            <a:ext cx="7826568" cy="2398646"/>
          </a:xfrm>
          <a:prstGeom prst="rect">
            <a:avLst/>
          </a:prstGeom>
        </p:spPr>
      </p:pic>
    </p:spTree>
    <p:extLst>
      <p:ext uri="{BB962C8B-B14F-4D97-AF65-F5344CB8AC3E}">
        <p14:creationId xmlns:p14="http://schemas.microsoft.com/office/powerpoint/2010/main" val="1298870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161725" y="17436"/>
            <a:ext cx="8310600" cy="812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NVIDIA Jetson TX2</a:t>
            </a:r>
            <a:endParaRPr/>
          </a:p>
        </p:txBody>
      </p:sp>
      <p:sp>
        <p:nvSpPr>
          <p:cNvPr id="150" name="Shape 150"/>
          <p:cNvSpPr txBox="1">
            <a:spLocks noGrp="1"/>
          </p:cNvSpPr>
          <p:nvPr>
            <p:ph type="body" idx="1"/>
          </p:nvPr>
        </p:nvSpPr>
        <p:spPr>
          <a:xfrm>
            <a:off x="228300" y="964638"/>
            <a:ext cx="8687400" cy="3698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sz="1600" dirty="0">
              <a:solidFill>
                <a:srgbClr val="373737"/>
              </a:solidFill>
              <a:highlight>
                <a:srgbClr val="FFFFFF"/>
              </a:highlight>
              <a:latin typeface="Arial"/>
              <a:ea typeface="Arial"/>
              <a:cs typeface="Arial"/>
              <a:sym typeface="Arial"/>
            </a:endParaRPr>
          </a:p>
          <a:p>
            <a:pPr marL="0" lvl="0" indent="0" rtl="0">
              <a:spcBef>
                <a:spcPts val="250"/>
              </a:spcBef>
              <a:spcAft>
                <a:spcPts val="0"/>
              </a:spcAft>
              <a:buNone/>
            </a:pPr>
            <a:endParaRPr sz="1600" dirty="0">
              <a:solidFill>
                <a:srgbClr val="373737"/>
              </a:solidFill>
              <a:highlight>
                <a:srgbClr val="FFFFFF"/>
              </a:highlight>
              <a:latin typeface="Arial"/>
              <a:ea typeface="Arial"/>
              <a:cs typeface="Arial"/>
              <a:sym typeface="Arial"/>
            </a:endParaRPr>
          </a:p>
          <a:p>
            <a:pPr marL="0" lvl="0" indent="0" rtl="0">
              <a:spcBef>
                <a:spcPts val="250"/>
              </a:spcBef>
              <a:spcAft>
                <a:spcPts val="0"/>
              </a:spcAft>
              <a:buNone/>
            </a:pPr>
            <a:endParaRPr sz="1600" dirty="0">
              <a:solidFill>
                <a:srgbClr val="373737"/>
              </a:solidFill>
              <a:highlight>
                <a:srgbClr val="FFFFFF"/>
              </a:highlight>
              <a:latin typeface="Arial"/>
              <a:ea typeface="Arial"/>
              <a:cs typeface="Arial"/>
              <a:sym typeface="Arial"/>
            </a:endParaRPr>
          </a:p>
          <a:p>
            <a:pPr marL="0" lvl="0" indent="0" rtl="0">
              <a:spcBef>
                <a:spcPts val="250"/>
              </a:spcBef>
              <a:spcAft>
                <a:spcPts val="0"/>
              </a:spcAft>
              <a:buNone/>
            </a:pPr>
            <a:endParaRPr sz="1600" dirty="0">
              <a:solidFill>
                <a:srgbClr val="373737"/>
              </a:solidFill>
              <a:highlight>
                <a:srgbClr val="FFFFFF"/>
              </a:highlight>
              <a:latin typeface="Arial"/>
              <a:ea typeface="Arial"/>
              <a:cs typeface="Arial"/>
              <a:sym typeface="Arial"/>
            </a:endParaRPr>
          </a:p>
          <a:p>
            <a:pPr marL="0" lvl="0" indent="0" rtl="0">
              <a:spcBef>
                <a:spcPts val="250"/>
              </a:spcBef>
              <a:spcAft>
                <a:spcPts val="0"/>
              </a:spcAft>
              <a:buNone/>
            </a:pPr>
            <a:endParaRPr sz="1600" dirty="0">
              <a:solidFill>
                <a:srgbClr val="373737"/>
              </a:solidFill>
              <a:highlight>
                <a:srgbClr val="FFFFFF"/>
              </a:highlight>
              <a:latin typeface="Arial"/>
              <a:ea typeface="Arial"/>
              <a:cs typeface="Arial"/>
              <a:sym typeface="Arial"/>
            </a:endParaRPr>
          </a:p>
          <a:p>
            <a:pPr marL="0" lvl="0" indent="0" rtl="0">
              <a:spcBef>
                <a:spcPts val="250"/>
              </a:spcBef>
              <a:spcAft>
                <a:spcPts val="0"/>
              </a:spcAft>
              <a:buNone/>
            </a:pPr>
            <a:endParaRPr sz="1600" dirty="0">
              <a:solidFill>
                <a:srgbClr val="373737"/>
              </a:solidFill>
              <a:highlight>
                <a:srgbClr val="FFFFFF"/>
              </a:highlight>
              <a:latin typeface="Arial"/>
              <a:ea typeface="Arial"/>
              <a:cs typeface="Arial"/>
              <a:sym typeface="Arial"/>
            </a:endParaRPr>
          </a:p>
          <a:p>
            <a:pPr marL="0" lvl="0" indent="0" rtl="0">
              <a:spcBef>
                <a:spcPts val="250"/>
              </a:spcBef>
              <a:spcAft>
                <a:spcPts val="0"/>
              </a:spcAft>
              <a:buNone/>
            </a:pPr>
            <a:endParaRPr sz="1600" dirty="0">
              <a:solidFill>
                <a:srgbClr val="373737"/>
              </a:solidFill>
              <a:highlight>
                <a:srgbClr val="FFFFFF"/>
              </a:highlight>
              <a:latin typeface="Arial"/>
              <a:ea typeface="Arial"/>
              <a:cs typeface="Arial"/>
              <a:sym typeface="Arial"/>
            </a:endParaRPr>
          </a:p>
          <a:p>
            <a:pPr marL="0" lvl="0" indent="0" rtl="0">
              <a:spcBef>
                <a:spcPts val="250"/>
              </a:spcBef>
              <a:spcAft>
                <a:spcPts val="0"/>
              </a:spcAft>
              <a:buNone/>
            </a:pPr>
            <a:endParaRPr sz="1600" dirty="0">
              <a:solidFill>
                <a:srgbClr val="373737"/>
              </a:solidFill>
              <a:highlight>
                <a:srgbClr val="FFFFFF"/>
              </a:highlight>
              <a:latin typeface="Arial"/>
              <a:ea typeface="Arial"/>
              <a:cs typeface="Arial"/>
              <a:sym typeface="Arial"/>
            </a:endParaRPr>
          </a:p>
          <a:p>
            <a:pPr marL="0" lvl="0" indent="0" rtl="0">
              <a:spcBef>
                <a:spcPts val="250"/>
              </a:spcBef>
              <a:spcAft>
                <a:spcPts val="0"/>
              </a:spcAft>
              <a:buNone/>
            </a:pPr>
            <a:endParaRPr sz="1600" dirty="0">
              <a:solidFill>
                <a:srgbClr val="373737"/>
              </a:solidFill>
              <a:highlight>
                <a:srgbClr val="FFFFFF"/>
              </a:highlight>
              <a:latin typeface="Arial"/>
              <a:ea typeface="Arial"/>
              <a:cs typeface="Arial"/>
              <a:sym typeface="Arial"/>
            </a:endParaRPr>
          </a:p>
          <a:p>
            <a:pPr marL="0" lvl="0" indent="0" rtl="0">
              <a:spcBef>
                <a:spcPts val="250"/>
              </a:spcBef>
              <a:spcAft>
                <a:spcPts val="0"/>
              </a:spcAft>
              <a:buNone/>
            </a:pPr>
            <a:endParaRPr sz="1600" dirty="0">
              <a:solidFill>
                <a:srgbClr val="373737"/>
              </a:solidFill>
              <a:highlight>
                <a:srgbClr val="FFFFFF"/>
              </a:highlight>
              <a:latin typeface="Arial"/>
              <a:ea typeface="Arial"/>
              <a:cs typeface="Arial"/>
              <a:sym typeface="Arial"/>
            </a:endParaRPr>
          </a:p>
          <a:p>
            <a:pPr marL="0" lvl="0" indent="0" rtl="0">
              <a:spcBef>
                <a:spcPts val="250"/>
              </a:spcBef>
              <a:spcAft>
                <a:spcPts val="0"/>
              </a:spcAft>
              <a:buNone/>
            </a:pPr>
            <a:endParaRPr sz="1600" dirty="0">
              <a:solidFill>
                <a:srgbClr val="373737"/>
              </a:solidFill>
              <a:highlight>
                <a:srgbClr val="FFFFFF"/>
              </a:highlight>
              <a:latin typeface="Arial"/>
              <a:ea typeface="Arial"/>
              <a:cs typeface="Arial"/>
              <a:sym typeface="Arial"/>
            </a:endParaRPr>
          </a:p>
          <a:p>
            <a:pPr marL="0" lvl="0" indent="0">
              <a:spcBef>
                <a:spcPts val="250"/>
              </a:spcBef>
              <a:spcAft>
                <a:spcPts val="0"/>
              </a:spcAft>
              <a:buNone/>
            </a:pPr>
            <a:r>
              <a:rPr lang="en" sz="1600" dirty="0">
                <a:solidFill>
                  <a:srgbClr val="373737"/>
                </a:solidFill>
                <a:highlight>
                  <a:srgbClr val="FFFFFF"/>
                </a:highlight>
                <a:latin typeface="Arial"/>
                <a:ea typeface="Arial"/>
                <a:cs typeface="Arial"/>
                <a:sym typeface="Arial"/>
              </a:rPr>
              <a:t>					</a:t>
            </a:r>
            <a:endParaRPr sz="1600" dirty="0">
              <a:solidFill>
                <a:srgbClr val="373737"/>
              </a:solidFill>
              <a:highlight>
                <a:srgbClr val="FFFFFF"/>
              </a:highlight>
              <a:latin typeface="Arial"/>
              <a:ea typeface="Arial"/>
              <a:cs typeface="Arial"/>
              <a:sym typeface="Arial"/>
            </a:endParaRPr>
          </a:p>
          <a:p>
            <a:pPr marL="1828800" lvl="0" indent="457200" rtl="0">
              <a:spcBef>
                <a:spcPts val="250"/>
              </a:spcBef>
              <a:spcAft>
                <a:spcPts val="0"/>
              </a:spcAft>
              <a:buNone/>
            </a:pPr>
            <a:r>
              <a:rPr lang="en" sz="1400" dirty="0">
                <a:solidFill>
                  <a:srgbClr val="373737"/>
                </a:solidFill>
                <a:highlight>
                  <a:srgbClr val="FFFFFF"/>
                </a:highlight>
                <a:latin typeface="Arial"/>
                <a:ea typeface="Arial"/>
                <a:cs typeface="Arial"/>
                <a:sym typeface="Arial"/>
              </a:rPr>
              <a:t>         </a:t>
            </a:r>
            <a:r>
              <a:rPr lang="en" sz="1200" dirty="0">
                <a:solidFill>
                  <a:srgbClr val="373737"/>
                </a:solidFill>
                <a:highlight>
                  <a:srgbClr val="FFFFFF"/>
                </a:highlight>
                <a:latin typeface="Arial"/>
                <a:ea typeface="Arial"/>
                <a:cs typeface="Arial"/>
                <a:sym typeface="Arial"/>
              </a:rPr>
              <a:t>- High performance and Low energy</a:t>
            </a:r>
            <a:endParaRPr sz="1200" dirty="0">
              <a:solidFill>
                <a:srgbClr val="373737"/>
              </a:solidFill>
              <a:highlight>
                <a:srgbClr val="FFFFFF"/>
              </a:highlight>
              <a:latin typeface="Arial"/>
              <a:ea typeface="Arial"/>
              <a:cs typeface="Arial"/>
              <a:sym typeface="Arial"/>
            </a:endParaRPr>
          </a:p>
          <a:p>
            <a:pPr marL="0" lvl="0" indent="0" rtl="0">
              <a:spcBef>
                <a:spcPts val="250"/>
              </a:spcBef>
              <a:spcAft>
                <a:spcPts val="250"/>
              </a:spcAft>
              <a:buNone/>
            </a:pPr>
            <a:endParaRPr sz="1600" dirty="0">
              <a:solidFill>
                <a:srgbClr val="373737"/>
              </a:solidFill>
              <a:highlight>
                <a:srgbClr val="FFFFFF"/>
              </a:highlight>
              <a:latin typeface="Arial"/>
              <a:ea typeface="Arial"/>
              <a:cs typeface="Arial"/>
              <a:sym typeface="Arial"/>
            </a:endParaRPr>
          </a:p>
        </p:txBody>
      </p:sp>
      <p:sp>
        <p:nvSpPr>
          <p:cNvPr id="151" name="Shape 151"/>
          <p:cNvSpPr txBox="1">
            <a:spLocks noGrp="1"/>
          </p:cNvSpPr>
          <p:nvPr>
            <p:ph type="sldNum" idx="12"/>
          </p:nvPr>
        </p:nvSpPr>
        <p:spPr>
          <a:xfrm>
            <a:off x="8513250" y="4798450"/>
            <a:ext cx="548700" cy="309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11</a:t>
            </a:fld>
            <a:endParaRPr/>
          </a:p>
        </p:txBody>
      </p:sp>
      <p:pic>
        <p:nvPicPr>
          <p:cNvPr id="2" name="그림 1">
            <a:extLst>
              <a:ext uri="{FF2B5EF4-FFF2-40B4-BE49-F238E27FC236}">
                <a16:creationId xmlns:a16="http://schemas.microsoft.com/office/drawing/2014/main" id="{AE39F673-C741-4F3D-9BD7-C53BB57C5620}"/>
              </a:ext>
            </a:extLst>
          </p:cNvPr>
          <p:cNvPicPr>
            <a:picLocks noChangeAspect="1"/>
          </p:cNvPicPr>
          <p:nvPr/>
        </p:nvPicPr>
        <p:blipFill>
          <a:blip r:embed="rId3"/>
          <a:stretch>
            <a:fillRect/>
          </a:stretch>
        </p:blipFill>
        <p:spPr>
          <a:xfrm>
            <a:off x="991302" y="964638"/>
            <a:ext cx="7296150" cy="344628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161725" y="17436"/>
            <a:ext cx="8310600" cy="812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Power sensors </a:t>
            </a:r>
            <a:endParaRPr/>
          </a:p>
        </p:txBody>
      </p:sp>
      <p:sp>
        <p:nvSpPr>
          <p:cNvPr id="158" name="Shape 158"/>
          <p:cNvSpPr txBox="1">
            <a:spLocks noGrp="1"/>
          </p:cNvSpPr>
          <p:nvPr>
            <p:ph type="body" idx="1"/>
          </p:nvPr>
        </p:nvSpPr>
        <p:spPr>
          <a:xfrm>
            <a:off x="205325" y="948650"/>
            <a:ext cx="4283700" cy="3698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highlight>
                  <a:srgbClr val="FFFFFF"/>
                </a:highlight>
                <a:latin typeface="Arial"/>
                <a:ea typeface="Arial"/>
                <a:cs typeface="Arial"/>
                <a:sym typeface="Arial"/>
              </a:rPr>
              <a:t>12 Sensors</a:t>
            </a:r>
            <a:endParaRPr>
              <a:highlight>
                <a:srgbClr val="FFFFFF"/>
              </a:highlight>
              <a:latin typeface="Arial"/>
              <a:ea typeface="Arial"/>
              <a:cs typeface="Arial"/>
              <a:sym typeface="Arial"/>
            </a:endParaRPr>
          </a:p>
          <a:p>
            <a:pPr marL="457200" lvl="0" indent="-304800" rtl="0">
              <a:spcBef>
                <a:spcPts val="250"/>
              </a:spcBef>
              <a:spcAft>
                <a:spcPts val="0"/>
              </a:spcAft>
              <a:buSzPts val="1200"/>
              <a:buFont typeface="Arial"/>
              <a:buChar char="-"/>
            </a:pPr>
            <a:r>
              <a:rPr lang="en" sz="1200">
                <a:highlight>
                  <a:srgbClr val="FFFFFF"/>
                </a:highlight>
                <a:latin typeface="Arial"/>
                <a:ea typeface="Arial"/>
                <a:cs typeface="Arial"/>
                <a:sym typeface="Arial"/>
              </a:rPr>
              <a:t>VDD_SYS_GPU	</a:t>
            </a:r>
            <a:endParaRPr sz="1200">
              <a:highlight>
                <a:srgbClr val="FFFFFF"/>
              </a:highlight>
              <a:latin typeface="Arial"/>
              <a:ea typeface="Arial"/>
              <a:cs typeface="Arial"/>
              <a:sym typeface="Arial"/>
            </a:endParaRPr>
          </a:p>
          <a:p>
            <a:pPr marL="457200" lvl="0" indent="-304800" rtl="0">
              <a:spcBef>
                <a:spcPts val="0"/>
              </a:spcBef>
              <a:spcAft>
                <a:spcPts val="0"/>
              </a:spcAft>
              <a:buSzPts val="1200"/>
              <a:buFont typeface="Arial"/>
              <a:buChar char="-"/>
            </a:pPr>
            <a:r>
              <a:rPr lang="en" sz="1200">
                <a:highlight>
                  <a:srgbClr val="FFFFFF"/>
                </a:highlight>
                <a:latin typeface="Arial"/>
                <a:ea typeface="Arial"/>
                <a:cs typeface="Arial"/>
                <a:sym typeface="Arial"/>
              </a:rPr>
              <a:t>VDD_SYS_SOC</a:t>
            </a:r>
            <a:endParaRPr sz="1200">
              <a:highlight>
                <a:srgbClr val="FFFFFF"/>
              </a:highlight>
              <a:latin typeface="Arial"/>
              <a:ea typeface="Arial"/>
              <a:cs typeface="Arial"/>
              <a:sym typeface="Arial"/>
            </a:endParaRPr>
          </a:p>
          <a:p>
            <a:pPr marL="457200" lvl="0" indent="-304800" rtl="0">
              <a:spcBef>
                <a:spcPts val="0"/>
              </a:spcBef>
              <a:spcAft>
                <a:spcPts val="0"/>
              </a:spcAft>
              <a:buSzPts val="1200"/>
              <a:buFont typeface="Arial"/>
              <a:buChar char="-"/>
            </a:pPr>
            <a:r>
              <a:rPr lang="en" sz="1200">
                <a:highlight>
                  <a:srgbClr val="FFFFFF"/>
                </a:highlight>
                <a:latin typeface="Arial"/>
                <a:ea typeface="Arial"/>
                <a:cs typeface="Arial"/>
                <a:sym typeface="Arial"/>
              </a:rPr>
              <a:t>VDD_4VO_WIFI</a:t>
            </a:r>
            <a:endParaRPr sz="1200">
              <a:highlight>
                <a:srgbClr val="FFFFFF"/>
              </a:highlight>
              <a:latin typeface="Arial"/>
              <a:ea typeface="Arial"/>
              <a:cs typeface="Arial"/>
              <a:sym typeface="Arial"/>
            </a:endParaRPr>
          </a:p>
          <a:p>
            <a:pPr marL="457200" lvl="0" indent="-304800" rtl="0">
              <a:spcBef>
                <a:spcPts val="0"/>
              </a:spcBef>
              <a:spcAft>
                <a:spcPts val="0"/>
              </a:spcAft>
              <a:buSzPts val="1200"/>
              <a:buFont typeface="Arial"/>
              <a:buChar char="-"/>
            </a:pPr>
            <a:r>
              <a:rPr lang="en" sz="1200">
                <a:highlight>
                  <a:srgbClr val="FFFFFF"/>
                </a:highlight>
                <a:latin typeface="Arial"/>
                <a:ea typeface="Arial"/>
                <a:cs typeface="Arial"/>
                <a:sym typeface="Arial"/>
              </a:rPr>
              <a:t>VDD_IN</a:t>
            </a:r>
            <a:endParaRPr sz="1200">
              <a:solidFill>
                <a:srgbClr val="FF0000"/>
              </a:solidFill>
              <a:highlight>
                <a:srgbClr val="FFFFFF"/>
              </a:highlight>
              <a:latin typeface="Arial"/>
              <a:ea typeface="Arial"/>
              <a:cs typeface="Arial"/>
              <a:sym typeface="Arial"/>
            </a:endParaRPr>
          </a:p>
          <a:p>
            <a:pPr marL="457200" lvl="0" indent="-342900" rtl="0">
              <a:spcBef>
                <a:spcPts val="0"/>
              </a:spcBef>
              <a:spcAft>
                <a:spcPts val="0"/>
              </a:spcAft>
              <a:buClr>
                <a:srgbClr val="FF0000"/>
              </a:buClr>
              <a:buSzPts val="1800"/>
              <a:buFont typeface="Arial"/>
              <a:buChar char="-"/>
            </a:pPr>
            <a:r>
              <a:rPr lang="en">
                <a:solidFill>
                  <a:srgbClr val="FF0000"/>
                </a:solidFill>
                <a:highlight>
                  <a:srgbClr val="FFFFFF"/>
                </a:highlight>
                <a:latin typeface="Arial"/>
                <a:ea typeface="Arial"/>
                <a:cs typeface="Arial"/>
                <a:sym typeface="Arial"/>
              </a:rPr>
              <a:t>VDD_SYS_CPU</a:t>
            </a:r>
            <a:endParaRPr sz="1200">
              <a:solidFill>
                <a:srgbClr val="FF0000"/>
              </a:solidFill>
              <a:highlight>
                <a:srgbClr val="FFFFFF"/>
              </a:highlight>
              <a:latin typeface="Arial"/>
              <a:ea typeface="Arial"/>
              <a:cs typeface="Arial"/>
              <a:sym typeface="Arial"/>
            </a:endParaRPr>
          </a:p>
          <a:p>
            <a:pPr marL="457200" lvl="0" indent="-304800" rtl="0">
              <a:spcBef>
                <a:spcPts val="0"/>
              </a:spcBef>
              <a:spcAft>
                <a:spcPts val="0"/>
              </a:spcAft>
              <a:buSzPts val="1200"/>
              <a:buFont typeface="Arial"/>
              <a:buChar char="-"/>
            </a:pPr>
            <a:r>
              <a:rPr lang="en" sz="1200">
                <a:highlight>
                  <a:srgbClr val="FFFFFF"/>
                </a:highlight>
                <a:latin typeface="Arial"/>
                <a:ea typeface="Arial"/>
                <a:cs typeface="Arial"/>
                <a:sym typeface="Arial"/>
              </a:rPr>
              <a:t>VDD_SYS_DDR</a:t>
            </a:r>
            <a:endParaRPr sz="1200">
              <a:highlight>
                <a:srgbClr val="FFFFFF"/>
              </a:highlight>
              <a:latin typeface="Arial"/>
              <a:ea typeface="Arial"/>
              <a:cs typeface="Arial"/>
              <a:sym typeface="Arial"/>
            </a:endParaRPr>
          </a:p>
          <a:p>
            <a:pPr marL="457200" lvl="0" indent="-304800" rtl="0">
              <a:spcBef>
                <a:spcPts val="0"/>
              </a:spcBef>
              <a:spcAft>
                <a:spcPts val="0"/>
              </a:spcAft>
              <a:buSzPts val="1200"/>
              <a:buFont typeface="Arial"/>
              <a:buChar char="-"/>
            </a:pPr>
            <a:r>
              <a:rPr lang="en" sz="1200">
                <a:highlight>
                  <a:schemeClr val="lt1"/>
                </a:highlight>
                <a:latin typeface="Arial"/>
                <a:ea typeface="Arial"/>
                <a:cs typeface="Arial"/>
                <a:sym typeface="Arial"/>
              </a:rPr>
              <a:t>VDD_MUX</a:t>
            </a:r>
            <a:endParaRPr sz="1200">
              <a:highlight>
                <a:schemeClr val="lt1"/>
              </a:highlight>
              <a:latin typeface="Arial"/>
              <a:ea typeface="Arial"/>
              <a:cs typeface="Arial"/>
              <a:sym typeface="Arial"/>
            </a:endParaRPr>
          </a:p>
          <a:p>
            <a:pPr marL="457200" lvl="0" indent="-304800" rtl="0">
              <a:spcBef>
                <a:spcPts val="0"/>
              </a:spcBef>
              <a:spcAft>
                <a:spcPts val="0"/>
              </a:spcAft>
              <a:buSzPts val="1200"/>
              <a:buFont typeface="Arial"/>
              <a:buChar char="-"/>
            </a:pPr>
            <a:r>
              <a:rPr lang="en" sz="1200">
                <a:highlight>
                  <a:schemeClr val="lt1"/>
                </a:highlight>
                <a:latin typeface="Arial"/>
                <a:ea typeface="Arial"/>
                <a:cs typeface="Arial"/>
                <a:sym typeface="Arial"/>
              </a:rPr>
              <a:t>VDD_5VO_IO_SYS</a:t>
            </a:r>
            <a:endParaRPr sz="1200">
              <a:highlight>
                <a:schemeClr val="lt1"/>
              </a:highlight>
              <a:latin typeface="Arial"/>
              <a:ea typeface="Arial"/>
              <a:cs typeface="Arial"/>
              <a:sym typeface="Arial"/>
            </a:endParaRPr>
          </a:p>
          <a:p>
            <a:pPr marL="457200" lvl="0" indent="-304800" rtl="0">
              <a:spcBef>
                <a:spcPts val="0"/>
              </a:spcBef>
              <a:spcAft>
                <a:spcPts val="0"/>
              </a:spcAft>
              <a:buSzPts val="1200"/>
              <a:buFont typeface="Arial"/>
              <a:buChar char="-"/>
            </a:pPr>
            <a:r>
              <a:rPr lang="en" sz="1200">
                <a:highlight>
                  <a:schemeClr val="lt1"/>
                </a:highlight>
                <a:latin typeface="Arial"/>
                <a:ea typeface="Arial"/>
                <a:cs typeface="Arial"/>
                <a:sym typeface="Arial"/>
              </a:rPr>
              <a:t>VDD_3V3_SYS</a:t>
            </a:r>
            <a:endParaRPr sz="1200">
              <a:highlight>
                <a:schemeClr val="lt1"/>
              </a:highlight>
              <a:latin typeface="Arial"/>
              <a:ea typeface="Arial"/>
              <a:cs typeface="Arial"/>
              <a:sym typeface="Arial"/>
            </a:endParaRPr>
          </a:p>
          <a:p>
            <a:pPr marL="457200" lvl="0" indent="-304800" rtl="0">
              <a:spcBef>
                <a:spcPts val="0"/>
              </a:spcBef>
              <a:spcAft>
                <a:spcPts val="0"/>
              </a:spcAft>
              <a:buSzPts val="1200"/>
              <a:buFont typeface="Arial"/>
              <a:buChar char="-"/>
            </a:pPr>
            <a:r>
              <a:rPr lang="en" sz="1200">
                <a:highlight>
                  <a:schemeClr val="lt1"/>
                </a:highlight>
                <a:latin typeface="Arial"/>
                <a:ea typeface="Arial"/>
                <a:cs typeface="Arial"/>
                <a:sym typeface="Arial"/>
              </a:rPr>
              <a:t>VDD_3V3_IO</a:t>
            </a:r>
            <a:endParaRPr sz="1200">
              <a:highlight>
                <a:schemeClr val="lt1"/>
              </a:highlight>
              <a:latin typeface="Arial"/>
              <a:ea typeface="Arial"/>
              <a:cs typeface="Arial"/>
              <a:sym typeface="Arial"/>
            </a:endParaRPr>
          </a:p>
          <a:p>
            <a:pPr marL="457200" lvl="0" indent="-304800" rtl="0">
              <a:spcBef>
                <a:spcPts val="0"/>
              </a:spcBef>
              <a:spcAft>
                <a:spcPts val="0"/>
              </a:spcAft>
              <a:buSzPts val="1200"/>
              <a:buFont typeface="Arial"/>
              <a:buChar char="-"/>
            </a:pPr>
            <a:r>
              <a:rPr lang="en" sz="1200">
                <a:highlight>
                  <a:schemeClr val="lt1"/>
                </a:highlight>
                <a:latin typeface="Arial"/>
                <a:ea typeface="Arial"/>
                <a:cs typeface="Arial"/>
                <a:sym typeface="Arial"/>
              </a:rPr>
              <a:t>VDD_1V8_IO</a:t>
            </a:r>
            <a:endParaRPr sz="1200">
              <a:highlight>
                <a:schemeClr val="lt1"/>
              </a:highlight>
              <a:latin typeface="Arial"/>
              <a:ea typeface="Arial"/>
              <a:cs typeface="Arial"/>
              <a:sym typeface="Arial"/>
            </a:endParaRPr>
          </a:p>
          <a:p>
            <a:pPr marL="457200" lvl="0" indent="-304800" rtl="0">
              <a:spcBef>
                <a:spcPts val="0"/>
              </a:spcBef>
              <a:spcAft>
                <a:spcPts val="0"/>
              </a:spcAft>
              <a:buSzPts val="1200"/>
              <a:buFont typeface="Arial"/>
              <a:buChar char="-"/>
            </a:pPr>
            <a:r>
              <a:rPr lang="en" sz="1200">
                <a:highlight>
                  <a:schemeClr val="lt1"/>
                </a:highlight>
                <a:latin typeface="Arial"/>
                <a:ea typeface="Arial"/>
                <a:cs typeface="Arial"/>
                <a:sym typeface="Arial"/>
              </a:rPr>
              <a:t>VDD_3V3_SYSi_M2</a:t>
            </a:r>
            <a:endParaRPr sz="1200">
              <a:highlight>
                <a:schemeClr val="lt1"/>
              </a:highlight>
              <a:latin typeface="Arial"/>
              <a:ea typeface="Arial"/>
              <a:cs typeface="Arial"/>
              <a:sym typeface="Arial"/>
            </a:endParaRPr>
          </a:p>
          <a:p>
            <a:pPr marL="0" lvl="0" indent="0" rtl="0">
              <a:spcBef>
                <a:spcPts val="250"/>
              </a:spcBef>
              <a:spcAft>
                <a:spcPts val="250"/>
              </a:spcAft>
              <a:buNone/>
            </a:pPr>
            <a:endParaRPr>
              <a:highlight>
                <a:srgbClr val="FFFFFF"/>
              </a:highlight>
              <a:latin typeface="Arial"/>
              <a:ea typeface="Arial"/>
              <a:cs typeface="Arial"/>
              <a:sym typeface="Arial"/>
            </a:endParaRPr>
          </a:p>
        </p:txBody>
      </p:sp>
      <p:sp>
        <p:nvSpPr>
          <p:cNvPr id="159" name="Shape 159"/>
          <p:cNvSpPr txBox="1">
            <a:spLocks noGrp="1"/>
          </p:cNvSpPr>
          <p:nvPr>
            <p:ph type="sldNum" idx="12"/>
          </p:nvPr>
        </p:nvSpPr>
        <p:spPr>
          <a:xfrm>
            <a:off x="8513250" y="4798450"/>
            <a:ext cx="548700" cy="309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12</a:t>
            </a:fld>
            <a:endParaRPr/>
          </a:p>
        </p:txBody>
      </p:sp>
      <p:pic>
        <p:nvPicPr>
          <p:cNvPr id="160" name="Shape 160"/>
          <p:cNvPicPr preferRelativeResize="0"/>
          <p:nvPr/>
        </p:nvPicPr>
        <p:blipFill>
          <a:blip r:embed="rId3">
            <a:alphaModFix/>
          </a:blip>
          <a:stretch>
            <a:fillRect/>
          </a:stretch>
        </p:blipFill>
        <p:spPr>
          <a:xfrm>
            <a:off x="3500172" y="948652"/>
            <a:ext cx="4389676" cy="3757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161725" y="17436"/>
            <a:ext cx="8310600" cy="812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Experiments</a:t>
            </a:r>
            <a:endParaRPr/>
          </a:p>
        </p:txBody>
      </p:sp>
      <p:sp>
        <p:nvSpPr>
          <p:cNvPr id="166" name="Shape 166"/>
          <p:cNvSpPr txBox="1">
            <a:spLocks noGrp="1"/>
          </p:cNvSpPr>
          <p:nvPr>
            <p:ph type="body" idx="1"/>
          </p:nvPr>
        </p:nvSpPr>
        <p:spPr>
          <a:xfrm>
            <a:off x="205325" y="948650"/>
            <a:ext cx="8687400" cy="3698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373737"/>
              </a:buClr>
              <a:buSzPts val="1800"/>
              <a:buFont typeface="Arial"/>
              <a:buChar char="-"/>
            </a:pPr>
            <a:r>
              <a:rPr lang="en" dirty="0">
                <a:solidFill>
                  <a:srgbClr val="373737"/>
                </a:solidFill>
                <a:highlight>
                  <a:srgbClr val="FFFFFF"/>
                </a:highlight>
                <a:latin typeface="Arial"/>
                <a:ea typeface="Arial"/>
                <a:cs typeface="Arial"/>
                <a:sym typeface="Arial"/>
              </a:rPr>
              <a:t>Using Parsec 3.0.</a:t>
            </a:r>
            <a:endParaRPr dirty="0">
              <a:solidFill>
                <a:srgbClr val="373737"/>
              </a:solidFill>
              <a:highlight>
                <a:srgbClr val="FFFFFF"/>
              </a:highlight>
              <a:latin typeface="Arial"/>
              <a:ea typeface="Arial"/>
              <a:cs typeface="Arial"/>
              <a:sym typeface="Arial"/>
            </a:endParaRPr>
          </a:p>
          <a:p>
            <a:pPr marL="0" lvl="0" indent="0" rtl="0">
              <a:spcBef>
                <a:spcPts val="250"/>
              </a:spcBef>
              <a:spcAft>
                <a:spcPts val="0"/>
              </a:spcAft>
              <a:buNone/>
            </a:pPr>
            <a:endParaRPr dirty="0">
              <a:solidFill>
                <a:srgbClr val="373737"/>
              </a:solidFill>
              <a:highlight>
                <a:srgbClr val="FFFFFF"/>
              </a:highlight>
              <a:latin typeface="Arial"/>
              <a:ea typeface="Arial"/>
              <a:cs typeface="Arial"/>
              <a:sym typeface="Arial"/>
            </a:endParaRPr>
          </a:p>
          <a:p>
            <a:pPr marL="0" lvl="0" indent="0" rtl="0">
              <a:spcBef>
                <a:spcPts val="250"/>
              </a:spcBef>
              <a:spcAft>
                <a:spcPts val="0"/>
              </a:spcAft>
              <a:buNone/>
            </a:pPr>
            <a:endParaRPr dirty="0">
              <a:solidFill>
                <a:srgbClr val="373737"/>
              </a:solidFill>
              <a:highlight>
                <a:srgbClr val="FFFFFF"/>
              </a:highlight>
              <a:latin typeface="Arial"/>
              <a:ea typeface="Arial"/>
              <a:cs typeface="Arial"/>
              <a:sym typeface="Arial"/>
            </a:endParaRPr>
          </a:p>
          <a:p>
            <a:pPr marL="457200" lvl="0" indent="-342900" rtl="0">
              <a:spcBef>
                <a:spcPts val="250"/>
              </a:spcBef>
              <a:spcAft>
                <a:spcPts val="0"/>
              </a:spcAft>
              <a:buClr>
                <a:srgbClr val="373737"/>
              </a:buClr>
              <a:buSzPts val="1800"/>
              <a:buFont typeface="Arial"/>
              <a:buChar char="-"/>
            </a:pPr>
            <a:r>
              <a:rPr lang="en" dirty="0">
                <a:solidFill>
                  <a:srgbClr val="373737"/>
                </a:solidFill>
                <a:highlight>
                  <a:srgbClr val="FFFFFF"/>
                </a:highlight>
                <a:latin typeface="Arial"/>
                <a:ea typeface="Arial"/>
                <a:cs typeface="Arial"/>
                <a:sym typeface="Arial"/>
              </a:rPr>
              <a:t>Making Profiler to measure current, voltage and power.</a:t>
            </a:r>
            <a:endParaRPr dirty="0">
              <a:solidFill>
                <a:srgbClr val="373737"/>
              </a:solidFill>
              <a:highlight>
                <a:srgbClr val="FFFFFF"/>
              </a:highlight>
              <a:latin typeface="Arial"/>
              <a:ea typeface="Arial"/>
              <a:cs typeface="Arial"/>
              <a:sym typeface="Arial"/>
            </a:endParaRPr>
          </a:p>
          <a:p>
            <a:pPr marL="0" lvl="0" indent="0" rtl="0">
              <a:spcBef>
                <a:spcPts val="250"/>
              </a:spcBef>
              <a:spcAft>
                <a:spcPts val="0"/>
              </a:spcAft>
              <a:buNone/>
            </a:pPr>
            <a:endParaRPr dirty="0">
              <a:solidFill>
                <a:srgbClr val="373737"/>
              </a:solidFill>
              <a:highlight>
                <a:srgbClr val="FFFFFF"/>
              </a:highlight>
              <a:latin typeface="Arial"/>
              <a:ea typeface="Arial"/>
              <a:cs typeface="Arial"/>
              <a:sym typeface="Arial"/>
            </a:endParaRPr>
          </a:p>
          <a:p>
            <a:pPr marL="0" lvl="0" indent="0" rtl="0">
              <a:spcBef>
                <a:spcPts val="250"/>
              </a:spcBef>
              <a:spcAft>
                <a:spcPts val="0"/>
              </a:spcAft>
              <a:buNone/>
            </a:pPr>
            <a:endParaRPr dirty="0">
              <a:solidFill>
                <a:srgbClr val="373737"/>
              </a:solidFill>
              <a:highlight>
                <a:srgbClr val="FFFFFF"/>
              </a:highlight>
              <a:latin typeface="Arial"/>
              <a:ea typeface="Arial"/>
              <a:cs typeface="Arial"/>
              <a:sym typeface="Arial"/>
            </a:endParaRPr>
          </a:p>
          <a:p>
            <a:pPr marL="457200" lvl="0" indent="-342900" rtl="0">
              <a:spcBef>
                <a:spcPts val="250"/>
              </a:spcBef>
              <a:spcAft>
                <a:spcPts val="0"/>
              </a:spcAft>
              <a:buClr>
                <a:srgbClr val="373737"/>
              </a:buClr>
              <a:buSzPts val="1800"/>
              <a:buFont typeface="Arial"/>
              <a:buChar char="-"/>
            </a:pPr>
            <a:r>
              <a:rPr lang="en-US" dirty="0">
                <a:solidFill>
                  <a:srgbClr val="373737"/>
                </a:solidFill>
                <a:highlight>
                  <a:srgbClr val="FFFFFF"/>
                </a:highlight>
                <a:latin typeface="Arial"/>
                <a:ea typeface="Arial"/>
                <a:cs typeface="Arial"/>
                <a:sym typeface="Arial"/>
              </a:rPr>
              <a:t>Visualizing and Analyzing</a:t>
            </a:r>
            <a:r>
              <a:rPr lang="en" dirty="0">
                <a:solidFill>
                  <a:srgbClr val="373737"/>
                </a:solidFill>
                <a:highlight>
                  <a:srgbClr val="FFFFFF"/>
                </a:highlight>
                <a:latin typeface="Arial"/>
                <a:ea typeface="Arial"/>
                <a:cs typeface="Arial"/>
                <a:sym typeface="Arial"/>
              </a:rPr>
              <a:t>.</a:t>
            </a:r>
            <a:endParaRPr dirty="0">
              <a:solidFill>
                <a:srgbClr val="373737"/>
              </a:solidFill>
              <a:highlight>
                <a:srgbClr val="FFFFFF"/>
              </a:highlight>
              <a:latin typeface="Arial"/>
              <a:ea typeface="Arial"/>
              <a:cs typeface="Arial"/>
              <a:sym typeface="Arial"/>
            </a:endParaRPr>
          </a:p>
          <a:p>
            <a:pPr marL="0" lvl="0" indent="0" rtl="0">
              <a:spcBef>
                <a:spcPts val="250"/>
              </a:spcBef>
              <a:spcAft>
                <a:spcPts val="250"/>
              </a:spcAft>
              <a:buNone/>
            </a:pPr>
            <a:endParaRPr dirty="0">
              <a:solidFill>
                <a:srgbClr val="373737"/>
              </a:solidFill>
              <a:highlight>
                <a:srgbClr val="FFFFFF"/>
              </a:highlight>
              <a:latin typeface="Arial"/>
              <a:ea typeface="Arial"/>
              <a:cs typeface="Arial"/>
              <a:sym typeface="Arial"/>
            </a:endParaRPr>
          </a:p>
        </p:txBody>
      </p:sp>
      <p:sp>
        <p:nvSpPr>
          <p:cNvPr id="167" name="Shape 167"/>
          <p:cNvSpPr txBox="1">
            <a:spLocks noGrp="1"/>
          </p:cNvSpPr>
          <p:nvPr>
            <p:ph type="sldNum" idx="12"/>
          </p:nvPr>
        </p:nvSpPr>
        <p:spPr>
          <a:xfrm>
            <a:off x="8513250" y="4798450"/>
            <a:ext cx="548700" cy="309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161725" y="17436"/>
            <a:ext cx="8310600" cy="812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Experiments</a:t>
            </a:r>
            <a:endParaRPr/>
          </a:p>
        </p:txBody>
      </p:sp>
      <p:sp>
        <p:nvSpPr>
          <p:cNvPr id="173" name="Shape 173"/>
          <p:cNvSpPr txBox="1">
            <a:spLocks noGrp="1"/>
          </p:cNvSpPr>
          <p:nvPr>
            <p:ph type="body" idx="1"/>
          </p:nvPr>
        </p:nvSpPr>
        <p:spPr>
          <a:xfrm>
            <a:off x="228300" y="918075"/>
            <a:ext cx="8687400" cy="3698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373737"/>
              </a:buClr>
              <a:buSzPts val="1800"/>
              <a:buFont typeface="Arial"/>
              <a:buChar char="-"/>
            </a:pPr>
            <a:r>
              <a:rPr lang="en" dirty="0">
                <a:solidFill>
                  <a:srgbClr val="373737"/>
                </a:solidFill>
                <a:highlight>
                  <a:srgbClr val="FFFFFF"/>
                </a:highlight>
                <a:latin typeface="Arial"/>
                <a:ea typeface="Arial"/>
                <a:cs typeface="Arial"/>
                <a:sym typeface="Arial"/>
              </a:rPr>
              <a:t>Use Parsec 3.0.</a:t>
            </a:r>
            <a:endParaRPr dirty="0">
              <a:solidFill>
                <a:srgbClr val="373737"/>
              </a:solidFill>
              <a:highlight>
                <a:srgbClr val="FFFFFF"/>
              </a:highlight>
              <a:latin typeface="Arial"/>
              <a:ea typeface="Arial"/>
              <a:cs typeface="Arial"/>
              <a:sym typeface="Arial"/>
            </a:endParaRPr>
          </a:p>
          <a:p>
            <a:pPr marL="0" lvl="0" indent="0" rtl="0">
              <a:spcBef>
                <a:spcPts val="250"/>
              </a:spcBef>
              <a:spcAft>
                <a:spcPts val="250"/>
              </a:spcAft>
              <a:buNone/>
            </a:pPr>
            <a:endParaRPr dirty="0">
              <a:solidFill>
                <a:srgbClr val="373737"/>
              </a:solidFill>
              <a:highlight>
                <a:srgbClr val="FFFFFF"/>
              </a:highlight>
              <a:latin typeface="Arial"/>
              <a:ea typeface="Arial"/>
              <a:cs typeface="Arial"/>
              <a:sym typeface="Arial"/>
            </a:endParaRPr>
          </a:p>
        </p:txBody>
      </p:sp>
      <p:sp>
        <p:nvSpPr>
          <p:cNvPr id="174" name="Shape 174"/>
          <p:cNvSpPr txBox="1">
            <a:spLocks noGrp="1"/>
          </p:cNvSpPr>
          <p:nvPr>
            <p:ph type="sldNum" idx="12"/>
          </p:nvPr>
        </p:nvSpPr>
        <p:spPr>
          <a:xfrm>
            <a:off x="8513250" y="4798450"/>
            <a:ext cx="548700" cy="309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14</a:t>
            </a:fld>
            <a:endParaRPr/>
          </a:p>
        </p:txBody>
      </p:sp>
      <p:pic>
        <p:nvPicPr>
          <p:cNvPr id="175" name="Shape 175"/>
          <p:cNvPicPr preferRelativeResize="0"/>
          <p:nvPr/>
        </p:nvPicPr>
        <p:blipFill>
          <a:blip r:embed="rId3">
            <a:alphaModFix/>
          </a:blip>
          <a:stretch>
            <a:fillRect/>
          </a:stretch>
        </p:blipFill>
        <p:spPr>
          <a:xfrm>
            <a:off x="2866000" y="956575"/>
            <a:ext cx="5287950" cy="3766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161725" y="17436"/>
            <a:ext cx="8310600" cy="812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Experiments</a:t>
            </a:r>
            <a:endParaRPr/>
          </a:p>
        </p:txBody>
      </p:sp>
      <p:sp>
        <p:nvSpPr>
          <p:cNvPr id="181" name="Shape 181"/>
          <p:cNvSpPr txBox="1">
            <a:spLocks noGrp="1"/>
          </p:cNvSpPr>
          <p:nvPr>
            <p:ph type="body" idx="1"/>
          </p:nvPr>
        </p:nvSpPr>
        <p:spPr>
          <a:xfrm>
            <a:off x="205325" y="948650"/>
            <a:ext cx="8687400" cy="3698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373737"/>
              </a:buClr>
              <a:buSzPts val="1800"/>
              <a:buFont typeface="Arial"/>
              <a:buChar char="-"/>
            </a:pPr>
            <a:r>
              <a:rPr lang="en">
                <a:solidFill>
                  <a:srgbClr val="373737"/>
                </a:solidFill>
                <a:highlight>
                  <a:schemeClr val="lt1"/>
                </a:highlight>
                <a:latin typeface="Arial"/>
                <a:ea typeface="Arial"/>
                <a:cs typeface="Arial"/>
                <a:sym typeface="Arial"/>
              </a:rPr>
              <a:t>Make Profiler to measure current, voltage and power.</a:t>
            </a:r>
            <a:endParaRPr>
              <a:solidFill>
                <a:srgbClr val="373737"/>
              </a:solidFill>
              <a:highlight>
                <a:schemeClr val="lt1"/>
              </a:highlight>
              <a:latin typeface="Arial"/>
              <a:ea typeface="Arial"/>
              <a:cs typeface="Arial"/>
              <a:sym typeface="Arial"/>
            </a:endParaRPr>
          </a:p>
          <a:p>
            <a:pPr marL="0" lvl="0" indent="0" rtl="0">
              <a:spcBef>
                <a:spcPts val="250"/>
              </a:spcBef>
              <a:spcAft>
                <a:spcPts val="0"/>
              </a:spcAft>
              <a:buNone/>
            </a:pPr>
            <a:endParaRPr>
              <a:solidFill>
                <a:srgbClr val="373737"/>
              </a:solidFill>
              <a:highlight>
                <a:schemeClr val="lt1"/>
              </a:highlight>
              <a:latin typeface="Arial"/>
              <a:ea typeface="Arial"/>
              <a:cs typeface="Arial"/>
              <a:sym typeface="Arial"/>
            </a:endParaRPr>
          </a:p>
          <a:p>
            <a:pPr marL="0" lvl="0" indent="0" rtl="0">
              <a:spcBef>
                <a:spcPts val="250"/>
              </a:spcBef>
              <a:spcAft>
                <a:spcPts val="250"/>
              </a:spcAft>
              <a:buNone/>
            </a:pPr>
            <a:endParaRPr>
              <a:solidFill>
                <a:srgbClr val="373737"/>
              </a:solidFill>
              <a:highlight>
                <a:srgbClr val="FFFFFF"/>
              </a:highlight>
              <a:latin typeface="Arial"/>
              <a:ea typeface="Arial"/>
              <a:cs typeface="Arial"/>
              <a:sym typeface="Arial"/>
            </a:endParaRPr>
          </a:p>
        </p:txBody>
      </p:sp>
      <p:sp>
        <p:nvSpPr>
          <p:cNvPr id="182" name="Shape 182"/>
          <p:cNvSpPr txBox="1">
            <a:spLocks noGrp="1"/>
          </p:cNvSpPr>
          <p:nvPr>
            <p:ph type="sldNum" idx="12"/>
          </p:nvPr>
        </p:nvSpPr>
        <p:spPr>
          <a:xfrm>
            <a:off x="8513250" y="4798450"/>
            <a:ext cx="548700" cy="309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15</a:t>
            </a:fld>
            <a:endParaRPr/>
          </a:p>
        </p:txBody>
      </p:sp>
      <p:pic>
        <p:nvPicPr>
          <p:cNvPr id="183" name="Shape 183"/>
          <p:cNvPicPr preferRelativeResize="0"/>
          <p:nvPr/>
        </p:nvPicPr>
        <p:blipFill>
          <a:blip r:embed="rId3">
            <a:alphaModFix/>
          </a:blip>
          <a:stretch>
            <a:fillRect/>
          </a:stretch>
        </p:blipFill>
        <p:spPr>
          <a:xfrm>
            <a:off x="4711873" y="2034586"/>
            <a:ext cx="1709475" cy="1796800"/>
          </a:xfrm>
          <a:prstGeom prst="rect">
            <a:avLst/>
          </a:prstGeom>
          <a:noFill/>
          <a:ln>
            <a:noFill/>
          </a:ln>
        </p:spPr>
      </p:pic>
      <p:pic>
        <p:nvPicPr>
          <p:cNvPr id="184" name="Shape 184"/>
          <p:cNvPicPr preferRelativeResize="0"/>
          <p:nvPr/>
        </p:nvPicPr>
        <p:blipFill>
          <a:blip r:embed="rId4">
            <a:alphaModFix/>
          </a:blip>
          <a:stretch>
            <a:fillRect/>
          </a:stretch>
        </p:blipFill>
        <p:spPr>
          <a:xfrm>
            <a:off x="270125" y="2424050"/>
            <a:ext cx="3695550" cy="1017850"/>
          </a:xfrm>
          <a:prstGeom prst="rect">
            <a:avLst/>
          </a:prstGeom>
          <a:noFill/>
          <a:ln>
            <a:noFill/>
          </a:ln>
        </p:spPr>
      </p:pic>
      <p:pic>
        <p:nvPicPr>
          <p:cNvPr id="185" name="Shape 185"/>
          <p:cNvPicPr preferRelativeResize="0"/>
          <p:nvPr/>
        </p:nvPicPr>
        <p:blipFill>
          <a:blip r:embed="rId5">
            <a:alphaModFix/>
          </a:blip>
          <a:stretch>
            <a:fillRect/>
          </a:stretch>
        </p:blipFill>
        <p:spPr>
          <a:xfrm>
            <a:off x="6604752" y="2034563"/>
            <a:ext cx="1297001" cy="714125"/>
          </a:xfrm>
          <a:prstGeom prst="rect">
            <a:avLst/>
          </a:prstGeom>
          <a:noFill/>
          <a:ln>
            <a:noFill/>
          </a:ln>
        </p:spPr>
      </p:pic>
      <p:pic>
        <p:nvPicPr>
          <p:cNvPr id="186" name="Shape 186"/>
          <p:cNvPicPr preferRelativeResize="0"/>
          <p:nvPr/>
        </p:nvPicPr>
        <p:blipFill>
          <a:blip r:embed="rId6">
            <a:alphaModFix/>
          </a:blip>
          <a:stretch>
            <a:fillRect/>
          </a:stretch>
        </p:blipFill>
        <p:spPr>
          <a:xfrm>
            <a:off x="6604749" y="2942323"/>
            <a:ext cx="1297000" cy="88904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161725" y="17436"/>
            <a:ext cx="8310600" cy="812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Experiments</a:t>
            </a:r>
            <a:endParaRPr/>
          </a:p>
        </p:txBody>
      </p:sp>
      <p:sp>
        <p:nvSpPr>
          <p:cNvPr id="192" name="Shape 192"/>
          <p:cNvSpPr txBox="1">
            <a:spLocks noGrp="1"/>
          </p:cNvSpPr>
          <p:nvPr>
            <p:ph type="body" idx="1"/>
          </p:nvPr>
        </p:nvSpPr>
        <p:spPr>
          <a:xfrm>
            <a:off x="205325" y="948650"/>
            <a:ext cx="8687400" cy="3698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373737"/>
              </a:buClr>
              <a:buSzPts val="1800"/>
              <a:buFont typeface="Arial"/>
              <a:buChar char="-"/>
            </a:pPr>
            <a:r>
              <a:rPr lang="en">
                <a:solidFill>
                  <a:srgbClr val="373737"/>
                </a:solidFill>
                <a:highlight>
                  <a:schemeClr val="lt1"/>
                </a:highlight>
                <a:latin typeface="Arial"/>
                <a:ea typeface="Arial"/>
                <a:cs typeface="Arial"/>
                <a:sym typeface="Arial"/>
              </a:rPr>
              <a:t>Make Profiler to measure current, voltage and power.</a:t>
            </a:r>
            <a:endParaRPr>
              <a:solidFill>
                <a:srgbClr val="373737"/>
              </a:solidFill>
              <a:highlight>
                <a:schemeClr val="lt1"/>
              </a:highlight>
              <a:latin typeface="Arial"/>
              <a:ea typeface="Arial"/>
              <a:cs typeface="Arial"/>
              <a:sym typeface="Arial"/>
            </a:endParaRPr>
          </a:p>
          <a:p>
            <a:pPr marL="0" lvl="0" indent="0" rtl="0">
              <a:spcBef>
                <a:spcPts val="250"/>
              </a:spcBef>
              <a:spcAft>
                <a:spcPts val="0"/>
              </a:spcAft>
              <a:buNone/>
            </a:pPr>
            <a:endParaRPr>
              <a:solidFill>
                <a:srgbClr val="373737"/>
              </a:solidFill>
              <a:highlight>
                <a:schemeClr val="lt1"/>
              </a:highlight>
              <a:latin typeface="Arial"/>
              <a:ea typeface="Arial"/>
              <a:cs typeface="Arial"/>
              <a:sym typeface="Arial"/>
            </a:endParaRPr>
          </a:p>
          <a:p>
            <a:pPr marL="0" lvl="0" indent="0" rtl="0">
              <a:spcBef>
                <a:spcPts val="250"/>
              </a:spcBef>
              <a:spcAft>
                <a:spcPts val="250"/>
              </a:spcAft>
              <a:buNone/>
            </a:pPr>
            <a:r>
              <a:rPr lang="en">
                <a:solidFill>
                  <a:srgbClr val="373737"/>
                </a:solidFill>
                <a:highlight>
                  <a:schemeClr val="lt1"/>
                </a:highlight>
                <a:latin typeface="Arial"/>
                <a:ea typeface="Arial"/>
                <a:cs typeface="Arial"/>
                <a:sym typeface="Arial"/>
              </a:rPr>
              <a:t>	</a:t>
            </a:r>
            <a:endParaRPr>
              <a:solidFill>
                <a:srgbClr val="373737"/>
              </a:solidFill>
              <a:highlight>
                <a:srgbClr val="FFFFFF"/>
              </a:highlight>
              <a:latin typeface="Arial"/>
              <a:ea typeface="Arial"/>
              <a:cs typeface="Arial"/>
              <a:sym typeface="Arial"/>
            </a:endParaRPr>
          </a:p>
        </p:txBody>
      </p:sp>
      <p:sp>
        <p:nvSpPr>
          <p:cNvPr id="193" name="Shape 193"/>
          <p:cNvSpPr txBox="1">
            <a:spLocks noGrp="1"/>
          </p:cNvSpPr>
          <p:nvPr>
            <p:ph type="sldNum" idx="12"/>
          </p:nvPr>
        </p:nvSpPr>
        <p:spPr>
          <a:xfrm>
            <a:off x="8513250" y="4798450"/>
            <a:ext cx="548700" cy="309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16</a:t>
            </a:fld>
            <a:endParaRPr/>
          </a:p>
        </p:txBody>
      </p:sp>
      <p:pic>
        <p:nvPicPr>
          <p:cNvPr id="194" name="Shape 194"/>
          <p:cNvPicPr preferRelativeResize="0"/>
          <p:nvPr/>
        </p:nvPicPr>
        <p:blipFill>
          <a:blip r:embed="rId3">
            <a:alphaModFix/>
          </a:blip>
          <a:stretch>
            <a:fillRect/>
          </a:stretch>
        </p:blipFill>
        <p:spPr>
          <a:xfrm>
            <a:off x="292700" y="1373338"/>
            <a:ext cx="8048625" cy="2962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161725" y="17436"/>
            <a:ext cx="8310600" cy="812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Experiments</a:t>
            </a:r>
            <a:endParaRPr/>
          </a:p>
        </p:txBody>
      </p:sp>
      <p:sp>
        <p:nvSpPr>
          <p:cNvPr id="200" name="Shape 200"/>
          <p:cNvSpPr txBox="1">
            <a:spLocks noGrp="1"/>
          </p:cNvSpPr>
          <p:nvPr>
            <p:ph type="body" idx="1"/>
          </p:nvPr>
        </p:nvSpPr>
        <p:spPr>
          <a:xfrm>
            <a:off x="205325" y="948650"/>
            <a:ext cx="8687400" cy="3698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373737"/>
              </a:buClr>
              <a:buSzPts val="1800"/>
              <a:buFont typeface="Arial"/>
              <a:buChar char="-"/>
            </a:pPr>
            <a:r>
              <a:rPr lang="en">
                <a:solidFill>
                  <a:srgbClr val="373737"/>
                </a:solidFill>
                <a:highlight>
                  <a:schemeClr val="lt1"/>
                </a:highlight>
                <a:latin typeface="Arial"/>
                <a:ea typeface="Arial"/>
                <a:cs typeface="Arial"/>
                <a:sym typeface="Arial"/>
              </a:rPr>
              <a:t>Make Profiler to measure current, voltage and power.</a:t>
            </a:r>
            <a:endParaRPr>
              <a:solidFill>
                <a:srgbClr val="373737"/>
              </a:solidFill>
              <a:highlight>
                <a:schemeClr val="lt1"/>
              </a:highlight>
              <a:latin typeface="Arial"/>
              <a:ea typeface="Arial"/>
              <a:cs typeface="Arial"/>
              <a:sym typeface="Arial"/>
            </a:endParaRPr>
          </a:p>
          <a:p>
            <a:pPr marL="0" lvl="0" indent="0" rtl="0">
              <a:spcBef>
                <a:spcPts val="250"/>
              </a:spcBef>
              <a:spcAft>
                <a:spcPts val="0"/>
              </a:spcAft>
              <a:buNone/>
            </a:pPr>
            <a:endParaRPr>
              <a:solidFill>
                <a:srgbClr val="373737"/>
              </a:solidFill>
              <a:highlight>
                <a:schemeClr val="lt1"/>
              </a:highlight>
              <a:latin typeface="Arial"/>
              <a:ea typeface="Arial"/>
              <a:cs typeface="Arial"/>
              <a:sym typeface="Arial"/>
            </a:endParaRPr>
          </a:p>
          <a:p>
            <a:pPr marL="0" lvl="0" indent="0" rtl="0">
              <a:spcBef>
                <a:spcPts val="250"/>
              </a:spcBef>
              <a:spcAft>
                <a:spcPts val="250"/>
              </a:spcAft>
              <a:buNone/>
            </a:pPr>
            <a:r>
              <a:rPr lang="en">
                <a:solidFill>
                  <a:srgbClr val="373737"/>
                </a:solidFill>
                <a:highlight>
                  <a:schemeClr val="lt1"/>
                </a:highlight>
                <a:latin typeface="Arial"/>
                <a:ea typeface="Arial"/>
                <a:cs typeface="Arial"/>
                <a:sym typeface="Arial"/>
              </a:rPr>
              <a:t>	</a:t>
            </a:r>
            <a:endParaRPr>
              <a:solidFill>
                <a:srgbClr val="373737"/>
              </a:solidFill>
              <a:highlight>
                <a:srgbClr val="FFFFFF"/>
              </a:highlight>
              <a:latin typeface="Arial"/>
              <a:ea typeface="Arial"/>
              <a:cs typeface="Arial"/>
              <a:sym typeface="Arial"/>
            </a:endParaRPr>
          </a:p>
        </p:txBody>
      </p:sp>
      <p:sp>
        <p:nvSpPr>
          <p:cNvPr id="201" name="Shape 201"/>
          <p:cNvSpPr txBox="1">
            <a:spLocks noGrp="1"/>
          </p:cNvSpPr>
          <p:nvPr>
            <p:ph type="sldNum" idx="12"/>
          </p:nvPr>
        </p:nvSpPr>
        <p:spPr>
          <a:xfrm>
            <a:off x="8513250" y="4798450"/>
            <a:ext cx="548700" cy="309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17</a:t>
            </a:fld>
            <a:endParaRPr/>
          </a:p>
        </p:txBody>
      </p:sp>
      <p:pic>
        <p:nvPicPr>
          <p:cNvPr id="202" name="Shape 202"/>
          <p:cNvPicPr preferRelativeResize="0"/>
          <p:nvPr/>
        </p:nvPicPr>
        <p:blipFill>
          <a:blip r:embed="rId3">
            <a:alphaModFix/>
          </a:blip>
          <a:stretch>
            <a:fillRect/>
          </a:stretch>
        </p:blipFill>
        <p:spPr>
          <a:xfrm>
            <a:off x="1142125" y="1344824"/>
            <a:ext cx="6349803" cy="3302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161725" y="17436"/>
            <a:ext cx="8310600" cy="812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Experiments</a:t>
            </a:r>
            <a:endParaRPr/>
          </a:p>
        </p:txBody>
      </p:sp>
      <p:sp>
        <p:nvSpPr>
          <p:cNvPr id="208" name="Shape 208"/>
          <p:cNvSpPr txBox="1">
            <a:spLocks noGrp="1"/>
          </p:cNvSpPr>
          <p:nvPr>
            <p:ph type="body" idx="1"/>
          </p:nvPr>
        </p:nvSpPr>
        <p:spPr>
          <a:xfrm>
            <a:off x="205325" y="948650"/>
            <a:ext cx="8687400" cy="3698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373737"/>
              </a:buClr>
              <a:buSzPts val="1800"/>
              <a:buFont typeface="Arial"/>
              <a:buChar char="-"/>
            </a:pPr>
            <a:r>
              <a:rPr lang="en">
                <a:solidFill>
                  <a:srgbClr val="373737"/>
                </a:solidFill>
                <a:highlight>
                  <a:schemeClr val="lt1"/>
                </a:highlight>
                <a:latin typeface="Arial"/>
                <a:ea typeface="Arial"/>
                <a:cs typeface="Arial"/>
                <a:sym typeface="Arial"/>
              </a:rPr>
              <a:t>Make Profiler to measure current, voltage and power.</a:t>
            </a:r>
            <a:endParaRPr>
              <a:solidFill>
                <a:srgbClr val="373737"/>
              </a:solidFill>
              <a:highlight>
                <a:schemeClr val="lt1"/>
              </a:highlight>
              <a:latin typeface="Arial"/>
              <a:ea typeface="Arial"/>
              <a:cs typeface="Arial"/>
              <a:sym typeface="Arial"/>
            </a:endParaRPr>
          </a:p>
          <a:p>
            <a:pPr marL="0" lvl="0" indent="0" rtl="0">
              <a:spcBef>
                <a:spcPts val="250"/>
              </a:spcBef>
              <a:spcAft>
                <a:spcPts val="0"/>
              </a:spcAft>
              <a:buNone/>
            </a:pPr>
            <a:endParaRPr>
              <a:solidFill>
                <a:srgbClr val="373737"/>
              </a:solidFill>
              <a:highlight>
                <a:schemeClr val="lt1"/>
              </a:highlight>
              <a:latin typeface="Arial"/>
              <a:ea typeface="Arial"/>
              <a:cs typeface="Arial"/>
              <a:sym typeface="Arial"/>
            </a:endParaRPr>
          </a:p>
          <a:p>
            <a:pPr marL="0" lvl="0" indent="0" rtl="0">
              <a:spcBef>
                <a:spcPts val="250"/>
              </a:spcBef>
              <a:spcAft>
                <a:spcPts val="250"/>
              </a:spcAft>
              <a:buNone/>
            </a:pPr>
            <a:r>
              <a:rPr lang="en">
                <a:solidFill>
                  <a:srgbClr val="373737"/>
                </a:solidFill>
                <a:highlight>
                  <a:schemeClr val="lt1"/>
                </a:highlight>
                <a:latin typeface="Arial"/>
                <a:ea typeface="Arial"/>
                <a:cs typeface="Arial"/>
                <a:sym typeface="Arial"/>
              </a:rPr>
              <a:t>	</a:t>
            </a:r>
            <a:endParaRPr>
              <a:solidFill>
                <a:srgbClr val="373737"/>
              </a:solidFill>
              <a:highlight>
                <a:srgbClr val="FFFFFF"/>
              </a:highlight>
              <a:latin typeface="Arial"/>
              <a:ea typeface="Arial"/>
              <a:cs typeface="Arial"/>
              <a:sym typeface="Arial"/>
            </a:endParaRPr>
          </a:p>
        </p:txBody>
      </p:sp>
      <p:sp>
        <p:nvSpPr>
          <p:cNvPr id="209" name="Shape 209"/>
          <p:cNvSpPr txBox="1">
            <a:spLocks noGrp="1"/>
          </p:cNvSpPr>
          <p:nvPr>
            <p:ph type="sldNum" idx="12"/>
          </p:nvPr>
        </p:nvSpPr>
        <p:spPr>
          <a:xfrm>
            <a:off x="8513250" y="4798450"/>
            <a:ext cx="548700" cy="309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18</a:t>
            </a:fld>
            <a:endParaRPr/>
          </a:p>
        </p:txBody>
      </p:sp>
      <p:pic>
        <p:nvPicPr>
          <p:cNvPr id="3" name="그림 2">
            <a:extLst>
              <a:ext uri="{FF2B5EF4-FFF2-40B4-BE49-F238E27FC236}">
                <a16:creationId xmlns:a16="http://schemas.microsoft.com/office/drawing/2014/main" id="{E42F4C88-673E-45AF-855A-5A134FFE696D}"/>
              </a:ext>
            </a:extLst>
          </p:cNvPr>
          <p:cNvPicPr>
            <a:picLocks noChangeAspect="1"/>
          </p:cNvPicPr>
          <p:nvPr/>
        </p:nvPicPr>
        <p:blipFill>
          <a:blip r:embed="rId3"/>
          <a:stretch>
            <a:fillRect/>
          </a:stretch>
        </p:blipFill>
        <p:spPr>
          <a:xfrm>
            <a:off x="872375" y="1454378"/>
            <a:ext cx="7353300" cy="2853415"/>
          </a:xfrm>
          <a:prstGeom prst="rect">
            <a:avLst/>
          </a:prstGeom>
        </p:spPr>
      </p:pic>
      <p:sp>
        <p:nvSpPr>
          <p:cNvPr id="7" name="타원 6">
            <a:extLst>
              <a:ext uri="{FF2B5EF4-FFF2-40B4-BE49-F238E27FC236}">
                <a16:creationId xmlns:a16="http://schemas.microsoft.com/office/drawing/2014/main" id="{26A8F2A7-DC4B-4063-9D79-17280326A282}"/>
              </a:ext>
            </a:extLst>
          </p:cNvPr>
          <p:cNvSpPr/>
          <p:nvPr/>
        </p:nvSpPr>
        <p:spPr>
          <a:xfrm>
            <a:off x="2271562" y="1396628"/>
            <a:ext cx="1155032" cy="3097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F0000"/>
              </a:solidFill>
            </a:endParaRPr>
          </a:p>
        </p:txBody>
      </p:sp>
      <p:sp>
        <p:nvSpPr>
          <p:cNvPr id="8" name="타원 7">
            <a:extLst>
              <a:ext uri="{FF2B5EF4-FFF2-40B4-BE49-F238E27FC236}">
                <a16:creationId xmlns:a16="http://schemas.microsoft.com/office/drawing/2014/main" id="{B4D8A881-AD5B-43C9-ACDE-31EFC29F231E}"/>
              </a:ext>
            </a:extLst>
          </p:cNvPr>
          <p:cNvSpPr/>
          <p:nvPr/>
        </p:nvSpPr>
        <p:spPr>
          <a:xfrm>
            <a:off x="3829251" y="1385400"/>
            <a:ext cx="1155032" cy="3097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F0000"/>
              </a:solidFill>
            </a:endParaRPr>
          </a:p>
        </p:txBody>
      </p:sp>
      <p:sp>
        <p:nvSpPr>
          <p:cNvPr id="9" name="타원 8">
            <a:extLst>
              <a:ext uri="{FF2B5EF4-FFF2-40B4-BE49-F238E27FC236}">
                <a16:creationId xmlns:a16="http://schemas.microsoft.com/office/drawing/2014/main" id="{BF016402-FB36-4A78-BE5F-E11B4183AF23}"/>
              </a:ext>
            </a:extLst>
          </p:cNvPr>
          <p:cNvSpPr/>
          <p:nvPr/>
        </p:nvSpPr>
        <p:spPr>
          <a:xfrm>
            <a:off x="5455924" y="1385400"/>
            <a:ext cx="1155032" cy="3097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F0000"/>
              </a:solidFill>
            </a:endParaRPr>
          </a:p>
        </p:txBody>
      </p:sp>
      <p:sp>
        <p:nvSpPr>
          <p:cNvPr id="10" name="타원 9">
            <a:extLst>
              <a:ext uri="{FF2B5EF4-FFF2-40B4-BE49-F238E27FC236}">
                <a16:creationId xmlns:a16="http://schemas.microsoft.com/office/drawing/2014/main" id="{5BBA2A8B-2C5E-47C5-81E3-A7C7060DAEB7}"/>
              </a:ext>
            </a:extLst>
          </p:cNvPr>
          <p:cNvSpPr/>
          <p:nvPr/>
        </p:nvSpPr>
        <p:spPr>
          <a:xfrm>
            <a:off x="7080991" y="1383797"/>
            <a:ext cx="1155032" cy="309727"/>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F0000"/>
              </a:solidFill>
            </a:endParaRPr>
          </a:p>
        </p:txBody>
      </p:sp>
      <p:sp>
        <p:nvSpPr>
          <p:cNvPr id="4" name="타원 3">
            <a:extLst>
              <a:ext uri="{FF2B5EF4-FFF2-40B4-BE49-F238E27FC236}">
                <a16:creationId xmlns:a16="http://schemas.microsoft.com/office/drawing/2014/main" id="{7B9AB77B-C912-424C-8577-9E74C5790D4D}"/>
              </a:ext>
            </a:extLst>
          </p:cNvPr>
          <p:cNvSpPr/>
          <p:nvPr/>
        </p:nvSpPr>
        <p:spPr>
          <a:xfrm>
            <a:off x="8345103" y="2752825"/>
            <a:ext cx="57752"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타원 11">
            <a:extLst>
              <a:ext uri="{FF2B5EF4-FFF2-40B4-BE49-F238E27FC236}">
                <a16:creationId xmlns:a16="http://schemas.microsoft.com/office/drawing/2014/main" id="{3276B2F8-E165-4563-A86B-F5AAB17AAD65}"/>
              </a:ext>
            </a:extLst>
          </p:cNvPr>
          <p:cNvSpPr/>
          <p:nvPr/>
        </p:nvSpPr>
        <p:spPr>
          <a:xfrm>
            <a:off x="8515151" y="2757085"/>
            <a:ext cx="57752"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타원 12">
            <a:extLst>
              <a:ext uri="{FF2B5EF4-FFF2-40B4-BE49-F238E27FC236}">
                <a16:creationId xmlns:a16="http://schemas.microsoft.com/office/drawing/2014/main" id="{63354CBA-C939-4A34-8423-7D2C00A2BF70}"/>
              </a:ext>
            </a:extLst>
          </p:cNvPr>
          <p:cNvSpPr/>
          <p:nvPr/>
        </p:nvSpPr>
        <p:spPr>
          <a:xfrm>
            <a:off x="8681718" y="2752281"/>
            <a:ext cx="57752"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161725" y="17436"/>
            <a:ext cx="8310600" cy="812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Experiments</a:t>
            </a:r>
            <a:endParaRPr/>
          </a:p>
        </p:txBody>
      </p:sp>
      <p:sp>
        <p:nvSpPr>
          <p:cNvPr id="216" name="Shape 216"/>
          <p:cNvSpPr txBox="1">
            <a:spLocks noGrp="1"/>
          </p:cNvSpPr>
          <p:nvPr>
            <p:ph type="body" idx="1"/>
          </p:nvPr>
        </p:nvSpPr>
        <p:spPr>
          <a:xfrm>
            <a:off x="205325" y="948650"/>
            <a:ext cx="8687400" cy="3698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373737"/>
              </a:buClr>
              <a:buSzPts val="1800"/>
              <a:buFont typeface="Arial"/>
              <a:buChar char="-"/>
            </a:pPr>
            <a:r>
              <a:rPr lang="en" dirty="0">
                <a:solidFill>
                  <a:srgbClr val="373737"/>
                </a:solidFill>
                <a:highlight>
                  <a:schemeClr val="lt1"/>
                </a:highlight>
                <a:latin typeface="Arial"/>
                <a:ea typeface="Arial"/>
                <a:cs typeface="Arial"/>
                <a:sym typeface="Arial"/>
              </a:rPr>
              <a:t>Visualizing and Analyzing.</a:t>
            </a:r>
            <a:endParaRPr dirty="0">
              <a:solidFill>
                <a:srgbClr val="373737"/>
              </a:solidFill>
              <a:highlight>
                <a:schemeClr val="lt1"/>
              </a:highlight>
              <a:latin typeface="Arial"/>
              <a:ea typeface="Arial"/>
              <a:cs typeface="Arial"/>
              <a:sym typeface="Arial"/>
            </a:endParaRPr>
          </a:p>
          <a:p>
            <a:pPr marL="0" lvl="0" indent="0" rtl="0">
              <a:spcBef>
                <a:spcPts val="250"/>
              </a:spcBef>
              <a:spcAft>
                <a:spcPts val="0"/>
              </a:spcAft>
              <a:buNone/>
            </a:pPr>
            <a:endParaRPr sz="1400" dirty="0">
              <a:solidFill>
                <a:srgbClr val="373737"/>
              </a:solidFill>
              <a:highlight>
                <a:schemeClr val="lt1"/>
              </a:highlight>
              <a:latin typeface="Arial"/>
              <a:ea typeface="Arial"/>
              <a:cs typeface="Arial"/>
              <a:sym typeface="Arial"/>
            </a:endParaRPr>
          </a:p>
          <a:p>
            <a:pPr marL="0" lvl="0" indent="0" rtl="0">
              <a:spcBef>
                <a:spcPts val="250"/>
              </a:spcBef>
              <a:spcAft>
                <a:spcPts val="0"/>
              </a:spcAft>
              <a:buNone/>
            </a:pPr>
            <a:r>
              <a:rPr lang="en" sz="1400" dirty="0">
                <a:solidFill>
                  <a:srgbClr val="373737"/>
                </a:solidFill>
                <a:highlight>
                  <a:schemeClr val="lt1"/>
                </a:highlight>
                <a:latin typeface="Arial"/>
                <a:ea typeface="Arial"/>
                <a:cs typeface="Arial"/>
                <a:sym typeface="Arial"/>
              </a:rPr>
              <a:t>CPU mode : MAXN, Workload : X264, Sensor : CPU</a:t>
            </a:r>
            <a:endParaRPr sz="1400" dirty="0">
              <a:solidFill>
                <a:srgbClr val="373737"/>
              </a:solidFill>
              <a:highlight>
                <a:schemeClr val="lt1"/>
              </a:highlight>
              <a:latin typeface="Arial"/>
              <a:ea typeface="Arial"/>
              <a:cs typeface="Arial"/>
              <a:sym typeface="Arial"/>
            </a:endParaRPr>
          </a:p>
          <a:p>
            <a:pPr marL="0" lvl="0" indent="0">
              <a:spcBef>
                <a:spcPts val="250"/>
              </a:spcBef>
              <a:spcAft>
                <a:spcPts val="0"/>
              </a:spcAft>
              <a:buNone/>
            </a:pPr>
            <a:endParaRPr dirty="0">
              <a:solidFill>
                <a:srgbClr val="373737"/>
              </a:solidFill>
              <a:highlight>
                <a:srgbClr val="FFFFFF"/>
              </a:highlight>
              <a:latin typeface="Arial"/>
              <a:ea typeface="Arial"/>
              <a:cs typeface="Arial"/>
              <a:sym typeface="Arial"/>
            </a:endParaRPr>
          </a:p>
          <a:p>
            <a:pPr marL="0" lvl="0" indent="0">
              <a:spcBef>
                <a:spcPts val="250"/>
              </a:spcBef>
              <a:spcAft>
                <a:spcPts val="0"/>
              </a:spcAft>
              <a:buNone/>
            </a:pPr>
            <a:endParaRPr dirty="0">
              <a:solidFill>
                <a:srgbClr val="373737"/>
              </a:solidFill>
              <a:highlight>
                <a:srgbClr val="FFFFFF"/>
              </a:highlight>
              <a:latin typeface="Arial"/>
              <a:ea typeface="Arial"/>
              <a:cs typeface="Arial"/>
              <a:sym typeface="Arial"/>
            </a:endParaRPr>
          </a:p>
          <a:p>
            <a:pPr marL="0" lvl="0" indent="0">
              <a:spcBef>
                <a:spcPts val="250"/>
              </a:spcBef>
              <a:spcAft>
                <a:spcPts val="0"/>
              </a:spcAft>
              <a:buNone/>
            </a:pPr>
            <a:endParaRPr dirty="0">
              <a:solidFill>
                <a:srgbClr val="373737"/>
              </a:solidFill>
              <a:highlight>
                <a:srgbClr val="FFFFFF"/>
              </a:highlight>
              <a:latin typeface="Arial"/>
              <a:ea typeface="Arial"/>
              <a:cs typeface="Arial"/>
              <a:sym typeface="Arial"/>
            </a:endParaRPr>
          </a:p>
          <a:p>
            <a:pPr marL="0" lvl="0" indent="0">
              <a:spcBef>
                <a:spcPts val="250"/>
              </a:spcBef>
              <a:spcAft>
                <a:spcPts val="0"/>
              </a:spcAft>
              <a:buNone/>
            </a:pPr>
            <a:endParaRPr dirty="0">
              <a:solidFill>
                <a:srgbClr val="373737"/>
              </a:solidFill>
              <a:highlight>
                <a:srgbClr val="FFFFFF"/>
              </a:highlight>
              <a:latin typeface="Arial"/>
              <a:ea typeface="Arial"/>
              <a:cs typeface="Arial"/>
              <a:sym typeface="Arial"/>
            </a:endParaRPr>
          </a:p>
          <a:p>
            <a:pPr marL="0" lvl="0" indent="0">
              <a:spcBef>
                <a:spcPts val="250"/>
              </a:spcBef>
              <a:spcAft>
                <a:spcPts val="0"/>
              </a:spcAft>
              <a:buNone/>
            </a:pPr>
            <a:endParaRPr dirty="0">
              <a:solidFill>
                <a:srgbClr val="373737"/>
              </a:solidFill>
              <a:highlight>
                <a:srgbClr val="FFFFFF"/>
              </a:highlight>
              <a:latin typeface="Arial"/>
              <a:ea typeface="Arial"/>
              <a:cs typeface="Arial"/>
              <a:sym typeface="Arial"/>
            </a:endParaRPr>
          </a:p>
          <a:p>
            <a:pPr marL="0" lvl="0" indent="0">
              <a:spcBef>
                <a:spcPts val="250"/>
              </a:spcBef>
              <a:spcAft>
                <a:spcPts val="0"/>
              </a:spcAft>
              <a:buNone/>
            </a:pPr>
            <a:endParaRPr dirty="0">
              <a:solidFill>
                <a:srgbClr val="373737"/>
              </a:solidFill>
              <a:highlight>
                <a:srgbClr val="FFFFFF"/>
              </a:highlight>
              <a:latin typeface="Arial"/>
              <a:ea typeface="Arial"/>
              <a:cs typeface="Arial"/>
              <a:sym typeface="Arial"/>
            </a:endParaRPr>
          </a:p>
          <a:p>
            <a:pPr marL="0" lvl="0" indent="0">
              <a:spcBef>
                <a:spcPts val="250"/>
              </a:spcBef>
              <a:spcAft>
                <a:spcPts val="0"/>
              </a:spcAft>
              <a:buNone/>
            </a:pPr>
            <a:endParaRPr dirty="0">
              <a:solidFill>
                <a:srgbClr val="373737"/>
              </a:solidFill>
              <a:highlight>
                <a:srgbClr val="FFFFFF"/>
              </a:highlight>
              <a:latin typeface="Arial"/>
              <a:ea typeface="Arial"/>
              <a:cs typeface="Arial"/>
              <a:sym typeface="Arial"/>
            </a:endParaRPr>
          </a:p>
          <a:p>
            <a:pPr marL="0" lvl="0" indent="0">
              <a:spcBef>
                <a:spcPts val="250"/>
              </a:spcBef>
              <a:spcAft>
                <a:spcPts val="0"/>
              </a:spcAft>
              <a:buNone/>
            </a:pPr>
            <a:endParaRPr dirty="0">
              <a:solidFill>
                <a:srgbClr val="373737"/>
              </a:solidFill>
              <a:highlight>
                <a:srgbClr val="FFFFFF"/>
              </a:highlight>
              <a:latin typeface="Arial"/>
              <a:ea typeface="Arial"/>
              <a:cs typeface="Arial"/>
              <a:sym typeface="Arial"/>
            </a:endParaRPr>
          </a:p>
          <a:p>
            <a:pPr marL="0" lvl="0" indent="0" rtl="0">
              <a:spcBef>
                <a:spcPts val="250"/>
              </a:spcBef>
              <a:spcAft>
                <a:spcPts val="250"/>
              </a:spcAft>
              <a:buNone/>
            </a:pPr>
            <a:r>
              <a:rPr lang="en" dirty="0">
                <a:solidFill>
                  <a:srgbClr val="373737"/>
                </a:solidFill>
                <a:highlight>
                  <a:srgbClr val="FFFFFF"/>
                </a:highlight>
                <a:latin typeface="Arial"/>
                <a:ea typeface="Arial"/>
                <a:cs typeface="Arial"/>
                <a:sym typeface="Arial"/>
              </a:rPr>
              <a:t>             </a:t>
            </a:r>
            <a:r>
              <a:rPr lang="en" sz="1400" dirty="0">
                <a:solidFill>
                  <a:srgbClr val="373737"/>
                </a:solidFill>
                <a:highlight>
                  <a:srgbClr val="FFFFFF"/>
                </a:highlight>
                <a:latin typeface="Arial"/>
                <a:ea typeface="Arial"/>
                <a:cs typeface="Arial"/>
                <a:sym typeface="Arial"/>
              </a:rPr>
              <a:t>Current			       Voltage                                                    Power</a:t>
            </a:r>
            <a:endParaRPr sz="1400" dirty="0">
              <a:solidFill>
                <a:srgbClr val="373737"/>
              </a:solidFill>
              <a:highlight>
                <a:srgbClr val="FFFFFF"/>
              </a:highlight>
              <a:latin typeface="Arial"/>
              <a:ea typeface="Arial"/>
              <a:cs typeface="Arial"/>
              <a:sym typeface="Arial"/>
            </a:endParaRPr>
          </a:p>
        </p:txBody>
      </p:sp>
      <p:sp>
        <p:nvSpPr>
          <p:cNvPr id="217" name="Shape 217"/>
          <p:cNvSpPr txBox="1">
            <a:spLocks noGrp="1"/>
          </p:cNvSpPr>
          <p:nvPr>
            <p:ph type="sldNum" idx="12"/>
          </p:nvPr>
        </p:nvSpPr>
        <p:spPr>
          <a:xfrm>
            <a:off x="8513250" y="4798450"/>
            <a:ext cx="548700" cy="309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19</a:t>
            </a:fld>
            <a:endParaRPr/>
          </a:p>
        </p:txBody>
      </p:sp>
      <p:pic>
        <p:nvPicPr>
          <p:cNvPr id="218" name="Shape 218"/>
          <p:cNvPicPr preferRelativeResize="0"/>
          <p:nvPr/>
        </p:nvPicPr>
        <p:blipFill>
          <a:blip r:embed="rId3">
            <a:alphaModFix/>
          </a:blip>
          <a:stretch>
            <a:fillRect/>
          </a:stretch>
        </p:blipFill>
        <p:spPr>
          <a:xfrm>
            <a:off x="-1" y="1949504"/>
            <a:ext cx="3091575" cy="2319950"/>
          </a:xfrm>
          <a:prstGeom prst="rect">
            <a:avLst/>
          </a:prstGeom>
          <a:noFill/>
          <a:ln>
            <a:noFill/>
          </a:ln>
        </p:spPr>
      </p:pic>
      <p:pic>
        <p:nvPicPr>
          <p:cNvPr id="219" name="Shape 219"/>
          <p:cNvPicPr preferRelativeResize="0"/>
          <p:nvPr/>
        </p:nvPicPr>
        <p:blipFill>
          <a:blip r:embed="rId4">
            <a:alphaModFix/>
          </a:blip>
          <a:stretch>
            <a:fillRect/>
          </a:stretch>
        </p:blipFill>
        <p:spPr>
          <a:xfrm>
            <a:off x="3003250" y="1940705"/>
            <a:ext cx="3091574" cy="2337552"/>
          </a:xfrm>
          <a:prstGeom prst="rect">
            <a:avLst/>
          </a:prstGeom>
          <a:noFill/>
          <a:ln>
            <a:noFill/>
          </a:ln>
        </p:spPr>
      </p:pic>
      <p:pic>
        <p:nvPicPr>
          <p:cNvPr id="220" name="Shape 220"/>
          <p:cNvPicPr preferRelativeResize="0"/>
          <p:nvPr/>
        </p:nvPicPr>
        <p:blipFill>
          <a:blip r:embed="rId5">
            <a:alphaModFix/>
          </a:blip>
          <a:stretch>
            <a:fillRect/>
          </a:stretch>
        </p:blipFill>
        <p:spPr>
          <a:xfrm>
            <a:off x="6016800" y="1976055"/>
            <a:ext cx="3140158" cy="2337550"/>
          </a:xfrm>
          <a:prstGeom prst="rect">
            <a:avLst/>
          </a:prstGeom>
          <a:noFill/>
          <a:ln>
            <a:noFill/>
          </a:ln>
        </p:spPr>
      </p:pic>
      <p:pic>
        <p:nvPicPr>
          <p:cNvPr id="8" name="Shape 218">
            <a:extLst>
              <a:ext uri="{FF2B5EF4-FFF2-40B4-BE49-F238E27FC236}">
                <a16:creationId xmlns:a16="http://schemas.microsoft.com/office/drawing/2014/main" id="{D72DD1A2-FF28-491C-B286-58FF7D118012}"/>
              </a:ext>
            </a:extLst>
          </p:cNvPr>
          <p:cNvPicPr preferRelativeResize="0"/>
          <p:nvPr/>
        </p:nvPicPr>
        <p:blipFill>
          <a:blip r:embed="rId3">
            <a:alphaModFix/>
          </a:blip>
          <a:stretch>
            <a:fillRect/>
          </a:stretch>
        </p:blipFill>
        <p:spPr>
          <a:xfrm>
            <a:off x="35627" y="1851623"/>
            <a:ext cx="3091575" cy="2319950"/>
          </a:xfrm>
          <a:prstGeom prst="rect">
            <a:avLst/>
          </a:prstGeom>
          <a:noFill/>
          <a:ln>
            <a:noFill/>
          </a:ln>
        </p:spPr>
      </p:pic>
      <p:pic>
        <p:nvPicPr>
          <p:cNvPr id="9" name="Shape 219">
            <a:extLst>
              <a:ext uri="{FF2B5EF4-FFF2-40B4-BE49-F238E27FC236}">
                <a16:creationId xmlns:a16="http://schemas.microsoft.com/office/drawing/2014/main" id="{427642CD-7321-40E8-BDE3-E0507786F7F2}"/>
              </a:ext>
            </a:extLst>
          </p:cNvPr>
          <p:cNvPicPr preferRelativeResize="0"/>
          <p:nvPr/>
        </p:nvPicPr>
        <p:blipFill>
          <a:blip r:embed="rId4">
            <a:alphaModFix/>
          </a:blip>
          <a:stretch>
            <a:fillRect/>
          </a:stretch>
        </p:blipFill>
        <p:spPr>
          <a:xfrm>
            <a:off x="3022836" y="1842824"/>
            <a:ext cx="3091574" cy="2337552"/>
          </a:xfrm>
          <a:prstGeom prst="rect">
            <a:avLst/>
          </a:prstGeom>
          <a:noFill/>
          <a:ln>
            <a:noFill/>
          </a:ln>
        </p:spPr>
      </p:pic>
      <p:pic>
        <p:nvPicPr>
          <p:cNvPr id="10" name="Shape 220">
            <a:extLst>
              <a:ext uri="{FF2B5EF4-FFF2-40B4-BE49-F238E27FC236}">
                <a16:creationId xmlns:a16="http://schemas.microsoft.com/office/drawing/2014/main" id="{C874AB8A-DA36-4E4A-8245-A9031F867F18}"/>
              </a:ext>
            </a:extLst>
          </p:cNvPr>
          <p:cNvPicPr preferRelativeResize="0"/>
          <p:nvPr/>
        </p:nvPicPr>
        <p:blipFill>
          <a:blip r:embed="rId5">
            <a:alphaModFix/>
          </a:blip>
          <a:stretch>
            <a:fillRect/>
          </a:stretch>
        </p:blipFill>
        <p:spPr>
          <a:xfrm>
            <a:off x="5996281" y="1878174"/>
            <a:ext cx="3140158" cy="2337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161725" y="17436"/>
            <a:ext cx="8310600" cy="812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Index</a:t>
            </a:r>
            <a:endParaRPr/>
          </a:p>
        </p:txBody>
      </p:sp>
      <p:sp>
        <p:nvSpPr>
          <p:cNvPr id="96" name="Shape 96"/>
          <p:cNvSpPr txBox="1">
            <a:spLocks noGrp="1"/>
          </p:cNvSpPr>
          <p:nvPr>
            <p:ph type="body" idx="1"/>
          </p:nvPr>
        </p:nvSpPr>
        <p:spPr>
          <a:xfrm>
            <a:off x="205325" y="948650"/>
            <a:ext cx="8687400" cy="3698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373737"/>
              </a:buClr>
              <a:buSzPts val="1800"/>
              <a:buFont typeface="Arial"/>
              <a:buAutoNum type="arabicPeriod"/>
            </a:pPr>
            <a:r>
              <a:rPr lang="en" dirty="0">
                <a:solidFill>
                  <a:srgbClr val="373737"/>
                </a:solidFill>
                <a:highlight>
                  <a:srgbClr val="FFFFFF"/>
                </a:highlight>
                <a:latin typeface="Arial"/>
                <a:ea typeface="Arial"/>
                <a:cs typeface="Arial"/>
                <a:sym typeface="Arial"/>
              </a:rPr>
              <a:t>Project Motivation</a:t>
            </a:r>
            <a:endParaRPr dirty="0">
              <a:solidFill>
                <a:srgbClr val="373737"/>
              </a:solidFill>
              <a:highlight>
                <a:srgbClr val="FFFFFF"/>
              </a:highlight>
              <a:latin typeface="Arial"/>
              <a:ea typeface="Arial"/>
              <a:cs typeface="Arial"/>
              <a:sym typeface="Arial"/>
            </a:endParaRPr>
          </a:p>
          <a:p>
            <a:pPr marL="0" lvl="0" indent="0" rtl="0">
              <a:spcBef>
                <a:spcPts val="250"/>
              </a:spcBef>
              <a:spcAft>
                <a:spcPts val="0"/>
              </a:spcAft>
              <a:buNone/>
            </a:pPr>
            <a:endParaRPr dirty="0">
              <a:solidFill>
                <a:srgbClr val="373737"/>
              </a:solidFill>
              <a:highlight>
                <a:srgbClr val="FFFFFF"/>
              </a:highlight>
              <a:latin typeface="Arial"/>
              <a:ea typeface="Arial"/>
              <a:cs typeface="Arial"/>
              <a:sym typeface="Arial"/>
            </a:endParaRPr>
          </a:p>
          <a:p>
            <a:pPr marL="0" lvl="0" indent="0" rtl="0">
              <a:spcBef>
                <a:spcPts val="250"/>
              </a:spcBef>
              <a:spcAft>
                <a:spcPts val="0"/>
              </a:spcAft>
              <a:buNone/>
            </a:pPr>
            <a:r>
              <a:rPr lang="en" dirty="0">
                <a:solidFill>
                  <a:srgbClr val="373737"/>
                </a:solidFill>
                <a:highlight>
                  <a:srgbClr val="FFFFFF"/>
                </a:highlight>
                <a:latin typeface="Arial"/>
                <a:ea typeface="Arial"/>
                <a:cs typeface="Arial"/>
                <a:sym typeface="Arial"/>
              </a:rPr>
              <a:t> 2.   NVIDIA Jetson TX2</a:t>
            </a:r>
            <a:endParaRPr dirty="0">
              <a:solidFill>
                <a:srgbClr val="373737"/>
              </a:solidFill>
              <a:highlight>
                <a:srgbClr val="FFFFFF"/>
              </a:highlight>
              <a:latin typeface="Arial"/>
              <a:ea typeface="Arial"/>
              <a:cs typeface="Arial"/>
              <a:sym typeface="Arial"/>
            </a:endParaRPr>
          </a:p>
          <a:p>
            <a:pPr marL="0" lvl="0" indent="0" rtl="0">
              <a:spcBef>
                <a:spcPts val="250"/>
              </a:spcBef>
              <a:spcAft>
                <a:spcPts val="0"/>
              </a:spcAft>
              <a:buNone/>
            </a:pPr>
            <a:endParaRPr dirty="0">
              <a:solidFill>
                <a:srgbClr val="373737"/>
              </a:solidFill>
              <a:highlight>
                <a:srgbClr val="FFFFFF"/>
              </a:highlight>
              <a:latin typeface="Arial"/>
              <a:ea typeface="Arial"/>
              <a:cs typeface="Arial"/>
              <a:sym typeface="Arial"/>
            </a:endParaRPr>
          </a:p>
          <a:p>
            <a:pPr marL="0" lvl="0" indent="0" rtl="0">
              <a:spcBef>
                <a:spcPts val="250"/>
              </a:spcBef>
              <a:spcAft>
                <a:spcPts val="0"/>
              </a:spcAft>
              <a:buNone/>
            </a:pPr>
            <a:r>
              <a:rPr lang="en" dirty="0">
                <a:solidFill>
                  <a:srgbClr val="373737"/>
                </a:solidFill>
                <a:highlight>
                  <a:srgbClr val="FFFFFF"/>
                </a:highlight>
                <a:latin typeface="Arial"/>
                <a:ea typeface="Arial"/>
                <a:cs typeface="Arial"/>
                <a:sym typeface="Arial"/>
              </a:rPr>
              <a:t> 3.   Power sensors</a:t>
            </a:r>
            <a:endParaRPr dirty="0">
              <a:solidFill>
                <a:srgbClr val="373737"/>
              </a:solidFill>
              <a:highlight>
                <a:srgbClr val="FFFFFF"/>
              </a:highlight>
              <a:latin typeface="Arial"/>
              <a:ea typeface="Arial"/>
              <a:cs typeface="Arial"/>
              <a:sym typeface="Arial"/>
            </a:endParaRPr>
          </a:p>
          <a:p>
            <a:pPr marL="0" lvl="0" indent="0" rtl="0">
              <a:spcBef>
                <a:spcPts val="250"/>
              </a:spcBef>
              <a:spcAft>
                <a:spcPts val="0"/>
              </a:spcAft>
              <a:buNone/>
            </a:pPr>
            <a:endParaRPr dirty="0">
              <a:solidFill>
                <a:srgbClr val="373737"/>
              </a:solidFill>
              <a:highlight>
                <a:srgbClr val="FFFFFF"/>
              </a:highlight>
              <a:latin typeface="Arial"/>
              <a:ea typeface="Arial"/>
              <a:cs typeface="Arial"/>
              <a:sym typeface="Arial"/>
            </a:endParaRPr>
          </a:p>
          <a:p>
            <a:pPr marL="0" lvl="0" indent="0" rtl="0">
              <a:spcBef>
                <a:spcPts val="250"/>
              </a:spcBef>
              <a:spcAft>
                <a:spcPts val="0"/>
              </a:spcAft>
              <a:buNone/>
            </a:pPr>
            <a:r>
              <a:rPr lang="en" dirty="0">
                <a:solidFill>
                  <a:srgbClr val="373737"/>
                </a:solidFill>
                <a:highlight>
                  <a:srgbClr val="FFFFFF"/>
                </a:highlight>
                <a:latin typeface="Arial"/>
                <a:ea typeface="Arial"/>
                <a:cs typeface="Arial"/>
                <a:sym typeface="Arial"/>
              </a:rPr>
              <a:t> 4.   </a:t>
            </a:r>
            <a:r>
              <a:rPr lang="en-US" dirty="0">
                <a:solidFill>
                  <a:srgbClr val="373737"/>
                </a:solidFill>
                <a:highlight>
                  <a:srgbClr val="FFFFFF"/>
                </a:highlight>
                <a:latin typeface="Arial"/>
                <a:ea typeface="Arial"/>
                <a:cs typeface="Arial"/>
                <a:sym typeface="Arial"/>
              </a:rPr>
              <a:t>E</a:t>
            </a:r>
            <a:r>
              <a:rPr lang="en" dirty="0">
                <a:solidFill>
                  <a:srgbClr val="373737"/>
                </a:solidFill>
                <a:highlight>
                  <a:srgbClr val="FFFFFF"/>
                </a:highlight>
                <a:latin typeface="Arial"/>
                <a:ea typeface="Arial"/>
                <a:cs typeface="Arial"/>
                <a:sym typeface="Arial"/>
              </a:rPr>
              <a:t>xperiments</a:t>
            </a:r>
            <a:endParaRPr dirty="0">
              <a:solidFill>
                <a:srgbClr val="373737"/>
              </a:solidFill>
              <a:highlight>
                <a:srgbClr val="FFFFFF"/>
              </a:highlight>
              <a:latin typeface="Arial"/>
              <a:ea typeface="Arial"/>
              <a:cs typeface="Arial"/>
              <a:sym typeface="Arial"/>
            </a:endParaRPr>
          </a:p>
          <a:p>
            <a:pPr marL="0" lvl="0" indent="0" rtl="0">
              <a:spcBef>
                <a:spcPts val="250"/>
              </a:spcBef>
              <a:spcAft>
                <a:spcPts val="0"/>
              </a:spcAft>
              <a:buNone/>
            </a:pPr>
            <a:endParaRPr dirty="0">
              <a:solidFill>
                <a:srgbClr val="373737"/>
              </a:solidFill>
              <a:highlight>
                <a:srgbClr val="FFFFFF"/>
              </a:highlight>
              <a:latin typeface="Arial"/>
              <a:ea typeface="Arial"/>
              <a:cs typeface="Arial"/>
              <a:sym typeface="Arial"/>
            </a:endParaRPr>
          </a:p>
          <a:p>
            <a:pPr marL="0" lvl="0" indent="0" rtl="0">
              <a:spcBef>
                <a:spcPts val="250"/>
              </a:spcBef>
              <a:spcAft>
                <a:spcPts val="0"/>
              </a:spcAft>
              <a:buNone/>
            </a:pPr>
            <a:r>
              <a:rPr lang="en" dirty="0">
                <a:solidFill>
                  <a:srgbClr val="373737"/>
                </a:solidFill>
                <a:highlight>
                  <a:srgbClr val="FFFFFF"/>
                </a:highlight>
                <a:latin typeface="Arial"/>
                <a:ea typeface="Arial"/>
                <a:cs typeface="Arial"/>
                <a:sym typeface="Arial"/>
              </a:rPr>
              <a:t> 5.   Conclusion</a:t>
            </a:r>
            <a:endParaRPr dirty="0">
              <a:solidFill>
                <a:srgbClr val="373737"/>
              </a:solidFill>
              <a:highlight>
                <a:srgbClr val="FFFFFF"/>
              </a:highlight>
              <a:latin typeface="Arial"/>
              <a:ea typeface="Arial"/>
              <a:cs typeface="Arial"/>
              <a:sym typeface="Arial"/>
            </a:endParaRPr>
          </a:p>
          <a:p>
            <a:pPr marL="0" lvl="0" indent="0" rtl="0">
              <a:spcBef>
                <a:spcPts val="250"/>
              </a:spcBef>
              <a:spcAft>
                <a:spcPts val="250"/>
              </a:spcAft>
              <a:buNone/>
            </a:pPr>
            <a:endParaRPr dirty="0">
              <a:solidFill>
                <a:srgbClr val="373737"/>
              </a:solidFill>
              <a:highlight>
                <a:srgbClr val="FFFFFF"/>
              </a:highlight>
              <a:latin typeface="Arial"/>
              <a:ea typeface="Arial"/>
              <a:cs typeface="Arial"/>
              <a:sym typeface="Arial"/>
            </a:endParaRPr>
          </a:p>
        </p:txBody>
      </p:sp>
      <p:sp>
        <p:nvSpPr>
          <p:cNvPr id="97" name="Shape 97"/>
          <p:cNvSpPr txBox="1">
            <a:spLocks noGrp="1"/>
          </p:cNvSpPr>
          <p:nvPr>
            <p:ph type="sldNum" idx="12"/>
          </p:nvPr>
        </p:nvSpPr>
        <p:spPr>
          <a:xfrm>
            <a:off x="8513250" y="4798450"/>
            <a:ext cx="548700" cy="309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161725" y="17436"/>
            <a:ext cx="8310600" cy="812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Experiments</a:t>
            </a:r>
            <a:endParaRPr/>
          </a:p>
        </p:txBody>
      </p:sp>
      <p:sp>
        <p:nvSpPr>
          <p:cNvPr id="234" name="Shape 234"/>
          <p:cNvSpPr txBox="1">
            <a:spLocks noGrp="1"/>
          </p:cNvSpPr>
          <p:nvPr>
            <p:ph type="body" idx="1"/>
          </p:nvPr>
        </p:nvSpPr>
        <p:spPr>
          <a:xfrm>
            <a:off x="5497380" y="963285"/>
            <a:ext cx="3564570" cy="3698700"/>
          </a:xfrm>
          <a:prstGeom prst="rect">
            <a:avLst/>
          </a:prstGeom>
        </p:spPr>
        <p:txBody>
          <a:bodyPr spcFirstLastPara="1" wrap="square" lIns="91425" tIns="91425" rIns="91425" bIns="91425" anchor="t" anchorCtr="0">
            <a:noAutofit/>
          </a:bodyPr>
          <a:lstStyle/>
          <a:p>
            <a:pPr lvl="0">
              <a:buClr>
                <a:srgbClr val="373737"/>
              </a:buClr>
              <a:buFont typeface="Arial"/>
              <a:buChar char="-"/>
            </a:pPr>
            <a:r>
              <a:rPr lang="en" altLang="ko-KR" dirty="0">
                <a:solidFill>
                  <a:srgbClr val="373737"/>
                </a:solidFill>
                <a:highlight>
                  <a:schemeClr val="lt1"/>
                </a:highlight>
                <a:latin typeface="Arial"/>
                <a:ea typeface="Arial"/>
                <a:cs typeface="Arial"/>
                <a:sym typeface="Arial"/>
              </a:rPr>
              <a:t>Visualizing and Analyzing.</a:t>
            </a:r>
            <a:r>
              <a:rPr lang="en" sz="1400" dirty="0">
                <a:solidFill>
                  <a:srgbClr val="373737"/>
                </a:solidFill>
                <a:highlight>
                  <a:schemeClr val="lt1"/>
                </a:highlight>
                <a:latin typeface="Arial"/>
                <a:ea typeface="Arial"/>
                <a:cs typeface="Arial"/>
                <a:sym typeface="Arial"/>
              </a:rPr>
              <a:t>  Compare power in each cpu mode.</a:t>
            </a:r>
            <a:endParaRPr sz="1400" dirty="0">
              <a:solidFill>
                <a:srgbClr val="373737"/>
              </a:solidFill>
              <a:highlight>
                <a:schemeClr val="lt1"/>
              </a:highlight>
              <a:latin typeface="Arial"/>
              <a:ea typeface="Arial"/>
              <a:cs typeface="Arial"/>
              <a:sym typeface="Arial"/>
            </a:endParaRPr>
          </a:p>
          <a:p>
            <a:pPr marL="0" lvl="0" indent="0">
              <a:spcBef>
                <a:spcPts val="250"/>
              </a:spcBef>
              <a:spcAft>
                <a:spcPts val="0"/>
              </a:spcAft>
              <a:buNone/>
            </a:pPr>
            <a:endParaRPr sz="1400" dirty="0">
              <a:solidFill>
                <a:srgbClr val="373737"/>
              </a:solidFill>
              <a:highlight>
                <a:schemeClr val="lt1"/>
              </a:highlight>
              <a:latin typeface="Arial"/>
              <a:ea typeface="Arial"/>
              <a:cs typeface="Arial"/>
              <a:sym typeface="Arial"/>
            </a:endParaRPr>
          </a:p>
          <a:p>
            <a:pPr marL="0" lvl="0" indent="0">
              <a:spcBef>
                <a:spcPts val="250"/>
              </a:spcBef>
              <a:spcAft>
                <a:spcPts val="0"/>
              </a:spcAft>
              <a:buNone/>
            </a:pPr>
            <a:endParaRPr sz="1400" dirty="0">
              <a:solidFill>
                <a:srgbClr val="373737"/>
              </a:solidFill>
              <a:highlight>
                <a:schemeClr val="lt1"/>
              </a:highlight>
              <a:latin typeface="Arial"/>
              <a:ea typeface="Arial"/>
              <a:cs typeface="Arial"/>
              <a:sym typeface="Arial"/>
            </a:endParaRPr>
          </a:p>
          <a:p>
            <a:pPr marL="0" lvl="0" indent="0">
              <a:spcBef>
                <a:spcPts val="250"/>
              </a:spcBef>
              <a:spcAft>
                <a:spcPts val="0"/>
              </a:spcAft>
              <a:buNone/>
            </a:pPr>
            <a:endParaRPr sz="1400" dirty="0">
              <a:solidFill>
                <a:srgbClr val="373737"/>
              </a:solidFill>
              <a:highlight>
                <a:schemeClr val="lt1"/>
              </a:highlight>
              <a:latin typeface="Arial"/>
              <a:ea typeface="Arial"/>
              <a:cs typeface="Arial"/>
              <a:sym typeface="Arial"/>
            </a:endParaRPr>
          </a:p>
        </p:txBody>
      </p:sp>
      <p:sp>
        <p:nvSpPr>
          <p:cNvPr id="235" name="Shape 235"/>
          <p:cNvSpPr txBox="1">
            <a:spLocks noGrp="1"/>
          </p:cNvSpPr>
          <p:nvPr>
            <p:ph type="sldNum" idx="12"/>
          </p:nvPr>
        </p:nvSpPr>
        <p:spPr>
          <a:xfrm>
            <a:off x="8513250" y="4798450"/>
            <a:ext cx="548700" cy="309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20</a:t>
            </a:fld>
            <a:endParaRPr/>
          </a:p>
        </p:txBody>
      </p:sp>
      <p:pic>
        <p:nvPicPr>
          <p:cNvPr id="2" name="그림 1">
            <a:extLst>
              <a:ext uri="{FF2B5EF4-FFF2-40B4-BE49-F238E27FC236}">
                <a16:creationId xmlns:a16="http://schemas.microsoft.com/office/drawing/2014/main" id="{02AC9C38-006B-418E-B7B1-562C542868B3}"/>
              </a:ext>
            </a:extLst>
          </p:cNvPr>
          <p:cNvPicPr>
            <a:picLocks noChangeAspect="1"/>
          </p:cNvPicPr>
          <p:nvPr/>
        </p:nvPicPr>
        <p:blipFill>
          <a:blip r:embed="rId3"/>
          <a:stretch>
            <a:fillRect/>
          </a:stretch>
        </p:blipFill>
        <p:spPr>
          <a:xfrm>
            <a:off x="82050" y="963285"/>
            <a:ext cx="5257012" cy="3493170"/>
          </a:xfrm>
          <a:prstGeom prst="rect">
            <a:avLst/>
          </a:prstGeom>
        </p:spPr>
      </p:pic>
      <p:sp>
        <p:nvSpPr>
          <p:cNvPr id="7" name="TextBox 6">
            <a:extLst>
              <a:ext uri="{FF2B5EF4-FFF2-40B4-BE49-F238E27FC236}">
                <a16:creationId xmlns:a16="http://schemas.microsoft.com/office/drawing/2014/main" id="{E4CE7580-07F3-49BE-AFC0-CA7DC1267A92}"/>
              </a:ext>
            </a:extLst>
          </p:cNvPr>
          <p:cNvSpPr txBox="1"/>
          <p:nvPr/>
        </p:nvSpPr>
        <p:spPr>
          <a:xfrm>
            <a:off x="5191265" y="4180215"/>
            <a:ext cx="790601" cy="307777"/>
          </a:xfrm>
          <a:prstGeom prst="rect">
            <a:avLst/>
          </a:prstGeom>
          <a:noFill/>
        </p:spPr>
        <p:txBody>
          <a:bodyPr wrap="none" rtlCol="0">
            <a:spAutoFit/>
          </a:bodyPr>
          <a:lstStyle/>
          <a:p>
            <a:r>
              <a:rPr lang="en-US" altLang="ko-KR" dirty="0"/>
              <a:t>Time(s)</a:t>
            </a:r>
            <a:endParaRPr lang="ko-KR" altLang="en-US" dirty="0"/>
          </a:p>
        </p:txBody>
      </p:sp>
      <p:grpSp>
        <p:nvGrpSpPr>
          <p:cNvPr id="8" name="그룹 7">
            <a:extLst>
              <a:ext uri="{FF2B5EF4-FFF2-40B4-BE49-F238E27FC236}">
                <a16:creationId xmlns:a16="http://schemas.microsoft.com/office/drawing/2014/main" id="{AC53FF27-EE52-4006-A6A8-5CE8D971AB88}"/>
              </a:ext>
            </a:extLst>
          </p:cNvPr>
          <p:cNvGrpSpPr/>
          <p:nvPr/>
        </p:nvGrpSpPr>
        <p:grpSpPr>
          <a:xfrm>
            <a:off x="5392951" y="1913008"/>
            <a:ext cx="2058715" cy="1015663"/>
            <a:chOff x="545432" y="2063918"/>
            <a:chExt cx="2058715" cy="1015663"/>
          </a:xfrm>
        </p:grpSpPr>
        <p:cxnSp>
          <p:nvCxnSpPr>
            <p:cNvPr id="9" name="직선 연결선 8">
              <a:extLst>
                <a:ext uri="{FF2B5EF4-FFF2-40B4-BE49-F238E27FC236}">
                  <a16:creationId xmlns:a16="http://schemas.microsoft.com/office/drawing/2014/main" id="{14E36255-1826-42FD-A44E-378C8771C5B8}"/>
                </a:ext>
              </a:extLst>
            </p:cNvPr>
            <p:cNvCxnSpPr/>
            <p:nvPr/>
          </p:nvCxnSpPr>
          <p:spPr>
            <a:xfrm>
              <a:off x="545432" y="2189747"/>
              <a:ext cx="192505"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직선 연결선 9">
              <a:extLst>
                <a:ext uri="{FF2B5EF4-FFF2-40B4-BE49-F238E27FC236}">
                  <a16:creationId xmlns:a16="http://schemas.microsoft.com/office/drawing/2014/main" id="{434541C0-1E66-4C91-B15E-C3CB2DE64742}"/>
                </a:ext>
              </a:extLst>
            </p:cNvPr>
            <p:cNvCxnSpPr/>
            <p:nvPr/>
          </p:nvCxnSpPr>
          <p:spPr>
            <a:xfrm>
              <a:off x="545432" y="2382252"/>
              <a:ext cx="19250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직선 연결선 10">
              <a:extLst>
                <a:ext uri="{FF2B5EF4-FFF2-40B4-BE49-F238E27FC236}">
                  <a16:creationId xmlns:a16="http://schemas.microsoft.com/office/drawing/2014/main" id="{C12AE765-1CA9-4D10-B40F-E308BEC8951A}"/>
                </a:ext>
              </a:extLst>
            </p:cNvPr>
            <p:cNvCxnSpPr/>
            <p:nvPr/>
          </p:nvCxnSpPr>
          <p:spPr>
            <a:xfrm>
              <a:off x="545432" y="2568741"/>
              <a:ext cx="192505" cy="0"/>
            </a:xfrm>
            <a:prstGeom prst="line">
              <a:avLst/>
            </a:prstGeom>
            <a:ln>
              <a:solidFill>
                <a:srgbClr val="7030A0"/>
              </a:solidFill>
            </a:ln>
          </p:spPr>
          <p:style>
            <a:lnRef idx="2">
              <a:schemeClr val="accent1"/>
            </a:lnRef>
            <a:fillRef idx="0">
              <a:schemeClr val="accent1"/>
            </a:fillRef>
            <a:effectRef idx="1">
              <a:schemeClr val="accent1"/>
            </a:effectRef>
            <a:fontRef idx="minor">
              <a:schemeClr val="tx1"/>
            </a:fontRef>
          </p:style>
        </p:cxnSp>
        <p:cxnSp>
          <p:nvCxnSpPr>
            <p:cNvPr id="12" name="직선 연결선 11">
              <a:extLst>
                <a:ext uri="{FF2B5EF4-FFF2-40B4-BE49-F238E27FC236}">
                  <a16:creationId xmlns:a16="http://schemas.microsoft.com/office/drawing/2014/main" id="{376801E7-3AF8-482F-9090-D4768D9181BA}"/>
                </a:ext>
              </a:extLst>
            </p:cNvPr>
            <p:cNvCxnSpPr/>
            <p:nvPr/>
          </p:nvCxnSpPr>
          <p:spPr>
            <a:xfrm>
              <a:off x="553453" y="2743199"/>
              <a:ext cx="192505"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3" name="직선 연결선 12">
              <a:extLst>
                <a:ext uri="{FF2B5EF4-FFF2-40B4-BE49-F238E27FC236}">
                  <a16:creationId xmlns:a16="http://schemas.microsoft.com/office/drawing/2014/main" id="{50C8B658-D939-45D8-B2E0-BB52B9A0468B}"/>
                </a:ext>
              </a:extLst>
            </p:cNvPr>
            <p:cNvCxnSpPr/>
            <p:nvPr/>
          </p:nvCxnSpPr>
          <p:spPr>
            <a:xfrm>
              <a:off x="553453" y="2919662"/>
              <a:ext cx="192505" cy="0"/>
            </a:xfrm>
            <a:prstGeom prst="line">
              <a:avLst/>
            </a:prstGeom>
            <a:ln>
              <a:solidFill>
                <a:srgbClr val="0070C0"/>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1F422011-EB3C-4EEC-A8F9-5907300E5B9D}"/>
                </a:ext>
              </a:extLst>
            </p:cNvPr>
            <p:cNvSpPr txBox="1"/>
            <p:nvPr/>
          </p:nvSpPr>
          <p:spPr>
            <a:xfrm>
              <a:off x="729916" y="2063918"/>
              <a:ext cx="1874231" cy="1015663"/>
            </a:xfrm>
            <a:prstGeom prst="rect">
              <a:avLst/>
            </a:prstGeom>
            <a:noFill/>
          </p:spPr>
          <p:txBody>
            <a:bodyPr wrap="none" rtlCol="0">
              <a:spAutoFit/>
            </a:bodyPr>
            <a:lstStyle/>
            <a:p>
              <a:r>
                <a:rPr lang="en-US" altLang="ko-KR" sz="1200" dirty="0"/>
                <a:t>MAXN</a:t>
              </a:r>
            </a:p>
            <a:p>
              <a:r>
                <a:rPr lang="en-US" altLang="ko-KR" sz="1200" dirty="0"/>
                <a:t>MAXQ</a:t>
              </a:r>
            </a:p>
            <a:p>
              <a:r>
                <a:rPr lang="en-US" altLang="ko-KR" sz="1200" dirty="0"/>
                <a:t>MAXP_CORE_ALL</a:t>
              </a:r>
            </a:p>
            <a:p>
              <a:r>
                <a:rPr lang="en-US" altLang="ko-KR" sz="1200" dirty="0"/>
                <a:t>MAXP_CORE_ARM</a:t>
              </a:r>
            </a:p>
            <a:p>
              <a:r>
                <a:rPr lang="en-US" altLang="ko-KR" sz="1200" dirty="0"/>
                <a:t>MAXP_CORE_DENVER</a:t>
              </a:r>
            </a:p>
          </p:txBody>
        </p:sp>
      </p:grpSp>
      <p:sp>
        <p:nvSpPr>
          <p:cNvPr id="15" name="TextBox 14">
            <a:extLst>
              <a:ext uri="{FF2B5EF4-FFF2-40B4-BE49-F238E27FC236}">
                <a16:creationId xmlns:a16="http://schemas.microsoft.com/office/drawing/2014/main" id="{FEA532AD-6C44-40BC-902E-7C0796E53525}"/>
              </a:ext>
            </a:extLst>
          </p:cNvPr>
          <p:cNvSpPr txBox="1"/>
          <p:nvPr/>
        </p:nvSpPr>
        <p:spPr>
          <a:xfrm>
            <a:off x="2219876" y="4456455"/>
            <a:ext cx="861133" cy="307777"/>
          </a:xfrm>
          <a:prstGeom prst="rect">
            <a:avLst/>
          </a:prstGeom>
          <a:noFill/>
        </p:spPr>
        <p:txBody>
          <a:bodyPr wrap="none" rtlCol="0">
            <a:spAutoFit/>
          </a:bodyPr>
          <a:lstStyle/>
          <a:p>
            <a:r>
              <a:rPr lang="en-US" altLang="ko-KR" dirty="0" err="1"/>
              <a:t>Facesim</a:t>
            </a:r>
            <a:endParaRPr lang="ko-KR" altLang="en-US" dirty="0"/>
          </a:p>
        </p:txBody>
      </p:sp>
      <p:sp>
        <p:nvSpPr>
          <p:cNvPr id="16" name="TextBox 15">
            <a:extLst>
              <a:ext uri="{FF2B5EF4-FFF2-40B4-BE49-F238E27FC236}">
                <a16:creationId xmlns:a16="http://schemas.microsoft.com/office/drawing/2014/main" id="{E170E13D-E030-4328-AF09-FCF181E1C1EE}"/>
              </a:ext>
            </a:extLst>
          </p:cNvPr>
          <p:cNvSpPr txBox="1"/>
          <p:nvPr/>
        </p:nvSpPr>
        <p:spPr>
          <a:xfrm>
            <a:off x="82050" y="829536"/>
            <a:ext cx="1130438" cy="307777"/>
          </a:xfrm>
          <a:prstGeom prst="rect">
            <a:avLst/>
          </a:prstGeom>
          <a:noFill/>
        </p:spPr>
        <p:txBody>
          <a:bodyPr wrap="none" rtlCol="0">
            <a:spAutoFit/>
          </a:bodyPr>
          <a:lstStyle/>
          <a:p>
            <a:r>
              <a:rPr lang="en-US" altLang="ko-KR" dirty="0"/>
              <a:t>Power(</a:t>
            </a:r>
            <a:r>
              <a:rPr lang="en-US" altLang="ko-KR" dirty="0" err="1"/>
              <a:t>mW</a:t>
            </a:r>
            <a:r>
              <a:rPr lang="en-US" altLang="ko-KR" dirty="0"/>
              <a:t>)</a:t>
            </a:r>
            <a:endParaRPr lang="ko-KR" altLang="en-US" dirty="0"/>
          </a:p>
        </p:txBody>
      </p:sp>
      <p:pic>
        <p:nvPicPr>
          <p:cNvPr id="17" name="그림 16">
            <a:extLst>
              <a:ext uri="{FF2B5EF4-FFF2-40B4-BE49-F238E27FC236}">
                <a16:creationId xmlns:a16="http://schemas.microsoft.com/office/drawing/2014/main" id="{9A7C1D4E-0932-41C7-BC47-09BA4858CEB6}"/>
              </a:ext>
            </a:extLst>
          </p:cNvPr>
          <p:cNvPicPr>
            <a:picLocks noChangeAspect="1"/>
          </p:cNvPicPr>
          <p:nvPr/>
        </p:nvPicPr>
        <p:blipFill>
          <a:blip r:embed="rId4"/>
          <a:stretch>
            <a:fillRect/>
          </a:stretch>
        </p:blipFill>
        <p:spPr>
          <a:xfrm>
            <a:off x="3378466" y="3376510"/>
            <a:ext cx="5765533" cy="1766990"/>
          </a:xfrm>
          <a:prstGeom prst="rect">
            <a:avLst/>
          </a:prstGeom>
        </p:spPr>
      </p:pic>
    </p:spTree>
    <p:extLst>
      <p:ext uri="{BB962C8B-B14F-4D97-AF65-F5344CB8AC3E}">
        <p14:creationId xmlns:p14="http://schemas.microsoft.com/office/powerpoint/2010/main" val="1347798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161725" y="17436"/>
            <a:ext cx="8310600" cy="812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Experiments</a:t>
            </a:r>
            <a:endParaRPr/>
          </a:p>
        </p:txBody>
      </p:sp>
      <p:sp>
        <p:nvSpPr>
          <p:cNvPr id="242" name="Shape 242"/>
          <p:cNvSpPr txBox="1">
            <a:spLocks noGrp="1"/>
          </p:cNvSpPr>
          <p:nvPr>
            <p:ph type="body" idx="1"/>
          </p:nvPr>
        </p:nvSpPr>
        <p:spPr>
          <a:xfrm>
            <a:off x="5382124" y="936421"/>
            <a:ext cx="3679826" cy="3698700"/>
          </a:xfrm>
          <a:prstGeom prst="rect">
            <a:avLst/>
          </a:prstGeom>
        </p:spPr>
        <p:txBody>
          <a:bodyPr spcFirstLastPara="1" wrap="square" lIns="91425" tIns="91425" rIns="91425" bIns="91425" anchor="t" anchorCtr="0">
            <a:noAutofit/>
          </a:bodyPr>
          <a:lstStyle/>
          <a:p>
            <a:pPr lvl="0">
              <a:buClr>
                <a:srgbClr val="373737"/>
              </a:buClr>
              <a:buFont typeface="Arial"/>
              <a:buChar char="-"/>
            </a:pPr>
            <a:r>
              <a:rPr lang="en" altLang="ko-KR" dirty="0">
                <a:solidFill>
                  <a:srgbClr val="373737"/>
                </a:solidFill>
                <a:highlight>
                  <a:schemeClr val="lt1"/>
                </a:highlight>
                <a:latin typeface="Arial"/>
                <a:ea typeface="Arial"/>
                <a:cs typeface="Arial"/>
                <a:sym typeface="Arial"/>
              </a:rPr>
              <a:t>Visualizing and Analyzing.</a:t>
            </a:r>
            <a:r>
              <a:rPr lang="en" sz="1400" dirty="0">
                <a:solidFill>
                  <a:srgbClr val="373737"/>
                </a:solidFill>
                <a:highlight>
                  <a:schemeClr val="lt1"/>
                </a:highlight>
                <a:latin typeface="Arial"/>
                <a:ea typeface="Arial"/>
                <a:cs typeface="Arial"/>
                <a:sym typeface="Arial"/>
              </a:rPr>
              <a:t>  Compare power in each cpu mode.</a:t>
            </a:r>
            <a:endParaRPr sz="1400" dirty="0">
              <a:solidFill>
                <a:srgbClr val="373737"/>
              </a:solidFill>
              <a:highlight>
                <a:schemeClr val="lt1"/>
              </a:highlight>
              <a:latin typeface="Arial"/>
              <a:ea typeface="Arial"/>
              <a:cs typeface="Arial"/>
              <a:sym typeface="Arial"/>
            </a:endParaRPr>
          </a:p>
          <a:p>
            <a:pPr marL="0" lvl="0" indent="0" rtl="0">
              <a:spcBef>
                <a:spcPts val="250"/>
              </a:spcBef>
              <a:spcAft>
                <a:spcPts val="0"/>
              </a:spcAft>
              <a:buNone/>
            </a:pPr>
            <a:endParaRPr sz="1400" dirty="0">
              <a:solidFill>
                <a:srgbClr val="373737"/>
              </a:solidFill>
              <a:highlight>
                <a:schemeClr val="lt1"/>
              </a:highlight>
              <a:latin typeface="Arial"/>
              <a:ea typeface="Arial"/>
              <a:cs typeface="Arial"/>
              <a:sym typeface="Arial"/>
            </a:endParaRPr>
          </a:p>
          <a:p>
            <a:pPr marL="0" lvl="0" indent="0" rtl="0">
              <a:spcBef>
                <a:spcPts val="250"/>
              </a:spcBef>
              <a:spcAft>
                <a:spcPts val="0"/>
              </a:spcAft>
              <a:buNone/>
            </a:pPr>
            <a:endParaRPr sz="1400" dirty="0">
              <a:solidFill>
                <a:srgbClr val="373737"/>
              </a:solidFill>
              <a:highlight>
                <a:schemeClr val="lt1"/>
              </a:highlight>
              <a:latin typeface="Arial"/>
              <a:ea typeface="Arial"/>
              <a:cs typeface="Arial"/>
              <a:sym typeface="Arial"/>
            </a:endParaRPr>
          </a:p>
          <a:p>
            <a:pPr marL="0" lvl="0" indent="0" rtl="0">
              <a:spcBef>
                <a:spcPts val="250"/>
              </a:spcBef>
              <a:spcAft>
                <a:spcPts val="0"/>
              </a:spcAft>
              <a:buNone/>
            </a:pPr>
            <a:endParaRPr sz="1400" dirty="0">
              <a:solidFill>
                <a:srgbClr val="373737"/>
              </a:solidFill>
              <a:highlight>
                <a:schemeClr val="lt1"/>
              </a:highlight>
              <a:latin typeface="Arial"/>
              <a:ea typeface="Arial"/>
              <a:cs typeface="Arial"/>
              <a:sym typeface="Arial"/>
            </a:endParaRPr>
          </a:p>
          <a:p>
            <a:pPr marL="0" lvl="0" indent="0" rtl="0">
              <a:spcBef>
                <a:spcPts val="250"/>
              </a:spcBef>
              <a:spcAft>
                <a:spcPts val="0"/>
              </a:spcAft>
              <a:buNone/>
            </a:pPr>
            <a:endParaRPr sz="1400" dirty="0">
              <a:solidFill>
                <a:srgbClr val="373737"/>
              </a:solidFill>
              <a:highlight>
                <a:schemeClr val="lt1"/>
              </a:highlight>
              <a:latin typeface="Arial"/>
              <a:ea typeface="Arial"/>
              <a:cs typeface="Arial"/>
              <a:sym typeface="Arial"/>
            </a:endParaRPr>
          </a:p>
          <a:p>
            <a:pPr marL="0" lvl="0" indent="0" rtl="0">
              <a:spcBef>
                <a:spcPts val="250"/>
              </a:spcBef>
              <a:spcAft>
                <a:spcPts val="0"/>
              </a:spcAft>
              <a:buNone/>
            </a:pPr>
            <a:endParaRPr sz="1400" dirty="0">
              <a:solidFill>
                <a:srgbClr val="373737"/>
              </a:solidFill>
              <a:highlight>
                <a:schemeClr val="lt1"/>
              </a:highlight>
              <a:latin typeface="Arial"/>
              <a:ea typeface="Arial"/>
              <a:cs typeface="Arial"/>
              <a:sym typeface="Arial"/>
            </a:endParaRPr>
          </a:p>
          <a:p>
            <a:pPr marL="0" lvl="0" indent="0" rtl="0">
              <a:spcBef>
                <a:spcPts val="250"/>
              </a:spcBef>
              <a:spcAft>
                <a:spcPts val="0"/>
              </a:spcAft>
              <a:buNone/>
            </a:pPr>
            <a:endParaRPr sz="1400" dirty="0">
              <a:solidFill>
                <a:srgbClr val="373737"/>
              </a:solidFill>
              <a:highlight>
                <a:schemeClr val="lt1"/>
              </a:highlight>
              <a:latin typeface="Arial"/>
              <a:ea typeface="Arial"/>
              <a:cs typeface="Arial"/>
              <a:sym typeface="Arial"/>
            </a:endParaRPr>
          </a:p>
          <a:p>
            <a:pPr marL="0" lvl="0" indent="0" rtl="0">
              <a:spcBef>
                <a:spcPts val="250"/>
              </a:spcBef>
              <a:spcAft>
                <a:spcPts val="0"/>
              </a:spcAft>
              <a:buNone/>
            </a:pPr>
            <a:endParaRPr sz="1400" dirty="0">
              <a:solidFill>
                <a:srgbClr val="373737"/>
              </a:solidFill>
              <a:highlight>
                <a:schemeClr val="lt1"/>
              </a:highlight>
              <a:latin typeface="Arial"/>
              <a:ea typeface="Arial"/>
              <a:cs typeface="Arial"/>
              <a:sym typeface="Arial"/>
            </a:endParaRPr>
          </a:p>
          <a:p>
            <a:pPr marL="0" lvl="0" indent="0" rtl="0">
              <a:spcBef>
                <a:spcPts val="250"/>
              </a:spcBef>
              <a:spcAft>
                <a:spcPts val="0"/>
              </a:spcAft>
              <a:buNone/>
            </a:pPr>
            <a:endParaRPr sz="1400" dirty="0">
              <a:solidFill>
                <a:srgbClr val="373737"/>
              </a:solidFill>
              <a:highlight>
                <a:schemeClr val="lt1"/>
              </a:highlight>
              <a:latin typeface="Arial"/>
              <a:ea typeface="Arial"/>
              <a:cs typeface="Arial"/>
              <a:sym typeface="Arial"/>
            </a:endParaRPr>
          </a:p>
          <a:p>
            <a:pPr marL="0" lvl="0" indent="0" rtl="0">
              <a:spcBef>
                <a:spcPts val="250"/>
              </a:spcBef>
              <a:spcAft>
                <a:spcPts val="0"/>
              </a:spcAft>
              <a:buNone/>
            </a:pPr>
            <a:endParaRPr sz="1400" dirty="0">
              <a:solidFill>
                <a:srgbClr val="373737"/>
              </a:solidFill>
              <a:highlight>
                <a:schemeClr val="lt1"/>
              </a:highlight>
              <a:latin typeface="Arial"/>
              <a:ea typeface="Arial"/>
              <a:cs typeface="Arial"/>
              <a:sym typeface="Arial"/>
            </a:endParaRPr>
          </a:p>
        </p:txBody>
      </p:sp>
      <p:sp>
        <p:nvSpPr>
          <p:cNvPr id="243" name="Shape 243"/>
          <p:cNvSpPr txBox="1">
            <a:spLocks noGrp="1"/>
          </p:cNvSpPr>
          <p:nvPr>
            <p:ph type="sldNum" idx="12"/>
          </p:nvPr>
        </p:nvSpPr>
        <p:spPr>
          <a:xfrm>
            <a:off x="8513250" y="4798450"/>
            <a:ext cx="548700" cy="309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21</a:t>
            </a:fld>
            <a:endParaRPr/>
          </a:p>
        </p:txBody>
      </p:sp>
      <p:pic>
        <p:nvPicPr>
          <p:cNvPr id="2" name="그림 1">
            <a:extLst>
              <a:ext uri="{FF2B5EF4-FFF2-40B4-BE49-F238E27FC236}">
                <a16:creationId xmlns:a16="http://schemas.microsoft.com/office/drawing/2014/main" id="{8ADB8F0F-C33A-42D0-AE26-1A6212BDE27C}"/>
              </a:ext>
            </a:extLst>
          </p:cNvPr>
          <p:cNvPicPr>
            <a:picLocks noChangeAspect="1"/>
          </p:cNvPicPr>
          <p:nvPr/>
        </p:nvPicPr>
        <p:blipFill>
          <a:blip r:embed="rId3"/>
          <a:stretch>
            <a:fillRect/>
          </a:stretch>
        </p:blipFill>
        <p:spPr>
          <a:xfrm>
            <a:off x="80210" y="1090424"/>
            <a:ext cx="5382124" cy="3373514"/>
          </a:xfrm>
          <a:prstGeom prst="rect">
            <a:avLst/>
          </a:prstGeom>
        </p:spPr>
      </p:pic>
      <p:sp>
        <p:nvSpPr>
          <p:cNvPr id="7" name="TextBox 6">
            <a:extLst>
              <a:ext uri="{FF2B5EF4-FFF2-40B4-BE49-F238E27FC236}">
                <a16:creationId xmlns:a16="http://schemas.microsoft.com/office/drawing/2014/main" id="{C46824DB-F4FD-441A-8DD7-FA9F1A8B1E4F}"/>
              </a:ext>
            </a:extLst>
          </p:cNvPr>
          <p:cNvSpPr txBox="1"/>
          <p:nvPr/>
        </p:nvSpPr>
        <p:spPr>
          <a:xfrm>
            <a:off x="5005671" y="4253415"/>
            <a:ext cx="790601" cy="307777"/>
          </a:xfrm>
          <a:prstGeom prst="rect">
            <a:avLst/>
          </a:prstGeom>
          <a:noFill/>
        </p:spPr>
        <p:txBody>
          <a:bodyPr wrap="none" rtlCol="0">
            <a:spAutoFit/>
          </a:bodyPr>
          <a:lstStyle/>
          <a:p>
            <a:r>
              <a:rPr lang="en-US" altLang="ko-KR" dirty="0"/>
              <a:t>Time(s)</a:t>
            </a:r>
            <a:endParaRPr lang="ko-KR" altLang="en-US" dirty="0"/>
          </a:p>
        </p:txBody>
      </p:sp>
      <p:grpSp>
        <p:nvGrpSpPr>
          <p:cNvPr id="8" name="그룹 7">
            <a:extLst>
              <a:ext uri="{FF2B5EF4-FFF2-40B4-BE49-F238E27FC236}">
                <a16:creationId xmlns:a16="http://schemas.microsoft.com/office/drawing/2014/main" id="{62445B21-9BCB-4FC5-BA93-C0F2E88AF9C3}"/>
              </a:ext>
            </a:extLst>
          </p:cNvPr>
          <p:cNvGrpSpPr/>
          <p:nvPr/>
        </p:nvGrpSpPr>
        <p:grpSpPr>
          <a:xfrm>
            <a:off x="5392951" y="1913008"/>
            <a:ext cx="2058715" cy="1015663"/>
            <a:chOff x="545432" y="2063918"/>
            <a:chExt cx="2058715" cy="1015663"/>
          </a:xfrm>
        </p:grpSpPr>
        <p:cxnSp>
          <p:nvCxnSpPr>
            <p:cNvPr id="9" name="직선 연결선 8">
              <a:extLst>
                <a:ext uri="{FF2B5EF4-FFF2-40B4-BE49-F238E27FC236}">
                  <a16:creationId xmlns:a16="http://schemas.microsoft.com/office/drawing/2014/main" id="{38B272D8-D1E8-4C96-ADF0-672557817D95}"/>
                </a:ext>
              </a:extLst>
            </p:cNvPr>
            <p:cNvCxnSpPr/>
            <p:nvPr/>
          </p:nvCxnSpPr>
          <p:spPr>
            <a:xfrm>
              <a:off x="545432" y="2189747"/>
              <a:ext cx="192505"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직선 연결선 9">
              <a:extLst>
                <a:ext uri="{FF2B5EF4-FFF2-40B4-BE49-F238E27FC236}">
                  <a16:creationId xmlns:a16="http://schemas.microsoft.com/office/drawing/2014/main" id="{1D71233A-6FB3-4BDB-ABA4-AEE3D246F83D}"/>
                </a:ext>
              </a:extLst>
            </p:cNvPr>
            <p:cNvCxnSpPr/>
            <p:nvPr/>
          </p:nvCxnSpPr>
          <p:spPr>
            <a:xfrm>
              <a:off x="545432" y="2382252"/>
              <a:ext cx="19250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직선 연결선 10">
              <a:extLst>
                <a:ext uri="{FF2B5EF4-FFF2-40B4-BE49-F238E27FC236}">
                  <a16:creationId xmlns:a16="http://schemas.microsoft.com/office/drawing/2014/main" id="{E98DD352-B0B3-47EA-BE35-1BDED9F37E6B}"/>
                </a:ext>
              </a:extLst>
            </p:cNvPr>
            <p:cNvCxnSpPr/>
            <p:nvPr/>
          </p:nvCxnSpPr>
          <p:spPr>
            <a:xfrm>
              <a:off x="545432" y="2568741"/>
              <a:ext cx="192505" cy="0"/>
            </a:xfrm>
            <a:prstGeom prst="line">
              <a:avLst/>
            </a:prstGeom>
            <a:ln>
              <a:solidFill>
                <a:srgbClr val="7030A0"/>
              </a:solidFill>
            </a:ln>
          </p:spPr>
          <p:style>
            <a:lnRef idx="2">
              <a:schemeClr val="accent1"/>
            </a:lnRef>
            <a:fillRef idx="0">
              <a:schemeClr val="accent1"/>
            </a:fillRef>
            <a:effectRef idx="1">
              <a:schemeClr val="accent1"/>
            </a:effectRef>
            <a:fontRef idx="minor">
              <a:schemeClr val="tx1"/>
            </a:fontRef>
          </p:style>
        </p:cxnSp>
        <p:cxnSp>
          <p:nvCxnSpPr>
            <p:cNvPr id="12" name="직선 연결선 11">
              <a:extLst>
                <a:ext uri="{FF2B5EF4-FFF2-40B4-BE49-F238E27FC236}">
                  <a16:creationId xmlns:a16="http://schemas.microsoft.com/office/drawing/2014/main" id="{7FFF2A62-60C3-4409-ABC5-A6D8D455F94D}"/>
                </a:ext>
              </a:extLst>
            </p:cNvPr>
            <p:cNvCxnSpPr/>
            <p:nvPr/>
          </p:nvCxnSpPr>
          <p:spPr>
            <a:xfrm>
              <a:off x="553453" y="2743199"/>
              <a:ext cx="192505"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3" name="직선 연결선 12">
              <a:extLst>
                <a:ext uri="{FF2B5EF4-FFF2-40B4-BE49-F238E27FC236}">
                  <a16:creationId xmlns:a16="http://schemas.microsoft.com/office/drawing/2014/main" id="{C6F80E34-93A7-4B53-B211-A38D72241BF1}"/>
                </a:ext>
              </a:extLst>
            </p:cNvPr>
            <p:cNvCxnSpPr/>
            <p:nvPr/>
          </p:nvCxnSpPr>
          <p:spPr>
            <a:xfrm>
              <a:off x="553453" y="2919662"/>
              <a:ext cx="192505" cy="0"/>
            </a:xfrm>
            <a:prstGeom prst="line">
              <a:avLst/>
            </a:prstGeom>
            <a:ln>
              <a:solidFill>
                <a:srgbClr val="0070C0"/>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18AF7005-7FC7-4FDA-AAA0-A134104AEC7C}"/>
                </a:ext>
              </a:extLst>
            </p:cNvPr>
            <p:cNvSpPr txBox="1"/>
            <p:nvPr/>
          </p:nvSpPr>
          <p:spPr>
            <a:xfrm>
              <a:off x="729916" y="2063918"/>
              <a:ext cx="1874231" cy="1015663"/>
            </a:xfrm>
            <a:prstGeom prst="rect">
              <a:avLst/>
            </a:prstGeom>
            <a:noFill/>
          </p:spPr>
          <p:txBody>
            <a:bodyPr wrap="none" rtlCol="0">
              <a:spAutoFit/>
            </a:bodyPr>
            <a:lstStyle/>
            <a:p>
              <a:r>
                <a:rPr lang="en-US" altLang="ko-KR" sz="1200" dirty="0"/>
                <a:t>MAXN</a:t>
              </a:r>
            </a:p>
            <a:p>
              <a:r>
                <a:rPr lang="en-US" altLang="ko-KR" sz="1200" dirty="0"/>
                <a:t>MAXQ</a:t>
              </a:r>
            </a:p>
            <a:p>
              <a:r>
                <a:rPr lang="en-US" altLang="ko-KR" sz="1200" dirty="0"/>
                <a:t>MAXP_CORE_ALL</a:t>
              </a:r>
            </a:p>
            <a:p>
              <a:r>
                <a:rPr lang="en-US" altLang="ko-KR" sz="1200" dirty="0"/>
                <a:t>MAXP_CORE_ARM</a:t>
              </a:r>
            </a:p>
            <a:p>
              <a:r>
                <a:rPr lang="en-US" altLang="ko-KR" sz="1200" dirty="0"/>
                <a:t>MAXP_CORE_DENVER</a:t>
              </a:r>
            </a:p>
          </p:txBody>
        </p:sp>
      </p:grpSp>
      <p:sp>
        <p:nvSpPr>
          <p:cNvPr id="15" name="TextBox 14">
            <a:extLst>
              <a:ext uri="{FF2B5EF4-FFF2-40B4-BE49-F238E27FC236}">
                <a16:creationId xmlns:a16="http://schemas.microsoft.com/office/drawing/2014/main" id="{E5CC7019-B960-4B45-837F-56E4CF8EE421}"/>
              </a:ext>
            </a:extLst>
          </p:cNvPr>
          <p:cNvSpPr txBox="1"/>
          <p:nvPr/>
        </p:nvSpPr>
        <p:spPr>
          <a:xfrm>
            <a:off x="2450012" y="4416820"/>
            <a:ext cx="534121" cy="307777"/>
          </a:xfrm>
          <a:prstGeom prst="rect">
            <a:avLst/>
          </a:prstGeom>
          <a:noFill/>
        </p:spPr>
        <p:txBody>
          <a:bodyPr wrap="none" rtlCol="0">
            <a:spAutoFit/>
          </a:bodyPr>
          <a:lstStyle/>
          <a:p>
            <a:r>
              <a:rPr lang="en-US" altLang="ko-KR" dirty="0" err="1"/>
              <a:t>Vips</a:t>
            </a:r>
            <a:endParaRPr lang="ko-KR" altLang="en-US" dirty="0"/>
          </a:p>
        </p:txBody>
      </p:sp>
      <p:sp>
        <p:nvSpPr>
          <p:cNvPr id="16" name="TextBox 15">
            <a:extLst>
              <a:ext uri="{FF2B5EF4-FFF2-40B4-BE49-F238E27FC236}">
                <a16:creationId xmlns:a16="http://schemas.microsoft.com/office/drawing/2014/main" id="{3E511E1B-0FC9-440C-B41A-81245C30C0F3}"/>
              </a:ext>
            </a:extLst>
          </p:cNvPr>
          <p:cNvSpPr txBox="1"/>
          <p:nvPr/>
        </p:nvSpPr>
        <p:spPr>
          <a:xfrm>
            <a:off x="0" y="839281"/>
            <a:ext cx="1130438" cy="307777"/>
          </a:xfrm>
          <a:prstGeom prst="rect">
            <a:avLst/>
          </a:prstGeom>
          <a:noFill/>
        </p:spPr>
        <p:txBody>
          <a:bodyPr wrap="none" rtlCol="0">
            <a:spAutoFit/>
          </a:bodyPr>
          <a:lstStyle/>
          <a:p>
            <a:r>
              <a:rPr lang="en-US" altLang="ko-KR" dirty="0"/>
              <a:t>Power(</a:t>
            </a:r>
            <a:r>
              <a:rPr lang="en-US" altLang="ko-KR" dirty="0" err="1"/>
              <a:t>mW</a:t>
            </a:r>
            <a:r>
              <a:rPr lang="en-US" altLang="ko-KR" dirty="0"/>
              <a:t>)</a:t>
            </a:r>
            <a:endParaRPr lang="ko-KR"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161725" y="17436"/>
            <a:ext cx="8310600" cy="812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Experiments</a:t>
            </a:r>
            <a:endParaRPr/>
          </a:p>
        </p:txBody>
      </p:sp>
      <p:sp>
        <p:nvSpPr>
          <p:cNvPr id="226" name="Shape 226"/>
          <p:cNvSpPr txBox="1">
            <a:spLocks noGrp="1"/>
          </p:cNvSpPr>
          <p:nvPr>
            <p:ph type="body" idx="1"/>
          </p:nvPr>
        </p:nvSpPr>
        <p:spPr>
          <a:xfrm>
            <a:off x="5472626" y="932437"/>
            <a:ext cx="3613541" cy="3698700"/>
          </a:xfrm>
          <a:prstGeom prst="rect">
            <a:avLst/>
          </a:prstGeom>
        </p:spPr>
        <p:txBody>
          <a:bodyPr spcFirstLastPara="1" wrap="square" lIns="91425" tIns="91425" rIns="91425" bIns="91425" anchor="t" anchorCtr="0">
            <a:noAutofit/>
          </a:bodyPr>
          <a:lstStyle/>
          <a:p>
            <a:pPr lvl="0">
              <a:buClr>
                <a:srgbClr val="373737"/>
              </a:buClr>
              <a:buFont typeface="Arial"/>
              <a:buChar char="-"/>
            </a:pPr>
            <a:r>
              <a:rPr lang="en" altLang="ko-KR" dirty="0">
                <a:solidFill>
                  <a:srgbClr val="373737"/>
                </a:solidFill>
                <a:highlight>
                  <a:schemeClr val="lt1"/>
                </a:highlight>
                <a:latin typeface="Arial"/>
                <a:ea typeface="Arial"/>
                <a:cs typeface="Arial"/>
                <a:sym typeface="Arial"/>
              </a:rPr>
              <a:t>Visualizing and Analyzing.</a:t>
            </a:r>
            <a:endParaRPr dirty="0">
              <a:solidFill>
                <a:srgbClr val="373737"/>
              </a:solidFill>
              <a:highlight>
                <a:schemeClr val="lt1"/>
              </a:highlight>
              <a:latin typeface="Arial"/>
              <a:ea typeface="Arial"/>
              <a:cs typeface="Arial"/>
              <a:sym typeface="Arial"/>
            </a:endParaRPr>
          </a:p>
          <a:p>
            <a:pPr marL="0" lvl="0" indent="0" rtl="0">
              <a:spcBef>
                <a:spcPts val="250"/>
              </a:spcBef>
              <a:spcAft>
                <a:spcPts val="0"/>
              </a:spcAft>
              <a:buNone/>
            </a:pPr>
            <a:r>
              <a:rPr lang="en" sz="1400" dirty="0">
                <a:solidFill>
                  <a:srgbClr val="373737"/>
                </a:solidFill>
                <a:highlight>
                  <a:schemeClr val="lt1"/>
                </a:highlight>
                <a:latin typeface="Arial"/>
                <a:ea typeface="Arial"/>
                <a:cs typeface="Arial"/>
                <a:sym typeface="Arial"/>
              </a:rPr>
              <a:t>       Compare power in each cpu mode.</a:t>
            </a:r>
            <a:endParaRPr sz="1400" dirty="0">
              <a:solidFill>
                <a:srgbClr val="373737"/>
              </a:solidFill>
              <a:highlight>
                <a:schemeClr val="lt1"/>
              </a:highlight>
              <a:latin typeface="Arial"/>
              <a:ea typeface="Arial"/>
              <a:cs typeface="Arial"/>
              <a:sym typeface="Arial"/>
            </a:endParaRPr>
          </a:p>
          <a:p>
            <a:pPr marL="0" lvl="0" indent="0" rtl="0">
              <a:spcBef>
                <a:spcPts val="250"/>
              </a:spcBef>
              <a:spcAft>
                <a:spcPts val="0"/>
              </a:spcAft>
              <a:buNone/>
            </a:pPr>
            <a:endParaRPr dirty="0">
              <a:solidFill>
                <a:srgbClr val="373737"/>
              </a:solidFill>
              <a:highlight>
                <a:schemeClr val="lt1"/>
              </a:highlight>
              <a:latin typeface="Arial"/>
              <a:ea typeface="Arial"/>
              <a:cs typeface="Arial"/>
              <a:sym typeface="Arial"/>
            </a:endParaRPr>
          </a:p>
          <a:p>
            <a:pPr marL="0" lvl="0" indent="0" rtl="0">
              <a:spcBef>
                <a:spcPts val="250"/>
              </a:spcBef>
              <a:spcAft>
                <a:spcPts val="0"/>
              </a:spcAft>
              <a:buNone/>
            </a:pPr>
            <a:endParaRPr dirty="0">
              <a:solidFill>
                <a:srgbClr val="373737"/>
              </a:solidFill>
              <a:highlight>
                <a:schemeClr val="lt1"/>
              </a:highlight>
              <a:latin typeface="Arial"/>
              <a:ea typeface="Arial"/>
              <a:cs typeface="Arial"/>
              <a:sym typeface="Arial"/>
            </a:endParaRPr>
          </a:p>
          <a:p>
            <a:pPr marL="0" lvl="0" indent="0" rtl="0">
              <a:spcBef>
                <a:spcPts val="250"/>
              </a:spcBef>
              <a:spcAft>
                <a:spcPts val="0"/>
              </a:spcAft>
              <a:buNone/>
            </a:pPr>
            <a:endParaRPr dirty="0">
              <a:solidFill>
                <a:srgbClr val="373737"/>
              </a:solidFill>
              <a:highlight>
                <a:schemeClr val="lt1"/>
              </a:highlight>
              <a:latin typeface="Arial"/>
              <a:ea typeface="Arial"/>
              <a:cs typeface="Arial"/>
              <a:sym typeface="Arial"/>
            </a:endParaRPr>
          </a:p>
          <a:p>
            <a:pPr marL="0" lvl="0" indent="0" rtl="0">
              <a:spcBef>
                <a:spcPts val="250"/>
              </a:spcBef>
              <a:spcAft>
                <a:spcPts val="0"/>
              </a:spcAft>
              <a:buNone/>
            </a:pPr>
            <a:endParaRPr dirty="0">
              <a:solidFill>
                <a:srgbClr val="373737"/>
              </a:solidFill>
              <a:highlight>
                <a:schemeClr val="lt1"/>
              </a:highlight>
              <a:latin typeface="Arial"/>
              <a:ea typeface="Arial"/>
              <a:cs typeface="Arial"/>
              <a:sym typeface="Arial"/>
            </a:endParaRPr>
          </a:p>
          <a:p>
            <a:pPr marL="0" lvl="0" indent="0" rtl="0">
              <a:spcBef>
                <a:spcPts val="250"/>
              </a:spcBef>
              <a:spcAft>
                <a:spcPts val="0"/>
              </a:spcAft>
              <a:buNone/>
            </a:pPr>
            <a:endParaRPr dirty="0">
              <a:solidFill>
                <a:srgbClr val="373737"/>
              </a:solidFill>
              <a:highlight>
                <a:schemeClr val="lt1"/>
              </a:highlight>
              <a:latin typeface="Arial"/>
              <a:ea typeface="Arial"/>
              <a:cs typeface="Arial"/>
              <a:sym typeface="Arial"/>
            </a:endParaRPr>
          </a:p>
          <a:p>
            <a:pPr marL="0" lvl="0" indent="0" rtl="0">
              <a:spcBef>
                <a:spcPts val="250"/>
              </a:spcBef>
              <a:spcAft>
                <a:spcPts val="0"/>
              </a:spcAft>
              <a:buNone/>
            </a:pPr>
            <a:endParaRPr dirty="0">
              <a:solidFill>
                <a:srgbClr val="373737"/>
              </a:solidFill>
              <a:highlight>
                <a:schemeClr val="lt1"/>
              </a:highlight>
              <a:latin typeface="Arial"/>
              <a:ea typeface="Arial"/>
              <a:cs typeface="Arial"/>
              <a:sym typeface="Arial"/>
            </a:endParaRPr>
          </a:p>
          <a:p>
            <a:pPr marL="0" lvl="0" indent="0" rtl="0">
              <a:spcBef>
                <a:spcPts val="250"/>
              </a:spcBef>
              <a:spcAft>
                <a:spcPts val="0"/>
              </a:spcAft>
              <a:buNone/>
            </a:pPr>
            <a:endParaRPr dirty="0">
              <a:solidFill>
                <a:srgbClr val="373737"/>
              </a:solidFill>
              <a:highlight>
                <a:schemeClr val="lt1"/>
              </a:highlight>
              <a:latin typeface="Arial"/>
              <a:ea typeface="Arial"/>
              <a:cs typeface="Arial"/>
              <a:sym typeface="Arial"/>
            </a:endParaRPr>
          </a:p>
        </p:txBody>
      </p:sp>
      <p:sp>
        <p:nvSpPr>
          <p:cNvPr id="227" name="Shape 227"/>
          <p:cNvSpPr txBox="1">
            <a:spLocks noGrp="1"/>
          </p:cNvSpPr>
          <p:nvPr>
            <p:ph type="sldNum" idx="12"/>
          </p:nvPr>
        </p:nvSpPr>
        <p:spPr>
          <a:xfrm>
            <a:off x="8513250" y="4798450"/>
            <a:ext cx="548700" cy="309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22</a:t>
            </a:fld>
            <a:endParaRPr/>
          </a:p>
        </p:txBody>
      </p:sp>
      <p:pic>
        <p:nvPicPr>
          <p:cNvPr id="2" name="그림 1">
            <a:extLst>
              <a:ext uri="{FF2B5EF4-FFF2-40B4-BE49-F238E27FC236}">
                <a16:creationId xmlns:a16="http://schemas.microsoft.com/office/drawing/2014/main" id="{8F96096C-C470-4D95-9503-755C73AE6E8C}"/>
              </a:ext>
            </a:extLst>
          </p:cNvPr>
          <p:cNvPicPr>
            <a:picLocks noChangeAspect="1"/>
          </p:cNvPicPr>
          <p:nvPr/>
        </p:nvPicPr>
        <p:blipFill>
          <a:blip r:embed="rId3"/>
          <a:stretch>
            <a:fillRect/>
          </a:stretch>
        </p:blipFill>
        <p:spPr>
          <a:xfrm>
            <a:off x="161725" y="1067391"/>
            <a:ext cx="5231226" cy="3499774"/>
          </a:xfrm>
          <a:prstGeom prst="rect">
            <a:avLst/>
          </a:prstGeom>
          <a:ln>
            <a:solidFill>
              <a:schemeClr val="tx1"/>
            </a:solidFill>
          </a:ln>
        </p:spPr>
      </p:pic>
      <p:sp>
        <p:nvSpPr>
          <p:cNvPr id="3" name="TextBox 2">
            <a:extLst>
              <a:ext uri="{FF2B5EF4-FFF2-40B4-BE49-F238E27FC236}">
                <a16:creationId xmlns:a16="http://schemas.microsoft.com/office/drawing/2014/main" id="{3F736923-2EBC-454E-AB65-AD6A280527B5}"/>
              </a:ext>
            </a:extLst>
          </p:cNvPr>
          <p:cNvSpPr txBox="1"/>
          <p:nvPr/>
        </p:nvSpPr>
        <p:spPr>
          <a:xfrm>
            <a:off x="5216468" y="4253128"/>
            <a:ext cx="790601" cy="307777"/>
          </a:xfrm>
          <a:prstGeom prst="rect">
            <a:avLst/>
          </a:prstGeom>
          <a:noFill/>
        </p:spPr>
        <p:txBody>
          <a:bodyPr wrap="none" rtlCol="0">
            <a:spAutoFit/>
          </a:bodyPr>
          <a:lstStyle/>
          <a:p>
            <a:r>
              <a:rPr lang="en-US" altLang="ko-KR" dirty="0"/>
              <a:t>Time(s)</a:t>
            </a:r>
            <a:endParaRPr lang="ko-KR" altLang="en-US" dirty="0"/>
          </a:p>
        </p:txBody>
      </p:sp>
      <p:grpSp>
        <p:nvGrpSpPr>
          <p:cNvPr id="7" name="그룹 6">
            <a:extLst>
              <a:ext uri="{FF2B5EF4-FFF2-40B4-BE49-F238E27FC236}">
                <a16:creationId xmlns:a16="http://schemas.microsoft.com/office/drawing/2014/main" id="{C03DD06E-7BE3-4AC8-8A06-BD420509E340}"/>
              </a:ext>
            </a:extLst>
          </p:cNvPr>
          <p:cNvGrpSpPr/>
          <p:nvPr/>
        </p:nvGrpSpPr>
        <p:grpSpPr>
          <a:xfrm>
            <a:off x="5441076" y="1913008"/>
            <a:ext cx="2058715" cy="1015663"/>
            <a:chOff x="545432" y="2063918"/>
            <a:chExt cx="2058715" cy="1015663"/>
          </a:xfrm>
        </p:grpSpPr>
        <p:cxnSp>
          <p:nvCxnSpPr>
            <p:cNvPr id="5" name="직선 연결선 4">
              <a:extLst>
                <a:ext uri="{FF2B5EF4-FFF2-40B4-BE49-F238E27FC236}">
                  <a16:creationId xmlns:a16="http://schemas.microsoft.com/office/drawing/2014/main" id="{04DF856F-47E4-4EB2-8350-356C634520D7}"/>
                </a:ext>
              </a:extLst>
            </p:cNvPr>
            <p:cNvCxnSpPr/>
            <p:nvPr/>
          </p:nvCxnSpPr>
          <p:spPr>
            <a:xfrm>
              <a:off x="545432" y="2189747"/>
              <a:ext cx="192505"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직선 연결선 9">
              <a:extLst>
                <a:ext uri="{FF2B5EF4-FFF2-40B4-BE49-F238E27FC236}">
                  <a16:creationId xmlns:a16="http://schemas.microsoft.com/office/drawing/2014/main" id="{A8080F69-A94A-4796-9F93-73904ABA5585}"/>
                </a:ext>
              </a:extLst>
            </p:cNvPr>
            <p:cNvCxnSpPr/>
            <p:nvPr/>
          </p:nvCxnSpPr>
          <p:spPr>
            <a:xfrm>
              <a:off x="545432" y="2382252"/>
              <a:ext cx="19250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직선 연결선 10">
              <a:extLst>
                <a:ext uri="{FF2B5EF4-FFF2-40B4-BE49-F238E27FC236}">
                  <a16:creationId xmlns:a16="http://schemas.microsoft.com/office/drawing/2014/main" id="{DBA08861-9A11-40ED-A9B1-DA1A2719A91A}"/>
                </a:ext>
              </a:extLst>
            </p:cNvPr>
            <p:cNvCxnSpPr/>
            <p:nvPr/>
          </p:nvCxnSpPr>
          <p:spPr>
            <a:xfrm>
              <a:off x="545432" y="2568741"/>
              <a:ext cx="192505" cy="0"/>
            </a:xfrm>
            <a:prstGeom prst="line">
              <a:avLst/>
            </a:prstGeom>
            <a:ln>
              <a:solidFill>
                <a:srgbClr val="7030A0"/>
              </a:solidFill>
            </a:ln>
          </p:spPr>
          <p:style>
            <a:lnRef idx="2">
              <a:schemeClr val="accent1"/>
            </a:lnRef>
            <a:fillRef idx="0">
              <a:schemeClr val="accent1"/>
            </a:fillRef>
            <a:effectRef idx="1">
              <a:schemeClr val="accent1"/>
            </a:effectRef>
            <a:fontRef idx="minor">
              <a:schemeClr val="tx1"/>
            </a:fontRef>
          </p:style>
        </p:cxnSp>
        <p:cxnSp>
          <p:nvCxnSpPr>
            <p:cNvPr id="12" name="직선 연결선 11">
              <a:extLst>
                <a:ext uri="{FF2B5EF4-FFF2-40B4-BE49-F238E27FC236}">
                  <a16:creationId xmlns:a16="http://schemas.microsoft.com/office/drawing/2014/main" id="{40EA1C83-0F00-43D7-BD4D-17801636BD29}"/>
                </a:ext>
              </a:extLst>
            </p:cNvPr>
            <p:cNvCxnSpPr/>
            <p:nvPr/>
          </p:nvCxnSpPr>
          <p:spPr>
            <a:xfrm>
              <a:off x="553453" y="2743199"/>
              <a:ext cx="192505"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3" name="직선 연결선 12">
              <a:extLst>
                <a:ext uri="{FF2B5EF4-FFF2-40B4-BE49-F238E27FC236}">
                  <a16:creationId xmlns:a16="http://schemas.microsoft.com/office/drawing/2014/main" id="{9D98AD48-E91B-441F-BA98-73A6285EC38B}"/>
                </a:ext>
              </a:extLst>
            </p:cNvPr>
            <p:cNvCxnSpPr/>
            <p:nvPr/>
          </p:nvCxnSpPr>
          <p:spPr>
            <a:xfrm>
              <a:off x="553453" y="2919662"/>
              <a:ext cx="192505" cy="0"/>
            </a:xfrm>
            <a:prstGeom prst="line">
              <a:avLst/>
            </a:prstGeom>
            <a:ln>
              <a:solidFill>
                <a:srgbClr val="0070C0"/>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64EF551-5CE0-4762-8D10-88D0973BFE65}"/>
                </a:ext>
              </a:extLst>
            </p:cNvPr>
            <p:cNvSpPr txBox="1"/>
            <p:nvPr/>
          </p:nvSpPr>
          <p:spPr>
            <a:xfrm>
              <a:off x="729916" y="2063918"/>
              <a:ext cx="1874231" cy="1015663"/>
            </a:xfrm>
            <a:prstGeom prst="rect">
              <a:avLst/>
            </a:prstGeom>
            <a:noFill/>
          </p:spPr>
          <p:txBody>
            <a:bodyPr wrap="none" rtlCol="0">
              <a:spAutoFit/>
            </a:bodyPr>
            <a:lstStyle/>
            <a:p>
              <a:r>
                <a:rPr lang="en-US" altLang="ko-KR" sz="1200" dirty="0"/>
                <a:t>MAXN</a:t>
              </a:r>
            </a:p>
            <a:p>
              <a:r>
                <a:rPr lang="en-US" altLang="ko-KR" sz="1200" dirty="0"/>
                <a:t>MAXQ</a:t>
              </a:r>
            </a:p>
            <a:p>
              <a:r>
                <a:rPr lang="en-US" altLang="ko-KR" sz="1200" dirty="0"/>
                <a:t>MAXP_CORE_ALL</a:t>
              </a:r>
            </a:p>
            <a:p>
              <a:r>
                <a:rPr lang="en-US" altLang="ko-KR" sz="1200" dirty="0"/>
                <a:t>MAXP_CORE_ARM</a:t>
              </a:r>
            </a:p>
            <a:p>
              <a:r>
                <a:rPr lang="en-US" altLang="ko-KR" sz="1200" dirty="0"/>
                <a:t>MAXP_CORE_DENVER</a:t>
              </a:r>
            </a:p>
          </p:txBody>
        </p:sp>
      </p:grpSp>
      <p:sp>
        <p:nvSpPr>
          <p:cNvPr id="16" name="TextBox 15">
            <a:extLst>
              <a:ext uri="{FF2B5EF4-FFF2-40B4-BE49-F238E27FC236}">
                <a16:creationId xmlns:a16="http://schemas.microsoft.com/office/drawing/2014/main" id="{B5702F3F-E203-4791-932D-7DA8F188332E}"/>
              </a:ext>
            </a:extLst>
          </p:cNvPr>
          <p:cNvSpPr txBox="1"/>
          <p:nvPr/>
        </p:nvSpPr>
        <p:spPr>
          <a:xfrm>
            <a:off x="2206546" y="4477248"/>
            <a:ext cx="981359" cy="307777"/>
          </a:xfrm>
          <a:prstGeom prst="rect">
            <a:avLst/>
          </a:prstGeom>
          <a:noFill/>
        </p:spPr>
        <p:txBody>
          <a:bodyPr wrap="none" rtlCol="0">
            <a:spAutoFit/>
          </a:bodyPr>
          <a:lstStyle/>
          <a:p>
            <a:r>
              <a:rPr lang="en-US" altLang="ko-KR" dirty="0" err="1"/>
              <a:t>Bodytrack</a:t>
            </a:r>
            <a:endParaRPr lang="ko-KR" altLang="en-US" dirty="0"/>
          </a:p>
        </p:txBody>
      </p:sp>
      <p:sp>
        <p:nvSpPr>
          <p:cNvPr id="17" name="TextBox 16">
            <a:extLst>
              <a:ext uri="{FF2B5EF4-FFF2-40B4-BE49-F238E27FC236}">
                <a16:creationId xmlns:a16="http://schemas.microsoft.com/office/drawing/2014/main" id="{FF90F526-3336-4CD0-93A3-9049937D09EF}"/>
              </a:ext>
            </a:extLst>
          </p:cNvPr>
          <p:cNvSpPr txBox="1"/>
          <p:nvPr/>
        </p:nvSpPr>
        <p:spPr>
          <a:xfrm>
            <a:off x="82050" y="829536"/>
            <a:ext cx="1130438" cy="307777"/>
          </a:xfrm>
          <a:prstGeom prst="rect">
            <a:avLst/>
          </a:prstGeom>
          <a:noFill/>
        </p:spPr>
        <p:txBody>
          <a:bodyPr wrap="none" rtlCol="0">
            <a:spAutoFit/>
          </a:bodyPr>
          <a:lstStyle/>
          <a:p>
            <a:r>
              <a:rPr lang="en-US" altLang="ko-KR" dirty="0"/>
              <a:t>Power(</a:t>
            </a:r>
            <a:r>
              <a:rPr lang="en-US" altLang="ko-KR" dirty="0" err="1"/>
              <a:t>mW</a:t>
            </a:r>
            <a:r>
              <a:rPr lang="en-US" altLang="ko-KR" dirty="0"/>
              <a:t>)</a:t>
            </a:r>
            <a:endParaRPr lang="ko-KR" altLang="en-US" dirty="0"/>
          </a:p>
        </p:txBody>
      </p:sp>
      <p:sp>
        <p:nvSpPr>
          <p:cNvPr id="8" name="타원 7">
            <a:extLst>
              <a:ext uri="{FF2B5EF4-FFF2-40B4-BE49-F238E27FC236}">
                <a16:creationId xmlns:a16="http://schemas.microsoft.com/office/drawing/2014/main" id="{C1AFE58A-25DE-40AD-AAB8-7EDBD0DF1EAF}"/>
              </a:ext>
            </a:extLst>
          </p:cNvPr>
          <p:cNvSpPr/>
          <p:nvPr/>
        </p:nvSpPr>
        <p:spPr>
          <a:xfrm>
            <a:off x="723899" y="3552825"/>
            <a:ext cx="1609726" cy="52328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타원 17">
            <a:extLst>
              <a:ext uri="{FF2B5EF4-FFF2-40B4-BE49-F238E27FC236}">
                <a16:creationId xmlns:a16="http://schemas.microsoft.com/office/drawing/2014/main" id="{09F60000-D79D-4DF4-9B1A-E03464AE4004}"/>
              </a:ext>
            </a:extLst>
          </p:cNvPr>
          <p:cNvSpPr/>
          <p:nvPr/>
        </p:nvSpPr>
        <p:spPr>
          <a:xfrm>
            <a:off x="2094750" y="2038837"/>
            <a:ext cx="768594" cy="17755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title"/>
          </p:nvPr>
        </p:nvSpPr>
        <p:spPr>
          <a:xfrm>
            <a:off x="161725" y="17436"/>
            <a:ext cx="8310600" cy="812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Conclusion</a:t>
            </a:r>
            <a:endParaRPr/>
          </a:p>
        </p:txBody>
      </p:sp>
      <p:sp>
        <p:nvSpPr>
          <p:cNvPr id="250" name="Shape 250"/>
          <p:cNvSpPr txBox="1">
            <a:spLocks noGrp="1"/>
          </p:cNvSpPr>
          <p:nvPr>
            <p:ph type="body" idx="1"/>
          </p:nvPr>
        </p:nvSpPr>
        <p:spPr>
          <a:xfrm>
            <a:off x="205325" y="948650"/>
            <a:ext cx="8687400" cy="3698700"/>
          </a:xfrm>
          <a:prstGeom prst="rect">
            <a:avLst/>
          </a:prstGeom>
        </p:spPr>
        <p:txBody>
          <a:bodyPr spcFirstLastPara="1" wrap="square" lIns="91425" tIns="91425" rIns="91425" bIns="91425" anchor="t" anchorCtr="0">
            <a:noAutofit/>
          </a:bodyPr>
          <a:lstStyle/>
          <a:p>
            <a:pPr marL="0" lvl="0" indent="0" rtl="0">
              <a:spcBef>
                <a:spcPts val="0"/>
              </a:spcBef>
              <a:spcAft>
                <a:spcPts val="250"/>
              </a:spcAft>
              <a:buNone/>
            </a:pPr>
            <a:r>
              <a:rPr lang="en-US" altLang="ko-KR" dirty="0">
                <a:solidFill>
                  <a:srgbClr val="373737"/>
                </a:solidFill>
                <a:highlight>
                  <a:srgbClr val="FFFFFF"/>
                </a:highlight>
                <a:latin typeface="Arial"/>
                <a:ea typeface="Arial"/>
                <a:cs typeface="Arial"/>
                <a:sym typeface="Arial"/>
              </a:rPr>
              <a:t> - Energy and speed are not always inversely proportional.</a:t>
            </a:r>
          </a:p>
          <a:p>
            <a:pPr marL="0" lvl="0" indent="0" rtl="0">
              <a:spcBef>
                <a:spcPts val="0"/>
              </a:spcBef>
              <a:spcAft>
                <a:spcPts val="250"/>
              </a:spcAft>
              <a:buNone/>
            </a:pPr>
            <a:r>
              <a:rPr lang="en-US" altLang="ko-KR" b="1" dirty="0">
                <a:solidFill>
                  <a:srgbClr val="373737"/>
                </a:solidFill>
                <a:highlight>
                  <a:srgbClr val="FFFFFF"/>
                </a:highlight>
                <a:latin typeface="Arial"/>
                <a:ea typeface="Arial"/>
                <a:cs typeface="Arial"/>
                <a:sym typeface="Arial"/>
              </a:rPr>
              <a:t>	=&gt; Faster is not always the most energy efficient!</a:t>
            </a:r>
            <a:endParaRPr lang="en-US" altLang="ko-KR" dirty="0">
              <a:solidFill>
                <a:srgbClr val="373737"/>
              </a:solidFill>
              <a:highlight>
                <a:srgbClr val="FFFFFF"/>
              </a:highlight>
              <a:latin typeface="Arial"/>
              <a:ea typeface="Arial"/>
              <a:cs typeface="Arial"/>
              <a:sym typeface="Arial"/>
            </a:endParaRPr>
          </a:p>
          <a:p>
            <a:pPr marL="0" lvl="0" indent="0" rtl="0">
              <a:spcBef>
                <a:spcPts val="0"/>
              </a:spcBef>
              <a:spcAft>
                <a:spcPts val="250"/>
              </a:spcAft>
              <a:buNone/>
            </a:pPr>
            <a:r>
              <a:rPr lang="en-US" altLang="ko-KR" dirty="0">
                <a:solidFill>
                  <a:srgbClr val="373737"/>
                </a:solidFill>
                <a:highlight>
                  <a:srgbClr val="FFFFFF"/>
                </a:highlight>
                <a:latin typeface="Arial"/>
                <a:ea typeface="Arial"/>
                <a:cs typeface="Arial"/>
                <a:sym typeface="Arial"/>
              </a:rPr>
              <a:t> - Various goals, require different settings.</a:t>
            </a:r>
          </a:p>
          <a:p>
            <a:pPr marL="742950" lvl="1" indent="-285750">
              <a:spcAft>
                <a:spcPts val="250"/>
              </a:spcAft>
            </a:pPr>
            <a:r>
              <a:rPr lang="en-US" altLang="ko-KR" dirty="0">
                <a:solidFill>
                  <a:srgbClr val="373737"/>
                </a:solidFill>
                <a:highlight>
                  <a:srgbClr val="FFFFFF"/>
                </a:highlight>
                <a:latin typeface="Arial"/>
                <a:ea typeface="Arial"/>
                <a:cs typeface="Arial"/>
                <a:sym typeface="Arial"/>
              </a:rPr>
              <a:t>Performance</a:t>
            </a:r>
          </a:p>
          <a:p>
            <a:pPr marL="742950" lvl="1" indent="-285750">
              <a:spcAft>
                <a:spcPts val="250"/>
              </a:spcAft>
            </a:pPr>
            <a:r>
              <a:rPr lang="en-US" altLang="ko-KR" dirty="0">
                <a:solidFill>
                  <a:srgbClr val="373737"/>
                </a:solidFill>
                <a:highlight>
                  <a:srgbClr val="FFFFFF"/>
                </a:highlight>
                <a:latin typeface="Arial"/>
                <a:ea typeface="Arial"/>
                <a:cs typeface="Arial"/>
                <a:sym typeface="Arial"/>
              </a:rPr>
              <a:t>energy efficiency</a:t>
            </a:r>
          </a:p>
          <a:p>
            <a:pPr marL="742950" lvl="1" indent="-285750">
              <a:spcAft>
                <a:spcPts val="250"/>
              </a:spcAft>
            </a:pPr>
            <a:r>
              <a:rPr lang="en-US" altLang="ko-KR" dirty="0">
                <a:solidFill>
                  <a:srgbClr val="373737"/>
                </a:solidFill>
                <a:highlight>
                  <a:srgbClr val="FFFFFF"/>
                </a:highlight>
                <a:latin typeface="Arial"/>
                <a:ea typeface="Arial"/>
                <a:cs typeface="Arial"/>
                <a:sym typeface="Arial"/>
              </a:rPr>
              <a:t>Lifetime</a:t>
            </a:r>
          </a:p>
          <a:p>
            <a:pPr marL="742950" lvl="1" indent="-285750">
              <a:spcAft>
                <a:spcPts val="250"/>
              </a:spcAft>
            </a:pPr>
            <a:r>
              <a:rPr lang="en-US" altLang="ko-KR" dirty="0">
                <a:solidFill>
                  <a:srgbClr val="373737"/>
                </a:solidFill>
                <a:highlight>
                  <a:srgbClr val="FFFFFF"/>
                </a:highlight>
                <a:latin typeface="Arial"/>
                <a:ea typeface="Arial"/>
                <a:cs typeface="Arial"/>
                <a:sym typeface="Arial"/>
              </a:rPr>
              <a:t>Etc. </a:t>
            </a:r>
          </a:p>
          <a:p>
            <a:pPr marL="0" lvl="0" indent="0" rtl="0">
              <a:spcBef>
                <a:spcPts val="0"/>
              </a:spcBef>
              <a:spcAft>
                <a:spcPts val="250"/>
              </a:spcAft>
              <a:buNone/>
            </a:pPr>
            <a:r>
              <a:rPr lang="en-US" altLang="ko-KR" dirty="0">
                <a:solidFill>
                  <a:srgbClr val="373737"/>
                </a:solidFill>
                <a:highlight>
                  <a:srgbClr val="FFFFFF"/>
                </a:highlight>
                <a:latin typeface="Arial"/>
                <a:ea typeface="Arial"/>
                <a:cs typeface="Arial"/>
                <a:sym typeface="Arial"/>
              </a:rPr>
              <a:t> - Multi-processor should be optimize to scale out for workloads.</a:t>
            </a:r>
            <a:endParaRPr dirty="0">
              <a:solidFill>
                <a:srgbClr val="373737"/>
              </a:solidFill>
              <a:highlight>
                <a:srgbClr val="FFFFFF"/>
              </a:highlight>
              <a:latin typeface="Arial"/>
              <a:ea typeface="Arial"/>
              <a:cs typeface="Arial"/>
              <a:sym typeface="Arial"/>
            </a:endParaRPr>
          </a:p>
        </p:txBody>
      </p:sp>
      <p:sp>
        <p:nvSpPr>
          <p:cNvPr id="251" name="Shape 251"/>
          <p:cNvSpPr txBox="1">
            <a:spLocks noGrp="1"/>
          </p:cNvSpPr>
          <p:nvPr>
            <p:ph type="sldNum" idx="12"/>
          </p:nvPr>
        </p:nvSpPr>
        <p:spPr>
          <a:xfrm>
            <a:off x="8513250" y="4798450"/>
            <a:ext cx="548700" cy="309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23</a:t>
            </a:fld>
            <a:endParaRPr/>
          </a:p>
        </p:txBody>
      </p:sp>
      <p:pic>
        <p:nvPicPr>
          <p:cNvPr id="5" name="그림 4">
            <a:extLst>
              <a:ext uri="{FF2B5EF4-FFF2-40B4-BE49-F238E27FC236}">
                <a16:creationId xmlns:a16="http://schemas.microsoft.com/office/drawing/2014/main" id="{342408EB-0D61-43F6-AFCF-F9EE09383CA0}"/>
              </a:ext>
            </a:extLst>
          </p:cNvPr>
          <p:cNvPicPr>
            <a:picLocks noChangeAspect="1"/>
          </p:cNvPicPr>
          <p:nvPr/>
        </p:nvPicPr>
        <p:blipFill>
          <a:blip r:embed="rId3"/>
          <a:stretch>
            <a:fillRect/>
          </a:stretch>
        </p:blipFill>
        <p:spPr>
          <a:xfrm>
            <a:off x="4510856" y="1936141"/>
            <a:ext cx="2066378" cy="980125"/>
          </a:xfrm>
          <a:prstGeom prst="rect">
            <a:avLst/>
          </a:prstGeom>
        </p:spPr>
      </p:pic>
      <p:pic>
        <p:nvPicPr>
          <p:cNvPr id="7" name="그림 6">
            <a:extLst>
              <a:ext uri="{FF2B5EF4-FFF2-40B4-BE49-F238E27FC236}">
                <a16:creationId xmlns:a16="http://schemas.microsoft.com/office/drawing/2014/main" id="{D9B2C374-EF56-4D33-8468-DE804A8EA77A}"/>
              </a:ext>
            </a:extLst>
          </p:cNvPr>
          <p:cNvPicPr>
            <a:picLocks noChangeAspect="1"/>
          </p:cNvPicPr>
          <p:nvPr/>
        </p:nvPicPr>
        <p:blipFill>
          <a:blip r:embed="rId4"/>
          <a:stretch>
            <a:fillRect/>
          </a:stretch>
        </p:blipFill>
        <p:spPr>
          <a:xfrm>
            <a:off x="6575355" y="1974643"/>
            <a:ext cx="995560" cy="980125"/>
          </a:xfrm>
          <a:prstGeom prst="rect">
            <a:avLst/>
          </a:prstGeom>
        </p:spPr>
      </p:pic>
      <p:pic>
        <p:nvPicPr>
          <p:cNvPr id="9" name="그림 8">
            <a:extLst>
              <a:ext uri="{FF2B5EF4-FFF2-40B4-BE49-F238E27FC236}">
                <a16:creationId xmlns:a16="http://schemas.microsoft.com/office/drawing/2014/main" id="{CC4436FD-97EB-41E7-8D52-0E24DB13ACFC}"/>
              </a:ext>
            </a:extLst>
          </p:cNvPr>
          <p:cNvPicPr>
            <a:picLocks noChangeAspect="1"/>
          </p:cNvPicPr>
          <p:nvPr/>
        </p:nvPicPr>
        <p:blipFill>
          <a:blip r:embed="rId5"/>
          <a:stretch>
            <a:fillRect/>
          </a:stretch>
        </p:blipFill>
        <p:spPr>
          <a:xfrm>
            <a:off x="7575083" y="1966774"/>
            <a:ext cx="1520526" cy="1006414"/>
          </a:xfrm>
          <a:prstGeom prst="rect">
            <a:avLst/>
          </a:prstGeom>
        </p:spPr>
      </p:pic>
      <p:pic>
        <p:nvPicPr>
          <p:cNvPr id="2" name="그림 1">
            <a:extLst>
              <a:ext uri="{FF2B5EF4-FFF2-40B4-BE49-F238E27FC236}">
                <a16:creationId xmlns:a16="http://schemas.microsoft.com/office/drawing/2014/main" id="{2559735D-CA74-4E72-86FE-D39100591431}"/>
              </a:ext>
            </a:extLst>
          </p:cNvPr>
          <p:cNvPicPr>
            <a:picLocks noChangeAspect="1"/>
          </p:cNvPicPr>
          <p:nvPr/>
        </p:nvPicPr>
        <p:blipFill>
          <a:blip r:embed="rId6"/>
          <a:stretch>
            <a:fillRect/>
          </a:stretch>
        </p:blipFill>
        <p:spPr>
          <a:xfrm>
            <a:off x="1386037" y="3495902"/>
            <a:ext cx="6805061" cy="115144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title"/>
          </p:nvPr>
        </p:nvSpPr>
        <p:spPr>
          <a:xfrm>
            <a:off x="161725" y="17436"/>
            <a:ext cx="8310600" cy="812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Q&amp;A</a:t>
            </a:r>
            <a:endParaRPr dirty="0"/>
          </a:p>
        </p:txBody>
      </p:sp>
      <p:sp>
        <p:nvSpPr>
          <p:cNvPr id="250" name="Shape 250"/>
          <p:cNvSpPr txBox="1">
            <a:spLocks noGrp="1"/>
          </p:cNvSpPr>
          <p:nvPr>
            <p:ph type="body" idx="1"/>
          </p:nvPr>
        </p:nvSpPr>
        <p:spPr>
          <a:xfrm>
            <a:off x="205325" y="948650"/>
            <a:ext cx="8687400" cy="3698700"/>
          </a:xfrm>
          <a:prstGeom prst="rect">
            <a:avLst/>
          </a:prstGeom>
        </p:spPr>
        <p:txBody>
          <a:bodyPr spcFirstLastPara="1" wrap="square" lIns="91425" tIns="91425" rIns="91425" bIns="91425" anchor="t" anchorCtr="0">
            <a:noAutofit/>
          </a:bodyPr>
          <a:lstStyle/>
          <a:p>
            <a:pPr marL="0" lvl="0" indent="0" rtl="0">
              <a:spcBef>
                <a:spcPts val="0"/>
              </a:spcBef>
              <a:spcAft>
                <a:spcPts val="250"/>
              </a:spcAft>
              <a:buNone/>
            </a:pPr>
            <a:r>
              <a:rPr lang="en-US" altLang="ko-KR" sz="1400" dirty="0">
                <a:solidFill>
                  <a:srgbClr val="373737"/>
                </a:solidFill>
                <a:highlight>
                  <a:srgbClr val="FFFFFF"/>
                </a:highlight>
                <a:latin typeface="Arial"/>
                <a:ea typeface="Arial"/>
                <a:cs typeface="Arial"/>
                <a:sym typeface="Arial"/>
              </a:rPr>
              <a:t> </a:t>
            </a:r>
          </a:p>
          <a:p>
            <a:pPr marL="0" lvl="0" indent="0" rtl="0">
              <a:spcBef>
                <a:spcPts val="0"/>
              </a:spcBef>
              <a:spcAft>
                <a:spcPts val="250"/>
              </a:spcAft>
              <a:buNone/>
            </a:pPr>
            <a:endParaRPr lang="en-US" altLang="ko-KR" sz="1400" dirty="0">
              <a:solidFill>
                <a:srgbClr val="373737"/>
              </a:solidFill>
              <a:highlight>
                <a:srgbClr val="FFFFFF"/>
              </a:highlight>
              <a:latin typeface="Arial"/>
              <a:ea typeface="Arial"/>
              <a:cs typeface="Arial"/>
              <a:sym typeface="Arial"/>
            </a:endParaRPr>
          </a:p>
          <a:p>
            <a:pPr marL="0" lvl="0" indent="0" rtl="0">
              <a:spcBef>
                <a:spcPts val="0"/>
              </a:spcBef>
              <a:spcAft>
                <a:spcPts val="250"/>
              </a:spcAft>
              <a:buNone/>
            </a:pPr>
            <a:endParaRPr lang="en-US" altLang="ko-KR" sz="1400" dirty="0">
              <a:solidFill>
                <a:srgbClr val="373737"/>
              </a:solidFill>
              <a:highlight>
                <a:srgbClr val="FFFFFF"/>
              </a:highlight>
              <a:latin typeface="Arial"/>
              <a:ea typeface="Arial"/>
              <a:cs typeface="Arial"/>
              <a:sym typeface="Arial"/>
            </a:endParaRPr>
          </a:p>
          <a:p>
            <a:pPr marL="0" lvl="0" indent="0" rtl="0">
              <a:spcBef>
                <a:spcPts val="0"/>
              </a:spcBef>
              <a:spcAft>
                <a:spcPts val="250"/>
              </a:spcAft>
              <a:buNone/>
            </a:pPr>
            <a:endParaRPr lang="en-US" altLang="ko-KR" dirty="0">
              <a:solidFill>
                <a:srgbClr val="373737"/>
              </a:solidFill>
              <a:highlight>
                <a:srgbClr val="FFFFFF"/>
              </a:highlight>
              <a:latin typeface="Arial"/>
              <a:ea typeface="Arial"/>
              <a:cs typeface="Arial"/>
              <a:sym typeface="Arial"/>
            </a:endParaRPr>
          </a:p>
          <a:p>
            <a:pPr marL="0" lvl="0" indent="0" rtl="0">
              <a:spcBef>
                <a:spcPts val="0"/>
              </a:spcBef>
              <a:spcAft>
                <a:spcPts val="250"/>
              </a:spcAft>
              <a:buNone/>
            </a:pPr>
            <a:r>
              <a:rPr lang="en-US" altLang="ko-KR" dirty="0">
                <a:solidFill>
                  <a:srgbClr val="373737"/>
                </a:solidFill>
                <a:highlight>
                  <a:srgbClr val="FFFFFF"/>
                </a:highlight>
                <a:latin typeface="Arial"/>
                <a:ea typeface="Arial"/>
                <a:cs typeface="Arial"/>
                <a:sym typeface="Arial"/>
              </a:rPr>
              <a:t>			 </a:t>
            </a:r>
            <a:r>
              <a:rPr lang="en-US" altLang="ko-KR" sz="4800" dirty="0">
                <a:solidFill>
                  <a:srgbClr val="373737"/>
                </a:solidFill>
                <a:highlight>
                  <a:srgbClr val="FFFFFF"/>
                </a:highlight>
                <a:latin typeface="Arial"/>
                <a:ea typeface="Arial"/>
                <a:cs typeface="Arial"/>
                <a:sym typeface="Arial"/>
              </a:rPr>
              <a:t>Thank you.							</a:t>
            </a:r>
          </a:p>
          <a:p>
            <a:pPr marL="0" lvl="0" indent="0" rtl="0">
              <a:spcBef>
                <a:spcPts val="0"/>
              </a:spcBef>
              <a:spcAft>
                <a:spcPts val="250"/>
              </a:spcAft>
              <a:buNone/>
            </a:pPr>
            <a:endParaRPr lang="en-US" altLang="ko-KR" sz="2000" dirty="0">
              <a:solidFill>
                <a:srgbClr val="373737"/>
              </a:solidFill>
              <a:highlight>
                <a:srgbClr val="FFFFFF"/>
              </a:highlight>
              <a:latin typeface="Arial"/>
              <a:ea typeface="Arial"/>
              <a:cs typeface="Arial"/>
              <a:sym typeface="Arial"/>
            </a:endParaRPr>
          </a:p>
          <a:p>
            <a:pPr marL="0" lvl="0" indent="0" rtl="0">
              <a:spcBef>
                <a:spcPts val="0"/>
              </a:spcBef>
              <a:spcAft>
                <a:spcPts val="250"/>
              </a:spcAft>
              <a:buNone/>
            </a:pPr>
            <a:endParaRPr lang="en-US" altLang="ko-KR" sz="2000" dirty="0">
              <a:solidFill>
                <a:srgbClr val="373737"/>
              </a:solidFill>
              <a:highlight>
                <a:srgbClr val="FFFFFF"/>
              </a:highlight>
              <a:latin typeface="Arial"/>
              <a:ea typeface="Arial"/>
              <a:cs typeface="Arial"/>
              <a:sym typeface="Arial"/>
            </a:endParaRPr>
          </a:p>
          <a:p>
            <a:pPr marL="0" lvl="0" indent="0" rtl="0">
              <a:spcBef>
                <a:spcPts val="0"/>
              </a:spcBef>
              <a:spcAft>
                <a:spcPts val="250"/>
              </a:spcAft>
              <a:buNone/>
            </a:pPr>
            <a:r>
              <a:rPr lang="en-US" altLang="ko-KR" dirty="0" err="1">
                <a:solidFill>
                  <a:srgbClr val="373737"/>
                </a:solidFill>
                <a:highlight>
                  <a:srgbClr val="FFFFFF"/>
                </a:highlight>
                <a:latin typeface="Arial"/>
                <a:ea typeface="Arial"/>
                <a:cs typeface="Arial"/>
                <a:sym typeface="Arial"/>
              </a:rPr>
              <a:t>Kasra</a:t>
            </a:r>
            <a:r>
              <a:rPr lang="en-US" altLang="ko-KR" dirty="0">
                <a:solidFill>
                  <a:srgbClr val="373737"/>
                </a:solidFill>
                <a:highlight>
                  <a:srgbClr val="FFFFFF"/>
                </a:highlight>
                <a:latin typeface="Arial"/>
                <a:ea typeface="Arial"/>
                <a:cs typeface="Arial"/>
                <a:sym typeface="Arial"/>
              </a:rPr>
              <a:t> </a:t>
            </a:r>
            <a:r>
              <a:rPr lang="en-US" altLang="ko-KR" dirty="0" err="1">
                <a:solidFill>
                  <a:srgbClr val="373737"/>
                </a:solidFill>
                <a:highlight>
                  <a:srgbClr val="FFFFFF"/>
                </a:highlight>
                <a:latin typeface="Arial"/>
                <a:ea typeface="Arial"/>
                <a:cs typeface="Arial"/>
                <a:sym typeface="Arial"/>
              </a:rPr>
              <a:t>Moazzemi</a:t>
            </a:r>
            <a:r>
              <a:rPr lang="en-US" altLang="ko-KR" dirty="0">
                <a:solidFill>
                  <a:srgbClr val="373737"/>
                </a:solidFill>
                <a:highlight>
                  <a:srgbClr val="FFFFFF"/>
                </a:highlight>
                <a:latin typeface="Arial"/>
                <a:ea typeface="Arial"/>
                <a:cs typeface="Arial"/>
                <a:sym typeface="Arial"/>
              </a:rPr>
              <a:t>.     </a:t>
            </a:r>
            <a:r>
              <a:rPr lang="en-US" altLang="ko-KR" dirty="0" err="1">
                <a:solidFill>
                  <a:srgbClr val="373737"/>
                </a:solidFill>
                <a:highlight>
                  <a:srgbClr val="FFFFFF"/>
                </a:highlight>
                <a:latin typeface="Arial"/>
                <a:ea typeface="Arial"/>
                <a:cs typeface="Arial"/>
                <a:sym typeface="Arial"/>
              </a:rPr>
              <a:t>Nikil</a:t>
            </a:r>
            <a:r>
              <a:rPr lang="en-US" altLang="ko-KR" dirty="0">
                <a:solidFill>
                  <a:srgbClr val="373737"/>
                </a:solidFill>
                <a:highlight>
                  <a:srgbClr val="FFFFFF"/>
                </a:highlight>
                <a:latin typeface="Arial"/>
                <a:ea typeface="Arial"/>
                <a:cs typeface="Arial"/>
                <a:sym typeface="Arial"/>
              </a:rPr>
              <a:t> </a:t>
            </a:r>
            <a:r>
              <a:rPr lang="en-US" altLang="ko-KR" dirty="0" err="1">
                <a:solidFill>
                  <a:srgbClr val="373737"/>
                </a:solidFill>
                <a:highlight>
                  <a:srgbClr val="FFFFFF"/>
                </a:highlight>
                <a:latin typeface="Arial"/>
                <a:ea typeface="Arial"/>
                <a:cs typeface="Arial"/>
                <a:sym typeface="Arial"/>
              </a:rPr>
              <a:t>Dutt</a:t>
            </a:r>
            <a:r>
              <a:rPr lang="en-US" altLang="ko-KR" dirty="0">
                <a:solidFill>
                  <a:srgbClr val="373737"/>
                </a:solidFill>
                <a:highlight>
                  <a:srgbClr val="FFFFFF"/>
                </a:highlight>
                <a:latin typeface="Arial"/>
                <a:ea typeface="Arial"/>
                <a:cs typeface="Arial"/>
                <a:sym typeface="Arial"/>
              </a:rPr>
              <a:t>.     </a:t>
            </a:r>
            <a:r>
              <a:rPr lang="en-US" altLang="ko-KR" dirty="0" err="1">
                <a:solidFill>
                  <a:srgbClr val="373737"/>
                </a:solidFill>
                <a:highlight>
                  <a:srgbClr val="FFFFFF"/>
                </a:highlight>
                <a:latin typeface="Arial"/>
                <a:ea typeface="Arial"/>
                <a:cs typeface="Arial"/>
                <a:sym typeface="Arial"/>
              </a:rPr>
              <a:t>Said.M.Shokair</a:t>
            </a:r>
            <a:r>
              <a:rPr lang="en-US" altLang="ko-KR" dirty="0">
                <a:solidFill>
                  <a:srgbClr val="373737"/>
                </a:solidFill>
                <a:highlight>
                  <a:srgbClr val="FFFFFF"/>
                </a:highlight>
                <a:latin typeface="Arial"/>
                <a:ea typeface="Arial"/>
                <a:cs typeface="Arial"/>
                <a:sym typeface="Arial"/>
              </a:rPr>
              <a:t>.    Sung-</a:t>
            </a:r>
            <a:r>
              <a:rPr lang="en-US" altLang="ko-KR" dirty="0" err="1">
                <a:solidFill>
                  <a:srgbClr val="373737"/>
                </a:solidFill>
                <a:highlight>
                  <a:srgbClr val="FFFFFF"/>
                </a:highlight>
                <a:latin typeface="Arial"/>
                <a:ea typeface="Arial"/>
                <a:cs typeface="Arial"/>
                <a:sym typeface="Arial"/>
              </a:rPr>
              <a:t>soo</a:t>
            </a:r>
            <a:r>
              <a:rPr lang="en-US" altLang="ko-KR" dirty="0">
                <a:solidFill>
                  <a:srgbClr val="373737"/>
                </a:solidFill>
                <a:highlight>
                  <a:srgbClr val="FFFFFF"/>
                </a:highlight>
                <a:latin typeface="Arial"/>
                <a:ea typeface="Arial"/>
                <a:cs typeface="Arial"/>
                <a:sym typeface="Arial"/>
              </a:rPr>
              <a:t> Lim.    </a:t>
            </a:r>
            <a:r>
              <a:rPr lang="en-US" altLang="ko-KR" dirty="0" err="1">
                <a:solidFill>
                  <a:srgbClr val="373737"/>
                </a:solidFill>
                <a:highlight>
                  <a:srgbClr val="FFFFFF"/>
                </a:highlight>
                <a:latin typeface="Arial"/>
                <a:ea typeface="Arial"/>
                <a:cs typeface="Arial"/>
                <a:sym typeface="Arial"/>
              </a:rPr>
              <a:t>Biswadeep</a:t>
            </a:r>
            <a:r>
              <a:rPr lang="en-US" altLang="ko-KR" dirty="0">
                <a:solidFill>
                  <a:srgbClr val="373737"/>
                </a:solidFill>
                <a:highlight>
                  <a:srgbClr val="FFFFFF"/>
                </a:highlight>
                <a:latin typeface="Arial"/>
                <a:ea typeface="Arial"/>
                <a:cs typeface="Arial"/>
                <a:sym typeface="Arial"/>
              </a:rPr>
              <a:t>.</a:t>
            </a:r>
          </a:p>
        </p:txBody>
      </p:sp>
      <p:sp>
        <p:nvSpPr>
          <p:cNvPr id="251" name="Shape 251"/>
          <p:cNvSpPr txBox="1">
            <a:spLocks noGrp="1"/>
          </p:cNvSpPr>
          <p:nvPr>
            <p:ph type="sldNum" idx="12"/>
          </p:nvPr>
        </p:nvSpPr>
        <p:spPr>
          <a:xfrm>
            <a:off x="8513250" y="4798450"/>
            <a:ext cx="548700" cy="309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4258105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161725" y="17436"/>
            <a:ext cx="8310600" cy="812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Project motivation</a:t>
            </a:r>
            <a:endParaRPr/>
          </a:p>
        </p:txBody>
      </p:sp>
      <p:sp>
        <p:nvSpPr>
          <p:cNvPr id="103" name="Shape 103"/>
          <p:cNvSpPr txBox="1">
            <a:spLocks noGrp="1"/>
          </p:cNvSpPr>
          <p:nvPr>
            <p:ph type="body" idx="1"/>
          </p:nvPr>
        </p:nvSpPr>
        <p:spPr>
          <a:xfrm>
            <a:off x="205325" y="948650"/>
            <a:ext cx="8687400" cy="3698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solidFill>
                  <a:srgbClr val="373737"/>
                </a:solidFill>
                <a:highlight>
                  <a:srgbClr val="FFFFFF"/>
                </a:highlight>
                <a:latin typeface="Arial"/>
                <a:ea typeface="Arial"/>
                <a:cs typeface="Arial"/>
                <a:sym typeface="Arial"/>
              </a:rPr>
              <a:t>Development of IOT</a:t>
            </a:r>
            <a:endParaRPr dirty="0">
              <a:solidFill>
                <a:srgbClr val="373737"/>
              </a:solidFill>
              <a:highlight>
                <a:srgbClr val="FFFFFF"/>
              </a:highlight>
              <a:latin typeface="Arial"/>
              <a:ea typeface="Arial"/>
              <a:cs typeface="Arial"/>
              <a:sym typeface="Arial"/>
            </a:endParaRPr>
          </a:p>
          <a:p>
            <a:pPr marL="0" lvl="0" indent="0" rtl="0">
              <a:spcBef>
                <a:spcPts val="250"/>
              </a:spcBef>
              <a:spcAft>
                <a:spcPts val="0"/>
              </a:spcAft>
              <a:buNone/>
            </a:pPr>
            <a:endParaRPr dirty="0">
              <a:solidFill>
                <a:srgbClr val="373737"/>
              </a:solidFill>
              <a:highlight>
                <a:srgbClr val="FFFFFF"/>
              </a:highlight>
              <a:latin typeface="Arial"/>
              <a:ea typeface="Arial"/>
              <a:cs typeface="Arial"/>
              <a:sym typeface="Arial"/>
            </a:endParaRPr>
          </a:p>
          <a:p>
            <a:pPr marL="0" lvl="0" indent="0" rtl="0">
              <a:spcBef>
                <a:spcPts val="250"/>
              </a:spcBef>
              <a:spcAft>
                <a:spcPts val="0"/>
              </a:spcAft>
              <a:buNone/>
            </a:pPr>
            <a:endParaRPr dirty="0">
              <a:solidFill>
                <a:srgbClr val="373737"/>
              </a:solidFill>
              <a:highlight>
                <a:srgbClr val="FFFFFF"/>
              </a:highlight>
              <a:latin typeface="Arial"/>
              <a:ea typeface="Arial"/>
              <a:cs typeface="Arial"/>
              <a:sym typeface="Arial"/>
            </a:endParaRPr>
          </a:p>
          <a:p>
            <a:pPr marL="0" lvl="0" indent="0" rtl="0">
              <a:spcBef>
                <a:spcPts val="250"/>
              </a:spcBef>
              <a:spcAft>
                <a:spcPts val="0"/>
              </a:spcAft>
              <a:buNone/>
            </a:pPr>
            <a:endParaRPr dirty="0">
              <a:solidFill>
                <a:srgbClr val="373737"/>
              </a:solidFill>
              <a:highlight>
                <a:srgbClr val="FFFFFF"/>
              </a:highlight>
              <a:latin typeface="Arial"/>
              <a:ea typeface="Arial"/>
              <a:cs typeface="Arial"/>
              <a:sym typeface="Arial"/>
            </a:endParaRPr>
          </a:p>
          <a:p>
            <a:pPr marL="0" lvl="0" indent="0" rtl="0">
              <a:spcBef>
                <a:spcPts val="250"/>
              </a:spcBef>
              <a:spcAft>
                <a:spcPts val="0"/>
              </a:spcAft>
              <a:buNone/>
            </a:pPr>
            <a:endParaRPr dirty="0">
              <a:solidFill>
                <a:srgbClr val="373737"/>
              </a:solidFill>
              <a:highlight>
                <a:srgbClr val="FFFFFF"/>
              </a:highlight>
              <a:latin typeface="Arial"/>
              <a:ea typeface="Arial"/>
              <a:cs typeface="Arial"/>
              <a:sym typeface="Arial"/>
            </a:endParaRPr>
          </a:p>
          <a:p>
            <a:pPr marL="0" lvl="0" indent="0" rtl="0">
              <a:spcBef>
                <a:spcPts val="250"/>
              </a:spcBef>
              <a:spcAft>
                <a:spcPts val="0"/>
              </a:spcAft>
              <a:buNone/>
            </a:pPr>
            <a:endParaRPr dirty="0">
              <a:solidFill>
                <a:srgbClr val="373737"/>
              </a:solidFill>
              <a:highlight>
                <a:srgbClr val="FFFFFF"/>
              </a:highlight>
              <a:latin typeface="Arial"/>
              <a:ea typeface="Arial"/>
              <a:cs typeface="Arial"/>
              <a:sym typeface="Arial"/>
            </a:endParaRPr>
          </a:p>
          <a:p>
            <a:pPr marL="0" lvl="0" indent="0" rtl="0">
              <a:spcBef>
                <a:spcPts val="250"/>
              </a:spcBef>
              <a:spcAft>
                <a:spcPts val="0"/>
              </a:spcAft>
              <a:buNone/>
            </a:pPr>
            <a:endParaRPr dirty="0">
              <a:solidFill>
                <a:srgbClr val="373737"/>
              </a:solidFill>
              <a:highlight>
                <a:srgbClr val="FFFFFF"/>
              </a:highlight>
              <a:latin typeface="Arial"/>
              <a:ea typeface="Arial"/>
              <a:cs typeface="Arial"/>
              <a:sym typeface="Arial"/>
            </a:endParaRPr>
          </a:p>
          <a:p>
            <a:pPr marL="0" lvl="0" indent="0" rtl="0">
              <a:spcBef>
                <a:spcPts val="250"/>
              </a:spcBef>
              <a:spcAft>
                <a:spcPts val="0"/>
              </a:spcAft>
              <a:buNone/>
            </a:pPr>
            <a:endParaRPr dirty="0">
              <a:solidFill>
                <a:srgbClr val="373737"/>
              </a:solidFill>
              <a:highlight>
                <a:srgbClr val="FFFFFF"/>
              </a:highlight>
              <a:latin typeface="Arial"/>
              <a:ea typeface="Arial"/>
              <a:cs typeface="Arial"/>
              <a:sym typeface="Arial"/>
            </a:endParaRPr>
          </a:p>
          <a:p>
            <a:pPr marL="0" lvl="0" indent="0" rtl="0">
              <a:spcBef>
                <a:spcPts val="250"/>
              </a:spcBef>
              <a:spcAft>
                <a:spcPts val="0"/>
              </a:spcAft>
              <a:buNone/>
            </a:pPr>
            <a:endParaRPr dirty="0">
              <a:solidFill>
                <a:srgbClr val="373737"/>
              </a:solidFill>
              <a:highlight>
                <a:srgbClr val="FFFFFF"/>
              </a:highlight>
              <a:latin typeface="Arial"/>
              <a:ea typeface="Arial"/>
              <a:cs typeface="Arial"/>
              <a:sym typeface="Arial"/>
            </a:endParaRPr>
          </a:p>
          <a:p>
            <a:pPr marL="0" lvl="0" indent="0" rtl="0">
              <a:spcBef>
                <a:spcPts val="250"/>
              </a:spcBef>
              <a:spcAft>
                <a:spcPts val="0"/>
              </a:spcAft>
              <a:buNone/>
            </a:pPr>
            <a:endParaRPr dirty="0">
              <a:solidFill>
                <a:srgbClr val="373737"/>
              </a:solidFill>
              <a:highlight>
                <a:srgbClr val="FFFFFF"/>
              </a:highlight>
              <a:latin typeface="Arial"/>
              <a:ea typeface="Arial"/>
              <a:cs typeface="Arial"/>
              <a:sym typeface="Arial"/>
            </a:endParaRPr>
          </a:p>
          <a:p>
            <a:pPr marL="0" lvl="0" indent="0" rtl="0">
              <a:spcBef>
                <a:spcPts val="250"/>
              </a:spcBef>
              <a:spcAft>
                <a:spcPts val="250"/>
              </a:spcAft>
              <a:buNone/>
            </a:pPr>
            <a:r>
              <a:rPr lang="en" dirty="0">
                <a:solidFill>
                  <a:srgbClr val="373737"/>
                </a:solidFill>
                <a:highlight>
                  <a:srgbClr val="FFFFFF"/>
                </a:highlight>
                <a:latin typeface="Arial"/>
                <a:ea typeface="Arial"/>
                <a:cs typeface="Arial"/>
                <a:sym typeface="Arial"/>
              </a:rPr>
              <a:t>	- Wearable devices			- Embedded car				</a:t>
            </a:r>
            <a:endParaRPr dirty="0">
              <a:solidFill>
                <a:srgbClr val="373737"/>
              </a:solidFill>
              <a:highlight>
                <a:srgbClr val="FFFFFF"/>
              </a:highlight>
              <a:latin typeface="Arial"/>
              <a:ea typeface="Arial"/>
              <a:cs typeface="Arial"/>
              <a:sym typeface="Arial"/>
            </a:endParaRPr>
          </a:p>
        </p:txBody>
      </p:sp>
      <p:sp>
        <p:nvSpPr>
          <p:cNvPr id="104" name="Shape 104"/>
          <p:cNvSpPr txBox="1">
            <a:spLocks noGrp="1"/>
          </p:cNvSpPr>
          <p:nvPr>
            <p:ph type="sldNum" idx="12"/>
          </p:nvPr>
        </p:nvSpPr>
        <p:spPr>
          <a:xfrm>
            <a:off x="8513250" y="4798450"/>
            <a:ext cx="548700" cy="309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3</a:t>
            </a:fld>
            <a:endParaRPr/>
          </a:p>
        </p:txBody>
      </p:sp>
      <p:pic>
        <p:nvPicPr>
          <p:cNvPr id="105" name="Shape 105"/>
          <p:cNvPicPr preferRelativeResize="0"/>
          <p:nvPr/>
        </p:nvPicPr>
        <p:blipFill>
          <a:blip r:embed="rId3">
            <a:alphaModFix/>
          </a:blip>
          <a:stretch>
            <a:fillRect/>
          </a:stretch>
        </p:blipFill>
        <p:spPr>
          <a:xfrm>
            <a:off x="460600" y="1452125"/>
            <a:ext cx="3475600" cy="2628449"/>
          </a:xfrm>
          <a:prstGeom prst="rect">
            <a:avLst/>
          </a:prstGeom>
          <a:noFill/>
          <a:ln>
            <a:noFill/>
          </a:ln>
        </p:spPr>
      </p:pic>
      <p:pic>
        <p:nvPicPr>
          <p:cNvPr id="106" name="Shape 106"/>
          <p:cNvPicPr preferRelativeResize="0"/>
          <p:nvPr/>
        </p:nvPicPr>
        <p:blipFill>
          <a:blip r:embed="rId4">
            <a:alphaModFix/>
          </a:blip>
          <a:stretch>
            <a:fillRect/>
          </a:stretch>
        </p:blipFill>
        <p:spPr>
          <a:xfrm>
            <a:off x="4180300" y="1390913"/>
            <a:ext cx="4758050" cy="269374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61725" y="17436"/>
            <a:ext cx="8310600" cy="812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NVIDIA Jetson TX2</a:t>
            </a:r>
            <a:endParaRPr/>
          </a:p>
        </p:txBody>
      </p:sp>
      <p:sp>
        <p:nvSpPr>
          <p:cNvPr id="112" name="Shape 112"/>
          <p:cNvSpPr txBox="1">
            <a:spLocks noGrp="1"/>
          </p:cNvSpPr>
          <p:nvPr>
            <p:ph type="body" idx="1"/>
          </p:nvPr>
        </p:nvSpPr>
        <p:spPr>
          <a:xfrm>
            <a:off x="228300" y="964638"/>
            <a:ext cx="8687400" cy="3698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373737"/>
              </a:buClr>
              <a:buSzPts val="1800"/>
              <a:buFont typeface="Arial"/>
              <a:buChar char="-"/>
            </a:pPr>
            <a:r>
              <a:rPr lang="en">
                <a:solidFill>
                  <a:srgbClr val="373737"/>
                </a:solidFill>
                <a:highlight>
                  <a:srgbClr val="FFFFFF"/>
                </a:highlight>
                <a:latin typeface="Arial"/>
                <a:ea typeface="Arial"/>
                <a:cs typeface="Arial"/>
                <a:sym typeface="Arial"/>
              </a:rPr>
              <a:t>CPU : ARM Cortex-A57(quad-core) 2GHz + NVIDIA Denver2(dual-core) 2GHz </a:t>
            </a:r>
            <a:endParaRPr>
              <a:solidFill>
                <a:srgbClr val="373737"/>
              </a:solidFill>
              <a:highlight>
                <a:srgbClr val="FFFFFF"/>
              </a:highlight>
              <a:latin typeface="Arial"/>
              <a:ea typeface="Arial"/>
              <a:cs typeface="Arial"/>
              <a:sym typeface="Arial"/>
            </a:endParaRPr>
          </a:p>
          <a:p>
            <a:pPr marL="0" lvl="0" indent="0" rtl="0">
              <a:spcBef>
                <a:spcPts val="250"/>
              </a:spcBef>
              <a:spcAft>
                <a:spcPts val="0"/>
              </a:spcAft>
              <a:buNone/>
            </a:pPr>
            <a:endParaRPr>
              <a:solidFill>
                <a:srgbClr val="373737"/>
              </a:solidFill>
              <a:highlight>
                <a:srgbClr val="FFFFFF"/>
              </a:highlight>
              <a:latin typeface="Arial"/>
              <a:ea typeface="Arial"/>
              <a:cs typeface="Arial"/>
              <a:sym typeface="Arial"/>
            </a:endParaRPr>
          </a:p>
          <a:p>
            <a:pPr marL="457200" lvl="0" indent="-342900" rtl="0">
              <a:spcBef>
                <a:spcPts val="250"/>
              </a:spcBef>
              <a:spcAft>
                <a:spcPts val="0"/>
              </a:spcAft>
              <a:buClr>
                <a:srgbClr val="373737"/>
              </a:buClr>
              <a:buSzPts val="1800"/>
              <a:buFont typeface="Arial"/>
              <a:buChar char="-"/>
            </a:pPr>
            <a:r>
              <a:rPr lang="en">
                <a:solidFill>
                  <a:srgbClr val="373737"/>
                </a:solidFill>
                <a:highlight>
                  <a:schemeClr val="lt1"/>
                </a:highlight>
                <a:latin typeface="Arial"/>
                <a:ea typeface="Arial"/>
                <a:cs typeface="Arial"/>
                <a:sym typeface="Arial"/>
              </a:rPr>
              <a:t>DVFS (Dynamic Voltage and Frequency Scaling) </a:t>
            </a:r>
            <a:endParaRPr>
              <a:solidFill>
                <a:srgbClr val="373737"/>
              </a:solidFill>
              <a:highlight>
                <a:schemeClr val="lt1"/>
              </a:highlight>
              <a:latin typeface="Arial"/>
              <a:ea typeface="Arial"/>
              <a:cs typeface="Arial"/>
              <a:sym typeface="Arial"/>
            </a:endParaRPr>
          </a:p>
          <a:p>
            <a:pPr marL="0" lvl="0" indent="0" rtl="0">
              <a:spcBef>
                <a:spcPts val="250"/>
              </a:spcBef>
              <a:spcAft>
                <a:spcPts val="0"/>
              </a:spcAft>
              <a:buClr>
                <a:schemeClr val="dk1"/>
              </a:buClr>
              <a:buSzPts val="1100"/>
              <a:buFont typeface="Arial"/>
              <a:buNone/>
            </a:pPr>
            <a:endParaRPr>
              <a:solidFill>
                <a:srgbClr val="373737"/>
              </a:solidFill>
              <a:highlight>
                <a:schemeClr val="lt1"/>
              </a:highlight>
              <a:latin typeface="Arial"/>
              <a:ea typeface="Arial"/>
              <a:cs typeface="Arial"/>
              <a:sym typeface="Arial"/>
            </a:endParaRPr>
          </a:p>
          <a:p>
            <a:pPr marL="0" lvl="0" indent="0" rtl="0">
              <a:spcBef>
                <a:spcPts val="250"/>
              </a:spcBef>
              <a:spcAft>
                <a:spcPts val="250"/>
              </a:spcAft>
              <a:buNone/>
            </a:pPr>
            <a:endParaRPr>
              <a:solidFill>
                <a:srgbClr val="373737"/>
              </a:solidFill>
              <a:highlight>
                <a:srgbClr val="FFFFFF"/>
              </a:highlight>
              <a:latin typeface="Arial"/>
              <a:ea typeface="Arial"/>
              <a:cs typeface="Arial"/>
              <a:sym typeface="Arial"/>
            </a:endParaRPr>
          </a:p>
        </p:txBody>
      </p:sp>
      <p:sp>
        <p:nvSpPr>
          <p:cNvPr id="113" name="Shape 113"/>
          <p:cNvSpPr txBox="1">
            <a:spLocks noGrp="1"/>
          </p:cNvSpPr>
          <p:nvPr>
            <p:ph type="sldNum" idx="12"/>
          </p:nvPr>
        </p:nvSpPr>
        <p:spPr>
          <a:xfrm>
            <a:off x="8513250" y="4798450"/>
            <a:ext cx="548700" cy="309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161725" y="17436"/>
            <a:ext cx="8310600" cy="812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NVIDIA Jetson TX2</a:t>
            </a:r>
            <a:endParaRPr/>
          </a:p>
        </p:txBody>
      </p:sp>
      <p:sp>
        <p:nvSpPr>
          <p:cNvPr id="119" name="Shape 119"/>
          <p:cNvSpPr txBox="1">
            <a:spLocks noGrp="1"/>
          </p:cNvSpPr>
          <p:nvPr>
            <p:ph type="body" idx="1"/>
          </p:nvPr>
        </p:nvSpPr>
        <p:spPr>
          <a:xfrm>
            <a:off x="228300" y="964638"/>
            <a:ext cx="8687400" cy="3698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373737"/>
              </a:buClr>
              <a:buSzPts val="1800"/>
              <a:buFont typeface="Arial"/>
              <a:buChar char="-"/>
            </a:pPr>
            <a:r>
              <a:rPr lang="en">
                <a:solidFill>
                  <a:srgbClr val="373737"/>
                </a:solidFill>
                <a:highlight>
                  <a:srgbClr val="FFFFFF"/>
                </a:highlight>
                <a:latin typeface="Arial"/>
                <a:ea typeface="Arial"/>
                <a:cs typeface="Arial"/>
                <a:sym typeface="Arial"/>
              </a:rPr>
              <a:t>CPU MODE : </a:t>
            </a:r>
            <a:endParaRPr>
              <a:solidFill>
                <a:srgbClr val="373737"/>
              </a:solidFill>
              <a:highlight>
                <a:srgbClr val="FFFFFF"/>
              </a:highlight>
              <a:latin typeface="Arial"/>
              <a:ea typeface="Arial"/>
              <a:cs typeface="Arial"/>
              <a:sym typeface="Arial"/>
            </a:endParaRPr>
          </a:p>
          <a:p>
            <a:pPr marL="0" lvl="0" indent="0" rtl="0">
              <a:spcBef>
                <a:spcPts val="250"/>
              </a:spcBef>
              <a:spcAft>
                <a:spcPts val="0"/>
              </a:spcAft>
              <a:buNone/>
            </a:pPr>
            <a:endParaRPr>
              <a:solidFill>
                <a:srgbClr val="373737"/>
              </a:solidFill>
              <a:highlight>
                <a:srgbClr val="FFFFFF"/>
              </a:highlight>
              <a:latin typeface="Arial"/>
              <a:ea typeface="Arial"/>
              <a:cs typeface="Arial"/>
              <a:sym typeface="Arial"/>
            </a:endParaRPr>
          </a:p>
          <a:p>
            <a:pPr marL="914400" lvl="1" indent="-342900" rtl="0">
              <a:spcBef>
                <a:spcPts val="250"/>
              </a:spcBef>
              <a:spcAft>
                <a:spcPts val="0"/>
              </a:spcAft>
              <a:buClr>
                <a:srgbClr val="373737"/>
              </a:buClr>
              <a:buSzPts val="1800"/>
              <a:buFont typeface="Arial"/>
              <a:buChar char="-"/>
            </a:pPr>
            <a:r>
              <a:rPr lang="en" sz="1800">
                <a:solidFill>
                  <a:srgbClr val="373737"/>
                </a:solidFill>
                <a:highlight>
                  <a:srgbClr val="FFFFFF"/>
                </a:highlight>
                <a:latin typeface="Arial"/>
                <a:ea typeface="Arial"/>
                <a:cs typeface="Arial"/>
                <a:sym typeface="Arial"/>
              </a:rPr>
              <a:t>MAXN</a:t>
            </a:r>
            <a:endParaRPr sz="1800">
              <a:solidFill>
                <a:srgbClr val="373737"/>
              </a:solidFill>
              <a:highlight>
                <a:srgbClr val="FFFFFF"/>
              </a:highlight>
              <a:latin typeface="Arial"/>
              <a:ea typeface="Arial"/>
              <a:cs typeface="Arial"/>
              <a:sym typeface="Arial"/>
            </a:endParaRPr>
          </a:p>
          <a:p>
            <a:pPr marL="914400" lvl="1" indent="-342900" rtl="0">
              <a:spcBef>
                <a:spcPts val="0"/>
              </a:spcBef>
              <a:spcAft>
                <a:spcPts val="0"/>
              </a:spcAft>
              <a:buClr>
                <a:srgbClr val="373737"/>
              </a:buClr>
              <a:buSzPts val="1800"/>
              <a:buFont typeface="Arial"/>
              <a:buChar char="-"/>
            </a:pPr>
            <a:r>
              <a:rPr lang="en" sz="1800">
                <a:solidFill>
                  <a:srgbClr val="373737"/>
                </a:solidFill>
                <a:highlight>
                  <a:srgbClr val="FFFFFF"/>
                </a:highlight>
                <a:latin typeface="Arial"/>
                <a:ea typeface="Arial"/>
                <a:cs typeface="Arial"/>
                <a:sym typeface="Arial"/>
              </a:rPr>
              <a:t>MAXQ</a:t>
            </a:r>
            <a:endParaRPr sz="1800">
              <a:solidFill>
                <a:srgbClr val="373737"/>
              </a:solidFill>
              <a:highlight>
                <a:srgbClr val="FFFFFF"/>
              </a:highlight>
              <a:latin typeface="Arial"/>
              <a:ea typeface="Arial"/>
              <a:cs typeface="Arial"/>
              <a:sym typeface="Arial"/>
            </a:endParaRPr>
          </a:p>
          <a:p>
            <a:pPr marL="914400" lvl="1" indent="-342900" rtl="0">
              <a:spcBef>
                <a:spcPts val="0"/>
              </a:spcBef>
              <a:spcAft>
                <a:spcPts val="0"/>
              </a:spcAft>
              <a:buClr>
                <a:srgbClr val="373737"/>
              </a:buClr>
              <a:buSzPts val="1800"/>
              <a:buFont typeface="Arial"/>
              <a:buChar char="-"/>
            </a:pPr>
            <a:r>
              <a:rPr lang="en" sz="1800">
                <a:solidFill>
                  <a:srgbClr val="373737"/>
                </a:solidFill>
                <a:highlight>
                  <a:srgbClr val="FFFFFF"/>
                </a:highlight>
                <a:latin typeface="Arial"/>
                <a:ea typeface="Arial"/>
                <a:cs typeface="Arial"/>
                <a:sym typeface="Arial"/>
              </a:rPr>
              <a:t>MAXP_CORE_ALL</a:t>
            </a:r>
            <a:endParaRPr sz="1800">
              <a:solidFill>
                <a:srgbClr val="373737"/>
              </a:solidFill>
              <a:highlight>
                <a:srgbClr val="FFFFFF"/>
              </a:highlight>
              <a:latin typeface="Arial"/>
              <a:ea typeface="Arial"/>
              <a:cs typeface="Arial"/>
              <a:sym typeface="Arial"/>
            </a:endParaRPr>
          </a:p>
          <a:p>
            <a:pPr marL="914400" lvl="1" indent="-342900" rtl="0">
              <a:spcBef>
                <a:spcPts val="0"/>
              </a:spcBef>
              <a:spcAft>
                <a:spcPts val="0"/>
              </a:spcAft>
              <a:buClr>
                <a:srgbClr val="373737"/>
              </a:buClr>
              <a:buSzPts val="1800"/>
              <a:buFont typeface="Arial"/>
              <a:buChar char="-"/>
            </a:pPr>
            <a:r>
              <a:rPr lang="en" sz="1800">
                <a:solidFill>
                  <a:srgbClr val="373737"/>
                </a:solidFill>
                <a:highlight>
                  <a:srgbClr val="FFFFFF"/>
                </a:highlight>
                <a:latin typeface="Arial"/>
                <a:ea typeface="Arial"/>
                <a:cs typeface="Arial"/>
                <a:sym typeface="Arial"/>
              </a:rPr>
              <a:t>MAXP_CORE_ARM</a:t>
            </a:r>
            <a:endParaRPr sz="1800">
              <a:solidFill>
                <a:srgbClr val="373737"/>
              </a:solidFill>
              <a:highlight>
                <a:srgbClr val="FFFFFF"/>
              </a:highlight>
              <a:latin typeface="Arial"/>
              <a:ea typeface="Arial"/>
              <a:cs typeface="Arial"/>
              <a:sym typeface="Arial"/>
            </a:endParaRPr>
          </a:p>
          <a:p>
            <a:pPr marL="914400" lvl="1" indent="-342900" rtl="0">
              <a:spcBef>
                <a:spcPts val="0"/>
              </a:spcBef>
              <a:spcAft>
                <a:spcPts val="0"/>
              </a:spcAft>
              <a:buClr>
                <a:srgbClr val="373737"/>
              </a:buClr>
              <a:buSzPts val="1800"/>
              <a:buFont typeface="Arial"/>
              <a:buChar char="-"/>
            </a:pPr>
            <a:r>
              <a:rPr lang="en" sz="1800">
                <a:solidFill>
                  <a:srgbClr val="373737"/>
                </a:solidFill>
                <a:highlight>
                  <a:srgbClr val="FFFFFF"/>
                </a:highlight>
                <a:latin typeface="Arial"/>
                <a:ea typeface="Arial"/>
                <a:cs typeface="Arial"/>
                <a:sym typeface="Arial"/>
              </a:rPr>
              <a:t>MAXP_CORE_DENVER</a:t>
            </a:r>
            <a:endParaRPr sz="1800">
              <a:solidFill>
                <a:srgbClr val="373737"/>
              </a:solidFill>
              <a:highlight>
                <a:srgbClr val="FFFFFF"/>
              </a:highlight>
              <a:latin typeface="Arial"/>
              <a:ea typeface="Arial"/>
              <a:cs typeface="Arial"/>
              <a:sym typeface="Arial"/>
            </a:endParaRPr>
          </a:p>
          <a:p>
            <a:pPr marL="0" lvl="0" indent="0" rtl="0">
              <a:spcBef>
                <a:spcPts val="250"/>
              </a:spcBef>
              <a:spcAft>
                <a:spcPts val="0"/>
              </a:spcAft>
              <a:buNone/>
            </a:pPr>
            <a:endParaRPr>
              <a:solidFill>
                <a:srgbClr val="373737"/>
              </a:solidFill>
              <a:highlight>
                <a:srgbClr val="FFFFFF"/>
              </a:highlight>
              <a:latin typeface="Arial"/>
              <a:ea typeface="Arial"/>
              <a:cs typeface="Arial"/>
              <a:sym typeface="Arial"/>
            </a:endParaRPr>
          </a:p>
          <a:p>
            <a:pPr marL="0" lvl="0" indent="0" rtl="0">
              <a:spcBef>
                <a:spcPts val="250"/>
              </a:spcBef>
              <a:spcAft>
                <a:spcPts val="250"/>
              </a:spcAft>
              <a:buNone/>
            </a:pPr>
            <a:endParaRPr>
              <a:solidFill>
                <a:srgbClr val="373737"/>
              </a:solidFill>
              <a:highlight>
                <a:srgbClr val="FFFFFF"/>
              </a:highlight>
              <a:latin typeface="Arial"/>
              <a:ea typeface="Arial"/>
              <a:cs typeface="Arial"/>
              <a:sym typeface="Arial"/>
            </a:endParaRPr>
          </a:p>
        </p:txBody>
      </p:sp>
      <p:sp>
        <p:nvSpPr>
          <p:cNvPr id="120" name="Shape 120"/>
          <p:cNvSpPr txBox="1">
            <a:spLocks noGrp="1"/>
          </p:cNvSpPr>
          <p:nvPr>
            <p:ph type="sldNum" idx="12"/>
          </p:nvPr>
        </p:nvSpPr>
        <p:spPr>
          <a:xfrm>
            <a:off x="8513250" y="4798450"/>
            <a:ext cx="548700" cy="309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161725" y="17436"/>
            <a:ext cx="8310600" cy="812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NVIDIA Jetson TX2</a:t>
            </a:r>
            <a:endParaRPr/>
          </a:p>
        </p:txBody>
      </p:sp>
      <p:sp>
        <p:nvSpPr>
          <p:cNvPr id="126" name="Shape 126"/>
          <p:cNvSpPr txBox="1">
            <a:spLocks noGrp="1"/>
          </p:cNvSpPr>
          <p:nvPr>
            <p:ph type="body" idx="1"/>
          </p:nvPr>
        </p:nvSpPr>
        <p:spPr>
          <a:xfrm>
            <a:off x="228300" y="964638"/>
            <a:ext cx="8687400" cy="3698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373737"/>
              </a:buClr>
              <a:buSzPts val="1800"/>
              <a:buFont typeface="Arial"/>
              <a:buChar char="-"/>
            </a:pPr>
            <a:r>
              <a:rPr lang="en" dirty="0">
                <a:solidFill>
                  <a:srgbClr val="373737"/>
                </a:solidFill>
                <a:highlight>
                  <a:srgbClr val="FFFFFF"/>
                </a:highlight>
                <a:latin typeface="Arial"/>
                <a:ea typeface="Arial"/>
                <a:cs typeface="Arial"/>
                <a:sym typeface="Arial"/>
              </a:rPr>
              <a:t>CPU MODE :</a:t>
            </a:r>
          </a:p>
          <a:p>
            <a:pPr marL="457200" lvl="0" indent="-342900" rtl="0">
              <a:spcBef>
                <a:spcPts val="0"/>
              </a:spcBef>
              <a:spcAft>
                <a:spcPts val="0"/>
              </a:spcAft>
              <a:buClr>
                <a:srgbClr val="373737"/>
              </a:buClr>
              <a:buSzPts val="1800"/>
              <a:buFont typeface="Arial"/>
              <a:buChar char="-"/>
            </a:pPr>
            <a:endParaRPr lang="en" dirty="0">
              <a:solidFill>
                <a:srgbClr val="373737"/>
              </a:solidFill>
              <a:highlight>
                <a:srgbClr val="FFFFFF"/>
              </a:highlight>
              <a:latin typeface="Arial"/>
              <a:ea typeface="Arial"/>
              <a:cs typeface="Arial"/>
              <a:sym typeface="Arial"/>
            </a:endParaRPr>
          </a:p>
          <a:p>
            <a:pPr marL="457200" lvl="0" indent="-342900" rtl="0">
              <a:spcBef>
                <a:spcPts val="0"/>
              </a:spcBef>
              <a:spcAft>
                <a:spcPts val="0"/>
              </a:spcAft>
              <a:buClr>
                <a:srgbClr val="373737"/>
              </a:buClr>
              <a:buSzPts val="1800"/>
              <a:buFont typeface="Arial"/>
              <a:buChar char="-"/>
            </a:pPr>
            <a:endParaRPr lang="en" dirty="0">
              <a:solidFill>
                <a:srgbClr val="373737"/>
              </a:solidFill>
              <a:highlight>
                <a:srgbClr val="FFFFFF"/>
              </a:highlight>
              <a:latin typeface="Arial"/>
              <a:ea typeface="Arial"/>
              <a:cs typeface="Arial"/>
              <a:sym typeface="Arial"/>
            </a:endParaRPr>
          </a:p>
          <a:p>
            <a:pPr marL="114300" lvl="0" indent="0" rtl="0">
              <a:spcBef>
                <a:spcPts val="0"/>
              </a:spcBef>
              <a:spcAft>
                <a:spcPts val="0"/>
              </a:spcAft>
              <a:buClr>
                <a:srgbClr val="373737"/>
              </a:buClr>
              <a:buSzPts val="1800"/>
              <a:buNone/>
            </a:pPr>
            <a:r>
              <a:rPr lang="en-US" dirty="0">
                <a:solidFill>
                  <a:srgbClr val="373737"/>
                </a:solidFill>
                <a:highlight>
                  <a:srgbClr val="FFFFFF"/>
                </a:highlight>
                <a:latin typeface="Arial"/>
                <a:ea typeface="Arial"/>
                <a:cs typeface="Arial"/>
                <a:sym typeface="Arial"/>
              </a:rPr>
              <a:t>Command</a:t>
            </a:r>
            <a:r>
              <a:rPr lang="en" dirty="0">
                <a:solidFill>
                  <a:srgbClr val="373737"/>
                </a:solidFill>
                <a:highlight>
                  <a:srgbClr val="FFFFFF"/>
                </a:highlight>
                <a:latin typeface="Arial"/>
                <a:ea typeface="Arial"/>
                <a:cs typeface="Arial"/>
                <a:sym typeface="Arial"/>
              </a:rPr>
              <a:t> : top &amp; 1</a:t>
            </a:r>
          </a:p>
          <a:p>
            <a:pPr marL="114300" lvl="0" indent="0" rtl="0">
              <a:spcBef>
                <a:spcPts val="0"/>
              </a:spcBef>
              <a:spcAft>
                <a:spcPts val="0"/>
              </a:spcAft>
              <a:buClr>
                <a:srgbClr val="373737"/>
              </a:buClr>
              <a:buSzPts val="1800"/>
              <a:buNone/>
            </a:pPr>
            <a:endParaRPr lang="en" dirty="0">
              <a:solidFill>
                <a:srgbClr val="373737"/>
              </a:solidFill>
              <a:highlight>
                <a:srgbClr val="FFFFFF"/>
              </a:highlight>
              <a:latin typeface="Arial"/>
              <a:ea typeface="Arial"/>
              <a:cs typeface="Arial"/>
              <a:sym typeface="Arial"/>
            </a:endParaRPr>
          </a:p>
          <a:p>
            <a:pPr marL="114300" lvl="0" indent="0" rtl="0">
              <a:spcBef>
                <a:spcPts val="0"/>
              </a:spcBef>
              <a:spcAft>
                <a:spcPts val="0"/>
              </a:spcAft>
              <a:buClr>
                <a:srgbClr val="373737"/>
              </a:buClr>
              <a:buSzPts val="1800"/>
              <a:buNone/>
            </a:pPr>
            <a:endParaRPr lang="en" dirty="0">
              <a:solidFill>
                <a:srgbClr val="373737"/>
              </a:solidFill>
              <a:highlight>
                <a:srgbClr val="FFFFFF"/>
              </a:highlight>
              <a:latin typeface="Arial"/>
              <a:ea typeface="Arial"/>
              <a:cs typeface="Arial"/>
              <a:sym typeface="Arial"/>
            </a:endParaRPr>
          </a:p>
          <a:p>
            <a:pPr marL="114300" lvl="0" indent="0" rtl="0">
              <a:spcBef>
                <a:spcPts val="0"/>
              </a:spcBef>
              <a:spcAft>
                <a:spcPts val="0"/>
              </a:spcAft>
              <a:buClr>
                <a:srgbClr val="373737"/>
              </a:buClr>
              <a:buSzPts val="1800"/>
              <a:buNone/>
            </a:pPr>
            <a:endParaRPr lang="en" dirty="0">
              <a:solidFill>
                <a:srgbClr val="373737"/>
              </a:solidFill>
              <a:highlight>
                <a:srgbClr val="FFFFFF"/>
              </a:highlight>
              <a:latin typeface="Arial"/>
              <a:ea typeface="Arial"/>
              <a:cs typeface="Arial"/>
              <a:sym typeface="Arial"/>
            </a:endParaRPr>
          </a:p>
          <a:p>
            <a:pPr marL="114300" lvl="0" indent="0" rtl="0">
              <a:spcBef>
                <a:spcPts val="0"/>
              </a:spcBef>
              <a:spcAft>
                <a:spcPts val="0"/>
              </a:spcAft>
              <a:buClr>
                <a:srgbClr val="373737"/>
              </a:buClr>
              <a:buSzPts val="1800"/>
              <a:buNone/>
            </a:pPr>
            <a:r>
              <a:rPr lang="en-US" dirty="0">
                <a:solidFill>
                  <a:srgbClr val="373737"/>
                </a:solidFill>
                <a:highlight>
                  <a:srgbClr val="FFFFFF"/>
                </a:highlight>
                <a:latin typeface="Arial"/>
                <a:ea typeface="Arial"/>
                <a:cs typeface="Arial"/>
                <a:sym typeface="Arial"/>
              </a:rPr>
              <a:t>Command : ~/</a:t>
            </a:r>
            <a:r>
              <a:rPr lang="en-US" dirty="0" err="1">
                <a:solidFill>
                  <a:srgbClr val="373737"/>
                </a:solidFill>
                <a:highlight>
                  <a:srgbClr val="FFFFFF"/>
                </a:highlight>
                <a:latin typeface="Arial"/>
                <a:ea typeface="Arial"/>
                <a:cs typeface="Arial"/>
                <a:sym typeface="Arial"/>
              </a:rPr>
              <a:t>tegrastats</a:t>
            </a:r>
            <a:r>
              <a:rPr lang="en" dirty="0">
                <a:solidFill>
                  <a:srgbClr val="373737"/>
                </a:solidFill>
                <a:highlight>
                  <a:srgbClr val="FFFFFF"/>
                </a:highlight>
                <a:latin typeface="Arial"/>
                <a:ea typeface="Arial"/>
                <a:cs typeface="Arial"/>
                <a:sym typeface="Arial"/>
              </a:rPr>
              <a:t> </a:t>
            </a:r>
            <a:endParaRPr lang="en-US" altLang="ko-KR" dirty="0">
              <a:solidFill>
                <a:srgbClr val="373737"/>
              </a:solidFill>
              <a:highlight>
                <a:srgbClr val="FFFFFF"/>
              </a:highlight>
              <a:latin typeface="Arial"/>
              <a:ea typeface="Arial"/>
              <a:cs typeface="Arial"/>
              <a:sym typeface="Arial"/>
            </a:endParaRPr>
          </a:p>
          <a:p>
            <a:pPr marL="0" lvl="0" indent="0" rtl="0">
              <a:spcBef>
                <a:spcPts val="250"/>
              </a:spcBef>
              <a:spcAft>
                <a:spcPts val="250"/>
              </a:spcAft>
              <a:buNone/>
            </a:pPr>
            <a:r>
              <a:rPr lang="en-US" altLang="ko-KR" dirty="0">
                <a:solidFill>
                  <a:srgbClr val="373737"/>
                </a:solidFill>
                <a:highlight>
                  <a:srgbClr val="FFFFFF"/>
                </a:highlight>
                <a:latin typeface="Arial"/>
                <a:ea typeface="Arial"/>
                <a:cs typeface="Arial"/>
                <a:sym typeface="Arial"/>
              </a:rPr>
              <a:t>               </a:t>
            </a:r>
          </a:p>
          <a:p>
            <a:pPr marL="0" lvl="0" indent="0" rtl="0">
              <a:spcBef>
                <a:spcPts val="250"/>
              </a:spcBef>
              <a:spcAft>
                <a:spcPts val="250"/>
              </a:spcAft>
              <a:buNone/>
            </a:pPr>
            <a:endParaRPr lang="en-US" altLang="ko-KR" sz="1400" dirty="0">
              <a:solidFill>
                <a:srgbClr val="373737"/>
              </a:solidFill>
              <a:highlight>
                <a:srgbClr val="FFFFFF"/>
              </a:highlight>
              <a:latin typeface="Arial"/>
              <a:ea typeface="Arial"/>
              <a:cs typeface="Arial"/>
              <a:sym typeface="Arial"/>
            </a:endParaRPr>
          </a:p>
          <a:p>
            <a:pPr marL="0" lvl="0" indent="0" rtl="0">
              <a:spcBef>
                <a:spcPts val="250"/>
              </a:spcBef>
              <a:spcAft>
                <a:spcPts val="250"/>
              </a:spcAft>
              <a:buNone/>
            </a:pPr>
            <a:endParaRPr lang="en-US" altLang="ko-KR" sz="1400" dirty="0">
              <a:solidFill>
                <a:srgbClr val="373737"/>
              </a:solidFill>
              <a:highlight>
                <a:srgbClr val="FFFFFF"/>
              </a:highlight>
              <a:latin typeface="Arial"/>
              <a:ea typeface="Arial"/>
              <a:cs typeface="Arial"/>
              <a:sym typeface="Arial"/>
            </a:endParaRPr>
          </a:p>
          <a:p>
            <a:pPr marL="0" lvl="0" indent="0" rtl="0">
              <a:spcBef>
                <a:spcPts val="250"/>
              </a:spcBef>
              <a:spcAft>
                <a:spcPts val="250"/>
              </a:spcAft>
              <a:buNone/>
            </a:pPr>
            <a:r>
              <a:rPr lang="en-US" altLang="ko-KR" sz="1400" dirty="0">
                <a:solidFill>
                  <a:srgbClr val="373737"/>
                </a:solidFill>
                <a:highlight>
                  <a:srgbClr val="FFFFFF"/>
                </a:highlight>
                <a:latin typeface="Arial"/>
                <a:ea typeface="Arial"/>
                <a:cs typeface="Arial"/>
                <a:sym typeface="Arial"/>
              </a:rPr>
              <a:t>  Command : cat /proc/</a:t>
            </a:r>
            <a:r>
              <a:rPr lang="en-US" altLang="ko-KR" sz="1400" dirty="0" err="1">
                <a:solidFill>
                  <a:srgbClr val="373737"/>
                </a:solidFill>
                <a:highlight>
                  <a:srgbClr val="FFFFFF"/>
                </a:highlight>
                <a:latin typeface="Arial"/>
                <a:ea typeface="Arial"/>
                <a:cs typeface="Arial"/>
                <a:sym typeface="Arial"/>
              </a:rPr>
              <a:t>cpuinfo</a:t>
            </a:r>
            <a:endParaRPr sz="1400" dirty="0">
              <a:solidFill>
                <a:srgbClr val="373737"/>
              </a:solidFill>
              <a:highlight>
                <a:srgbClr val="FFFFFF"/>
              </a:highlight>
              <a:latin typeface="Arial"/>
              <a:ea typeface="Arial"/>
              <a:cs typeface="Arial"/>
              <a:sym typeface="Arial"/>
            </a:endParaRPr>
          </a:p>
        </p:txBody>
      </p:sp>
      <p:sp>
        <p:nvSpPr>
          <p:cNvPr id="127" name="Shape 127"/>
          <p:cNvSpPr txBox="1">
            <a:spLocks noGrp="1"/>
          </p:cNvSpPr>
          <p:nvPr>
            <p:ph type="sldNum" idx="12"/>
          </p:nvPr>
        </p:nvSpPr>
        <p:spPr>
          <a:xfrm>
            <a:off x="8513250" y="4798450"/>
            <a:ext cx="548700" cy="309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6</a:t>
            </a:fld>
            <a:endParaRPr/>
          </a:p>
        </p:txBody>
      </p:sp>
      <p:pic>
        <p:nvPicPr>
          <p:cNvPr id="2" name="그림 1">
            <a:extLst>
              <a:ext uri="{FF2B5EF4-FFF2-40B4-BE49-F238E27FC236}">
                <a16:creationId xmlns:a16="http://schemas.microsoft.com/office/drawing/2014/main" id="{F47A1014-B2BC-4CD6-893E-F5566E30B149}"/>
              </a:ext>
            </a:extLst>
          </p:cNvPr>
          <p:cNvPicPr>
            <a:picLocks noChangeAspect="1"/>
          </p:cNvPicPr>
          <p:nvPr/>
        </p:nvPicPr>
        <p:blipFill>
          <a:blip r:embed="rId3"/>
          <a:stretch>
            <a:fillRect/>
          </a:stretch>
        </p:blipFill>
        <p:spPr>
          <a:xfrm>
            <a:off x="2922075" y="1252081"/>
            <a:ext cx="5591175" cy="1628775"/>
          </a:xfrm>
          <a:prstGeom prst="rect">
            <a:avLst/>
          </a:prstGeom>
        </p:spPr>
      </p:pic>
      <p:pic>
        <p:nvPicPr>
          <p:cNvPr id="3" name="그림 2">
            <a:extLst>
              <a:ext uri="{FF2B5EF4-FFF2-40B4-BE49-F238E27FC236}">
                <a16:creationId xmlns:a16="http://schemas.microsoft.com/office/drawing/2014/main" id="{E7983072-3E4F-4060-83CA-D19F0543F79E}"/>
              </a:ext>
            </a:extLst>
          </p:cNvPr>
          <p:cNvPicPr>
            <a:picLocks noChangeAspect="1"/>
          </p:cNvPicPr>
          <p:nvPr/>
        </p:nvPicPr>
        <p:blipFill>
          <a:blip r:embed="rId4"/>
          <a:stretch>
            <a:fillRect/>
          </a:stretch>
        </p:blipFill>
        <p:spPr>
          <a:xfrm>
            <a:off x="2922075" y="2948412"/>
            <a:ext cx="6139875" cy="744855"/>
          </a:xfrm>
          <a:prstGeom prst="rect">
            <a:avLst/>
          </a:prstGeom>
        </p:spPr>
      </p:pic>
      <p:cxnSp>
        <p:nvCxnSpPr>
          <p:cNvPr id="5" name="직선 연결선 4">
            <a:extLst>
              <a:ext uri="{FF2B5EF4-FFF2-40B4-BE49-F238E27FC236}">
                <a16:creationId xmlns:a16="http://schemas.microsoft.com/office/drawing/2014/main" id="{ED705EAA-4046-4A8B-84CF-338A2DF4FF2C}"/>
              </a:ext>
            </a:extLst>
          </p:cNvPr>
          <p:cNvCxnSpPr/>
          <p:nvPr/>
        </p:nvCxnSpPr>
        <p:spPr>
          <a:xfrm>
            <a:off x="5358063" y="3232484"/>
            <a:ext cx="2911642"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161725" y="17436"/>
            <a:ext cx="8310600" cy="812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NVIDIA Jetson TX2</a:t>
            </a:r>
            <a:endParaRPr/>
          </a:p>
        </p:txBody>
      </p:sp>
      <p:sp>
        <p:nvSpPr>
          <p:cNvPr id="126" name="Shape 126"/>
          <p:cNvSpPr txBox="1">
            <a:spLocks noGrp="1"/>
          </p:cNvSpPr>
          <p:nvPr>
            <p:ph type="body" idx="1"/>
          </p:nvPr>
        </p:nvSpPr>
        <p:spPr>
          <a:xfrm>
            <a:off x="228300" y="964638"/>
            <a:ext cx="8687400" cy="3698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373737"/>
              </a:buClr>
              <a:buSzPts val="1800"/>
              <a:buFont typeface="Arial"/>
              <a:buChar char="-"/>
            </a:pPr>
            <a:r>
              <a:rPr lang="en">
                <a:solidFill>
                  <a:srgbClr val="373737"/>
                </a:solidFill>
                <a:highlight>
                  <a:srgbClr val="FFFFFF"/>
                </a:highlight>
                <a:latin typeface="Arial"/>
                <a:ea typeface="Arial"/>
                <a:cs typeface="Arial"/>
                <a:sym typeface="Arial"/>
              </a:rPr>
              <a:t>CPU MODE : </a:t>
            </a:r>
            <a:endParaRPr>
              <a:solidFill>
                <a:srgbClr val="373737"/>
              </a:solidFill>
              <a:highlight>
                <a:srgbClr val="FFFFFF"/>
              </a:highlight>
              <a:latin typeface="Arial"/>
              <a:ea typeface="Arial"/>
              <a:cs typeface="Arial"/>
              <a:sym typeface="Arial"/>
            </a:endParaRPr>
          </a:p>
          <a:p>
            <a:pPr marL="0" lvl="0" indent="0" rtl="0">
              <a:spcBef>
                <a:spcPts val="250"/>
              </a:spcBef>
              <a:spcAft>
                <a:spcPts val="0"/>
              </a:spcAft>
              <a:buNone/>
            </a:pPr>
            <a:endParaRPr>
              <a:solidFill>
                <a:srgbClr val="373737"/>
              </a:solidFill>
              <a:highlight>
                <a:srgbClr val="FFFFFF"/>
              </a:highlight>
              <a:latin typeface="Arial"/>
              <a:ea typeface="Arial"/>
              <a:cs typeface="Arial"/>
              <a:sym typeface="Arial"/>
            </a:endParaRPr>
          </a:p>
          <a:p>
            <a:pPr marL="914400" lvl="1" indent="-342900" rtl="0">
              <a:spcBef>
                <a:spcPts val="250"/>
              </a:spcBef>
              <a:spcAft>
                <a:spcPts val="0"/>
              </a:spcAft>
              <a:buClr>
                <a:srgbClr val="373737"/>
              </a:buClr>
              <a:buSzPts val="1800"/>
              <a:buFont typeface="Arial"/>
              <a:buChar char="-"/>
            </a:pPr>
            <a:r>
              <a:rPr lang="en" sz="1800">
                <a:solidFill>
                  <a:srgbClr val="373737"/>
                </a:solidFill>
                <a:highlight>
                  <a:srgbClr val="FFFFFF"/>
                </a:highlight>
                <a:latin typeface="Arial"/>
                <a:ea typeface="Arial"/>
                <a:cs typeface="Arial"/>
                <a:sym typeface="Arial"/>
              </a:rPr>
              <a:t>MAXN</a:t>
            </a:r>
            <a:endParaRPr sz="1800">
              <a:solidFill>
                <a:srgbClr val="373737"/>
              </a:solidFill>
              <a:highlight>
                <a:srgbClr val="FFFFFF"/>
              </a:highlight>
              <a:latin typeface="Arial"/>
              <a:ea typeface="Arial"/>
              <a:cs typeface="Arial"/>
              <a:sym typeface="Arial"/>
            </a:endParaRPr>
          </a:p>
          <a:p>
            <a:pPr marL="0" lvl="0" indent="0" rtl="0">
              <a:spcBef>
                <a:spcPts val="250"/>
              </a:spcBef>
              <a:spcAft>
                <a:spcPts val="250"/>
              </a:spcAft>
              <a:buNone/>
            </a:pPr>
            <a:endParaRPr>
              <a:solidFill>
                <a:srgbClr val="373737"/>
              </a:solidFill>
              <a:highlight>
                <a:srgbClr val="FFFFFF"/>
              </a:highlight>
              <a:latin typeface="Arial"/>
              <a:ea typeface="Arial"/>
              <a:cs typeface="Arial"/>
              <a:sym typeface="Arial"/>
            </a:endParaRPr>
          </a:p>
        </p:txBody>
      </p:sp>
      <p:sp>
        <p:nvSpPr>
          <p:cNvPr id="127" name="Shape 127"/>
          <p:cNvSpPr txBox="1">
            <a:spLocks noGrp="1"/>
          </p:cNvSpPr>
          <p:nvPr>
            <p:ph type="sldNum" idx="12"/>
          </p:nvPr>
        </p:nvSpPr>
        <p:spPr>
          <a:xfrm>
            <a:off x="8513250" y="4798450"/>
            <a:ext cx="548700" cy="309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7</a:t>
            </a:fld>
            <a:endParaRPr/>
          </a:p>
        </p:txBody>
      </p:sp>
      <p:pic>
        <p:nvPicPr>
          <p:cNvPr id="2" name="그림 1">
            <a:extLst>
              <a:ext uri="{FF2B5EF4-FFF2-40B4-BE49-F238E27FC236}">
                <a16:creationId xmlns:a16="http://schemas.microsoft.com/office/drawing/2014/main" id="{ED6575A2-1B82-40A6-AB62-8BCFB04239B1}"/>
              </a:ext>
            </a:extLst>
          </p:cNvPr>
          <p:cNvPicPr>
            <a:picLocks noChangeAspect="1"/>
          </p:cNvPicPr>
          <p:nvPr/>
        </p:nvPicPr>
        <p:blipFill>
          <a:blip r:embed="rId3"/>
          <a:stretch>
            <a:fillRect/>
          </a:stretch>
        </p:blipFill>
        <p:spPr>
          <a:xfrm>
            <a:off x="3126003" y="1130861"/>
            <a:ext cx="5448859" cy="3277509"/>
          </a:xfrm>
          <a:prstGeom prst="rect">
            <a:avLst/>
          </a:prstGeom>
        </p:spPr>
      </p:pic>
    </p:spTree>
    <p:extLst>
      <p:ext uri="{BB962C8B-B14F-4D97-AF65-F5344CB8AC3E}">
        <p14:creationId xmlns:p14="http://schemas.microsoft.com/office/powerpoint/2010/main" val="1406856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161725" y="17436"/>
            <a:ext cx="8310600" cy="812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NVIDIA Jetson TX2</a:t>
            </a:r>
            <a:endParaRPr/>
          </a:p>
        </p:txBody>
      </p:sp>
      <p:sp>
        <p:nvSpPr>
          <p:cNvPr id="134" name="Shape 134"/>
          <p:cNvSpPr txBox="1">
            <a:spLocks noGrp="1"/>
          </p:cNvSpPr>
          <p:nvPr>
            <p:ph type="body" idx="1"/>
          </p:nvPr>
        </p:nvSpPr>
        <p:spPr>
          <a:xfrm>
            <a:off x="228300" y="964638"/>
            <a:ext cx="8687400" cy="3698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373737"/>
              </a:buClr>
              <a:buSzPts val="1800"/>
              <a:buFont typeface="Arial"/>
              <a:buChar char="-"/>
            </a:pPr>
            <a:r>
              <a:rPr lang="en">
                <a:solidFill>
                  <a:srgbClr val="373737"/>
                </a:solidFill>
                <a:highlight>
                  <a:srgbClr val="FFFFFF"/>
                </a:highlight>
                <a:latin typeface="Arial"/>
                <a:ea typeface="Arial"/>
                <a:cs typeface="Arial"/>
                <a:sym typeface="Arial"/>
              </a:rPr>
              <a:t>CPU MODE : </a:t>
            </a:r>
            <a:endParaRPr>
              <a:solidFill>
                <a:srgbClr val="373737"/>
              </a:solidFill>
              <a:highlight>
                <a:srgbClr val="FFFFFF"/>
              </a:highlight>
              <a:latin typeface="Arial"/>
              <a:ea typeface="Arial"/>
              <a:cs typeface="Arial"/>
              <a:sym typeface="Arial"/>
            </a:endParaRPr>
          </a:p>
          <a:p>
            <a:pPr marL="0" lvl="0" indent="0" rtl="0">
              <a:spcBef>
                <a:spcPts val="250"/>
              </a:spcBef>
              <a:spcAft>
                <a:spcPts val="0"/>
              </a:spcAft>
              <a:buNone/>
            </a:pPr>
            <a:endParaRPr>
              <a:solidFill>
                <a:srgbClr val="373737"/>
              </a:solidFill>
              <a:highlight>
                <a:srgbClr val="FFFFFF"/>
              </a:highlight>
              <a:latin typeface="Arial"/>
              <a:ea typeface="Arial"/>
              <a:cs typeface="Arial"/>
              <a:sym typeface="Arial"/>
            </a:endParaRPr>
          </a:p>
          <a:p>
            <a:pPr marL="914400" lvl="1" indent="-342900" rtl="0">
              <a:spcBef>
                <a:spcPts val="250"/>
              </a:spcBef>
              <a:spcAft>
                <a:spcPts val="0"/>
              </a:spcAft>
              <a:buClr>
                <a:srgbClr val="373737"/>
              </a:buClr>
              <a:buSzPts val="1800"/>
              <a:buFont typeface="Arial"/>
              <a:buChar char="-"/>
            </a:pPr>
            <a:r>
              <a:rPr lang="en" sz="1800">
                <a:solidFill>
                  <a:srgbClr val="373737"/>
                </a:solidFill>
                <a:highlight>
                  <a:srgbClr val="FFFFFF"/>
                </a:highlight>
                <a:latin typeface="Arial"/>
                <a:ea typeface="Arial"/>
                <a:cs typeface="Arial"/>
                <a:sym typeface="Arial"/>
              </a:rPr>
              <a:t>MAXQ</a:t>
            </a:r>
            <a:endParaRPr sz="1800">
              <a:solidFill>
                <a:srgbClr val="373737"/>
              </a:solidFill>
              <a:highlight>
                <a:srgbClr val="FFFFFF"/>
              </a:highlight>
              <a:latin typeface="Arial"/>
              <a:ea typeface="Arial"/>
              <a:cs typeface="Arial"/>
              <a:sym typeface="Arial"/>
            </a:endParaRPr>
          </a:p>
          <a:p>
            <a:pPr marL="0" lvl="0" indent="0" rtl="0">
              <a:spcBef>
                <a:spcPts val="250"/>
              </a:spcBef>
              <a:spcAft>
                <a:spcPts val="0"/>
              </a:spcAft>
              <a:buNone/>
            </a:pPr>
            <a:endParaRPr>
              <a:solidFill>
                <a:srgbClr val="373737"/>
              </a:solidFill>
              <a:highlight>
                <a:srgbClr val="FFFFFF"/>
              </a:highlight>
              <a:latin typeface="Arial"/>
              <a:ea typeface="Arial"/>
              <a:cs typeface="Arial"/>
              <a:sym typeface="Arial"/>
            </a:endParaRPr>
          </a:p>
          <a:p>
            <a:pPr marL="0" lvl="0" indent="0" rtl="0">
              <a:spcBef>
                <a:spcPts val="250"/>
              </a:spcBef>
              <a:spcAft>
                <a:spcPts val="250"/>
              </a:spcAft>
              <a:buNone/>
            </a:pPr>
            <a:endParaRPr>
              <a:solidFill>
                <a:srgbClr val="373737"/>
              </a:solidFill>
              <a:highlight>
                <a:srgbClr val="FFFFFF"/>
              </a:highlight>
              <a:latin typeface="Arial"/>
              <a:ea typeface="Arial"/>
              <a:cs typeface="Arial"/>
              <a:sym typeface="Arial"/>
            </a:endParaRPr>
          </a:p>
        </p:txBody>
      </p:sp>
      <p:sp>
        <p:nvSpPr>
          <p:cNvPr id="135" name="Shape 135"/>
          <p:cNvSpPr txBox="1">
            <a:spLocks noGrp="1"/>
          </p:cNvSpPr>
          <p:nvPr>
            <p:ph type="sldNum" idx="12"/>
          </p:nvPr>
        </p:nvSpPr>
        <p:spPr>
          <a:xfrm>
            <a:off x="8513250" y="4798450"/>
            <a:ext cx="548700" cy="309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8</a:t>
            </a:fld>
            <a:endParaRPr/>
          </a:p>
        </p:txBody>
      </p:sp>
      <p:pic>
        <p:nvPicPr>
          <p:cNvPr id="2" name="그림 1">
            <a:extLst>
              <a:ext uri="{FF2B5EF4-FFF2-40B4-BE49-F238E27FC236}">
                <a16:creationId xmlns:a16="http://schemas.microsoft.com/office/drawing/2014/main" id="{015ACCA2-C04B-4181-8FEF-3A21F315398D}"/>
              </a:ext>
            </a:extLst>
          </p:cNvPr>
          <p:cNvPicPr>
            <a:picLocks noChangeAspect="1"/>
          </p:cNvPicPr>
          <p:nvPr/>
        </p:nvPicPr>
        <p:blipFill>
          <a:blip r:embed="rId3"/>
          <a:stretch>
            <a:fillRect/>
          </a:stretch>
        </p:blipFill>
        <p:spPr>
          <a:xfrm>
            <a:off x="2425766" y="1085849"/>
            <a:ext cx="6352474" cy="341719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161725" y="17436"/>
            <a:ext cx="8310600" cy="812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NVIDIA Jetson TX2</a:t>
            </a:r>
            <a:endParaRPr/>
          </a:p>
        </p:txBody>
      </p:sp>
      <p:sp>
        <p:nvSpPr>
          <p:cNvPr id="142" name="Shape 142"/>
          <p:cNvSpPr txBox="1">
            <a:spLocks noGrp="1"/>
          </p:cNvSpPr>
          <p:nvPr>
            <p:ph type="body" idx="1"/>
          </p:nvPr>
        </p:nvSpPr>
        <p:spPr>
          <a:xfrm>
            <a:off x="228300" y="964638"/>
            <a:ext cx="8687400" cy="3698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373737"/>
              </a:buClr>
              <a:buSzPts val="1800"/>
              <a:buFont typeface="Arial"/>
              <a:buChar char="-"/>
            </a:pPr>
            <a:r>
              <a:rPr lang="en" dirty="0">
                <a:solidFill>
                  <a:srgbClr val="373737"/>
                </a:solidFill>
                <a:highlight>
                  <a:srgbClr val="FFFFFF"/>
                </a:highlight>
                <a:latin typeface="Arial"/>
                <a:ea typeface="Arial"/>
                <a:cs typeface="Arial"/>
                <a:sym typeface="Arial"/>
              </a:rPr>
              <a:t>CPU MODE : </a:t>
            </a:r>
            <a:endParaRPr dirty="0">
              <a:solidFill>
                <a:srgbClr val="373737"/>
              </a:solidFill>
              <a:highlight>
                <a:srgbClr val="FFFFFF"/>
              </a:highlight>
              <a:latin typeface="Arial"/>
              <a:ea typeface="Arial"/>
              <a:cs typeface="Arial"/>
              <a:sym typeface="Arial"/>
            </a:endParaRPr>
          </a:p>
          <a:p>
            <a:pPr marL="457200" lvl="0" indent="0" rtl="0">
              <a:spcBef>
                <a:spcPts val="250"/>
              </a:spcBef>
              <a:spcAft>
                <a:spcPts val="0"/>
              </a:spcAft>
              <a:buNone/>
            </a:pPr>
            <a:endParaRPr sz="1800" dirty="0">
              <a:solidFill>
                <a:srgbClr val="373737"/>
              </a:solidFill>
              <a:highlight>
                <a:srgbClr val="FFFFFF"/>
              </a:highlight>
              <a:latin typeface="Arial"/>
              <a:ea typeface="Arial"/>
              <a:cs typeface="Arial"/>
              <a:sym typeface="Arial"/>
            </a:endParaRPr>
          </a:p>
          <a:p>
            <a:pPr marL="914400" lvl="1" indent="-342900" rtl="0">
              <a:spcBef>
                <a:spcPts val="250"/>
              </a:spcBef>
              <a:spcAft>
                <a:spcPts val="0"/>
              </a:spcAft>
              <a:buClr>
                <a:srgbClr val="373737"/>
              </a:buClr>
              <a:buSzPts val="1800"/>
              <a:buFont typeface="Arial"/>
              <a:buChar char="-"/>
            </a:pPr>
            <a:r>
              <a:rPr lang="en" sz="1800" dirty="0">
                <a:solidFill>
                  <a:srgbClr val="373737"/>
                </a:solidFill>
                <a:highlight>
                  <a:srgbClr val="FFFFFF"/>
                </a:highlight>
                <a:latin typeface="Arial"/>
                <a:ea typeface="Arial"/>
                <a:cs typeface="Arial"/>
                <a:sym typeface="Arial"/>
              </a:rPr>
              <a:t>MAXP_CORE_ALL</a:t>
            </a:r>
            <a:endParaRPr sz="1800" dirty="0">
              <a:solidFill>
                <a:srgbClr val="373737"/>
              </a:solidFill>
              <a:highlight>
                <a:srgbClr val="FFFFFF"/>
              </a:highlight>
              <a:latin typeface="Arial"/>
              <a:ea typeface="Arial"/>
              <a:cs typeface="Arial"/>
              <a:sym typeface="Arial"/>
            </a:endParaRPr>
          </a:p>
          <a:p>
            <a:pPr marL="914400" lvl="1" indent="-342900" rtl="0">
              <a:spcBef>
                <a:spcPts val="0"/>
              </a:spcBef>
              <a:spcAft>
                <a:spcPts val="0"/>
              </a:spcAft>
              <a:buClr>
                <a:srgbClr val="373737"/>
              </a:buClr>
              <a:buSzPts val="1800"/>
              <a:buFont typeface="Arial"/>
              <a:buChar char="-"/>
            </a:pPr>
            <a:r>
              <a:rPr lang="en" sz="1800" dirty="0">
                <a:solidFill>
                  <a:srgbClr val="373737"/>
                </a:solidFill>
                <a:highlight>
                  <a:srgbClr val="FFFFFF"/>
                </a:highlight>
                <a:latin typeface="Arial"/>
                <a:ea typeface="Arial"/>
                <a:cs typeface="Arial"/>
                <a:sym typeface="Arial"/>
              </a:rPr>
              <a:t>MAXP_CORE_ARM</a:t>
            </a:r>
            <a:endParaRPr sz="1800" dirty="0">
              <a:solidFill>
                <a:srgbClr val="373737"/>
              </a:solidFill>
              <a:highlight>
                <a:srgbClr val="FFFFFF"/>
              </a:highlight>
              <a:latin typeface="Arial"/>
              <a:ea typeface="Arial"/>
              <a:cs typeface="Arial"/>
              <a:sym typeface="Arial"/>
            </a:endParaRPr>
          </a:p>
          <a:p>
            <a:pPr marL="914400" lvl="1" indent="-342900" rtl="0">
              <a:spcBef>
                <a:spcPts val="0"/>
              </a:spcBef>
              <a:spcAft>
                <a:spcPts val="0"/>
              </a:spcAft>
              <a:buClr>
                <a:srgbClr val="373737"/>
              </a:buClr>
              <a:buSzPts val="1800"/>
              <a:buFont typeface="Arial"/>
              <a:buChar char="-"/>
            </a:pPr>
            <a:r>
              <a:rPr lang="en" sz="1800" dirty="0">
                <a:solidFill>
                  <a:srgbClr val="373737"/>
                </a:solidFill>
                <a:highlight>
                  <a:srgbClr val="FFFFFF"/>
                </a:highlight>
                <a:latin typeface="Arial"/>
                <a:ea typeface="Arial"/>
                <a:cs typeface="Arial"/>
                <a:sym typeface="Arial"/>
              </a:rPr>
              <a:t>MAXP_CORE_DENVER</a:t>
            </a:r>
            <a:endParaRPr sz="1800" dirty="0">
              <a:solidFill>
                <a:srgbClr val="373737"/>
              </a:solidFill>
              <a:highlight>
                <a:srgbClr val="FFFFFF"/>
              </a:highlight>
              <a:latin typeface="Arial"/>
              <a:ea typeface="Arial"/>
              <a:cs typeface="Arial"/>
              <a:sym typeface="Arial"/>
            </a:endParaRPr>
          </a:p>
          <a:p>
            <a:pPr marL="0" lvl="0" indent="0" rtl="0">
              <a:spcBef>
                <a:spcPts val="250"/>
              </a:spcBef>
              <a:spcAft>
                <a:spcPts val="0"/>
              </a:spcAft>
              <a:buNone/>
            </a:pPr>
            <a:endParaRPr dirty="0">
              <a:solidFill>
                <a:srgbClr val="373737"/>
              </a:solidFill>
              <a:highlight>
                <a:srgbClr val="FFFFFF"/>
              </a:highlight>
              <a:latin typeface="Arial"/>
              <a:ea typeface="Arial"/>
              <a:cs typeface="Arial"/>
              <a:sym typeface="Arial"/>
            </a:endParaRPr>
          </a:p>
          <a:p>
            <a:pPr marL="0" lvl="0" indent="0" rtl="0">
              <a:spcBef>
                <a:spcPts val="250"/>
              </a:spcBef>
              <a:spcAft>
                <a:spcPts val="250"/>
              </a:spcAft>
              <a:buNone/>
            </a:pPr>
            <a:endParaRPr dirty="0">
              <a:solidFill>
                <a:srgbClr val="373737"/>
              </a:solidFill>
              <a:highlight>
                <a:srgbClr val="FFFFFF"/>
              </a:highlight>
              <a:latin typeface="Arial"/>
              <a:ea typeface="Arial"/>
              <a:cs typeface="Arial"/>
              <a:sym typeface="Arial"/>
            </a:endParaRPr>
          </a:p>
        </p:txBody>
      </p:sp>
      <p:sp>
        <p:nvSpPr>
          <p:cNvPr id="143" name="Shape 143"/>
          <p:cNvSpPr txBox="1">
            <a:spLocks noGrp="1"/>
          </p:cNvSpPr>
          <p:nvPr>
            <p:ph type="sldNum" idx="12"/>
          </p:nvPr>
        </p:nvSpPr>
        <p:spPr>
          <a:xfrm>
            <a:off x="8513250" y="4798450"/>
            <a:ext cx="548700" cy="309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9</a:t>
            </a:fld>
            <a:endParaRPr/>
          </a:p>
        </p:txBody>
      </p:sp>
      <p:pic>
        <p:nvPicPr>
          <p:cNvPr id="4" name="그림 3">
            <a:extLst>
              <a:ext uri="{FF2B5EF4-FFF2-40B4-BE49-F238E27FC236}">
                <a16:creationId xmlns:a16="http://schemas.microsoft.com/office/drawing/2014/main" id="{179811F7-CB3D-4304-A8E5-88B00FE0168F}"/>
              </a:ext>
            </a:extLst>
          </p:cNvPr>
          <p:cNvPicPr>
            <a:picLocks noChangeAspect="1"/>
          </p:cNvPicPr>
          <p:nvPr/>
        </p:nvPicPr>
        <p:blipFill>
          <a:blip r:embed="rId3"/>
          <a:stretch>
            <a:fillRect/>
          </a:stretch>
        </p:blipFill>
        <p:spPr>
          <a:xfrm>
            <a:off x="298582" y="2708912"/>
            <a:ext cx="4124823" cy="1743482"/>
          </a:xfrm>
          <a:prstGeom prst="rect">
            <a:avLst/>
          </a:prstGeom>
        </p:spPr>
      </p:pic>
      <p:pic>
        <p:nvPicPr>
          <p:cNvPr id="5" name="그림 4">
            <a:extLst>
              <a:ext uri="{FF2B5EF4-FFF2-40B4-BE49-F238E27FC236}">
                <a16:creationId xmlns:a16="http://schemas.microsoft.com/office/drawing/2014/main" id="{6EB21DD4-8419-4A74-8ED9-3395DCCF6AD5}"/>
              </a:ext>
            </a:extLst>
          </p:cNvPr>
          <p:cNvPicPr>
            <a:picLocks noChangeAspect="1"/>
          </p:cNvPicPr>
          <p:nvPr/>
        </p:nvPicPr>
        <p:blipFill>
          <a:blip r:embed="rId4"/>
          <a:stretch>
            <a:fillRect/>
          </a:stretch>
        </p:blipFill>
        <p:spPr>
          <a:xfrm>
            <a:off x="4652260" y="907662"/>
            <a:ext cx="3900325" cy="1944638"/>
          </a:xfrm>
          <a:prstGeom prst="rect">
            <a:avLst/>
          </a:prstGeom>
        </p:spPr>
      </p:pic>
      <p:pic>
        <p:nvPicPr>
          <p:cNvPr id="6" name="그림 5">
            <a:extLst>
              <a:ext uri="{FF2B5EF4-FFF2-40B4-BE49-F238E27FC236}">
                <a16:creationId xmlns:a16="http://schemas.microsoft.com/office/drawing/2014/main" id="{5D02924A-AB6F-4481-AB7A-AEF1C5198679}"/>
              </a:ext>
            </a:extLst>
          </p:cNvPr>
          <p:cNvPicPr>
            <a:picLocks noChangeAspect="1"/>
          </p:cNvPicPr>
          <p:nvPr/>
        </p:nvPicPr>
        <p:blipFill>
          <a:blip r:embed="rId5"/>
          <a:stretch>
            <a:fillRect/>
          </a:stretch>
        </p:blipFill>
        <p:spPr>
          <a:xfrm>
            <a:off x="4652260" y="2919856"/>
            <a:ext cx="4273952" cy="1743482"/>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374</TotalTime>
  <Words>1862</Words>
  <Application>Microsoft Office PowerPoint</Application>
  <PresentationFormat>화면 슬라이드 쇼(16:9)</PresentationFormat>
  <Paragraphs>287</Paragraphs>
  <Slides>24</Slides>
  <Notes>24</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24</vt:i4>
      </vt:variant>
    </vt:vector>
  </HeadingPairs>
  <TitlesOfParts>
    <vt:vector size="29" baseType="lpstr">
      <vt:lpstr>맑은 고딕</vt:lpstr>
      <vt:lpstr>Arial</vt:lpstr>
      <vt:lpstr>Calibri</vt:lpstr>
      <vt:lpstr>Times New Roman</vt:lpstr>
      <vt:lpstr>Simple Light</vt:lpstr>
      <vt:lpstr>Dynamic power management in NVIDIA Jetson TX2</vt:lpstr>
      <vt:lpstr>Index</vt:lpstr>
      <vt:lpstr>Project motivation</vt:lpstr>
      <vt:lpstr>NVIDIA Jetson TX2</vt:lpstr>
      <vt:lpstr>NVIDIA Jetson TX2</vt:lpstr>
      <vt:lpstr>NVIDIA Jetson TX2</vt:lpstr>
      <vt:lpstr>NVIDIA Jetson TX2</vt:lpstr>
      <vt:lpstr>NVIDIA Jetson TX2</vt:lpstr>
      <vt:lpstr>NVIDIA Jetson TX2</vt:lpstr>
      <vt:lpstr>NVIDIA Jetson TX2</vt:lpstr>
      <vt:lpstr>NVIDIA Jetson TX2</vt:lpstr>
      <vt:lpstr>Power sensors </vt:lpstr>
      <vt:lpstr>Experiments</vt:lpstr>
      <vt:lpstr>Experiments</vt:lpstr>
      <vt:lpstr>Experiments</vt:lpstr>
      <vt:lpstr>Experiments</vt:lpstr>
      <vt:lpstr>Experiments</vt:lpstr>
      <vt:lpstr>Experiments</vt:lpstr>
      <vt:lpstr>Experiments</vt:lpstr>
      <vt:lpstr>Experiments</vt:lpstr>
      <vt:lpstr>Experiments</vt:lpstr>
      <vt:lpstr>Experiments</vt:lpstr>
      <vt:lpstr>Conclusion</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power management in NVIDIA Jetson TX2</dc:title>
  <cp:lastModifiedBy>(소프트웨어학부)김성곤</cp:lastModifiedBy>
  <cp:revision>101</cp:revision>
  <dcterms:modified xsi:type="dcterms:W3CDTF">2018-02-16T14:06:06Z</dcterms:modified>
</cp:coreProperties>
</file>