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buChar char="•"/>
            </a:lvl1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722312" y="2906713"/>
            <a:ext cx="7772401" cy="1500194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1"/>
            <a:ext cx="4041775" cy="639770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1792288" y="4800600"/>
            <a:ext cx="5486404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4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1792288" y="5367337"/>
            <a:ext cx="5486404" cy="80486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10207625" y="3657600"/>
            <a:ext cx="71628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�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1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5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4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7.png"/><Relationship Id="rId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2"/>
          <p:cNvSpPr txBox="1"/>
          <p:nvPr/>
        </p:nvSpPr>
        <p:spPr>
          <a:xfrm>
            <a:off x="4574361" y="4280023"/>
            <a:ext cx="9136986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-300" sz="72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범죄 데이터 분석</a:t>
            </a:r>
          </a:p>
        </p:txBody>
      </p:sp>
      <p:sp>
        <p:nvSpPr>
          <p:cNvPr id="95" name="Object 3"/>
          <p:cNvSpPr txBox="1"/>
          <p:nvPr/>
        </p:nvSpPr>
        <p:spPr>
          <a:xfrm>
            <a:off x="6103418" y="3428679"/>
            <a:ext cx="607888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Crime Data Analysis</a:t>
            </a:r>
          </a:p>
        </p:txBody>
      </p:sp>
      <p:sp>
        <p:nvSpPr>
          <p:cNvPr id="96" name="Object 4"/>
          <p:cNvSpPr txBox="1"/>
          <p:nvPr/>
        </p:nvSpPr>
        <p:spPr>
          <a:xfrm>
            <a:off x="6960061" y="8393693"/>
            <a:ext cx="4365599" cy="362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1조</a:t>
            </a:r>
          </a:p>
        </p:txBody>
      </p:sp>
      <p:sp>
        <p:nvSpPr>
          <p:cNvPr id="97" name="Object 5"/>
          <p:cNvSpPr txBox="1"/>
          <p:nvPr/>
        </p:nvSpPr>
        <p:spPr>
          <a:xfrm>
            <a:off x="6096132" y="8715705"/>
            <a:ext cx="6093445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김단비, 송훈섭</a:t>
            </a:r>
          </a:p>
        </p:txBody>
      </p:sp>
      <p:pic>
        <p:nvPicPr>
          <p:cNvPr id="98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Object 9" descr="Object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512" y="5419652"/>
            <a:ext cx="6709282" cy="31201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9512" y="2248565"/>
            <a:ext cx="6726730" cy="37276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Object 8" descr="Object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30790" y="3038793"/>
            <a:ext cx="7595263" cy="5354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Object 11" descr="Object 1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95272" y="753315"/>
            <a:ext cx="16095168" cy="9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Object 15" descr="Object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095272" y="9435692"/>
            <a:ext cx="16095168" cy="96712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Object 18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07</a:t>
            </a:r>
          </a:p>
        </p:txBody>
      </p:sp>
      <p:sp>
        <p:nvSpPr>
          <p:cNvPr id="237" name="Object 19"/>
          <p:cNvSpPr txBox="1"/>
          <p:nvPr/>
        </p:nvSpPr>
        <p:spPr>
          <a:xfrm>
            <a:off x="2278625" y="12043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시간 연관성</a:t>
            </a:r>
          </a:p>
        </p:txBody>
      </p:sp>
      <p:sp>
        <p:nvSpPr>
          <p:cNvPr id="238" name="Object 20"/>
          <p:cNvSpPr txBox="1"/>
          <p:nvPr/>
        </p:nvSpPr>
        <p:spPr>
          <a:xfrm>
            <a:off x="2278619" y="1778037"/>
            <a:ext cx="963507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시간비율</a:t>
            </a:r>
          </a:p>
        </p:txBody>
      </p:sp>
      <p:pic>
        <p:nvPicPr>
          <p:cNvPr id="239" name="Object 21" descr="Object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143593" y="8679339"/>
            <a:ext cx="3623675" cy="623988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Object 24"/>
          <p:cNvSpPr txBox="1"/>
          <p:nvPr/>
        </p:nvSpPr>
        <p:spPr>
          <a:xfrm>
            <a:off x="2826215" y="8794980"/>
            <a:ext cx="424630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서울남부지방검찰청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 </a:t>
            </a:r>
          </a:p>
        </p:txBody>
      </p:sp>
      <p:pic>
        <p:nvPicPr>
          <p:cNvPr id="241" name="Object 25" descr="Object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329199" y="8662820"/>
            <a:ext cx="3623677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Object 28"/>
          <p:cNvSpPr txBox="1"/>
          <p:nvPr/>
        </p:nvSpPr>
        <p:spPr>
          <a:xfrm>
            <a:off x="11016173" y="8778457"/>
            <a:ext cx="4381221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시간대별 범죄 빈도수</a:t>
            </a:r>
          </a:p>
        </p:txBody>
      </p:sp>
      <p:pic>
        <p:nvPicPr>
          <p:cNvPr id="243" name="Object 29" descr="Object 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32854" y="2409120"/>
            <a:ext cx="6353213" cy="33465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Object 32" descr="Object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756739" y="6033006"/>
            <a:ext cx="6438854" cy="238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Object 35" descr="Object 35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2089493" y="2331440"/>
            <a:ext cx="2625203" cy="841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Object 38" descr="Object 38"/>
          <p:cNvPicPr>
            <a:picLocks noChangeAspect="1"/>
          </p:cNvPicPr>
          <p:nvPr/>
        </p:nvPicPr>
        <p:blipFill>
          <a:blip r:embed="rId10">
            <a:extLst/>
          </a:blip>
          <a:srcRect l="0" t="6351" r="0" b="0"/>
          <a:stretch>
            <a:fillRect/>
          </a:stretch>
        </p:blipFill>
        <p:spPr>
          <a:xfrm>
            <a:off x="9392021" y="3436206"/>
            <a:ext cx="7240384" cy="472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19084" y="2369385"/>
            <a:ext cx="10202875" cy="6364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272" y="753315"/>
            <a:ext cx="16095168" cy="9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Object 9" descr="Object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095272" y="9435692"/>
            <a:ext cx="16095168" cy="9671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Object 12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08</a:t>
            </a:r>
          </a:p>
        </p:txBody>
      </p:sp>
      <p:sp>
        <p:nvSpPr>
          <p:cNvPr id="252" name="Object 13"/>
          <p:cNvSpPr txBox="1"/>
          <p:nvPr/>
        </p:nvSpPr>
        <p:spPr>
          <a:xfrm>
            <a:off x="2278625" y="12043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요일 연관성</a:t>
            </a:r>
          </a:p>
        </p:txBody>
      </p:sp>
      <p:sp>
        <p:nvSpPr>
          <p:cNvPr id="253" name="Object 14"/>
          <p:cNvSpPr txBox="1"/>
          <p:nvPr/>
        </p:nvSpPr>
        <p:spPr>
          <a:xfrm>
            <a:off x="2278619" y="1778037"/>
            <a:ext cx="963507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요일 비율</a:t>
            </a:r>
          </a:p>
        </p:txBody>
      </p:sp>
      <p:pic>
        <p:nvPicPr>
          <p:cNvPr id="254" name="Object 15" descr="Object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454621" y="2262302"/>
            <a:ext cx="3623678" cy="623988"/>
          </a:xfrm>
          <a:prstGeom prst="rect">
            <a:avLst/>
          </a:prstGeom>
          <a:ln w="12700">
            <a:miter lim="400000"/>
          </a:ln>
        </p:spPr>
      </p:pic>
      <p:sp>
        <p:nvSpPr>
          <p:cNvPr id="255" name="Object 18"/>
          <p:cNvSpPr txBox="1"/>
          <p:nvPr/>
        </p:nvSpPr>
        <p:spPr>
          <a:xfrm>
            <a:off x="11737171" y="2377943"/>
            <a:ext cx="5046453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요일별 비율</a:t>
            </a:r>
          </a:p>
        </p:txBody>
      </p:sp>
      <p:sp>
        <p:nvSpPr>
          <p:cNvPr id="256" name="Object 19"/>
          <p:cNvSpPr txBox="1"/>
          <p:nvPr/>
        </p:nvSpPr>
        <p:spPr>
          <a:xfrm>
            <a:off x="11380561" y="8013961"/>
            <a:ext cx="4381220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시간대별 범죄 빈도수</a:t>
            </a:r>
          </a:p>
        </p:txBody>
      </p:sp>
      <p:pic>
        <p:nvPicPr>
          <p:cNvPr id="257" name="Object 20" descr="Object 20"/>
          <p:cNvPicPr>
            <a:picLocks noChangeAspect="1"/>
          </p:cNvPicPr>
          <p:nvPr/>
        </p:nvPicPr>
        <p:blipFill>
          <a:blip r:embed="rId5">
            <a:extLst/>
          </a:blip>
          <a:srcRect l="0" t="7289" r="0" b="0"/>
          <a:stretch>
            <a:fillRect/>
          </a:stretch>
        </p:blipFill>
        <p:spPr>
          <a:xfrm>
            <a:off x="1869237" y="2820687"/>
            <a:ext cx="9634950" cy="5466637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Object 23"/>
          <p:cNvSpPr txBox="1"/>
          <p:nvPr/>
        </p:nvSpPr>
        <p:spPr>
          <a:xfrm>
            <a:off x="12556814" y="6470463"/>
            <a:ext cx="572933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pc="-100" sz="20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토요일에 많은 범죄가</a:t>
            </a:r>
            <a:r>
              <a:t>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일어남을 확인</a:t>
            </a:r>
          </a:p>
        </p:txBody>
      </p:sp>
      <p:sp>
        <p:nvSpPr>
          <p:cNvPr id="259" name="Object 24"/>
          <p:cNvSpPr txBox="1"/>
          <p:nvPr/>
        </p:nvSpPr>
        <p:spPr>
          <a:xfrm>
            <a:off x="12556814" y="5186374"/>
            <a:ext cx="4955584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pc="-100" sz="20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 </a:t>
            </a:r>
            <a:r>
              <a:rPr>
                <a:latin typeface="+mj-lt"/>
                <a:ea typeface="+mj-ea"/>
                <a:cs typeface="+mj-cs"/>
                <a:sym typeface="Calibri"/>
              </a:rPr>
              <a:t>요일은 범죄율에 큰 관계는 없음</a:t>
            </a:r>
          </a:p>
        </p:txBody>
      </p:sp>
      <p:sp>
        <p:nvSpPr>
          <p:cNvPr id="260" name="Object 25"/>
          <p:cNvSpPr txBox="1"/>
          <p:nvPr/>
        </p:nvSpPr>
        <p:spPr>
          <a:xfrm>
            <a:off x="12554814" y="4071087"/>
            <a:ext cx="5310678" cy="757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pc="-100" sz="20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범죄가 발생하는 원인은 개인적요인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, </a:t>
            </a:r>
            <a:r>
              <a:t>심리적 요인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, </a:t>
            </a:r>
            <a:endParaRPr>
              <a:latin typeface="Heiti SC Light"/>
              <a:ea typeface="Heiti SC Light"/>
              <a:cs typeface="Heiti SC Light"/>
              <a:sym typeface="Heiti SC Light"/>
            </a:endParaRPr>
          </a:p>
          <a:p>
            <a:pPr>
              <a:defRPr spc="-100" sz="20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사회 환경적 요인</a:t>
            </a:r>
          </a:p>
        </p:txBody>
      </p:sp>
      <p:sp>
        <p:nvSpPr>
          <p:cNvPr id="261" name="Object 26"/>
          <p:cNvSpPr txBox="1"/>
          <p:nvPr/>
        </p:nvSpPr>
        <p:spPr>
          <a:xfrm>
            <a:off x="12608834" y="5686802"/>
            <a:ext cx="697603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20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다만,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9512" y="2375565"/>
            <a:ext cx="9184300" cy="57885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62442" y="2864380"/>
            <a:ext cx="4191533" cy="5354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5" name="Object 8" descr="Object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272" y="753315"/>
            <a:ext cx="16095168" cy="9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Object 12" descr="Object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95272" y="9435692"/>
            <a:ext cx="16095168" cy="96712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Object 15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268" name="Object 16"/>
          <p:cNvSpPr txBox="1"/>
          <p:nvPr/>
        </p:nvSpPr>
        <p:spPr>
          <a:xfrm>
            <a:off x="2278625" y="12043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생활정보 연관성</a:t>
            </a:r>
          </a:p>
        </p:txBody>
      </p:sp>
      <p:sp>
        <p:nvSpPr>
          <p:cNvPr id="269" name="Object 17"/>
          <p:cNvSpPr txBox="1"/>
          <p:nvPr/>
        </p:nvSpPr>
        <p:spPr>
          <a:xfrm>
            <a:off x="2278619" y="1778037"/>
            <a:ext cx="963507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pc="-100" sz="16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생활 수준에 따른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  </a:t>
            </a:r>
            <a:r>
              <a:t>범죄비율</a:t>
            </a:r>
          </a:p>
        </p:txBody>
      </p:sp>
      <p:pic>
        <p:nvPicPr>
          <p:cNvPr id="270" name="Object 18" descr="Object 1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79247" y="2594611"/>
            <a:ext cx="8844830" cy="53504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Object 21" descr="Object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174366" y="3034100"/>
            <a:ext cx="3967690" cy="50502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72" name="Object 24" descr="Object 2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12570" y="8509951"/>
            <a:ext cx="3623672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Object 27"/>
          <p:cNvSpPr txBox="1"/>
          <p:nvPr/>
        </p:nvSpPr>
        <p:spPr>
          <a:xfrm>
            <a:off x="4395192" y="8625589"/>
            <a:ext cx="424630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생활정도에 따른 범죄</a:t>
            </a:r>
          </a:p>
        </p:txBody>
      </p:sp>
      <p:pic>
        <p:nvPicPr>
          <p:cNvPr id="274" name="Object 28" descr="Object 2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346371" y="8505856"/>
            <a:ext cx="3623677" cy="623983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Object 31"/>
          <p:cNvSpPr txBox="1"/>
          <p:nvPr/>
        </p:nvSpPr>
        <p:spPr>
          <a:xfrm>
            <a:off x="12033391" y="8621493"/>
            <a:ext cx="4381218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세부 생활정도에 따른 범죄</a:t>
            </a:r>
            <a:r>
              <a:rPr>
                <a:latin typeface="Heiti SC Light"/>
                <a:ea typeface="Heiti SC Light"/>
                <a:cs typeface="Heiti SC Light"/>
                <a:sym typeface="Heiti SC Light"/>
              </a:rPr>
              <a:t> </a:t>
            </a:r>
          </a:p>
        </p:txBody>
      </p:sp>
      <p:sp>
        <p:nvSpPr>
          <p:cNvPr id="276" name="Object 33"/>
          <p:cNvSpPr txBox="1"/>
          <p:nvPr/>
        </p:nvSpPr>
        <p:spPr>
          <a:xfrm>
            <a:off x="1045138" y="1669242"/>
            <a:ext cx="1034278" cy="46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00" sz="2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28726" y="1068671"/>
            <a:ext cx="11038566" cy="740423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272" y="753315"/>
            <a:ext cx="16095168" cy="9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Object 9" descr="Object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095272" y="9435692"/>
            <a:ext cx="16095168" cy="9671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Object 12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09</a:t>
            </a:r>
          </a:p>
        </p:txBody>
      </p:sp>
      <p:sp>
        <p:nvSpPr>
          <p:cNvPr id="282" name="Object 13"/>
          <p:cNvSpPr txBox="1"/>
          <p:nvPr/>
        </p:nvSpPr>
        <p:spPr>
          <a:xfrm>
            <a:off x="2278625" y="12043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4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범죄 생활정보 연관성</a:t>
            </a:r>
          </a:p>
        </p:txBody>
      </p:sp>
      <p:sp>
        <p:nvSpPr>
          <p:cNvPr id="283" name="Object 14"/>
          <p:cNvSpPr txBox="1"/>
          <p:nvPr/>
        </p:nvSpPr>
        <p:spPr>
          <a:xfrm>
            <a:off x="2278624" y="1778037"/>
            <a:ext cx="524842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혼인 미혼 관계에 따른 범죄비율</a:t>
            </a:r>
          </a:p>
        </p:txBody>
      </p:sp>
      <p:pic>
        <p:nvPicPr>
          <p:cNvPr id="284" name="Object 15" descr="Object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68353" y="8706056"/>
            <a:ext cx="3623678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Object 18"/>
          <p:cNvSpPr txBox="1"/>
          <p:nvPr/>
        </p:nvSpPr>
        <p:spPr>
          <a:xfrm>
            <a:off x="8855274" y="8809221"/>
            <a:ext cx="5049829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4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혼인 유무에 따른 범죄</a:t>
            </a:r>
          </a:p>
        </p:txBody>
      </p:sp>
      <p:pic>
        <p:nvPicPr>
          <p:cNvPr id="286" name="Object 19" descr="Object 19"/>
          <p:cNvPicPr>
            <a:picLocks noChangeAspect="1"/>
          </p:cNvPicPr>
          <p:nvPr/>
        </p:nvPicPr>
        <p:blipFill>
          <a:blip r:embed="rId5">
            <a:extLst/>
          </a:blip>
          <a:srcRect l="0" t="3649" r="0" b="0"/>
          <a:stretch>
            <a:fillRect/>
          </a:stretch>
        </p:blipFill>
        <p:spPr>
          <a:xfrm>
            <a:off x="6057763" y="1356454"/>
            <a:ext cx="10590226" cy="6922070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Object 22"/>
          <p:cNvSpPr txBox="1"/>
          <p:nvPr/>
        </p:nvSpPr>
        <p:spPr>
          <a:xfrm>
            <a:off x="1504164" y="4756058"/>
            <a:ext cx="4017136" cy="757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pc="-125" sz="20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>
                <a:latin typeface="+mj-lt"/>
                <a:ea typeface="+mj-ea"/>
                <a:cs typeface="+mj-cs"/>
                <a:sym typeface="Calibri"/>
              </a:rPr>
              <a:t>학계의 대체적 입장은 </a:t>
            </a:r>
          </a:p>
          <a:p>
            <a:pPr>
              <a:defRPr spc="-125" sz="20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결혼이 범죄율을 감소 시킨다고 보고있음</a:t>
            </a:r>
          </a:p>
        </p:txBody>
      </p:sp>
      <p:sp>
        <p:nvSpPr>
          <p:cNvPr id="288" name="Object 33"/>
          <p:cNvSpPr txBox="1"/>
          <p:nvPr/>
        </p:nvSpPr>
        <p:spPr>
          <a:xfrm>
            <a:off x="1007038" y="1669242"/>
            <a:ext cx="1034278" cy="46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00" sz="2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-02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985" y="2908300"/>
            <a:ext cx="3623675" cy="623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272" y="753315"/>
            <a:ext cx="16095168" cy="9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095272" y="9435692"/>
            <a:ext cx="16095168" cy="967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Object 12" descr="Object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960199" y="2956162"/>
            <a:ext cx="4627392" cy="46273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Object 15" descr="Object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11083" y="3107046"/>
            <a:ext cx="4325621" cy="4325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Object 18" descr="Object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828342" y="6814125"/>
            <a:ext cx="178030" cy="178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Object 21" descr="Object 2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23409" y="3557087"/>
            <a:ext cx="187899" cy="187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Object 24" descr="Object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42076" y="6814125"/>
            <a:ext cx="178030" cy="178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Object 27" descr="Object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542076" y="3557087"/>
            <a:ext cx="178030" cy="17803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Object 30"/>
          <p:cNvSpPr txBox="1"/>
          <p:nvPr/>
        </p:nvSpPr>
        <p:spPr>
          <a:xfrm>
            <a:off x="1493516" y="3023934"/>
            <a:ext cx="4246309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시간</a:t>
            </a:r>
          </a:p>
        </p:txBody>
      </p:sp>
      <p:sp>
        <p:nvSpPr>
          <p:cNvPr id="300" name="Object 31"/>
          <p:cNvSpPr txBox="1"/>
          <p:nvPr/>
        </p:nvSpPr>
        <p:spPr>
          <a:xfrm>
            <a:off x="2089425" y="3748763"/>
            <a:ext cx="532009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21시 ~ 23시59분 사이 범죄율  多</a:t>
            </a:r>
          </a:p>
        </p:txBody>
      </p:sp>
      <p:pic>
        <p:nvPicPr>
          <p:cNvPr id="301" name="Object 32" descr="Object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617610" y="3596139"/>
            <a:ext cx="3312573" cy="3347435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Object 35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10</a:t>
            </a:r>
          </a:p>
        </p:txBody>
      </p:sp>
      <p:pic>
        <p:nvPicPr>
          <p:cNvPr id="303" name="Object 36" descr="Objec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55901" y="2792621"/>
            <a:ext cx="3623677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Object 39"/>
          <p:cNvSpPr txBox="1"/>
          <p:nvPr/>
        </p:nvSpPr>
        <p:spPr>
          <a:xfrm>
            <a:off x="12338518" y="2908256"/>
            <a:ext cx="4246302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요일</a:t>
            </a:r>
          </a:p>
        </p:txBody>
      </p:sp>
      <p:sp>
        <p:nvSpPr>
          <p:cNvPr id="305" name="Object 40"/>
          <p:cNvSpPr txBox="1"/>
          <p:nvPr/>
        </p:nvSpPr>
        <p:spPr>
          <a:xfrm>
            <a:off x="13009874" y="3630326"/>
            <a:ext cx="3265221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큰 관련성은 없지만 토요일이 가장 多</a:t>
            </a:r>
          </a:p>
        </p:txBody>
      </p:sp>
      <p:pic>
        <p:nvPicPr>
          <p:cNvPr id="306" name="Object 41" descr="Object 4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24643" y="4941806"/>
            <a:ext cx="3623677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07" name="Object 44"/>
          <p:cNvSpPr txBox="1"/>
          <p:nvPr/>
        </p:nvSpPr>
        <p:spPr>
          <a:xfrm>
            <a:off x="1545874" y="5057437"/>
            <a:ext cx="4246301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지역</a:t>
            </a:r>
          </a:p>
        </p:txBody>
      </p:sp>
      <p:sp>
        <p:nvSpPr>
          <p:cNvPr id="308" name="Object 45"/>
          <p:cNvSpPr txBox="1"/>
          <p:nvPr/>
        </p:nvSpPr>
        <p:spPr>
          <a:xfrm>
            <a:off x="2086385" y="5822072"/>
            <a:ext cx="3063148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유동인구가 많은 장소에서 범죄율 多</a:t>
            </a:r>
          </a:p>
        </p:txBody>
      </p:sp>
      <p:pic>
        <p:nvPicPr>
          <p:cNvPr id="309" name="Object 46" descr="Object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9834" y="4838451"/>
            <a:ext cx="3623672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Object 49"/>
          <p:cNvSpPr txBox="1"/>
          <p:nvPr/>
        </p:nvSpPr>
        <p:spPr>
          <a:xfrm>
            <a:off x="12332485" y="4946267"/>
            <a:ext cx="4246302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장소</a:t>
            </a:r>
          </a:p>
        </p:txBody>
      </p:sp>
      <p:sp>
        <p:nvSpPr>
          <p:cNvPr id="311" name="Object 50"/>
          <p:cNvSpPr txBox="1"/>
          <p:nvPr/>
        </p:nvSpPr>
        <p:spPr>
          <a:xfrm>
            <a:off x="13009874" y="5740341"/>
            <a:ext cx="445655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장소와 유사하게 유동인구가 많은 장소에서 범죄율 多</a:t>
            </a:r>
          </a:p>
        </p:txBody>
      </p:sp>
      <p:sp>
        <p:nvSpPr>
          <p:cNvPr id="312" name="Object 51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데이터 통계</a:t>
            </a:r>
          </a:p>
        </p:txBody>
      </p:sp>
      <p:sp>
        <p:nvSpPr>
          <p:cNvPr id="313" name="Object 52"/>
          <p:cNvSpPr txBox="1"/>
          <p:nvPr/>
        </p:nvSpPr>
        <p:spPr>
          <a:xfrm>
            <a:off x="2278619" y="1778037"/>
            <a:ext cx="963507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폭행 사건은 우발적인 경우가 많아 예방이 어려우며, 지속적인 순찰을 통해 빠른 대응이 필요</a:t>
            </a:r>
          </a:p>
        </p:txBody>
      </p:sp>
      <p:pic>
        <p:nvPicPr>
          <p:cNvPr id="314" name="Object 46" descr="Object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0013" y="7080008"/>
            <a:ext cx="3623675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Object 49"/>
          <p:cNvSpPr txBox="1"/>
          <p:nvPr/>
        </p:nvSpPr>
        <p:spPr>
          <a:xfrm>
            <a:off x="1542665" y="7195639"/>
            <a:ext cx="4246308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CCTV</a:t>
            </a:r>
          </a:p>
        </p:txBody>
      </p:sp>
      <p:pic>
        <p:nvPicPr>
          <p:cNvPr id="316" name="Object 46" descr="Object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9682" y="7017101"/>
            <a:ext cx="3623677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17" name="Object 49"/>
          <p:cNvSpPr txBox="1"/>
          <p:nvPr/>
        </p:nvSpPr>
        <p:spPr>
          <a:xfrm>
            <a:off x="12422336" y="7132732"/>
            <a:ext cx="424630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생활정보</a:t>
            </a:r>
          </a:p>
        </p:txBody>
      </p:sp>
      <p:sp>
        <p:nvSpPr>
          <p:cNvPr id="318" name="Object 45"/>
          <p:cNvSpPr txBox="1"/>
          <p:nvPr/>
        </p:nvSpPr>
        <p:spPr>
          <a:xfrm>
            <a:off x="2179022" y="7946045"/>
            <a:ext cx="3063148" cy="528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CCTV 대비 범죄율은 큰 상관없는 것으로 파악</a:t>
            </a:r>
          </a:p>
        </p:txBody>
      </p:sp>
      <p:sp>
        <p:nvSpPr>
          <p:cNvPr id="319" name="Object 45"/>
          <p:cNvSpPr txBox="1"/>
          <p:nvPr/>
        </p:nvSpPr>
        <p:spPr>
          <a:xfrm>
            <a:off x="13066945" y="7907945"/>
            <a:ext cx="2777385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하류층의 범죄율이 가장 多</a:t>
            </a:r>
          </a:p>
        </p:txBody>
      </p:sp>
      <p:pic>
        <p:nvPicPr>
          <p:cNvPr id="320" name="Object 36" descr="Object 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5940" y="2792621"/>
            <a:ext cx="3623677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21" name="Object 39"/>
          <p:cNvSpPr txBox="1"/>
          <p:nvPr/>
        </p:nvSpPr>
        <p:spPr>
          <a:xfrm>
            <a:off x="12698558" y="2908256"/>
            <a:ext cx="388785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요일</a:t>
            </a:r>
          </a:p>
        </p:txBody>
      </p:sp>
      <p:pic>
        <p:nvPicPr>
          <p:cNvPr id="322" name="Object 46" descr="Object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09874" y="4838451"/>
            <a:ext cx="3623672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Object 49"/>
          <p:cNvSpPr txBox="1"/>
          <p:nvPr/>
        </p:nvSpPr>
        <p:spPr>
          <a:xfrm>
            <a:off x="12692525" y="4946267"/>
            <a:ext cx="3899921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장소</a:t>
            </a:r>
          </a:p>
        </p:txBody>
      </p:sp>
      <p:pic>
        <p:nvPicPr>
          <p:cNvPr id="324" name="Object 46" descr="Object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99721" y="7017101"/>
            <a:ext cx="3623677" cy="62398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Object 49"/>
          <p:cNvSpPr txBox="1"/>
          <p:nvPr/>
        </p:nvSpPr>
        <p:spPr>
          <a:xfrm>
            <a:off x="12782376" y="7132732"/>
            <a:ext cx="3880554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r>
              <a:t>생활정보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Object 2"/>
          <p:cNvSpPr txBox="1"/>
          <p:nvPr/>
        </p:nvSpPr>
        <p:spPr>
          <a:xfrm>
            <a:off x="4613550" y="4280025"/>
            <a:ext cx="9136986" cy="1196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pc="-300" sz="72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감사합니다</a:t>
            </a:r>
          </a:p>
        </p:txBody>
      </p:sp>
      <p:sp>
        <p:nvSpPr>
          <p:cNvPr id="328" name="Object 3"/>
          <p:cNvSpPr txBox="1"/>
          <p:nvPr/>
        </p:nvSpPr>
        <p:spPr>
          <a:xfrm>
            <a:off x="6103418" y="3428679"/>
            <a:ext cx="6078881" cy="350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Crime Data Analysis</a:t>
            </a:r>
          </a:p>
        </p:txBody>
      </p:sp>
      <p:sp>
        <p:nvSpPr>
          <p:cNvPr id="329" name="Object 4"/>
          <p:cNvSpPr txBox="1"/>
          <p:nvPr/>
        </p:nvSpPr>
        <p:spPr>
          <a:xfrm>
            <a:off x="6960061" y="8393693"/>
            <a:ext cx="4365599" cy="3624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1조</a:t>
            </a:r>
          </a:p>
        </p:txBody>
      </p:sp>
      <p:sp>
        <p:nvSpPr>
          <p:cNvPr id="330" name="Object 5"/>
          <p:cNvSpPr txBox="1"/>
          <p:nvPr/>
        </p:nvSpPr>
        <p:spPr>
          <a:xfrm>
            <a:off x="6096132" y="8715705"/>
            <a:ext cx="6093445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김단비, 송훈섭</a:t>
            </a:r>
          </a:p>
        </p:txBody>
      </p:sp>
      <p:pic>
        <p:nvPicPr>
          <p:cNvPr id="331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32" name="Object 9" descr="Object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Object 8"/>
          <p:cNvSpPr txBox="1"/>
          <p:nvPr/>
        </p:nvSpPr>
        <p:spPr>
          <a:xfrm>
            <a:off x="1293372" y="1052913"/>
            <a:ext cx="1021924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04" name="Object 9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추진 배경</a:t>
            </a:r>
          </a:p>
        </p:txBody>
      </p:sp>
      <p:sp>
        <p:nvSpPr>
          <p:cNvPr id="105" name="Object 10"/>
          <p:cNvSpPr txBox="1"/>
          <p:nvPr/>
        </p:nvSpPr>
        <p:spPr>
          <a:xfrm>
            <a:off x="1963928" y="3704718"/>
            <a:ext cx="11612345" cy="2542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35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실시간으로 업로드 되는</a:t>
            </a:r>
          </a:p>
          <a:p>
            <a:pPr>
              <a:lnSpc>
                <a:spcPct val="150000"/>
              </a:lnSpc>
              <a:defRPr sz="4500" u="sng">
                <a:solidFill>
                  <a:srgbClr val="D7000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범죄 관련</a:t>
            </a:r>
          </a:p>
          <a:p>
            <a:pPr>
              <a:lnSpc>
                <a:spcPct val="150000"/>
              </a:lnSpc>
              <a:defRPr sz="35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뉴스 기사들</a:t>
            </a:r>
          </a:p>
        </p:txBody>
      </p:sp>
      <p:pic>
        <p:nvPicPr>
          <p:cNvPr id="106" name="Object 11" descr="Object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59088" y="1614503"/>
            <a:ext cx="6631355" cy="67719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Object 14" descr="Object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04762" y="4539512"/>
            <a:ext cx="7149256" cy="45755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2904" y="4303386"/>
            <a:ext cx="13726626" cy="250512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Object 5" descr="Object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Object 11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02</a:t>
            </a:r>
          </a:p>
        </p:txBody>
      </p:sp>
      <p:pic>
        <p:nvPicPr>
          <p:cNvPr id="113" name="Object 12" descr="Object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0965" y="4600504"/>
            <a:ext cx="1904766" cy="190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Object 15" descr="Object 1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25814" y="4895353"/>
            <a:ext cx="1315070" cy="1315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Object 18" descr="Object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21035" y="4600504"/>
            <a:ext cx="1904769" cy="190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Object 21" descr="Object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15884" y="4895353"/>
            <a:ext cx="1315070" cy="13150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Object 24" descr="Object 2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46702" y="4600504"/>
            <a:ext cx="1904765" cy="1904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Object 27" descr="Object 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541552" y="4895353"/>
            <a:ext cx="1315070" cy="1315070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Object 30"/>
          <p:cNvSpPr txBox="1"/>
          <p:nvPr/>
        </p:nvSpPr>
        <p:spPr>
          <a:xfrm>
            <a:off x="2644978" y="7146121"/>
            <a:ext cx="3676737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00" sz="1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대검찰청</a:t>
            </a:r>
          </a:p>
        </p:txBody>
      </p:sp>
      <p:sp>
        <p:nvSpPr>
          <p:cNvPr id="120" name="Object 31"/>
          <p:cNvSpPr txBox="1"/>
          <p:nvPr/>
        </p:nvSpPr>
        <p:spPr>
          <a:xfrm>
            <a:off x="2688767" y="7724543"/>
            <a:ext cx="3589159" cy="580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범죄발생 지역, 범죄발생장소,  범죄발생시간, 범죄발생요일,범죄발생지</a:t>
            </a:r>
          </a:p>
        </p:txBody>
      </p:sp>
      <p:sp>
        <p:nvSpPr>
          <p:cNvPr id="121" name="Object 32"/>
          <p:cNvSpPr txBox="1"/>
          <p:nvPr/>
        </p:nvSpPr>
        <p:spPr>
          <a:xfrm>
            <a:off x="7305632" y="7146121"/>
            <a:ext cx="3676737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00" sz="1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경찰청</a:t>
            </a:r>
          </a:p>
        </p:txBody>
      </p:sp>
      <p:sp>
        <p:nvSpPr>
          <p:cNvPr id="122" name="Object 33"/>
          <p:cNvSpPr txBox="1"/>
          <p:nvPr/>
        </p:nvSpPr>
        <p:spPr>
          <a:xfrm>
            <a:off x="7404506" y="7724543"/>
            <a:ext cx="3589152" cy="580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범죄자 생활정도,  혼인관계 및 부모관계, 5대 범죄 발생건수</a:t>
            </a:r>
          </a:p>
        </p:txBody>
      </p:sp>
      <p:sp>
        <p:nvSpPr>
          <p:cNvPr id="123" name="Object 34"/>
          <p:cNvSpPr txBox="1"/>
          <p:nvPr/>
        </p:nvSpPr>
        <p:spPr>
          <a:xfrm>
            <a:off x="11935048" y="7146121"/>
            <a:ext cx="3676737" cy="383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00" sz="1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서울시</a:t>
            </a:r>
          </a:p>
        </p:txBody>
      </p:sp>
      <p:sp>
        <p:nvSpPr>
          <p:cNvPr id="124" name="Object 35"/>
          <p:cNvSpPr txBox="1"/>
          <p:nvPr/>
        </p:nvSpPr>
        <p:spPr>
          <a:xfrm>
            <a:off x="11978840" y="7674712"/>
            <a:ext cx="3589152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자치구 년도별 CCTV 설치 현황</a:t>
            </a:r>
          </a:p>
        </p:txBody>
      </p:sp>
      <p:sp>
        <p:nvSpPr>
          <p:cNvPr id="125" name="Object 36"/>
          <p:cNvSpPr txBox="1"/>
          <p:nvPr/>
        </p:nvSpPr>
        <p:spPr>
          <a:xfrm>
            <a:off x="2278625" y="1191657"/>
            <a:ext cx="7793885" cy="399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126" name="Object 37"/>
          <p:cNvSpPr txBox="1"/>
          <p:nvPr/>
        </p:nvSpPr>
        <p:spPr>
          <a:xfrm>
            <a:off x="2278619" y="1778037"/>
            <a:ext cx="963507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범죄에 대한 공공 데이터 분석 및 통계</a:t>
            </a:r>
          </a:p>
        </p:txBody>
      </p:sp>
      <p:sp>
        <p:nvSpPr>
          <p:cNvPr id="127" name="Object 38"/>
          <p:cNvSpPr txBox="1"/>
          <p:nvPr/>
        </p:nvSpPr>
        <p:spPr>
          <a:xfrm>
            <a:off x="6960061" y="3481332"/>
            <a:ext cx="4365599" cy="44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Dataset</a:t>
            </a:r>
          </a:p>
        </p:txBody>
      </p:sp>
      <p:sp>
        <p:nvSpPr>
          <p:cNvPr id="128" name="Object 37"/>
          <p:cNvSpPr txBox="1"/>
          <p:nvPr/>
        </p:nvSpPr>
        <p:spPr>
          <a:xfrm>
            <a:off x="2278625" y="2159037"/>
            <a:ext cx="963506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상황에 따른 범죄 빈도수와 범죄 유형에 대한 빈도수를 파악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377" y="2618113"/>
            <a:ext cx="6858904" cy="439903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97423" y="2610492"/>
            <a:ext cx="6858908" cy="43990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Object 8" descr="Object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5994" y="7370925"/>
            <a:ext cx="3623672" cy="623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Object 11" descr="Object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Object 14" descr="Object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Object 17"/>
          <p:cNvSpPr txBox="1"/>
          <p:nvPr/>
        </p:nvSpPr>
        <p:spPr>
          <a:xfrm>
            <a:off x="2738616" y="7486560"/>
            <a:ext cx="4246302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CCTV 설치 대수</a:t>
            </a:r>
          </a:p>
        </p:txBody>
      </p:sp>
      <p:sp>
        <p:nvSpPr>
          <p:cNvPr id="136" name="Object 18"/>
          <p:cNvSpPr txBox="1"/>
          <p:nvPr/>
        </p:nvSpPr>
        <p:spPr>
          <a:xfrm>
            <a:off x="2207780" y="8182057"/>
            <a:ext cx="532009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서울특별시 자치구별에 대한 매년 CCTV 설치 대수에 대한 통계</a:t>
            </a:r>
          </a:p>
        </p:txBody>
      </p:sp>
      <p:sp>
        <p:nvSpPr>
          <p:cNvPr id="137" name="Object 19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03</a:t>
            </a:r>
          </a:p>
        </p:txBody>
      </p:sp>
      <p:pic>
        <p:nvPicPr>
          <p:cNvPr id="138" name="Object 20" descr="Object 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97479" y="7370925"/>
            <a:ext cx="3623672" cy="623988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Object 23"/>
          <p:cNvSpPr txBox="1"/>
          <p:nvPr/>
        </p:nvSpPr>
        <p:spPr>
          <a:xfrm>
            <a:off x="11380096" y="7486560"/>
            <a:ext cx="4246303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000">
                <a:solidFill>
                  <a:srgbClr val="F8F8F8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매년 범죄율의 변화</a:t>
            </a:r>
          </a:p>
        </p:txBody>
      </p:sp>
      <p:sp>
        <p:nvSpPr>
          <p:cNvPr id="140" name="Object 24"/>
          <p:cNvSpPr txBox="1"/>
          <p:nvPr/>
        </p:nvSpPr>
        <p:spPr>
          <a:xfrm>
            <a:off x="10866828" y="8182057"/>
            <a:ext cx="5320096" cy="307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4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전국 통합 매년 범죄 발생 건수에 대한 통계</a:t>
            </a:r>
          </a:p>
        </p:txBody>
      </p:sp>
      <p:sp>
        <p:nvSpPr>
          <p:cNvPr id="141" name="Object 25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CCTV 설치 대수와 범죄율의 상관관계</a:t>
            </a:r>
          </a:p>
        </p:txBody>
      </p:sp>
      <p:sp>
        <p:nvSpPr>
          <p:cNvPr id="142" name="Object 26"/>
          <p:cNvSpPr txBox="1"/>
          <p:nvPr/>
        </p:nvSpPr>
        <p:spPr>
          <a:xfrm>
            <a:off x="2278619" y="1778037"/>
            <a:ext cx="963507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CCTV 설치 대수와 매년 범죄 발생 건 수에 대한 연관성을 분석</a:t>
            </a:r>
          </a:p>
        </p:txBody>
      </p:sp>
      <p:pic>
        <p:nvPicPr>
          <p:cNvPr id="143" name="Object 27" descr="Object 2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90684" y="3026192"/>
            <a:ext cx="6171432" cy="35987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Object 30" descr="Object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0423600" y="2850494"/>
            <a:ext cx="6171437" cy="3907745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Object 33"/>
          <p:cNvSpPr txBox="1"/>
          <p:nvPr/>
        </p:nvSpPr>
        <p:spPr>
          <a:xfrm>
            <a:off x="1045138" y="1669242"/>
            <a:ext cx="1034278" cy="46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00" sz="2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Object 8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50" name="Object 9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CCTV 설치 대수와 범죄율의 상관관계</a:t>
            </a:r>
          </a:p>
        </p:txBody>
      </p:sp>
      <p:sp>
        <p:nvSpPr>
          <p:cNvPr id="151" name="Object 10"/>
          <p:cNvSpPr txBox="1"/>
          <p:nvPr/>
        </p:nvSpPr>
        <p:spPr>
          <a:xfrm>
            <a:off x="2278624" y="1778037"/>
            <a:ext cx="11302064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인구 수 대비 CCTV 설치 대수에 대한 데이터 분석</a:t>
            </a:r>
          </a:p>
        </p:txBody>
      </p:sp>
      <p:sp>
        <p:nvSpPr>
          <p:cNvPr id="152" name="Object 11"/>
          <p:cNvSpPr txBox="1"/>
          <p:nvPr/>
        </p:nvSpPr>
        <p:spPr>
          <a:xfrm>
            <a:off x="1313710" y="1669242"/>
            <a:ext cx="765710" cy="46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00" sz="2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-02</a:t>
            </a:r>
          </a:p>
        </p:txBody>
      </p:sp>
      <p:grpSp>
        <p:nvGrpSpPr>
          <p:cNvPr id="155" name="그룹 1003"/>
          <p:cNvGrpSpPr/>
          <p:nvPr/>
        </p:nvGrpSpPr>
        <p:grpSpPr>
          <a:xfrm>
            <a:off x="1876226" y="2673006"/>
            <a:ext cx="6695210" cy="5866687"/>
            <a:chOff x="0" y="-1"/>
            <a:chExt cx="6695209" cy="5866685"/>
          </a:xfrm>
        </p:grpSpPr>
        <p:pic>
          <p:nvPicPr>
            <p:cNvPr id="153" name="Object 13" descr="Object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2"/>
              <a:ext cx="6695210" cy="58666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Object 16" descr="Object 1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2408" y="253965"/>
              <a:ext cx="6171441" cy="5285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58" name="그룹 1006"/>
          <p:cNvGrpSpPr/>
          <p:nvPr/>
        </p:nvGrpSpPr>
        <p:grpSpPr>
          <a:xfrm>
            <a:off x="10167372" y="3465778"/>
            <a:ext cx="5490034" cy="623997"/>
            <a:chOff x="0" y="0"/>
            <a:chExt cx="5490033" cy="623995"/>
          </a:xfrm>
        </p:grpSpPr>
        <p:pic>
          <p:nvPicPr>
            <p:cNvPr id="156" name="Object 21" descr="Object 21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4682" y="-1"/>
              <a:ext cx="4512572" cy="6239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7" name="Object 24"/>
            <p:cNvSpPr txBox="1"/>
            <p:nvPr/>
          </p:nvSpPr>
          <p:spPr>
            <a:xfrm>
              <a:off x="-1" y="115634"/>
              <a:ext cx="549003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>
                  <a:solidFill>
                    <a:srgbClr val="F8F8F8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인구 수 대비 CCTV 설치 대수</a:t>
              </a:r>
            </a:p>
          </p:txBody>
        </p:sp>
      </p:grpSp>
      <p:sp>
        <p:nvSpPr>
          <p:cNvPr id="159" name="Object 26"/>
          <p:cNvSpPr txBox="1"/>
          <p:nvPr/>
        </p:nvSpPr>
        <p:spPr>
          <a:xfrm>
            <a:off x="8633966" y="4940229"/>
            <a:ext cx="8628796" cy="9625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ct val="60000"/>
              </a:lnSpc>
              <a:defRPr sz="3000"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1.</a:t>
            </a:r>
            <a:r>
              <a:rPr sz="2500">
                <a:latin typeface="Heiti SC Light"/>
                <a:ea typeface="Heiti SC Light"/>
                <a:cs typeface="Heiti SC Light"/>
                <a:sym typeface="Heiti SC Light"/>
              </a:rPr>
              <a:t> 강남구-&gt;양천구 순으로 인구 수 대비</a:t>
            </a:r>
            <a:endParaRPr sz="2500"/>
          </a:p>
          <a:p>
            <a:pPr algn="ctr">
              <a:lnSpc>
                <a:spcPct val="60000"/>
              </a:lnSpc>
              <a:defRPr sz="2500">
                <a:latin typeface="Heiti SC Light"/>
                <a:ea typeface="Heiti SC Light"/>
                <a:cs typeface="Heiti SC Light"/>
                <a:sym typeface="Heiti SC Light"/>
              </a:defRPr>
            </a:pPr>
          </a:p>
          <a:p>
            <a:pPr algn="ctr">
              <a:lnSpc>
                <a:spcPct val="60000"/>
              </a:lnSpc>
              <a:defRPr sz="2500"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CCTV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설치수가 많은 것을 알 수 있음</a:t>
            </a:r>
          </a:p>
        </p:txBody>
      </p:sp>
      <p:sp>
        <p:nvSpPr>
          <p:cNvPr id="160" name="Object 27"/>
          <p:cNvSpPr txBox="1"/>
          <p:nvPr/>
        </p:nvSpPr>
        <p:spPr>
          <a:xfrm>
            <a:off x="8641583" y="6566896"/>
            <a:ext cx="8628801" cy="930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sz="3000">
                <a:latin typeface="Heiti SC Medium"/>
                <a:ea typeface="Heiti SC Medium"/>
                <a:cs typeface="Heiti SC Medium"/>
                <a:sym typeface="Heiti SC Medium"/>
              </a:defRPr>
            </a:pPr>
            <a:r>
              <a:t>2.</a:t>
            </a:r>
            <a:r>
              <a:rPr sz="2500">
                <a:latin typeface="Heiti SC Light"/>
                <a:ea typeface="Heiti SC Light"/>
                <a:cs typeface="Heiti SC Light"/>
                <a:sym typeface="Heiti SC Light"/>
              </a:rPr>
              <a:t> CCTV 설치수가 많은 지역은 </a:t>
            </a:r>
            <a:endParaRPr sz="2500"/>
          </a:p>
          <a:p>
            <a:pPr algn="ctr">
              <a:defRPr sz="2500"/>
            </a:pPr>
            <a:r>
              <a:t>범죄율이 낮은지 확인이 필요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Object 2"/>
          <p:cNvSpPr txBox="1"/>
          <p:nvPr/>
        </p:nvSpPr>
        <p:spPr>
          <a:xfrm>
            <a:off x="2286242" y="2198372"/>
            <a:ext cx="1303539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폭력 범죄 안에서의 세부 범죄 유형은 아래와 같이 강제 추행-&gt;강간 순으로 빈도수가 높은 것을 알 수 있음</a:t>
            </a:r>
          </a:p>
        </p:txBody>
      </p:sp>
      <p:pic>
        <p:nvPicPr>
          <p:cNvPr id="163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Object 6" descr="Objec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Object 9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66" name="Object 10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범죄 유형 별 빈도 수</a:t>
            </a:r>
          </a:p>
        </p:txBody>
      </p:sp>
      <p:sp>
        <p:nvSpPr>
          <p:cNvPr id="167" name="Object 11"/>
          <p:cNvSpPr txBox="1"/>
          <p:nvPr/>
        </p:nvSpPr>
        <p:spPr>
          <a:xfrm>
            <a:off x="2278624" y="1778037"/>
            <a:ext cx="1303539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범죄 유형 별 범죄 발생 빈도수를 살펴보면 교통 범죄-&gt; 폭력범죄 순으로 빈도수가 높은 것을 알수 있음</a:t>
            </a:r>
          </a:p>
        </p:txBody>
      </p:sp>
      <p:grpSp>
        <p:nvGrpSpPr>
          <p:cNvPr id="173" name="그룹"/>
          <p:cNvGrpSpPr/>
          <p:nvPr/>
        </p:nvGrpSpPr>
        <p:grpSpPr>
          <a:xfrm>
            <a:off x="1476225" y="3323828"/>
            <a:ext cx="7861308" cy="5468533"/>
            <a:chOff x="0" y="0"/>
            <a:chExt cx="7861307" cy="5468532"/>
          </a:xfrm>
        </p:grpSpPr>
        <p:pic>
          <p:nvPicPr>
            <p:cNvPr id="168" name="Object 13" descr="Object 1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861308" cy="45466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9" name="Object 16" descr="Object 16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7590" r="0" b="0"/>
            <a:stretch>
              <a:fillRect/>
            </a:stretch>
          </p:blipFill>
          <p:spPr>
            <a:xfrm>
              <a:off x="199997" y="415562"/>
              <a:ext cx="7466643" cy="38965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72" name="그룹 1006"/>
            <p:cNvGrpSpPr/>
            <p:nvPr/>
          </p:nvGrpSpPr>
          <p:grpSpPr>
            <a:xfrm>
              <a:off x="1846962" y="4844535"/>
              <a:ext cx="4246314" cy="623998"/>
              <a:chOff x="0" y="-1"/>
              <a:chExt cx="4246312" cy="623996"/>
            </a:xfrm>
          </p:grpSpPr>
          <p:pic>
            <p:nvPicPr>
              <p:cNvPr id="170" name="Object 21" descr="Object 21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17373" y="-2"/>
                <a:ext cx="3623684" cy="62399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1" name="Object 24"/>
              <p:cNvSpPr txBox="1"/>
              <p:nvPr/>
            </p:nvSpPr>
            <p:spPr>
              <a:xfrm>
                <a:off x="-1" y="115640"/>
                <a:ext cx="4246313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2000">
                    <a:solidFill>
                      <a:srgbClr val="F8F8F8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pPr/>
                <a:r>
                  <a:t>범죄대분류 별 빈도수</a:t>
                </a:r>
              </a:p>
            </p:txBody>
          </p:sp>
        </p:grpSp>
      </p:grpSp>
      <p:grpSp>
        <p:nvGrpSpPr>
          <p:cNvPr id="179" name="그룹"/>
          <p:cNvGrpSpPr/>
          <p:nvPr/>
        </p:nvGrpSpPr>
        <p:grpSpPr>
          <a:xfrm>
            <a:off x="7466658" y="2902847"/>
            <a:ext cx="9600017" cy="5992374"/>
            <a:chOff x="-1" y="0"/>
            <a:chExt cx="9600016" cy="5992373"/>
          </a:xfrm>
        </p:grpSpPr>
        <p:grpSp>
          <p:nvGrpSpPr>
            <p:cNvPr id="176" name="그룹 1008"/>
            <p:cNvGrpSpPr/>
            <p:nvPr/>
          </p:nvGrpSpPr>
          <p:grpSpPr>
            <a:xfrm>
              <a:off x="2670801" y="5368374"/>
              <a:ext cx="4246316" cy="623999"/>
              <a:chOff x="-1" y="0"/>
              <a:chExt cx="4246315" cy="623998"/>
            </a:xfrm>
          </p:grpSpPr>
          <p:pic>
            <p:nvPicPr>
              <p:cNvPr id="174" name="Object 27" descr="Object 27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17359" y="-1"/>
                <a:ext cx="3623686" cy="623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5" name="Object 30"/>
              <p:cNvSpPr txBox="1"/>
              <p:nvPr/>
            </p:nvSpPr>
            <p:spPr>
              <a:xfrm>
                <a:off x="-2" y="115639"/>
                <a:ext cx="4246317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2000">
                    <a:solidFill>
                      <a:srgbClr val="F8F8F8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pPr/>
                <a:r>
                  <a:t>폭력 범죄 세부 범죄 빈도수</a:t>
                </a:r>
              </a:p>
            </p:txBody>
          </p:sp>
        </p:grpSp>
        <p:pic>
          <p:nvPicPr>
            <p:cNvPr id="177" name="Object 33" descr="Object 33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-1"/>
              <a:ext cx="9600018" cy="51493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Object 36" descr="Object 36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6487" r="0" b="0"/>
            <a:stretch>
              <a:fillRect/>
            </a:stretch>
          </p:blipFill>
          <p:spPr>
            <a:xfrm>
              <a:off x="304761" y="523628"/>
              <a:ext cx="9015888" cy="4354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mph" nodeType="withEffect" presetID="9" grpId="3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; ">
                                      <p:cBhvr>
                                        <p:cTn id="15" dur="indefinite" fill="hold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3"/>
      <p:bldP build="whole" bldLvl="1" animBg="1" rev="0" advAuto="0" spid="179" grpId="2"/>
      <p:bldP build="whole" bldLvl="1" animBg="1" rev="0" advAuto="0" spid="1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Object 8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84" name="Object 9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지역 별 빈도 수</a:t>
            </a:r>
          </a:p>
        </p:txBody>
      </p:sp>
      <p:sp>
        <p:nvSpPr>
          <p:cNvPr id="185" name="Object 10"/>
          <p:cNvSpPr txBox="1"/>
          <p:nvPr/>
        </p:nvSpPr>
        <p:spPr>
          <a:xfrm>
            <a:off x="2278624" y="1778037"/>
            <a:ext cx="1303539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인구가 많은 경기-&gt;서울이 범죄 빈도수가 높은 것을 알 수 있음</a:t>
            </a:r>
          </a:p>
        </p:txBody>
      </p:sp>
      <p:pic>
        <p:nvPicPr>
          <p:cNvPr id="186" name="Object 11" descr="Object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686" y="3213779"/>
            <a:ext cx="7952349" cy="44984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그룹 1004"/>
          <p:cNvGrpSpPr/>
          <p:nvPr/>
        </p:nvGrpSpPr>
        <p:grpSpPr>
          <a:xfrm>
            <a:off x="7013640" y="8083732"/>
            <a:ext cx="4246314" cy="623997"/>
            <a:chOff x="0" y="0"/>
            <a:chExt cx="4246312" cy="623995"/>
          </a:xfrm>
        </p:grpSpPr>
        <p:pic>
          <p:nvPicPr>
            <p:cNvPr id="187" name="Object 15" descr="Object 15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7374" y="-1"/>
              <a:ext cx="3623683" cy="6239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8" name="Object 18"/>
            <p:cNvSpPr txBox="1"/>
            <p:nvPr/>
          </p:nvSpPr>
          <p:spPr>
            <a:xfrm>
              <a:off x="-1" y="115637"/>
              <a:ext cx="424631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>
                  <a:solidFill>
                    <a:srgbClr val="F8F8F8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지역 별 빈도수</a:t>
              </a:r>
            </a:p>
          </p:txBody>
        </p:sp>
      </p:grpSp>
      <p:pic>
        <p:nvPicPr>
          <p:cNvPr id="190" name="Object 20" descr="Object 20"/>
          <p:cNvPicPr>
            <a:picLocks noChangeAspect="1"/>
          </p:cNvPicPr>
          <p:nvPr/>
        </p:nvPicPr>
        <p:blipFill>
          <a:blip r:embed="rId5">
            <a:extLst/>
          </a:blip>
          <a:srcRect l="0" t="7757" r="0" b="0"/>
          <a:stretch>
            <a:fillRect/>
          </a:stretch>
        </p:blipFill>
        <p:spPr>
          <a:xfrm>
            <a:off x="5427993" y="3747317"/>
            <a:ext cx="7415953" cy="3701347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Object 23"/>
          <p:cNvSpPr txBox="1"/>
          <p:nvPr/>
        </p:nvSpPr>
        <p:spPr>
          <a:xfrm>
            <a:off x="1045138" y="1669242"/>
            <a:ext cx="1034278" cy="46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00" sz="2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-01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Object 8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05</a:t>
            </a:r>
          </a:p>
        </p:txBody>
      </p:sp>
      <p:sp>
        <p:nvSpPr>
          <p:cNvPr id="196" name="Object 9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지역 별 빈도 수</a:t>
            </a:r>
          </a:p>
        </p:txBody>
      </p:sp>
      <p:pic>
        <p:nvPicPr>
          <p:cNvPr id="197" name="Object 10" descr="Object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66686" y="3213779"/>
            <a:ext cx="7952349" cy="44984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그룹 1004"/>
          <p:cNvGrpSpPr/>
          <p:nvPr/>
        </p:nvGrpSpPr>
        <p:grpSpPr>
          <a:xfrm>
            <a:off x="7013640" y="8083732"/>
            <a:ext cx="4246314" cy="623997"/>
            <a:chOff x="0" y="0"/>
            <a:chExt cx="4246312" cy="623995"/>
          </a:xfrm>
        </p:grpSpPr>
        <p:pic>
          <p:nvPicPr>
            <p:cNvPr id="198" name="Object 14" descr="Object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17374" y="-1"/>
              <a:ext cx="3623683" cy="62399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Object 17"/>
            <p:cNvSpPr txBox="1"/>
            <p:nvPr/>
          </p:nvSpPr>
          <p:spPr>
            <a:xfrm>
              <a:off x="-1" y="115637"/>
              <a:ext cx="4246314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>
                  <a:solidFill>
                    <a:srgbClr val="F8F8F8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지역 별 빈도수</a:t>
              </a:r>
            </a:p>
          </p:txBody>
        </p:sp>
      </p:grpSp>
      <p:sp>
        <p:nvSpPr>
          <p:cNvPr id="201" name="Object 19"/>
          <p:cNvSpPr txBox="1"/>
          <p:nvPr/>
        </p:nvSpPr>
        <p:spPr>
          <a:xfrm>
            <a:off x="1045138" y="1669242"/>
            <a:ext cx="1034278" cy="461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00" sz="29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-02</a:t>
            </a:r>
          </a:p>
        </p:txBody>
      </p:sp>
      <p:pic>
        <p:nvPicPr>
          <p:cNvPr id="202" name="Object 20" descr="Object 2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47656" y="2768250"/>
            <a:ext cx="12964825" cy="6353346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Object 23"/>
          <p:cNvSpPr txBox="1"/>
          <p:nvPr/>
        </p:nvSpPr>
        <p:spPr>
          <a:xfrm>
            <a:off x="2278624" y="1778036"/>
            <a:ext cx="11302064" cy="690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40000"/>
              </a:lnSpc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t>앞서 분석해보았던 CCTV 설치대수는 강남이 제일 우위였으나,</a:t>
            </a:r>
          </a:p>
          <a:p>
            <a:pPr>
              <a:lnSpc>
                <a:spcPct val="140000"/>
              </a:lnSpc>
              <a:defRPr spc="-100" sz="1600">
                <a:solidFill>
                  <a:srgbClr val="404040"/>
                </a:solidFill>
              </a:defRPr>
            </a:pPr>
            <a:r>
              <a:t>폭력 범죄 또한 강남에서의 발생 빈도수가 높은 것을 알 수 있음</a:t>
            </a:r>
          </a:p>
        </p:txBody>
      </p:sp>
      <p:pic>
        <p:nvPicPr>
          <p:cNvPr id="204" name="Object 24" descr="Object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31526" y="3106190"/>
            <a:ext cx="12228573" cy="5655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Object 27"/>
          <p:cNvSpPr txBox="1"/>
          <p:nvPr/>
        </p:nvSpPr>
        <p:spPr>
          <a:xfrm>
            <a:off x="9465332" y="6725873"/>
            <a:ext cx="705172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100">
                <a:solidFill>
                  <a:srgbClr val="787878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강남</a:t>
            </a:r>
          </a:p>
        </p:txBody>
      </p:sp>
      <p:grpSp>
        <p:nvGrpSpPr>
          <p:cNvPr id="209" name="그룹 1008"/>
          <p:cNvGrpSpPr/>
          <p:nvPr/>
        </p:nvGrpSpPr>
        <p:grpSpPr>
          <a:xfrm>
            <a:off x="1619075" y="2768254"/>
            <a:ext cx="9998217" cy="1804774"/>
            <a:chOff x="-1" y="0"/>
            <a:chExt cx="9998215" cy="1804772"/>
          </a:xfrm>
        </p:grpSpPr>
        <p:pic>
          <p:nvPicPr>
            <p:cNvPr id="206" name="Object 29" descr="Object 2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2" y="0"/>
              <a:ext cx="9591104" cy="1804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Object 32" descr="Object 32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3332" y="190476"/>
              <a:ext cx="9279992" cy="14167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8" name="Object 35"/>
            <p:cNvSpPr txBox="1"/>
            <p:nvPr/>
          </p:nvSpPr>
          <p:spPr>
            <a:xfrm>
              <a:off x="6018215" y="1204101"/>
              <a:ext cx="3980000" cy="396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000">
                  <a:solidFill>
                    <a:srgbClr val="5D6DBE"/>
                  </a:solidFill>
                  <a:latin typeface="Heiti SC Light"/>
                  <a:ea typeface="Heiti SC Light"/>
                  <a:cs typeface="Heiti SC Light"/>
                  <a:sym typeface="Heiti SC Light"/>
                </a:defRPr>
              </a:lvl1pPr>
            </a:lstStyle>
            <a:p>
              <a:pPr/>
              <a:r>
                <a:t>출처: 서울시정개발연구원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272" y="753315"/>
            <a:ext cx="16095168" cy="96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0800000">
            <a:off x="1095272" y="9435692"/>
            <a:ext cx="16095168" cy="96713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Object 8"/>
          <p:cNvSpPr txBox="1"/>
          <p:nvPr/>
        </p:nvSpPr>
        <p:spPr>
          <a:xfrm>
            <a:off x="1293375" y="1056079"/>
            <a:ext cx="1022847" cy="720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pc="-200" sz="50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06</a:t>
            </a:r>
          </a:p>
        </p:txBody>
      </p:sp>
      <p:sp>
        <p:nvSpPr>
          <p:cNvPr id="214" name="Object 9"/>
          <p:cNvSpPr txBox="1"/>
          <p:nvPr/>
        </p:nvSpPr>
        <p:spPr>
          <a:xfrm>
            <a:off x="2278625" y="1191657"/>
            <a:ext cx="779388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rgbClr val="404040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pPr/>
            <a:r>
              <a:t>장소 별 빈도 수</a:t>
            </a:r>
          </a:p>
        </p:txBody>
      </p:sp>
      <p:sp>
        <p:nvSpPr>
          <p:cNvPr id="215" name="Object 10"/>
          <p:cNvSpPr txBox="1"/>
          <p:nvPr/>
        </p:nvSpPr>
        <p:spPr>
          <a:xfrm>
            <a:off x="2278624" y="1778037"/>
            <a:ext cx="1303539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장소 별 범죄 빈도수를 볼 때 기타-&gt;노상 순으로 빈도수가 높은 것을 알 수 있음</a:t>
            </a:r>
          </a:p>
        </p:txBody>
      </p:sp>
      <p:sp>
        <p:nvSpPr>
          <p:cNvPr id="216" name="Object 36"/>
          <p:cNvSpPr txBox="1"/>
          <p:nvPr/>
        </p:nvSpPr>
        <p:spPr>
          <a:xfrm>
            <a:off x="2286242" y="2198372"/>
            <a:ext cx="13035397" cy="33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pc="-100" sz="1600">
                <a:solidFill>
                  <a:srgbClr val="404040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pPr/>
            <a:r>
              <a:t>분석이 가능한 노상에서의 범죄 분류 별 빈도수를 확인해보면 폭행이 확연히 높은 것을 알 수 있음</a:t>
            </a:r>
          </a:p>
        </p:txBody>
      </p:sp>
      <p:grpSp>
        <p:nvGrpSpPr>
          <p:cNvPr id="222" name="그룹"/>
          <p:cNvGrpSpPr/>
          <p:nvPr/>
        </p:nvGrpSpPr>
        <p:grpSpPr>
          <a:xfrm>
            <a:off x="5055909" y="3183298"/>
            <a:ext cx="8176185" cy="5493961"/>
            <a:chOff x="-1" y="-1"/>
            <a:chExt cx="8176183" cy="5493959"/>
          </a:xfrm>
        </p:grpSpPr>
        <p:pic>
          <p:nvPicPr>
            <p:cNvPr id="217" name="Object 11" descr="Object 1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2" y="-2"/>
              <a:ext cx="8176185" cy="4498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0" name="그룹 1004"/>
            <p:cNvGrpSpPr/>
            <p:nvPr/>
          </p:nvGrpSpPr>
          <p:grpSpPr>
            <a:xfrm>
              <a:off x="1846958" y="4869959"/>
              <a:ext cx="4246319" cy="623999"/>
              <a:chOff x="0" y="0"/>
              <a:chExt cx="4246317" cy="623998"/>
            </a:xfrm>
          </p:grpSpPr>
          <p:pic>
            <p:nvPicPr>
              <p:cNvPr id="218" name="Object 15" descr="Object 15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17375" y="-1"/>
                <a:ext cx="3623686" cy="62399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9" name="Object 18"/>
              <p:cNvSpPr txBox="1"/>
              <p:nvPr/>
            </p:nvSpPr>
            <p:spPr>
              <a:xfrm>
                <a:off x="-1" y="115631"/>
                <a:ext cx="4246319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2000">
                    <a:solidFill>
                      <a:srgbClr val="F8F8F8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pPr/>
                <a:r>
                  <a:t>장소 별 범죄 빈도수</a:t>
                </a:r>
              </a:p>
            </p:txBody>
          </p:sp>
        </p:grpSp>
        <p:pic>
          <p:nvPicPr>
            <p:cNvPr id="221" name="Object 21" descr="Object 21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7407" r="0" b="0"/>
            <a:stretch>
              <a:fillRect/>
            </a:stretch>
          </p:blipFill>
          <p:spPr>
            <a:xfrm>
              <a:off x="204739" y="500759"/>
              <a:ext cx="7747615" cy="36984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9" name="그룹"/>
          <p:cNvGrpSpPr/>
          <p:nvPr/>
        </p:nvGrpSpPr>
        <p:grpSpPr>
          <a:xfrm>
            <a:off x="8212396" y="3183299"/>
            <a:ext cx="9212844" cy="5493962"/>
            <a:chOff x="0" y="0"/>
            <a:chExt cx="9212843" cy="5493961"/>
          </a:xfrm>
        </p:grpSpPr>
        <p:pic>
          <p:nvPicPr>
            <p:cNvPr id="223" name="Object 24" descr="Object 24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48064" y="-1"/>
              <a:ext cx="7664779" cy="44984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26" name="그룹 1008"/>
            <p:cNvGrpSpPr/>
            <p:nvPr/>
          </p:nvGrpSpPr>
          <p:grpSpPr>
            <a:xfrm>
              <a:off x="3211037" y="4869960"/>
              <a:ext cx="4246321" cy="624001"/>
              <a:chOff x="0" y="0"/>
              <a:chExt cx="4246319" cy="624000"/>
            </a:xfrm>
          </p:grpSpPr>
          <p:pic>
            <p:nvPicPr>
              <p:cNvPr id="224" name="Object 28" descr="Object 28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317393" y="-1"/>
                <a:ext cx="3623688" cy="6240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5" name="Object 31"/>
              <p:cNvSpPr txBox="1"/>
              <p:nvPr/>
            </p:nvSpPr>
            <p:spPr>
              <a:xfrm>
                <a:off x="-1" y="115632"/>
                <a:ext cx="4246320" cy="3962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defRPr sz="2000">
                    <a:solidFill>
                      <a:srgbClr val="F8F8F8"/>
                    </a:solidFill>
                    <a:latin typeface="Heiti SC Light"/>
                    <a:ea typeface="Heiti SC Light"/>
                    <a:cs typeface="Heiti SC Light"/>
                    <a:sym typeface="Heiti SC Light"/>
                  </a:defRPr>
                </a:lvl1pPr>
              </a:lstStyle>
              <a:p>
                <a:pPr/>
                <a:r>
                  <a:t>노상 범죄 별 빈도수</a:t>
                </a:r>
              </a:p>
            </p:txBody>
          </p:sp>
        </p:grpSp>
        <p:pic>
          <p:nvPicPr>
            <p:cNvPr id="227" name="Object 33" descr="Object 33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7532" r="0" b="0"/>
            <a:stretch>
              <a:fillRect/>
            </a:stretch>
          </p:blipFill>
          <p:spPr>
            <a:xfrm>
              <a:off x="1722985" y="531254"/>
              <a:ext cx="7234581" cy="36603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8" name="Object 37" descr="Object 3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1734117"/>
              <a:ext cx="1640458" cy="10301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path" nodeType="clickEffect" presetSubtype="0" presetID="-1" grpId="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01461 0.000000" origin="layout" pathEditMode="relative">
                                      <p:cBhvr>
                                        <p:cTn id="6" dur="6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0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7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300"/>
                            </p:stCondLst>
                            <p:childTnLst>
                              <p:par>
                                <p:cTn id="12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7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mph" nodeType="withEffect" presetID="9" grpId="4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7"/>
                                      </p:to>
                                    </p:set>
                                    <p:animEffect filter="image" prLst="opacity: 0.37; ">
                                      <p:cBhvr>
                                        <p:cTn id="18" dur="indefinite" fill="hold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2" grpId="4"/>
      <p:bldP build="whole" bldLvl="1" animBg="1" rev="0" advAuto="0" spid="229" grpId="2"/>
      <p:bldP build="whole" bldLvl="1" animBg="1" rev="0" advAuto="0" spid="21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