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8"/>
  </p:notesMasterIdLst>
  <p:sldIdLst>
    <p:sldId id="325" r:id="rId2"/>
    <p:sldId id="326" r:id="rId3"/>
    <p:sldId id="327" r:id="rId4"/>
    <p:sldId id="328" r:id="rId5"/>
    <p:sldId id="329" r:id="rId6"/>
    <p:sldId id="330" r:id="rId7"/>
    <p:sldId id="331" r:id="rId8"/>
    <p:sldId id="332" r:id="rId9"/>
    <p:sldId id="334" r:id="rId10"/>
    <p:sldId id="335" r:id="rId11"/>
    <p:sldId id="333" r:id="rId12"/>
    <p:sldId id="336" r:id="rId13"/>
    <p:sldId id="338" r:id="rId14"/>
    <p:sldId id="337" r:id="rId15"/>
    <p:sldId id="339" r:id="rId16"/>
    <p:sldId id="340" r:id="rId17"/>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0B25F994-6E5E-4EDD-87F4-301603DA4D75}">
          <p14:sldIdLst/>
        </p14:section>
        <p14:section name="Microservicios" id="{76A8F33A-CCBF-477F-96F3-0F31857CD150}">
          <p14:sldIdLst>
            <p14:sldId id="325"/>
            <p14:sldId id="326"/>
            <p14:sldId id="327"/>
            <p14:sldId id="328"/>
            <p14:sldId id="329"/>
            <p14:sldId id="330"/>
            <p14:sldId id="331"/>
            <p14:sldId id="332"/>
            <p14:sldId id="334"/>
            <p14:sldId id="335"/>
            <p14:sldId id="333"/>
            <p14:sldId id="336"/>
            <p14:sldId id="338"/>
            <p14:sldId id="337"/>
            <p14:sldId id="339"/>
            <p14:sldId id="34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93" autoAdjust="0"/>
    <p:restoredTop sz="94660"/>
  </p:normalViewPr>
  <p:slideViewPr>
    <p:cSldViewPr>
      <p:cViewPr varScale="1">
        <p:scale>
          <a:sx n="80" d="100"/>
          <a:sy n="80"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14F6A4-2D12-41ED-825D-9D9FE9C4CE13}" type="datetimeFigureOut">
              <a:rPr lang="es-AR" smtClean="0"/>
              <a:t>4/5/2023</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7E478F-5D19-4F2C-8FE4-C1331CA96872}" type="slidenum">
              <a:rPr lang="es-AR" smtClean="0"/>
              <a:t>‹#›</a:t>
            </a:fld>
            <a:endParaRPr lang="es-AR"/>
          </a:p>
        </p:txBody>
      </p:sp>
    </p:spTree>
    <p:extLst>
      <p:ext uri="{BB962C8B-B14F-4D97-AF65-F5344CB8AC3E}">
        <p14:creationId xmlns:p14="http://schemas.microsoft.com/office/powerpoint/2010/main" val="2510780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BDA4859-C31C-4751-B42B-69AE04B19D25}" type="datetimeFigureOut">
              <a:rPr lang="es-AR" smtClean="0"/>
              <a:t>4/5/2023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EFB8B2AB-354F-45F1-BE53-BE9B63207C08}" type="slidenum">
              <a:rPr lang="es-AR" smtClean="0"/>
              <a:t>‹#›</a:t>
            </a:fld>
            <a:endParaRPr lang="es-AR"/>
          </a:p>
        </p:txBody>
      </p:sp>
    </p:spTree>
    <p:extLst>
      <p:ext uri="{BB962C8B-B14F-4D97-AF65-F5344CB8AC3E}">
        <p14:creationId xmlns:p14="http://schemas.microsoft.com/office/powerpoint/2010/main" val="1549282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BDA4859-C31C-4751-B42B-69AE04B19D25}" type="datetimeFigureOut">
              <a:rPr lang="es-AR" smtClean="0"/>
              <a:t>4/5/2023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EFB8B2AB-354F-45F1-BE53-BE9B63207C08}" type="slidenum">
              <a:rPr lang="es-AR" smtClean="0"/>
              <a:t>‹#›</a:t>
            </a:fld>
            <a:endParaRPr lang="es-AR"/>
          </a:p>
        </p:txBody>
      </p:sp>
    </p:spTree>
    <p:extLst>
      <p:ext uri="{BB962C8B-B14F-4D97-AF65-F5344CB8AC3E}">
        <p14:creationId xmlns:p14="http://schemas.microsoft.com/office/powerpoint/2010/main" val="967504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BDA4859-C31C-4751-B42B-69AE04B19D25}" type="datetimeFigureOut">
              <a:rPr lang="es-AR" smtClean="0"/>
              <a:t>4/5/2023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EFB8B2AB-354F-45F1-BE53-BE9B63207C08}" type="slidenum">
              <a:rPr lang="es-AR" smtClean="0"/>
              <a:t>‹#›</a:t>
            </a:fld>
            <a:endParaRPr lang="es-A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03559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BDA4859-C31C-4751-B42B-69AE04B19D25}" type="datetimeFigureOut">
              <a:rPr lang="es-AR" smtClean="0"/>
              <a:t>4/5/2023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EFB8B2AB-354F-45F1-BE53-BE9B63207C08}" type="slidenum">
              <a:rPr lang="es-AR" smtClean="0"/>
              <a:t>‹#›</a:t>
            </a:fld>
            <a:endParaRPr lang="es-AR"/>
          </a:p>
        </p:txBody>
      </p:sp>
    </p:spTree>
    <p:extLst>
      <p:ext uri="{BB962C8B-B14F-4D97-AF65-F5344CB8AC3E}">
        <p14:creationId xmlns:p14="http://schemas.microsoft.com/office/powerpoint/2010/main" val="1360042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BDA4859-C31C-4751-B42B-69AE04B19D25}" type="datetimeFigureOut">
              <a:rPr lang="es-AR" smtClean="0"/>
              <a:t>4/5/2023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EFB8B2AB-354F-45F1-BE53-BE9B63207C08}" type="slidenum">
              <a:rPr lang="es-AR" smtClean="0"/>
              <a:t>‹#›</a:t>
            </a:fld>
            <a:endParaRPr lang="es-A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87317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BDA4859-C31C-4751-B42B-69AE04B19D25}" type="datetimeFigureOut">
              <a:rPr lang="es-AR" smtClean="0"/>
              <a:t>4/5/2023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EFB8B2AB-354F-45F1-BE53-BE9B63207C08}" type="slidenum">
              <a:rPr lang="es-AR" smtClean="0"/>
              <a:t>‹#›</a:t>
            </a:fld>
            <a:endParaRPr lang="es-AR"/>
          </a:p>
        </p:txBody>
      </p:sp>
    </p:spTree>
    <p:extLst>
      <p:ext uri="{BB962C8B-B14F-4D97-AF65-F5344CB8AC3E}">
        <p14:creationId xmlns:p14="http://schemas.microsoft.com/office/powerpoint/2010/main" val="1774394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BDA4859-C31C-4751-B42B-69AE04B19D25}" type="datetimeFigureOut">
              <a:rPr lang="es-AR" smtClean="0"/>
              <a:t>4/5/2023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EFB8B2AB-354F-45F1-BE53-BE9B63207C08}" type="slidenum">
              <a:rPr lang="es-AR" smtClean="0"/>
              <a:t>‹#›</a:t>
            </a:fld>
            <a:endParaRPr lang="es-AR"/>
          </a:p>
        </p:txBody>
      </p:sp>
    </p:spTree>
    <p:extLst>
      <p:ext uri="{BB962C8B-B14F-4D97-AF65-F5344CB8AC3E}">
        <p14:creationId xmlns:p14="http://schemas.microsoft.com/office/powerpoint/2010/main" val="1016544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BDA4859-C31C-4751-B42B-69AE04B19D25}" type="datetimeFigureOut">
              <a:rPr lang="es-AR" smtClean="0"/>
              <a:t>4/5/2023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EFB8B2AB-354F-45F1-BE53-BE9B63207C08}" type="slidenum">
              <a:rPr lang="es-AR" smtClean="0"/>
              <a:t>‹#›</a:t>
            </a:fld>
            <a:endParaRPr lang="es-AR"/>
          </a:p>
        </p:txBody>
      </p:sp>
    </p:spTree>
    <p:extLst>
      <p:ext uri="{BB962C8B-B14F-4D97-AF65-F5344CB8AC3E}">
        <p14:creationId xmlns:p14="http://schemas.microsoft.com/office/powerpoint/2010/main" val="2961122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BDA4859-C31C-4751-B42B-69AE04B19D25}" type="datetimeFigureOut">
              <a:rPr lang="es-AR" smtClean="0"/>
              <a:t>4/5/2023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EFB8B2AB-354F-45F1-BE53-BE9B63207C08}" type="slidenum">
              <a:rPr lang="es-AR" smtClean="0"/>
              <a:t>‹#›</a:t>
            </a:fld>
            <a:endParaRPr lang="es-AR"/>
          </a:p>
        </p:txBody>
      </p:sp>
    </p:spTree>
    <p:extLst>
      <p:ext uri="{BB962C8B-B14F-4D97-AF65-F5344CB8AC3E}">
        <p14:creationId xmlns:p14="http://schemas.microsoft.com/office/powerpoint/2010/main" val="3854502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BDA4859-C31C-4751-B42B-69AE04B19D25}" type="datetimeFigureOut">
              <a:rPr lang="es-AR" smtClean="0"/>
              <a:t>4/5/2023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EFB8B2AB-354F-45F1-BE53-BE9B63207C08}" type="slidenum">
              <a:rPr lang="es-AR" smtClean="0"/>
              <a:t>‹#›</a:t>
            </a:fld>
            <a:endParaRPr lang="es-AR"/>
          </a:p>
        </p:txBody>
      </p:sp>
    </p:spTree>
    <p:extLst>
      <p:ext uri="{BB962C8B-B14F-4D97-AF65-F5344CB8AC3E}">
        <p14:creationId xmlns:p14="http://schemas.microsoft.com/office/powerpoint/2010/main" val="1412300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DA4859-C31C-4751-B42B-69AE04B19D25}" type="datetimeFigureOut">
              <a:rPr lang="es-AR" smtClean="0"/>
              <a:t>4/5/2023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EFB8B2AB-354F-45F1-BE53-BE9B63207C08}" type="slidenum">
              <a:rPr lang="es-AR" smtClean="0"/>
              <a:t>‹#›</a:t>
            </a:fld>
            <a:endParaRPr lang="es-AR"/>
          </a:p>
        </p:txBody>
      </p:sp>
    </p:spTree>
    <p:extLst>
      <p:ext uri="{BB962C8B-B14F-4D97-AF65-F5344CB8AC3E}">
        <p14:creationId xmlns:p14="http://schemas.microsoft.com/office/powerpoint/2010/main" val="4055165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BDA4859-C31C-4751-B42B-69AE04B19D25}" type="datetimeFigureOut">
              <a:rPr lang="es-AR" smtClean="0"/>
              <a:t>4/5/2023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EFB8B2AB-354F-45F1-BE53-BE9B63207C08}" type="slidenum">
              <a:rPr lang="es-AR" smtClean="0"/>
              <a:t>‹#›</a:t>
            </a:fld>
            <a:endParaRPr lang="es-AR"/>
          </a:p>
        </p:txBody>
      </p:sp>
    </p:spTree>
    <p:extLst>
      <p:ext uri="{BB962C8B-B14F-4D97-AF65-F5344CB8AC3E}">
        <p14:creationId xmlns:p14="http://schemas.microsoft.com/office/powerpoint/2010/main" val="1878410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BDA4859-C31C-4751-B42B-69AE04B19D25}" type="datetimeFigureOut">
              <a:rPr lang="es-AR" smtClean="0"/>
              <a:t>4/5/2023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EFB8B2AB-354F-45F1-BE53-BE9B63207C08}" type="slidenum">
              <a:rPr lang="es-AR" smtClean="0"/>
              <a:t>‹#›</a:t>
            </a:fld>
            <a:endParaRPr lang="es-AR"/>
          </a:p>
        </p:txBody>
      </p:sp>
    </p:spTree>
    <p:extLst>
      <p:ext uri="{BB962C8B-B14F-4D97-AF65-F5344CB8AC3E}">
        <p14:creationId xmlns:p14="http://schemas.microsoft.com/office/powerpoint/2010/main" val="125357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DA4859-C31C-4751-B42B-69AE04B19D25}" type="datetimeFigureOut">
              <a:rPr lang="es-AR" smtClean="0"/>
              <a:t>4/5/2023</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EFB8B2AB-354F-45F1-BE53-BE9B63207C08}" type="slidenum">
              <a:rPr lang="es-AR" smtClean="0"/>
              <a:t>‹#›</a:t>
            </a:fld>
            <a:endParaRPr lang="es-AR"/>
          </a:p>
        </p:txBody>
      </p:sp>
    </p:spTree>
    <p:extLst>
      <p:ext uri="{BB962C8B-B14F-4D97-AF65-F5344CB8AC3E}">
        <p14:creationId xmlns:p14="http://schemas.microsoft.com/office/powerpoint/2010/main" val="35417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BDA4859-C31C-4751-B42B-69AE04B19D25}" type="datetimeFigureOut">
              <a:rPr lang="es-AR" smtClean="0"/>
              <a:t>4/5/2023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EFB8B2AB-354F-45F1-BE53-BE9B63207C08}" type="slidenum">
              <a:rPr lang="es-AR" smtClean="0"/>
              <a:t>‹#›</a:t>
            </a:fld>
            <a:endParaRPr lang="es-AR"/>
          </a:p>
        </p:txBody>
      </p:sp>
    </p:spTree>
    <p:extLst>
      <p:ext uri="{BB962C8B-B14F-4D97-AF65-F5344CB8AC3E}">
        <p14:creationId xmlns:p14="http://schemas.microsoft.com/office/powerpoint/2010/main" val="2780336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BDA4859-C31C-4751-B42B-69AE04B19D25}" type="datetimeFigureOut">
              <a:rPr lang="es-AR" smtClean="0"/>
              <a:t>4/5/2023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EFB8B2AB-354F-45F1-BE53-BE9B63207C08}" type="slidenum">
              <a:rPr lang="es-AR" smtClean="0"/>
              <a:t>‹#›</a:t>
            </a:fld>
            <a:endParaRPr lang="es-AR"/>
          </a:p>
        </p:txBody>
      </p:sp>
    </p:spTree>
    <p:extLst>
      <p:ext uri="{BB962C8B-B14F-4D97-AF65-F5344CB8AC3E}">
        <p14:creationId xmlns:p14="http://schemas.microsoft.com/office/powerpoint/2010/main" val="917115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BDA4859-C31C-4751-B42B-69AE04B19D25}" type="datetimeFigureOut">
              <a:rPr lang="es-AR" smtClean="0"/>
              <a:t>4/5/2023</a:t>
            </a:fld>
            <a:endParaRPr lang="es-A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EFB8B2AB-354F-45F1-BE53-BE9B63207C08}" type="slidenum">
              <a:rPr lang="es-AR" smtClean="0"/>
              <a:t>‹#›</a:t>
            </a:fld>
            <a:endParaRPr lang="es-AR"/>
          </a:p>
        </p:txBody>
      </p:sp>
    </p:spTree>
    <p:extLst>
      <p:ext uri="{BB962C8B-B14F-4D97-AF65-F5344CB8AC3E}">
        <p14:creationId xmlns:p14="http://schemas.microsoft.com/office/powerpoint/2010/main" val="55970746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AutoShape 2"/>
          <p:cNvSpPr>
            <a:spLocks noGrp="1" noChangeArrowheads="1"/>
          </p:cNvSpPr>
          <p:nvPr>
            <p:ph type="ctrTitle"/>
          </p:nvPr>
        </p:nvSpPr>
        <p:spPr>
          <a:xfrm>
            <a:off x="0" y="332656"/>
            <a:ext cx="5826719" cy="1646302"/>
          </a:xfrm>
        </p:spPr>
        <p:txBody>
          <a:bodyPr/>
          <a:lstStyle/>
          <a:p>
            <a:r>
              <a:rPr lang="es-ES_tradnl" dirty="0"/>
              <a:t>MICROSERVICIOS</a:t>
            </a:r>
            <a:endParaRPr lang="es-ES" dirty="0"/>
          </a:p>
        </p:txBody>
      </p:sp>
      <p:pic>
        <p:nvPicPr>
          <p:cNvPr id="2050" name="Picture 2" descr="Microservicios: una solución eficiente para tu empresa - CDA Informát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492896"/>
            <a:ext cx="4514850" cy="300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730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E39F673-EA45-4976-6B4D-C8282C00E82F}"/>
              </a:ext>
            </a:extLst>
          </p:cNvPr>
          <p:cNvSpPr>
            <a:spLocks noGrp="1"/>
          </p:cNvSpPr>
          <p:nvPr>
            <p:ph idx="1"/>
          </p:nvPr>
        </p:nvSpPr>
        <p:spPr>
          <a:xfrm>
            <a:off x="611560" y="1268760"/>
            <a:ext cx="6347714" cy="3880773"/>
          </a:xfrm>
        </p:spPr>
        <p:txBody>
          <a:bodyPr/>
          <a:lstStyle/>
          <a:p>
            <a:r>
              <a:rPr lang="es-ES" b="0" i="0" dirty="0">
                <a:solidFill>
                  <a:srgbClr val="374151"/>
                </a:solidFill>
                <a:effectLst/>
                <a:latin typeface="Söhne"/>
              </a:rPr>
              <a:t>gran cantidad de interdependencias entre los diferentes componentes.</a:t>
            </a:r>
          </a:p>
          <a:p>
            <a:r>
              <a:rPr lang="es-ES" b="0" i="0" dirty="0">
                <a:solidFill>
                  <a:srgbClr val="374151"/>
                </a:solidFill>
                <a:effectLst/>
                <a:latin typeface="Söhne"/>
              </a:rPr>
              <a:t>Mayor tiempo de desarrollo: El enfoque monolítico puede ser más lento para desarrollar y desplegar en comparación con el enfoque de microservicios</a:t>
            </a:r>
            <a:endParaRPr lang="es-ES" dirty="0">
              <a:solidFill>
                <a:srgbClr val="374151"/>
              </a:solidFill>
              <a:latin typeface="Söhne"/>
            </a:endParaRPr>
          </a:p>
          <a:p>
            <a:r>
              <a:rPr lang="es-ES" dirty="0">
                <a:solidFill>
                  <a:srgbClr val="374151"/>
                </a:solidFill>
                <a:latin typeface="Söhne"/>
              </a:rPr>
              <a:t>No existe un cambio aislado, o individual como tal, ya que debe ser probado en todo el sistema</a:t>
            </a:r>
            <a:endParaRPr lang="es-CR" dirty="0"/>
          </a:p>
        </p:txBody>
      </p:sp>
      <p:pic>
        <p:nvPicPr>
          <p:cNvPr id="2" name="Imagen 1"/>
          <p:cNvPicPr>
            <a:picLocks noChangeAspect="1"/>
          </p:cNvPicPr>
          <p:nvPr/>
        </p:nvPicPr>
        <p:blipFill>
          <a:blip r:embed="rId2"/>
          <a:stretch>
            <a:fillRect/>
          </a:stretch>
        </p:blipFill>
        <p:spPr>
          <a:xfrm>
            <a:off x="1692718" y="3844186"/>
            <a:ext cx="4185398" cy="2610694"/>
          </a:xfrm>
          <a:prstGeom prst="rect">
            <a:avLst/>
          </a:prstGeom>
        </p:spPr>
      </p:pic>
    </p:spTree>
    <p:extLst>
      <p:ext uri="{BB962C8B-B14F-4D97-AF65-F5344CB8AC3E}">
        <p14:creationId xmlns:p14="http://schemas.microsoft.com/office/powerpoint/2010/main" val="2376354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D9C4A9-C639-31D1-E8CE-997E9941494F}"/>
              </a:ext>
            </a:extLst>
          </p:cNvPr>
          <p:cNvSpPr>
            <a:spLocks noGrp="1"/>
          </p:cNvSpPr>
          <p:nvPr>
            <p:ph type="title"/>
          </p:nvPr>
        </p:nvSpPr>
        <p:spPr/>
        <p:txBody>
          <a:bodyPr/>
          <a:lstStyle/>
          <a:p>
            <a:r>
              <a:rPr lang="es-CR" dirty="0"/>
              <a:t>Comparación entre arquitecturas</a:t>
            </a:r>
          </a:p>
        </p:txBody>
      </p:sp>
      <p:pic>
        <p:nvPicPr>
          <p:cNvPr id="5" name="Marcador de contenido 4" descr="Imagen de la pantalla de un celular con letras&#10;&#10;Descripción generada automáticamente con confianza media">
            <a:extLst>
              <a:ext uri="{FF2B5EF4-FFF2-40B4-BE49-F238E27FC236}">
                <a16:creationId xmlns:a16="http://schemas.microsoft.com/office/drawing/2014/main" id="{353E16B7-40BE-877A-E754-1B7EBC040A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1895942"/>
            <a:ext cx="7202760" cy="38884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6284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68131" y="260648"/>
            <a:ext cx="6347713" cy="1525736"/>
          </a:xfrm>
        </p:spPr>
        <p:txBody>
          <a:bodyPr>
            <a:normAutofit fontScale="90000"/>
          </a:bodyPr>
          <a:lstStyle/>
          <a:p>
            <a:r>
              <a:rPr lang="es-ES" dirty="0"/>
              <a:t>Beneficios y costos de la arquitectura de microservicios y en qué casos usarla</a:t>
            </a:r>
            <a:br>
              <a:rPr lang="es-ES" dirty="0"/>
            </a:br>
            <a:endParaRPr lang="es-ES" dirty="0"/>
          </a:p>
        </p:txBody>
      </p:sp>
      <p:pic>
        <p:nvPicPr>
          <p:cNvPr id="3" name="Marcador de contenido 4" descr="Diagrama&#10;&#10;Descripción generada automáticamente">
            <a:extLst>
              <a:ext uri="{FF2B5EF4-FFF2-40B4-BE49-F238E27FC236}">
                <a16:creationId xmlns:a16="http://schemas.microsoft.com/office/drawing/2014/main" id="{A1799A2A-CBB4-C2CE-B7D7-BA82403A44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1916832"/>
            <a:ext cx="6264696" cy="41842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9507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1016354"/>
            <a:ext cx="2881369" cy="720080"/>
          </a:xfrm>
        </p:spPr>
        <p:txBody>
          <a:bodyPr>
            <a:normAutofit fontScale="90000"/>
          </a:bodyPr>
          <a:lstStyle/>
          <a:p>
            <a:r>
              <a:rPr lang="es-ES" dirty="0"/>
              <a:t>Los beneficios</a:t>
            </a:r>
            <a:br>
              <a:rPr lang="es-ES" dirty="0"/>
            </a:br>
            <a:endParaRPr lang="es-ES" dirty="0"/>
          </a:p>
        </p:txBody>
      </p:sp>
      <p:sp>
        <p:nvSpPr>
          <p:cNvPr id="3" name="Marcador de contenido 2"/>
          <p:cNvSpPr>
            <a:spLocks noGrp="1"/>
          </p:cNvSpPr>
          <p:nvPr>
            <p:ph idx="1"/>
          </p:nvPr>
        </p:nvSpPr>
        <p:spPr>
          <a:xfrm>
            <a:off x="251520" y="2204864"/>
            <a:ext cx="6347714" cy="2736304"/>
          </a:xfrm>
        </p:spPr>
        <p:txBody>
          <a:bodyPr>
            <a:normAutofit/>
          </a:bodyPr>
          <a:lstStyle/>
          <a:p>
            <a:r>
              <a:rPr lang="es-ES" sz="1400" b="1" dirty="0">
                <a:latin typeface="Arial" panose="020B0604020202020204" pitchFamily="34" charset="0"/>
                <a:cs typeface="Arial" panose="020B0604020202020204" pitchFamily="34" charset="0"/>
              </a:rPr>
              <a:t>Permite una programación políglota</a:t>
            </a:r>
            <a:r>
              <a:rPr lang="es-ES" sz="1400" dirty="0">
                <a:latin typeface="Arial" panose="020B0604020202020204" pitchFamily="34" charset="0"/>
                <a:cs typeface="Arial" panose="020B0604020202020204" pitchFamily="34" charset="0"/>
              </a:rPr>
              <a:t>: los microservicios pueden estar escritos en diferentes lenguajes de programación según la necesidad. Si un micro servicio necesita mucha velocidad, lo puedes escribir en Rust o en Go.</a:t>
            </a:r>
          </a:p>
          <a:p>
            <a:r>
              <a:rPr lang="es-ES" sz="1400" b="1" dirty="0">
                <a:latin typeface="Arial" panose="020B0604020202020204" pitchFamily="34" charset="0"/>
                <a:cs typeface="Arial" panose="020B0604020202020204" pitchFamily="34" charset="0"/>
              </a:rPr>
              <a:t>Más fácil de escalar la aplicación</a:t>
            </a:r>
            <a:r>
              <a:rPr lang="es-ES" sz="1400" dirty="0">
                <a:latin typeface="Arial" panose="020B0604020202020204" pitchFamily="34" charset="0"/>
                <a:cs typeface="Arial" panose="020B0604020202020204" pitchFamily="34" charset="0"/>
              </a:rPr>
              <a:t>: porque se pueden escalar los microservicios más solicitados (que forman el cuello de botella) sin tener que escalar toda la aplicación. </a:t>
            </a:r>
          </a:p>
          <a:p>
            <a:r>
              <a:rPr lang="es-ES" sz="1400" b="1" dirty="0">
                <a:latin typeface="Arial" panose="020B0604020202020204" pitchFamily="34" charset="0"/>
                <a:cs typeface="Arial" panose="020B0604020202020204" pitchFamily="34" charset="0"/>
              </a:rPr>
              <a:t>Más fácil de entender</a:t>
            </a:r>
            <a:r>
              <a:rPr lang="es-ES" sz="1400" dirty="0">
                <a:latin typeface="Arial" panose="020B0604020202020204" pitchFamily="34" charset="0"/>
                <a:cs typeface="Arial" panose="020B0604020202020204" pitchFamily="34" charset="0"/>
              </a:rPr>
              <a:t>: los microservicios son más fáciles de entender individualmente, porque cada micro servicio tiene una función precisa y es bastante independiente.</a:t>
            </a:r>
          </a:p>
        </p:txBody>
      </p:sp>
      <p:pic>
        <p:nvPicPr>
          <p:cNvPr id="4" name="Imagen 3"/>
          <p:cNvPicPr>
            <a:picLocks noChangeAspect="1"/>
          </p:cNvPicPr>
          <p:nvPr/>
        </p:nvPicPr>
        <p:blipFill>
          <a:blip r:embed="rId2"/>
          <a:stretch>
            <a:fillRect/>
          </a:stretch>
        </p:blipFill>
        <p:spPr>
          <a:xfrm>
            <a:off x="3275856" y="762347"/>
            <a:ext cx="3832101" cy="1244306"/>
          </a:xfrm>
          <a:prstGeom prst="rect">
            <a:avLst/>
          </a:prstGeom>
        </p:spPr>
      </p:pic>
    </p:spTree>
    <p:extLst>
      <p:ext uri="{BB962C8B-B14F-4D97-AF65-F5344CB8AC3E}">
        <p14:creationId xmlns:p14="http://schemas.microsoft.com/office/powerpoint/2010/main" val="157874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6126" y="332453"/>
            <a:ext cx="6347713" cy="1320800"/>
          </a:xfrm>
        </p:spPr>
        <p:txBody>
          <a:bodyPr>
            <a:normAutofit fontScale="90000"/>
          </a:bodyPr>
          <a:lstStyle/>
          <a:p>
            <a:r>
              <a:rPr lang="es-ES" dirty="0"/>
              <a:t>Los costos</a:t>
            </a:r>
            <a:br>
              <a:rPr lang="es-ES" dirty="0"/>
            </a:br>
            <a:r>
              <a:rPr lang="es-ES" sz="2000" dirty="0">
                <a:solidFill>
                  <a:schemeClr val="tx1"/>
                </a:solidFill>
                <a:latin typeface="Arial" panose="020B0604020202020204" pitchFamily="34" charset="0"/>
                <a:cs typeface="Arial" panose="020B0604020202020204" pitchFamily="34" charset="0"/>
              </a:rPr>
              <a:t>Resulta que la arquitectura de micro servicios también tiene muchos costos. Estos son unos de los más importantes:</a:t>
            </a:r>
            <a:br>
              <a:rPr lang="es-ES" sz="2000" dirty="0">
                <a:latin typeface="Arial" panose="020B0604020202020204" pitchFamily="34" charset="0"/>
                <a:cs typeface="Arial" panose="020B0604020202020204" pitchFamily="34" charset="0"/>
              </a:rPr>
            </a:br>
            <a:endParaRPr lang="es-ES" sz="2000"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605381" y="1844824"/>
            <a:ext cx="6347714" cy="4603931"/>
          </a:xfrm>
        </p:spPr>
        <p:txBody>
          <a:bodyPr>
            <a:normAutofit/>
          </a:bodyPr>
          <a:lstStyle/>
          <a:p>
            <a:r>
              <a:rPr lang="es-ES" sz="1400" b="1" dirty="0">
                <a:latin typeface="Arial" panose="020B0604020202020204" pitchFamily="34" charset="0"/>
                <a:cs typeface="Arial" panose="020B0604020202020204" pitchFamily="34" charset="0"/>
              </a:rPr>
              <a:t>Mayor complejidad de operación</a:t>
            </a:r>
            <a:r>
              <a:rPr lang="es-ES" sz="1400" dirty="0">
                <a:latin typeface="Arial" panose="020B0604020202020204" pitchFamily="34" charset="0"/>
                <a:cs typeface="Arial" panose="020B0604020202020204" pitchFamily="34" charset="0"/>
              </a:rPr>
              <a:t>: con un monolito, cada vez que despliegues, despliegues solamente un servicio. Ahora, imagina que tienes que desplegar 5 microservicios. Seguramente el esfuerzo necesario va a aumentar drásticamente. </a:t>
            </a:r>
          </a:p>
          <a:p>
            <a:r>
              <a:rPr lang="es-ES" sz="1400" b="1" dirty="0">
                <a:latin typeface="Arial" panose="020B0604020202020204" pitchFamily="34" charset="0"/>
                <a:cs typeface="Arial" panose="020B0604020202020204" pitchFamily="34" charset="0"/>
              </a:rPr>
              <a:t>Difícil de cambiar las junturas entre los servicios</a:t>
            </a:r>
            <a:r>
              <a:rPr lang="es-ES" sz="1400" dirty="0">
                <a:latin typeface="Arial" panose="020B0604020202020204" pitchFamily="34" charset="0"/>
                <a:cs typeface="Arial" panose="020B0604020202020204" pitchFamily="34" charset="0"/>
              </a:rPr>
              <a:t>: si usaste micro servicios demasiado temprano en tu aplicación y te das cuenta que no definiste bien sus fronteras, puede resultar muy costoso arreglar este error.</a:t>
            </a:r>
          </a:p>
          <a:p>
            <a:r>
              <a:rPr lang="es-ES" sz="1400" b="1" dirty="0">
                <a:latin typeface="Arial" panose="020B0604020202020204" pitchFamily="34" charset="0"/>
                <a:cs typeface="Arial" panose="020B0604020202020204" pitchFamily="34" charset="0"/>
              </a:rPr>
              <a:t>Más difícil de depurar</a:t>
            </a:r>
            <a:r>
              <a:rPr lang="es-ES" sz="1400" dirty="0">
                <a:latin typeface="Arial" panose="020B0604020202020204" pitchFamily="34" charset="0"/>
                <a:cs typeface="Arial" panose="020B0604020202020204" pitchFamily="34" charset="0"/>
              </a:rPr>
              <a:t>: si hay un defecto en tu micro servicio de pagos, puede ser que esto resulte en un error en otro micro servicio. Es mucho más difícil rastrear de dónde viene el problema cuando usas micro servicios. </a:t>
            </a:r>
          </a:p>
        </p:txBody>
      </p:sp>
      <p:pic>
        <p:nvPicPr>
          <p:cNvPr id="4" name="Imagen 3"/>
          <p:cNvPicPr>
            <a:picLocks noChangeAspect="1"/>
          </p:cNvPicPr>
          <p:nvPr/>
        </p:nvPicPr>
        <p:blipFill>
          <a:blip r:embed="rId2"/>
          <a:stretch>
            <a:fillRect/>
          </a:stretch>
        </p:blipFill>
        <p:spPr>
          <a:xfrm>
            <a:off x="1839239" y="4797152"/>
            <a:ext cx="3888432" cy="1728395"/>
          </a:xfrm>
          <a:prstGeom prst="rect">
            <a:avLst/>
          </a:prstGeom>
        </p:spPr>
      </p:pic>
    </p:spTree>
    <p:extLst>
      <p:ext uri="{BB962C8B-B14F-4D97-AF65-F5344CB8AC3E}">
        <p14:creationId xmlns:p14="http://schemas.microsoft.com/office/powerpoint/2010/main" val="3893767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Por qué usar micro servicios?  </a:t>
            </a:r>
            <a:endParaRPr lang="es-ES" dirty="0"/>
          </a:p>
        </p:txBody>
      </p:sp>
      <p:pic>
        <p:nvPicPr>
          <p:cNvPr id="4" name="Imagen 3"/>
          <p:cNvPicPr>
            <a:picLocks noChangeAspect="1"/>
          </p:cNvPicPr>
          <p:nvPr/>
        </p:nvPicPr>
        <p:blipFill rotWithShape="1">
          <a:blip r:embed="rId2"/>
          <a:srcRect l="6099" t="20518" r="5031" b="10039"/>
          <a:stretch/>
        </p:blipFill>
        <p:spPr>
          <a:xfrm>
            <a:off x="408079" y="1556792"/>
            <a:ext cx="6750752" cy="3960441"/>
          </a:xfrm>
          <a:prstGeom prst="rect">
            <a:avLst/>
          </a:prstGeom>
        </p:spPr>
      </p:pic>
    </p:spTree>
    <p:extLst>
      <p:ext uri="{BB962C8B-B14F-4D97-AF65-F5344CB8AC3E}">
        <p14:creationId xmlns:p14="http://schemas.microsoft.com/office/powerpoint/2010/main" val="777830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5ACCE-C17B-12FD-82FE-B436F722F466}"/>
              </a:ext>
            </a:extLst>
          </p:cNvPr>
          <p:cNvSpPr>
            <a:spLocks noGrp="1"/>
          </p:cNvSpPr>
          <p:nvPr>
            <p:ph type="title"/>
          </p:nvPr>
        </p:nvSpPr>
        <p:spPr>
          <a:xfrm>
            <a:off x="508000" y="609600"/>
            <a:ext cx="6447501" cy="1320800"/>
          </a:xfrm>
        </p:spPr>
        <p:txBody>
          <a:bodyPr anchor="t">
            <a:normAutofit/>
          </a:bodyPr>
          <a:lstStyle/>
          <a:p>
            <a:pPr>
              <a:lnSpc>
                <a:spcPct val="90000"/>
              </a:lnSpc>
            </a:pPr>
            <a:r>
              <a:rPr lang="es-419" sz="2800"/>
              <a:t>Empresas que han implementado multiservicios y algunas ventajas que han obtenido</a:t>
            </a:r>
          </a:p>
        </p:txBody>
      </p:sp>
      <p:pic>
        <p:nvPicPr>
          <p:cNvPr id="1026" name="Picture 2" descr="Anuncian Impuesto especial para Uber, Netflix y Spotify en Chile ...">
            <a:extLst>
              <a:ext uri="{FF2B5EF4-FFF2-40B4-BE49-F238E27FC236}">
                <a16:creationId xmlns:a16="http://schemas.microsoft.com/office/drawing/2014/main" id="{CFD39A66-3D0D-EFDA-DD08-831AF08730F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5536" y="1903265"/>
            <a:ext cx="5706295" cy="30243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C9BA06E-B3EF-83CA-6247-74AD9552D302}"/>
              </a:ext>
            </a:extLst>
          </p:cNvPr>
          <p:cNvSpPr txBox="1"/>
          <p:nvPr/>
        </p:nvSpPr>
        <p:spPr>
          <a:xfrm>
            <a:off x="4427984" y="4560731"/>
            <a:ext cx="2699792" cy="1631216"/>
          </a:xfrm>
          <a:prstGeom prst="rect">
            <a:avLst/>
          </a:prstGeom>
          <a:noFill/>
        </p:spPr>
        <p:txBody>
          <a:bodyPr wrap="square" rtlCol="0">
            <a:spAutoFit/>
          </a:bodyPr>
          <a:lstStyle/>
          <a:p>
            <a:r>
              <a:rPr lang="en-US" dirty="0"/>
              <a:t>-</a:t>
            </a:r>
            <a:r>
              <a:rPr lang="es-CR" sz="2000" dirty="0"/>
              <a:t>Escalabilidad</a:t>
            </a:r>
          </a:p>
          <a:p>
            <a:r>
              <a:rPr lang="en-US" sz="2000" dirty="0"/>
              <a:t>-</a:t>
            </a:r>
            <a:r>
              <a:rPr lang="es-PY" sz="2000" dirty="0"/>
              <a:t>Mejorar su Desarrollo</a:t>
            </a:r>
          </a:p>
          <a:p>
            <a:r>
              <a:rPr lang="es-PY" sz="2000" dirty="0"/>
              <a:t>-Eficiencia</a:t>
            </a:r>
          </a:p>
          <a:p>
            <a:r>
              <a:rPr lang="es-PY" sz="2000" dirty="0"/>
              <a:t>-Facilitar nuevas </a:t>
            </a:r>
          </a:p>
          <a:p>
            <a:r>
              <a:rPr lang="es-PY" sz="2000" dirty="0"/>
              <a:t>funcionalidades</a:t>
            </a:r>
          </a:p>
        </p:txBody>
      </p:sp>
    </p:spTree>
    <p:extLst>
      <p:ext uri="{BB962C8B-B14F-4D97-AF65-F5344CB8AC3E}">
        <p14:creationId xmlns:p14="http://schemas.microsoft.com/office/powerpoint/2010/main" val="3494505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br>
              <a:rPr lang="es-AR" dirty="0"/>
            </a:br>
            <a:r>
              <a:rPr lang="es-AR" dirty="0"/>
              <a:t>Microservicios</a:t>
            </a:r>
          </a:p>
        </p:txBody>
      </p:sp>
      <p:sp>
        <p:nvSpPr>
          <p:cNvPr id="3" name="Marcador de contenido 2"/>
          <p:cNvSpPr>
            <a:spLocks noGrp="1"/>
          </p:cNvSpPr>
          <p:nvPr>
            <p:ph idx="1"/>
          </p:nvPr>
        </p:nvSpPr>
        <p:spPr>
          <a:xfrm>
            <a:off x="107504" y="2060848"/>
            <a:ext cx="7272808" cy="3168352"/>
          </a:xfrm>
          <a:prstGeom prst="rect">
            <a:avLst/>
          </a:prstGeom>
        </p:spPr>
        <p:txBody>
          <a:bodyPr>
            <a:normAutofit/>
          </a:bodyPr>
          <a:lstStyle/>
          <a:p>
            <a:r>
              <a:rPr lang="es-ES" b="0" i="0" dirty="0">
                <a:solidFill>
                  <a:srgbClr val="374151"/>
                </a:solidFill>
                <a:effectLst/>
                <a:latin typeface="Times New Roman" panose="02020603050405020304" pitchFamily="18" charset="0"/>
                <a:cs typeface="Times New Roman" panose="02020603050405020304" pitchFamily="18" charset="0"/>
              </a:rPr>
              <a:t>Los microservicios son una arquitectura de software que tiene como objetivo dividir una aplicación en pequeños servicios independientes y altamente escalables. Cada servicio se encarga de una tarea específica y funciona de manera autónoma, lo que permite que se puedan desarrollar, probar y desplegar de forma independiente</a:t>
            </a:r>
          </a:p>
          <a:p>
            <a:r>
              <a:rPr lang="es-AR" dirty="0">
                <a:latin typeface="Times New Roman" panose="02020603050405020304" pitchFamily="18" charset="0"/>
                <a:cs typeface="Times New Roman" panose="02020603050405020304" pitchFamily="18" charset="0"/>
              </a:rPr>
              <a:t>La arquitectura de microservicios mantiene un sistema similar a un gobierno descentralizado, donde cada módulo contará por ejemplo con su propia base de datos, en lugar de acudir todos a la misma sobrecargándola así de solicitudes y arriesgándonos a que si falla ésta, todas la aplicación caiga.</a:t>
            </a:r>
          </a:p>
          <a:p>
            <a:endParaRPr lang="es-AR" dirty="0"/>
          </a:p>
        </p:txBody>
      </p:sp>
      <p:sp>
        <p:nvSpPr>
          <p:cNvPr id="4" name="Marcador de número de diapositiva 3"/>
          <p:cNvSpPr>
            <a:spLocks noGrp="1"/>
          </p:cNvSpPr>
          <p:nvPr>
            <p:ph type="sldNum" sz="quarter" idx="12"/>
          </p:nvPr>
        </p:nvSpPr>
        <p:spPr/>
        <p:txBody>
          <a:bodyPr/>
          <a:lstStyle/>
          <a:p>
            <a:pPr>
              <a:defRPr/>
            </a:pPr>
            <a:fld id="{0BC77640-C8A3-4987-B4D8-0AE8AEED414C}" type="slidenum">
              <a:rPr lang="es-ES" altLang="es-AR" smtClean="0"/>
              <a:pPr>
                <a:defRPr/>
              </a:pPr>
              <a:t>2</a:t>
            </a:fld>
            <a:endParaRPr lang="es-ES" altLang="es-AR" dirty="0"/>
          </a:p>
        </p:txBody>
      </p:sp>
    </p:spTree>
    <p:extLst>
      <p:ext uri="{BB962C8B-B14F-4D97-AF65-F5344CB8AC3E}">
        <p14:creationId xmlns:p14="http://schemas.microsoft.com/office/powerpoint/2010/main" val="2090286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AutoShape 2"/>
          <p:cNvSpPr>
            <a:spLocks noGrp="1" noChangeArrowheads="1"/>
          </p:cNvSpPr>
          <p:nvPr>
            <p:ph type="title"/>
          </p:nvPr>
        </p:nvSpPr>
        <p:spPr/>
        <p:txBody>
          <a:bodyPr/>
          <a:lstStyle/>
          <a:p>
            <a:r>
              <a:rPr lang="es-AR" dirty="0"/>
              <a:t>Características</a:t>
            </a:r>
            <a:endParaRPr lang="es-ES" dirty="0"/>
          </a:p>
        </p:txBody>
      </p:sp>
      <p:sp>
        <p:nvSpPr>
          <p:cNvPr id="32771" name="Rectangle 3"/>
          <p:cNvSpPr>
            <a:spLocks noGrp="1" noChangeArrowheads="1"/>
          </p:cNvSpPr>
          <p:nvPr>
            <p:ph idx="1"/>
          </p:nvPr>
        </p:nvSpPr>
        <p:spPr>
          <a:xfrm>
            <a:off x="514351" y="2063751"/>
            <a:ext cx="6865962" cy="3237458"/>
          </a:xfrm>
          <a:prstGeom prst="rect">
            <a:avLst/>
          </a:prstGeom>
        </p:spPr>
        <p:txBody>
          <a:bodyPr/>
          <a:lstStyle/>
          <a:p>
            <a:pPr algn="l"/>
            <a:r>
              <a:rPr lang="es-ES" b="0" i="0" dirty="0">
                <a:solidFill>
                  <a:srgbClr val="374151"/>
                </a:solidFill>
                <a:effectLst/>
                <a:latin typeface="Times New Roman" panose="02020603050405020304" pitchFamily="18" charset="0"/>
                <a:cs typeface="Times New Roman" panose="02020603050405020304" pitchFamily="18" charset="0"/>
              </a:rPr>
              <a:t>Algunas de las características de los microservicios son:</a:t>
            </a:r>
          </a:p>
          <a:p>
            <a:pPr algn="l">
              <a:buFont typeface="Arial" panose="020B0604020202020204" pitchFamily="34" charset="0"/>
              <a:buChar char="•"/>
            </a:pPr>
            <a:r>
              <a:rPr lang="es-ES" b="0" i="0" dirty="0">
                <a:solidFill>
                  <a:srgbClr val="374151"/>
                </a:solidFill>
                <a:effectLst/>
                <a:latin typeface="Times New Roman" panose="02020603050405020304" pitchFamily="18" charset="0"/>
                <a:cs typeface="Times New Roman" panose="02020603050405020304" pitchFamily="18" charset="0"/>
              </a:rPr>
              <a:t>Modularidad: los servicios se pueden desarrollar, probar y desplegar de forma independiente.</a:t>
            </a:r>
          </a:p>
          <a:p>
            <a:pPr algn="l">
              <a:buFont typeface="Arial" panose="020B0604020202020204" pitchFamily="34" charset="0"/>
              <a:buChar char="•"/>
            </a:pPr>
            <a:r>
              <a:rPr lang="es-ES" b="0" i="0" dirty="0">
                <a:solidFill>
                  <a:srgbClr val="374151"/>
                </a:solidFill>
                <a:effectLst/>
                <a:latin typeface="Times New Roman" panose="02020603050405020304" pitchFamily="18" charset="0"/>
                <a:cs typeface="Times New Roman" panose="02020603050405020304" pitchFamily="18" charset="0"/>
              </a:rPr>
              <a:t>Escalabilidad: cada servicio se puede escalar de forma independiente según la carga que reciba.</a:t>
            </a:r>
          </a:p>
          <a:p>
            <a:pPr algn="l">
              <a:buFont typeface="Arial" panose="020B0604020202020204" pitchFamily="34" charset="0"/>
              <a:buChar char="•"/>
            </a:pPr>
            <a:r>
              <a:rPr lang="es-ES" b="0" i="0" dirty="0">
                <a:solidFill>
                  <a:srgbClr val="374151"/>
                </a:solidFill>
                <a:effectLst/>
                <a:latin typeface="Times New Roman" panose="02020603050405020304" pitchFamily="18" charset="0"/>
                <a:cs typeface="Times New Roman" panose="02020603050405020304" pitchFamily="18" charset="0"/>
              </a:rPr>
              <a:t>Tolerancia a fallos: si un servicio falla, no afecta al funcionamiento de los demás servicios.</a:t>
            </a:r>
          </a:p>
          <a:p>
            <a:pPr algn="l">
              <a:buFont typeface="Arial" panose="020B0604020202020204" pitchFamily="34" charset="0"/>
              <a:buChar char="•"/>
            </a:pPr>
            <a:r>
              <a:rPr lang="es-ES" b="0" i="0" dirty="0">
                <a:solidFill>
                  <a:srgbClr val="374151"/>
                </a:solidFill>
                <a:effectLst/>
                <a:latin typeface="Times New Roman" panose="02020603050405020304" pitchFamily="18" charset="0"/>
                <a:cs typeface="Times New Roman" panose="02020603050405020304" pitchFamily="18" charset="0"/>
              </a:rPr>
              <a:t>Tecnología diversa: cada servicio puede utilizar la tecnología que mejor se adapte a sus necesidades.</a:t>
            </a:r>
          </a:p>
          <a:p>
            <a:endParaRPr lang="es-AR" dirty="0"/>
          </a:p>
        </p:txBody>
      </p:sp>
    </p:spTree>
    <p:extLst>
      <p:ext uri="{BB962C8B-B14F-4D97-AF65-F5344CB8AC3E}">
        <p14:creationId xmlns:p14="http://schemas.microsoft.com/office/powerpoint/2010/main" val="3395165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57C148-8E9C-84C2-4C16-AE5F817C2D0B}"/>
              </a:ext>
            </a:extLst>
          </p:cNvPr>
          <p:cNvSpPr>
            <a:spLocks noGrp="1"/>
          </p:cNvSpPr>
          <p:nvPr>
            <p:ph type="title"/>
          </p:nvPr>
        </p:nvSpPr>
        <p:spPr>
          <a:xfrm>
            <a:off x="-1620688" y="188640"/>
            <a:ext cx="6347713" cy="1320800"/>
          </a:xfrm>
        </p:spPr>
        <p:txBody>
          <a:bodyPr/>
          <a:lstStyle/>
          <a:p>
            <a:pPr algn="ctr"/>
            <a:r>
              <a:rPr lang="es-ES" b="0" i="0" dirty="0">
                <a:effectLst/>
                <a:latin typeface="Times New Roman" panose="02020603050405020304" pitchFamily="18" charset="0"/>
                <a:cs typeface="Times New Roman" panose="02020603050405020304" pitchFamily="18" charset="0"/>
              </a:rPr>
              <a:t>Modularidad</a:t>
            </a:r>
            <a:endParaRPr lang="es-CR" dirty="0"/>
          </a:p>
        </p:txBody>
      </p:sp>
      <p:sp>
        <p:nvSpPr>
          <p:cNvPr id="3" name="Marcador de contenido 2">
            <a:extLst>
              <a:ext uri="{FF2B5EF4-FFF2-40B4-BE49-F238E27FC236}">
                <a16:creationId xmlns:a16="http://schemas.microsoft.com/office/drawing/2014/main" id="{DAFA346C-1356-090E-3078-1D0A23FB1C09}"/>
              </a:ext>
            </a:extLst>
          </p:cNvPr>
          <p:cNvSpPr>
            <a:spLocks noGrp="1"/>
          </p:cNvSpPr>
          <p:nvPr>
            <p:ph idx="1"/>
          </p:nvPr>
        </p:nvSpPr>
        <p:spPr>
          <a:xfrm>
            <a:off x="609599" y="1196752"/>
            <a:ext cx="6347714" cy="3880773"/>
          </a:xfrm>
        </p:spPr>
        <p:txBody>
          <a:bodyPr/>
          <a:lstStyle/>
          <a:p>
            <a:r>
              <a:rPr lang="es-ES" b="0" i="0" dirty="0">
                <a:solidFill>
                  <a:srgbClr val="374151"/>
                </a:solidFill>
                <a:effectLst/>
                <a:latin typeface="Times New Roman" panose="02020603050405020304" pitchFamily="18" charset="0"/>
                <a:cs typeface="Times New Roman" panose="02020603050405020304" pitchFamily="18" charset="0"/>
              </a:rPr>
              <a:t>la modularidad en los microservicios permite una mayor eficiencia en el desarrollo y en la implementación de los servicios, al permitir trabajar de forma aislada en cada uno de ellos y desplegarlos </a:t>
            </a:r>
          </a:p>
          <a:p>
            <a:r>
              <a:rPr lang="es-ES" b="0" i="0" dirty="0">
                <a:solidFill>
                  <a:srgbClr val="374151"/>
                </a:solidFill>
                <a:effectLst/>
                <a:latin typeface="Söhne"/>
              </a:rPr>
              <a:t>cada servicio se puede desarrollar y mantener de forma separada, sin afectar el funcionamiento de los demás servicios.</a:t>
            </a:r>
            <a:endParaRPr lang="es-CR" dirty="0">
              <a:latin typeface="Times New Roman" panose="02020603050405020304" pitchFamily="18" charset="0"/>
              <a:cs typeface="Times New Roman" panose="02020603050405020304" pitchFamily="18" charset="0"/>
            </a:endParaRPr>
          </a:p>
        </p:txBody>
      </p:sp>
      <p:pic>
        <p:nvPicPr>
          <p:cNvPr id="4" name="Imagen 3"/>
          <p:cNvPicPr>
            <a:picLocks noChangeAspect="1"/>
          </p:cNvPicPr>
          <p:nvPr/>
        </p:nvPicPr>
        <p:blipFill>
          <a:blip r:embed="rId2"/>
          <a:stretch>
            <a:fillRect/>
          </a:stretch>
        </p:blipFill>
        <p:spPr>
          <a:xfrm>
            <a:off x="1619672" y="3752285"/>
            <a:ext cx="4711964" cy="2650480"/>
          </a:xfrm>
          <a:prstGeom prst="rect">
            <a:avLst/>
          </a:prstGeom>
        </p:spPr>
      </p:pic>
    </p:spTree>
    <p:extLst>
      <p:ext uri="{BB962C8B-B14F-4D97-AF65-F5344CB8AC3E}">
        <p14:creationId xmlns:p14="http://schemas.microsoft.com/office/powerpoint/2010/main" val="2723524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6B1EE6-D328-A9A3-1A0A-DB057A644696}"/>
              </a:ext>
            </a:extLst>
          </p:cNvPr>
          <p:cNvSpPr>
            <a:spLocks noGrp="1"/>
          </p:cNvSpPr>
          <p:nvPr>
            <p:ph type="ctrTitle"/>
          </p:nvPr>
        </p:nvSpPr>
        <p:spPr>
          <a:xfrm>
            <a:off x="1763688" y="1484784"/>
            <a:ext cx="3528392" cy="792088"/>
          </a:xfrm>
        </p:spPr>
        <p:txBody>
          <a:bodyPr/>
          <a:lstStyle/>
          <a:p>
            <a:r>
              <a:rPr lang="es-CR" sz="3600" dirty="0">
                <a:latin typeface="Times New Roman" panose="02020603050405020304" pitchFamily="18" charset="0"/>
                <a:cs typeface="Times New Roman" panose="02020603050405020304" pitchFamily="18" charset="0"/>
              </a:rPr>
              <a:t>Escalabilidad</a:t>
            </a:r>
          </a:p>
        </p:txBody>
      </p:sp>
      <p:sp>
        <p:nvSpPr>
          <p:cNvPr id="3" name="Subtítulo 2">
            <a:extLst>
              <a:ext uri="{FF2B5EF4-FFF2-40B4-BE49-F238E27FC236}">
                <a16:creationId xmlns:a16="http://schemas.microsoft.com/office/drawing/2014/main" id="{8CA9A343-1ADA-D08F-F71D-68EB74A03509}"/>
              </a:ext>
            </a:extLst>
          </p:cNvPr>
          <p:cNvSpPr>
            <a:spLocks noGrp="1"/>
          </p:cNvSpPr>
          <p:nvPr>
            <p:ph type="subTitle" idx="1"/>
          </p:nvPr>
        </p:nvSpPr>
        <p:spPr>
          <a:xfrm>
            <a:off x="1139625" y="2852937"/>
            <a:ext cx="5304584" cy="1224135"/>
          </a:xfrm>
        </p:spPr>
        <p:txBody>
          <a:bodyPr/>
          <a:lstStyle/>
          <a:p>
            <a:pPr algn="l"/>
            <a:r>
              <a:rPr lang="es-ES" b="0" i="0" dirty="0">
                <a:solidFill>
                  <a:srgbClr val="374151"/>
                </a:solidFill>
                <a:effectLst/>
                <a:latin typeface="Times New Roman" panose="02020603050405020304" pitchFamily="18" charset="0"/>
                <a:cs typeface="Times New Roman" panose="02020603050405020304" pitchFamily="18" charset="0"/>
              </a:rPr>
              <a:t>permite una mejor utilización de los recursos de hardware y una mayor capacidad de respuesta del sistema en general.</a:t>
            </a:r>
          </a:p>
        </p:txBody>
      </p:sp>
    </p:spTree>
    <p:extLst>
      <p:ext uri="{BB962C8B-B14F-4D97-AF65-F5344CB8AC3E}">
        <p14:creationId xmlns:p14="http://schemas.microsoft.com/office/powerpoint/2010/main" val="243699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916F54-C883-E33F-5AD2-2090D0E16C80}"/>
              </a:ext>
            </a:extLst>
          </p:cNvPr>
          <p:cNvSpPr>
            <a:spLocks noGrp="1"/>
          </p:cNvSpPr>
          <p:nvPr>
            <p:ph type="title"/>
          </p:nvPr>
        </p:nvSpPr>
        <p:spPr>
          <a:xfrm>
            <a:off x="1547664" y="609600"/>
            <a:ext cx="5409648" cy="947192"/>
          </a:xfrm>
        </p:spPr>
        <p:txBody>
          <a:bodyPr/>
          <a:lstStyle/>
          <a:p>
            <a:r>
              <a:rPr lang="es-CR" dirty="0">
                <a:latin typeface="Times New Roman" panose="02020603050405020304" pitchFamily="18" charset="0"/>
                <a:cs typeface="Times New Roman" panose="02020603050405020304" pitchFamily="18" charset="0"/>
              </a:rPr>
              <a:t>Tolerancia a Fallos</a:t>
            </a:r>
          </a:p>
        </p:txBody>
      </p:sp>
      <p:sp>
        <p:nvSpPr>
          <p:cNvPr id="3" name="Marcador de contenido 2">
            <a:extLst>
              <a:ext uri="{FF2B5EF4-FFF2-40B4-BE49-F238E27FC236}">
                <a16:creationId xmlns:a16="http://schemas.microsoft.com/office/drawing/2014/main" id="{BF87FC86-08FB-5719-8300-F5A3E97EE35B}"/>
              </a:ext>
            </a:extLst>
          </p:cNvPr>
          <p:cNvSpPr>
            <a:spLocks noGrp="1"/>
          </p:cNvSpPr>
          <p:nvPr>
            <p:ph idx="1"/>
          </p:nvPr>
        </p:nvSpPr>
        <p:spPr/>
        <p:txBody>
          <a:bodyPr/>
          <a:lstStyle/>
          <a:p>
            <a:r>
              <a:rPr lang="es-ES" b="0" i="0" dirty="0">
                <a:solidFill>
                  <a:srgbClr val="374151"/>
                </a:solidFill>
                <a:effectLst/>
                <a:latin typeface="Times New Roman" panose="02020603050405020304" pitchFamily="18" charset="0"/>
                <a:cs typeface="Times New Roman" panose="02020603050405020304" pitchFamily="18" charset="0"/>
              </a:rPr>
              <a:t>la capacidad del sistema para continuar funcionando a pesar de que uno o varios servicios fallen. Esto gracias a que están diseñados para ser independientes y autónomos. Cada servicio se ejecuta en su propio proceso y puede ser desplegado en un servidor diferente.</a:t>
            </a:r>
            <a:endParaRPr lang="es-C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6151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BDF496-BF67-D108-76A5-5DD79A0AE26F}"/>
              </a:ext>
            </a:extLst>
          </p:cNvPr>
          <p:cNvSpPr>
            <a:spLocks noGrp="1"/>
          </p:cNvSpPr>
          <p:nvPr>
            <p:ph type="title"/>
          </p:nvPr>
        </p:nvSpPr>
        <p:spPr/>
        <p:txBody>
          <a:bodyPr/>
          <a:lstStyle/>
          <a:p>
            <a:pPr algn="ctr"/>
            <a:r>
              <a:rPr lang="es-CR" dirty="0">
                <a:latin typeface="Times New Roman" panose="02020603050405020304" pitchFamily="18" charset="0"/>
                <a:cs typeface="Times New Roman" panose="02020603050405020304" pitchFamily="18" charset="0"/>
              </a:rPr>
              <a:t>Tecnología diversa</a:t>
            </a:r>
          </a:p>
        </p:txBody>
      </p:sp>
      <p:sp>
        <p:nvSpPr>
          <p:cNvPr id="3" name="Marcador de contenido 2">
            <a:extLst>
              <a:ext uri="{FF2B5EF4-FFF2-40B4-BE49-F238E27FC236}">
                <a16:creationId xmlns:a16="http://schemas.microsoft.com/office/drawing/2014/main" id="{86AAF718-F58E-A132-5D13-4D63DB720524}"/>
              </a:ext>
            </a:extLst>
          </p:cNvPr>
          <p:cNvSpPr>
            <a:spLocks noGrp="1"/>
          </p:cNvSpPr>
          <p:nvPr>
            <p:ph idx="1"/>
          </p:nvPr>
        </p:nvSpPr>
        <p:spPr/>
        <p:txBody>
          <a:bodyPr/>
          <a:lstStyle/>
          <a:p>
            <a:r>
              <a:rPr lang="es-ES" b="0" i="0" dirty="0">
                <a:solidFill>
                  <a:srgbClr val="374151"/>
                </a:solidFill>
                <a:effectLst/>
                <a:latin typeface="Söhne"/>
              </a:rPr>
              <a:t>La ventaja de utilizar microservicios es que cada servicio puede utilizar la tecnología que mejor se adapte a sus necesidades, sin que esto afecte a los demás servicios.</a:t>
            </a:r>
          </a:p>
          <a:p>
            <a:r>
              <a:rPr lang="es-ES" b="0" i="0" dirty="0">
                <a:solidFill>
                  <a:srgbClr val="374151"/>
                </a:solidFill>
                <a:effectLst/>
                <a:latin typeface="Söhne"/>
              </a:rPr>
              <a:t>Por ejemplo, un servicio que requiere de un alto rendimiento puede utilizar tecnologías específicas para mejorar su velocidad de respuesta, mientras que otro servicio que requiere de una mayor seguridad puede utilizar tecnologías que le permitan garantizar la protección de los datos.</a:t>
            </a:r>
            <a:endParaRPr lang="es-ES" dirty="0">
              <a:solidFill>
                <a:srgbClr val="374151"/>
              </a:solidFill>
              <a:latin typeface="Söhne"/>
            </a:endParaRPr>
          </a:p>
          <a:p>
            <a:r>
              <a:rPr lang="es-ES" dirty="0">
                <a:solidFill>
                  <a:srgbClr val="374151"/>
                </a:solidFill>
                <a:latin typeface="Söhne"/>
              </a:rPr>
              <a:t>Deviene en eficiencia y flexibilidad</a:t>
            </a:r>
            <a:endParaRPr lang="es-CR" dirty="0"/>
          </a:p>
        </p:txBody>
      </p:sp>
    </p:spTree>
    <p:extLst>
      <p:ext uri="{BB962C8B-B14F-4D97-AF65-F5344CB8AC3E}">
        <p14:creationId xmlns:p14="http://schemas.microsoft.com/office/powerpoint/2010/main" val="1921055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655DD8-B046-1C76-70FB-F78100A751EB}"/>
              </a:ext>
            </a:extLst>
          </p:cNvPr>
          <p:cNvSpPr>
            <a:spLocks noGrp="1"/>
          </p:cNvSpPr>
          <p:nvPr>
            <p:ph type="title"/>
          </p:nvPr>
        </p:nvSpPr>
        <p:spPr/>
        <p:txBody>
          <a:bodyPr>
            <a:normAutofit/>
          </a:bodyPr>
          <a:lstStyle/>
          <a:p>
            <a:r>
              <a:rPr lang="es-CR" dirty="0">
                <a:latin typeface="Times New Roman" panose="02020603050405020304" pitchFamily="18" charset="0"/>
                <a:cs typeface="Times New Roman" panose="02020603050405020304" pitchFamily="18" charset="0"/>
              </a:rPr>
              <a:t>Comparaciones con el enfoque de la arquitectura Monolítica</a:t>
            </a:r>
          </a:p>
        </p:txBody>
      </p:sp>
      <p:sp>
        <p:nvSpPr>
          <p:cNvPr id="3" name="Marcador de contenido 2">
            <a:extLst>
              <a:ext uri="{FF2B5EF4-FFF2-40B4-BE49-F238E27FC236}">
                <a16:creationId xmlns:a16="http://schemas.microsoft.com/office/drawing/2014/main" id="{700F7373-9C22-8332-A460-6E82D3686E32}"/>
              </a:ext>
            </a:extLst>
          </p:cNvPr>
          <p:cNvSpPr>
            <a:spLocks noGrp="1"/>
          </p:cNvSpPr>
          <p:nvPr>
            <p:ph idx="1"/>
          </p:nvPr>
        </p:nvSpPr>
        <p:spPr/>
        <p:txBody>
          <a:bodyPr/>
          <a:lstStyle/>
          <a:p>
            <a:r>
              <a:rPr lang="es-ES" dirty="0">
                <a:solidFill>
                  <a:srgbClr val="374151"/>
                </a:solidFill>
                <a:latin typeface="Times New Roman" panose="02020603050405020304" pitchFamily="18" charset="0"/>
                <a:cs typeface="Times New Roman" panose="02020603050405020304" pitchFamily="18" charset="0"/>
              </a:rPr>
              <a:t>E</a:t>
            </a:r>
            <a:r>
              <a:rPr lang="es-ES" b="0" i="0" dirty="0">
                <a:solidFill>
                  <a:srgbClr val="374151"/>
                </a:solidFill>
                <a:effectLst/>
                <a:latin typeface="Times New Roman" panose="02020603050405020304" pitchFamily="18" charset="0"/>
                <a:cs typeface="Times New Roman" panose="02020603050405020304" pitchFamily="18" charset="0"/>
              </a:rPr>
              <a:t>nfoque de desarrollo de software en el que todas las funcionalidades de una aplicación se implementan en una sola unidad de código que se ejecuta en un solo proceso o contenedor. En una aplicación monolítica, todas las funciones están fuertemente acopladas, lo que significa que un cambio en una parte de la aplicación puede tener un efecto en cascada en otras partes.</a:t>
            </a:r>
            <a:endParaRPr lang="es-C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2478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2D00B6-1EDE-C029-6E3E-AE1F0F7D57E3}"/>
              </a:ext>
            </a:extLst>
          </p:cNvPr>
          <p:cNvSpPr>
            <a:spLocks noGrp="1"/>
          </p:cNvSpPr>
          <p:nvPr>
            <p:ph type="title"/>
          </p:nvPr>
        </p:nvSpPr>
        <p:spPr/>
        <p:txBody>
          <a:bodyPr/>
          <a:lstStyle/>
          <a:p>
            <a:r>
              <a:rPr lang="es-CR" dirty="0"/>
              <a:t>Limitaciones del enfoque Monolítico</a:t>
            </a:r>
          </a:p>
        </p:txBody>
      </p:sp>
      <p:sp>
        <p:nvSpPr>
          <p:cNvPr id="3" name="Marcador de contenido 2">
            <a:extLst>
              <a:ext uri="{FF2B5EF4-FFF2-40B4-BE49-F238E27FC236}">
                <a16:creationId xmlns:a16="http://schemas.microsoft.com/office/drawing/2014/main" id="{B3E4B053-3D0A-5BEC-39CD-A8F82E34251F}"/>
              </a:ext>
            </a:extLst>
          </p:cNvPr>
          <p:cNvSpPr>
            <a:spLocks noGrp="1"/>
          </p:cNvSpPr>
          <p:nvPr>
            <p:ph idx="1"/>
          </p:nvPr>
        </p:nvSpPr>
        <p:spPr/>
        <p:txBody>
          <a:bodyPr/>
          <a:lstStyle/>
          <a:p>
            <a:r>
              <a:rPr lang="es-ES" b="0" i="0" dirty="0">
                <a:solidFill>
                  <a:srgbClr val="374151"/>
                </a:solidFill>
                <a:effectLst/>
                <a:latin typeface="Söhne"/>
              </a:rPr>
              <a:t>Acoplamiento fuerte: En una arquitectura monolítica, los componentes del sistema están fuertemente acoplados, lo que significa que cualquier cambio en una parte del sistema puede tener efectos secundarios en otras partes del sistema.</a:t>
            </a:r>
          </a:p>
          <a:p>
            <a:r>
              <a:rPr lang="es-ES" b="0" i="0" dirty="0">
                <a:solidFill>
                  <a:srgbClr val="374151"/>
                </a:solidFill>
                <a:effectLst/>
                <a:latin typeface="Söhne"/>
              </a:rPr>
              <a:t>Escalabilidad limitada: La arquitectura monolítica tiene una capacidad limitada para escalar</a:t>
            </a:r>
            <a:endParaRPr lang="es-ES" dirty="0">
              <a:solidFill>
                <a:srgbClr val="374151"/>
              </a:solidFill>
              <a:latin typeface="Söhne"/>
            </a:endParaRPr>
          </a:p>
          <a:p>
            <a:r>
              <a:rPr lang="es-ES" b="0" i="0" dirty="0">
                <a:solidFill>
                  <a:srgbClr val="374151"/>
                </a:solidFill>
                <a:effectLst/>
                <a:latin typeface="Söhne"/>
              </a:rPr>
              <a:t>Dificultad para adoptar nuevas tecnologías: En una arquitectura monolítica, todos los componentes del sistema utilizan la misma tecnología y lenguaje de programación</a:t>
            </a:r>
          </a:p>
          <a:p>
            <a:endParaRPr lang="es-ES" b="0" i="0" dirty="0">
              <a:solidFill>
                <a:srgbClr val="374151"/>
              </a:solidFill>
              <a:effectLst/>
              <a:latin typeface="Söhne"/>
            </a:endParaRPr>
          </a:p>
          <a:p>
            <a:endParaRPr lang="es-CR" dirty="0"/>
          </a:p>
        </p:txBody>
      </p:sp>
    </p:spTree>
    <p:extLst>
      <p:ext uri="{BB962C8B-B14F-4D97-AF65-F5344CB8AC3E}">
        <p14:creationId xmlns:p14="http://schemas.microsoft.com/office/powerpoint/2010/main" val="2649393107"/>
      </p:ext>
    </p:extLst>
  </p:cSld>
  <p:clrMapOvr>
    <a:masterClrMapping/>
  </p:clrMapOvr>
</p:sld>
</file>

<file path=ppt/theme/theme1.xml><?xml version="1.0" encoding="utf-8"?>
<a:theme xmlns:a="http://schemas.openxmlformats.org/drawingml/2006/main" name="Faceta">
  <a:themeElements>
    <a:clrScheme name="Verde amarillo">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3157</TotalTime>
  <Words>876</Words>
  <Application>Microsoft Office PowerPoint</Application>
  <PresentationFormat>On-screen Show (4:3)</PresentationFormat>
  <Paragraphs>48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Söhne</vt:lpstr>
      <vt:lpstr>Times New Roman</vt:lpstr>
      <vt:lpstr>Trebuchet MS</vt:lpstr>
      <vt:lpstr>Wingdings 3</vt:lpstr>
      <vt:lpstr>Faceta</vt:lpstr>
      <vt:lpstr>MICROSERVICIOS</vt:lpstr>
      <vt:lpstr> Microservicios</vt:lpstr>
      <vt:lpstr>Características</vt:lpstr>
      <vt:lpstr>Modularidad</vt:lpstr>
      <vt:lpstr>Escalabilidad</vt:lpstr>
      <vt:lpstr>Tolerancia a Fallos</vt:lpstr>
      <vt:lpstr>Tecnología diversa</vt:lpstr>
      <vt:lpstr>Comparaciones con el enfoque de la arquitectura Monolítica</vt:lpstr>
      <vt:lpstr>Limitaciones del enfoque Monolítico</vt:lpstr>
      <vt:lpstr>PowerPoint Presentation</vt:lpstr>
      <vt:lpstr>Comparación entre arquitecturas</vt:lpstr>
      <vt:lpstr>Beneficios y costos de la arquitectura de microservicios y en qué casos usarla </vt:lpstr>
      <vt:lpstr>Los beneficios </vt:lpstr>
      <vt:lpstr>Los costos Resulta que la arquitectura de micro servicios también tiene muchos costos. Estos son unos de los más importantes: </vt:lpstr>
      <vt:lpstr>Por qué usar micro servicios?  </vt:lpstr>
      <vt:lpstr>Empresas que han implementado multiservicios y algunas ventajas que han obtenido</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Luciano Straccia</dc:creator>
  <cp:lastModifiedBy>Kimberly Valverde</cp:lastModifiedBy>
  <cp:revision>38</cp:revision>
  <dcterms:created xsi:type="dcterms:W3CDTF">2017-01-26T19:08:35Z</dcterms:created>
  <dcterms:modified xsi:type="dcterms:W3CDTF">2023-05-04T17:34:01Z</dcterms:modified>
</cp:coreProperties>
</file>