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4" r:id="rId4"/>
    <p:sldId id="275" r:id="rId5"/>
    <p:sldId id="269" r:id="rId6"/>
    <p:sldId id="270" r:id="rId7"/>
    <p:sldId id="271" r:id="rId8"/>
    <p:sldId id="272" r:id="rId9"/>
    <p:sldId id="273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5FAF-AB55-48AE-AE0A-17DE0325C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2FECA-25DB-4F89-A13E-1E817CE8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18D34-3115-49B3-B4A6-699567AC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FC00C-9186-4C60-891D-E9FB1D71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BE14-A556-41A9-B6FA-39B098EE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DECA-93EE-4500-8249-9ABF65E4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BEF87-F502-481D-BF81-B87998993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B6CB4-DE0E-49F4-A5E7-CADE901D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B914-B078-42C0-8ABD-29F1D1A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8455D-095F-4CDE-8E0D-6023A87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3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FB9FB8-CB40-4412-B379-E0D61BB2C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087A80-6081-4FF2-B4CE-096DD522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A1740-EE32-400B-9997-62E7945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451E3-D334-4E7D-874D-43F4C585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49139-5E66-45F3-BB44-121F0BD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4EE8-12EF-46F3-A827-C9A68CEB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9C7BC-C829-4980-8699-594BA9AB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4D01-9B7C-4832-896E-2BB5BEE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955E7-197B-47ED-9044-260D0179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D58B5-A1C9-49E5-9169-4C816EED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B3FC-2381-422F-8F58-322D74C7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5AD14-DFCA-4A09-A56D-9740C063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F5DDD-23D1-4402-96E1-880BDFB6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8506-666C-45C9-BCAE-D3A3345A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07C88-2DCD-45DE-B110-B4FE62DE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65A95-0236-4888-BC6C-4E3705A0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4E8BA-61F3-4ED9-B225-E1D42C0B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F1B8A-DEE4-49AE-9C63-CDDF38A7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10772-8BAE-4EEF-BE61-1123DAA4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85F7D-610A-46B1-9478-A4AEC046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CE646-9D54-41D1-B2E1-E7EF283C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9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0F986-5275-4AE5-B7EB-C82F7202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056AD-48ED-456B-A836-D61D804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B2D12-85D0-4CAC-91A8-5086352A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8FA93-766E-4275-8554-CC2362D7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51A97-C2DB-4C56-895B-9A57F57A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3F0F90-31FA-4B17-88A3-864AB47E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DD6E4-29C0-45FB-9367-78078FF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E220B5-E168-48E6-A09B-BD24883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4D1E6-0E54-4CAD-9A14-E72AA055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7DCC5-EF8E-4CAD-9353-547823AD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8983FE-4A8F-405A-89D3-CFD970EC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B6149-4DF1-4242-8E44-B7A96C4F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7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3F22A9-E8D7-415B-99E9-738996AA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57520-AB6C-4B3A-82BC-AB12ACD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DFF62-B204-4A96-8D5C-BC044AB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7CF73-077E-4CD6-AF0A-CB894EBD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F6AA8-D1F4-4221-8E52-B4634D74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CBA1A-0E9B-44B9-905D-DA8ACF0C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CA368-60D1-407F-90BA-C589A3B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12955-DC65-48CC-A46D-8F24BF88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7A2C3-EB38-4D74-87C0-735EE8B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29273-1457-447A-A1D6-8B65CC81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9D615-466C-4092-9BEE-0D109A6E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5DFF13-6A96-49C7-8C3F-E06EE3E0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5C023-3DDC-48B7-85A5-2259C349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2944F-A09A-48A4-8C55-61F6A04E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62677-5810-4325-A53D-9316AB89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43A56-9B8F-4736-94C4-5E463738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31E79-3D46-4A49-8E96-7BD2D51F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D75E-C487-43F4-8F73-A023FE4E1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9579-5F8D-484C-87BF-AD61560EE8C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44DDE-FF57-4990-A9A6-8BC7D13A6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85009-35EA-48F2-9A47-5AB0C40B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4367-328C-43B4-8682-76BB78B41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1415720" descr="EMB000013b43cfc">
            <a:extLst>
              <a:ext uri="{FF2B5EF4-FFF2-40B4-BE49-F238E27FC236}">
                <a16:creationId xmlns:a16="http://schemas.microsoft.com/office/drawing/2014/main" id="{EE435AC4-2E6E-4E53-B952-AAD93E81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13403" r="37114" b="28516"/>
          <a:stretch>
            <a:fillRect/>
          </a:stretch>
        </p:blipFill>
        <p:spPr bwMode="auto">
          <a:xfrm>
            <a:off x="639195" y="0"/>
            <a:ext cx="11017188" cy="685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599103-F5BF-41FC-A384-E8F3D05E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483947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야구 시뮬레이션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1CBB8-9176-4DFC-8861-103DAB4B6F1F}"/>
              </a:ext>
            </a:extLst>
          </p:cNvPr>
          <p:cNvSpPr txBox="1"/>
          <p:nvPr/>
        </p:nvSpPr>
        <p:spPr>
          <a:xfrm>
            <a:off x="1365682" y="5795702"/>
            <a:ext cx="32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9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A181AB-8675-47F0-8516-7A47DAACCE63}"/>
              </a:ext>
            </a:extLst>
          </p:cNvPr>
          <p:cNvSpPr/>
          <p:nvPr/>
        </p:nvSpPr>
        <p:spPr>
          <a:xfrm>
            <a:off x="4891596" y="-1"/>
            <a:ext cx="7300404" cy="6857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93A562-465E-415D-AA9C-54FA2B92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53" y="0"/>
            <a:ext cx="402824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B100C4-3867-4BC8-9CEB-D877B8D734A3}"/>
              </a:ext>
            </a:extLst>
          </p:cNvPr>
          <p:cNvSpPr txBox="1"/>
          <p:nvPr/>
        </p:nvSpPr>
        <p:spPr>
          <a:xfrm>
            <a:off x="689868" y="656948"/>
            <a:ext cx="395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Expected Results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4388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19D7E-B4FB-43CB-B413-EA6CBCC4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18DB8-9B55-47AA-8570-516234C6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603"/>
            <a:ext cx="12192000" cy="57501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398ECE-4732-4DF7-AC63-D7159E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01202"/>
            <a:ext cx="10515600" cy="1325563"/>
          </a:xfrm>
        </p:spPr>
        <p:txBody>
          <a:bodyPr/>
          <a:lstStyle/>
          <a:p>
            <a:r>
              <a:rPr lang="ko-KR" altLang="en-US" dirty="0"/>
              <a:t>참고 자료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A12BA-FE22-4987-8585-A8432D39CE66}"/>
              </a:ext>
            </a:extLst>
          </p:cNvPr>
          <p:cNvSpPr txBox="1"/>
          <p:nvPr/>
        </p:nvSpPr>
        <p:spPr>
          <a:xfrm>
            <a:off x="2580442" y="6206491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http://www.koreabaseball.com/Record/Etc/HitVsPit.aspx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80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701CCD-A30E-499C-A0D5-C5D9BFA0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25" y="0"/>
            <a:ext cx="9485749" cy="60590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8A2B78-19D4-443F-946B-8411D159E9F1}"/>
              </a:ext>
            </a:extLst>
          </p:cNvPr>
          <p:cNvSpPr/>
          <p:nvPr/>
        </p:nvSpPr>
        <p:spPr>
          <a:xfrm>
            <a:off x="135312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http://www.statiz.co.kr/player.php?birth=1988-03-01&amp;name=%EC%96%91%ED%98%84%EC%A2%85</a:t>
            </a:r>
          </a:p>
        </p:txBody>
      </p:sp>
    </p:spTree>
    <p:extLst>
      <p:ext uri="{BB962C8B-B14F-4D97-AF65-F5344CB8AC3E}">
        <p14:creationId xmlns:p14="http://schemas.microsoft.com/office/powerpoint/2010/main" val="25172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699711" y="2132715"/>
            <a:ext cx="800219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219272" y="2132715"/>
            <a:ext cx="1524776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99930" y="2363548"/>
            <a:ext cx="71934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4493435" y="2132715"/>
            <a:ext cx="3326552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볼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스트라이크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219272" y="3599009"/>
            <a:ext cx="1524776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44048" y="2363548"/>
            <a:ext cx="7493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81660" y="2594380"/>
            <a:ext cx="0" cy="10046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893588" y="5240040"/>
            <a:ext cx="4176143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루타 </a:t>
            </a:r>
            <a:r>
              <a:rPr lang="en-US" altLang="ko-KR" sz="2400" dirty="0">
                <a:solidFill>
                  <a:schemeClr val="bg1"/>
                </a:solidFill>
              </a:rPr>
              <a:t>/ 2</a:t>
            </a:r>
            <a:r>
              <a:rPr lang="ko-KR" altLang="en-US" sz="2400" dirty="0">
                <a:solidFill>
                  <a:schemeClr val="bg1"/>
                </a:solidFill>
              </a:rPr>
              <a:t>루타 </a:t>
            </a:r>
            <a:r>
              <a:rPr lang="en-US" altLang="ko-KR" sz="2400" dirty="0">
                <a:solidFill>
                  <a:schemeClr val="bg1"/>
                </a:solidFill>
              </a:rPr>
              <a:t>/ 3</a:t>
            </a:r>
            <a:r>
              <a:rPr lang="ko-KR" altLang="en-US" sz="2400" dirty="0">
                <a:solidFill>
                  <a:schemeClr val="bg1"/>
                </a:solidFill>
              </a:rPr>
              <a:t>루타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2981660" y="4060674"/>
            <a:ext cx="0" cy="11793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4493435" y="3599009"/>
            <a:ext cx="3974165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땅볼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뜬공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파울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744048" y="3829842"/>
            <a:ext cx="7493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386912" y="289398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386912" y="439457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3861137" y="19381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3869440" y="340441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D5C470-2F8E-4E84-AD7E-D529041D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37" y="-1"/>
            <a:ext cx="3269364" cy="68580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ACD458-A12B-4EF1-8524-A22097A79326}"/>
              </a:ext>
            </a:extLst>
          </p:cNvPr>
          <p:cNvSpPr txBox="1"/>
          <p:nvPr/>
        </p:nvSpPr>
        <p:spPr>
          <a:xfrm>
            <a:off x="439606" y="619702"/>
            <a:ext cx="793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시뮬레이션을 시작하면 각 투수 대 타자의 경기가 벌여진다</a:t>
            </a:r>
            <a:r>
              <a:rPr lang="en-US" altLang="ko-KR" dirty="0"/>
              <a:t>. </a:t>
            </a:r>
            <a:r>
              <a:rPr lang="ko-KR" altLang="en-US" dirty="0"/>
              <a:t>하나의 경기에는 여러 상황이 존재 하는데 각 선수들의 데이터를 가지고 확률을 조정하였기 때문에 여러 상황의 확률은 선수들마다 다르게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286C961-4F8B-46A2-80DE-D261790D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60" y="2112266"/>
            <a:ext cx="4076700" cy="3190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9802D-5EB6-4A4C-A048-FE965900037F}"/>
              </a:ext>
            </a:extLst>
          </p:cNvPr>
          <p:cNvSpPr/>
          <p:nvPr/>
        </p:nvSpPr>
        <p:spPr>
          <a:xfrm>
            <a:off x="541020" y="4064950"/>
            <a:ext cx="3352800" cy="807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루타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B89E4-142C-4896-9BB5-CA687C5B66C9}"/>
              </a:ext>
            </a:extLst>
          </p:cNvPr>
          <p:cNvSpPr/>
          <p:nvPr/>
        </p:nvSpPr>
        <p:spPr>
          <a:xfrm>
            <a:off x="3893820" y="4064950"/>
            <a:ext cx="1767840" cy="807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루타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F26ADF-4A3B-4B3F-824B-BF942AC65B5B}"/>
              </a:ext>
            </a:extLst>
          </p:cNvPr>
          <p:cNvSpPr/>
          <p:nvPr/>
        </p:nvSpPr>
        <p:spPr>
          <a:xfrm>
            <a:off x="5661660" y="4064950"/>
            <a:ext cx="975360" cy="807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루타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16D8B6-1992-4E74-93A7-312B30345345}"/>
              </a:ext>
            </a:extLst>
          </p:cNvPr>
          <p:cNvSpPr/>
          <p:nvPr/>
        </p:nvSpPr>
        <p:spPr>
          <a:xfrm>
            <a:off x="6637020" y="4064950"/>
            <a:ext cx="1447800" cy="807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513A8-0F0C-4DD3-8AE4-64A7A4B39ED3}"/>
              </a:ext>
            </a:extLst>
          </p:cNvPr>
          <p:cNvSpPr txBox="1"/>
          <p:nvPr/>
        </p:nvSpPr>
        <p:spPr>
          <a:xfrm>
            <a:off x="403860" y="3604178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4D1BA-685D-4D7D-B7E0-327084AB42A3}"/>
              </a:ext>
            </a:extLst>
          </p:cNvPr>
          <p:cNvSpPr txBox="1"/>
          <p:nvPr/>
        </p:nvSpPr>
        <p:spPr>
          <a:xfrm>
            <a:off x="7940040" y="3604178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D403F-63F5-4C8D-98B1-F358AE8F28D9}"/>
              </a:ext>
            </a:extLst>
          </p:cNvPr>
          <p:cNvSpPr txBox="1"/>
          <p:nvPr/>
        </p:nvSpPr>
        <p:spPr>
          <a:xfrm>
            <a:off x="541020" y="3060896"/>
            <a:ext cx="273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Number : </a:t>
            </a:r>
            <a:r>
              <a:rPr lang="en-US" altLang="ko-KR" b="1" dirty="0"/>
              <a:t>0.33</a:t>
            </a:r>
            <a:endParaRPr lang="ko-KR" altLang="en-US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672B3AD-C495-4354-9D40-96D643213B69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857500" y="3245562"/>
            <a:ext cx="419100" cy="727948"/>
          </a:xfrm>
          <a:prstGeom prst="bentConnector4">
            <a:avLst>
              <a:gd name="adj1" fmla="val -54545"/>
              <a:gd name="adj2" fmla="val 626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E3817-42CB-4991-ACED-AED1064CF7AF}"/>
              </a:ext>
            </a:extLst>
          </p:cNvPr>
          <p:cNvSpPr txBox="1"/>
          <p:nvPr/>
        </p:nvSpPr>
        <p:spPr>
          <a:xfrm>
            <a:off x="723900" y="816195"/>
            <a:ext cx="768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볼</a:t>
            </a:r>
            <a:r>
              <a:rPr lang="en-US" altLang="ko-KR" dirty="0"/>
              <a:t>/</a:t>
            </a:r>
            <a:r>
              <a:rPr lang="ko-KR" altLang="en-US" dirty="0"/>
              <a:t>스트라이크</a:t>
            </a:r>
            <a:r>
              <a:rPr lang="en-US" altLang="ko-KR" dirty="0"/>
              <a:t>/</a:t>
            </a:r>
            <a:r>
              <a:rPr lang="ko-KR" altLang="en-US" dirty="0"/>
              <a:t>사구</a:t>
            </a:r>
            <a:r>
              <a:rPr lang="en-US" altLang="ko-KR" dirty="0"/>
              <a:t>), (1</a:t>
            </a:r>
            <a:r>
              <a:rPr lang="ko-KR" altLang="en-US" dirty="0"/>
              <a:t>루타</a:t>
            </a:r>
            <a:r>
              <a:rPr lang="en-US" altLang="ko-KR" dirty="0"/>
              <a:t>/2</a:t>
            </a:r>
            <a:r>
              <a:rPr lang="ko-KR" altLang="en-US" dirty="0"/>
              <a:t>루타</a:t>
            </a:r>
            <a:r>
              <a:rPr lang="en-US" altLang="ko-KR" dirty="0"/>
              <a:t>/3</a:t>
            </a:r>
            <a:r>
              <a:rPr lang="ko-KR" altLang="en-US" dirty="0"/>
              <a:t>루타</a:t>
            </a:r>
            <a:r>
              <a:rPr lang="en-US" altLang="ko-KR" dirty="0"/>
              <a:t>/</a:t>
            </a:r>
            <a:r>
              <a:rPr lang="ko-KR" altLang="en-US" dirty="0"/>
              <a:t>홈런</a:t>
            </a:r>
            <a:r>
              <a:rPr lang="en-US" altLang="ko-KR" dirty="0"/>
              <a:t>), (</a:t>
            </a:r>
            <a:r>
              <a:rPr lang="ko-KR" altLang="en-US" dirty="0"/>
              <a:t>뜬공</a:t>
            </a:r>
            <a:r>
              <a:rPr lang="en-US" altLang="ko-KR" dirty="0"/>
              <a:t>/</a:t>
            </a:r>
            <a:r>
              <a:rPr lang="ko-KR" altLang="en-US" dirty="0"/>
              <a:t>땅볼</a:t>
            </a:r>
            <a:r>
              <a:rPr lang="en-US" altLang="ko-KR" dirty="0"/>
              <a:t>/</a:t>
            </a:r>
            <a:r>
              <a:rPr lang="ko-KR" altLang="en-US" dirty="0"/>
              <a:t>파울</a:t>
            </a:r>
            <a:r>
              <a:rPr lang="en-US" altLang="ko-KR" dirty="0"/>
              <a:t>/</a:t>
            </a:r>
            <a:r>
              <a:rPr lang="ko-KR" altLang="en-US" dirty="0"/>
              <a:t>헛스윙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이와 같이 속성을 선택하는 방법으로 선수의 능력에 따라 각 속성별로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구간을 나뉘어서 설정하였고</a:t>
            </a:r>
            <a:r>
              <a:rPr lang="en-US" altLang="ko-KR" dirty="0"/>
              <a:t>, </a:t>
            </a:r>
            <a:r>
              <a:rPr lang="ko-KR" altLang="en-US" dirty="0"/>
              <a:t>랜덤숫자를 생성해서 그 랜덤숫자가 해당 속성값 범위에 있을 경우 그 속성값을 선택하도록 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26AF2-6EFE-41ED-8B5D-F3799F341A78}"/>
              </a:ext>
            </a:extLst>
          </p:cNvPr>
          <p:cNvSpPr txBox="1"/>
          <p:nvPr/>
        </p:nvSpPr>
        <p:spPr>
          <a:xfrm>
            <a:off x="3604259" y="3604178"/>
            <a:ext cx="7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0.46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231CF-15F1-4960-9BD2-C5219B6BE911}"/>
              </a:ext>
            </a:extLst>
          </p:cNvPr>
          <p:cNvSpPr txBox="1"/>
          <p:nvPr/>
        </p:nvSpPr>
        <p:spPr>
          <a:xfrm>
            <a:off x="5349239" y="3604178"/>
            <a:ext cx="7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0.71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65DEB-CC58-47C6-9F77-5E39EF346F64}"/>
              </a:ext>
            </a:extLst>
          </p:cNvPr>
          <p:cNvSpPr txBox="1"/>
          <p:nvPr/>
        </p:nvSpPr>
        <p:spPr>
          <a:xfrm>
            <a:off x="6465569" y="3604178"/>
            <a:ext cx="7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89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2F353216-EDEB-4428-9FB4-22815118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" y="3561239"/>
            <a:ext cx="4728584" cy="307579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C4446DC-6F26-412E-9E4C-5F8CD9D24F79}"/>
              </a:ext>
            </a:extLst>
          </p:cNvPr>
          <p:cNvSpPr/>
          <p:nvPr/>
        </p:nvSpPr>
        <p:spPr>
          <a:xfrm>
            <a:off x="4762500" y="1318260"/>
            <a:ext cx="4556760" cy="45567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74AE5-8B26-4C06-A0AD-6620CF2F9BBC}"/>
              </a:ext>
            </a:extLst>
          </p:cNvPr>
          <p:cNvSpPr txBox="1"/>
          <p:nvPr/>
        </p:nvSpPr>
        <p:spPr>
          <a:xfrm>
            <a:off x="396240" y="274320"/>
            <a:ext cx="91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 표현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B55B5E6-BA42-4297-AEDE-E4DC01357764}"/>
              </a:ext>
            </a:extLst>
          </p:cNvPr>
          <p:cNvCxnSpPr>
            <a:cxnSpLocks/>
          </p:cNvCxnSpPr>
          <p:nvPr/>
        </p:nvCxnSpPr>
        <p:spPr>
          <a:xfrm flipV="1">
            <a:off x="5633396" y="3596640"/>
            <a:ext cx="1407484" cy="18135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011D3-15F4-4F12-992C-D891CD59E6C1}"/>
              </a:ext>
            </a:extLst>
          </p:cNvPr>
          <p:cNvCxnSpPr>
            <a:cxnSpLocks/>
          </p:cNvCxnSpPr>
          <p:nvPr/>
        </p:nvCxnSpPr>
        <p:spPr>
          <a:xfrm flipH="1" flipV="1">
            <a:off x="7056120" y="3669176"/>
            <a:ext cx="1392246" cy="1741024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FAEF94-72DB-4EF0-ACDD-F15B46EA99CD}"/>
              </a:ext>
            </a:extLst>
          </p:cNvPr>
          <p:cNvCxnSpPr>
            <a:cxnSpLocks/>
          </p:cNvCxnSpPr>
          <p:nvPr/>
        </p:nvCxnSpPr>
        <p:spPr>
          <a:xfrm flipH="1">
            <a:off x="7040880" y="2750728"/>
            <a:ext cx="2101775" cy="8459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4717A9-2DDC-4A36-AE64-0DAD97CB40FB}"/>
              </a:ext>
            </a:extLst>
          </p:cNvPr>
          <p:cNvCxnSpPr>
            <a:cxnSpLocks/>
          </p:cNvCxnSpPr>
          <p:nvPr/>
        </p:nvCxnSpPr>
        <p:spPr>
          <a:xfrm>
            <a:off x="7056120" y="1318260"/>
            <a:ext cx="0" cy="227838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866B1C-65FE-4715-9F18-7983C1D5BFCE}"/>
              </a:ext>
            </a:extLst>
          </p:cNvPr>
          <p:cNvCxnSpPr>
            <a:cxnSpLocks/>
          </p:cNvCxnSpPr>
          <p:nvPr/>
        </p:nvCxnSpPr>
        <p:spPr>
          <a:xfrm>
            <a:off x="4986991" y="2678192"/>
            <a:ext cx="2053889" cy="91844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EF30385-6F56-40B6-B878-FC3DD3F774B4}"/>
              </a:ext>
            </a:extLst>
          </p:cNvPr>
          <p:cNvSpPr/>
          <p:nvPr/>
        </p:nvSpPr>
        <p:spPr>
          <a:xfrm>
            <a:off x="6598920" y="3154680"/>
            <a:ext cx="883920" cy="883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FA64E-4FC9-4165-AE7A-985AA4B03CC8}"/>
              </a:ext>
            </a:extLst>
          </p:cNvPr>
          <p:cNvSpPr txBox="1"/>
          <p:nvPr/>
        </p:nvSpPr>
        <p:spPr>
          <a:xfrm>
            <a:off x="8011808" y="6065667"/>
            <a:ext cx="32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Enqueue {1, </a:t>
            </a:r>
            <a:r>
              <a:rPr lang="ko-KR" altLang="en-US" sz="2400" b="1" dirty="0"/>
              <a:t>타자</a:t>
            </a:r>
            <a:r>
              <a:rPr lang="en-US" altLang="ko-KR" sz="2400" b="1" dirty="0"/>
              <a:t>3}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A5835F-B463-41E3-AA55-1816FAEC9FAA}"/>
              </a:ext>
            </a:extLst>
          </p:cNvPr>
          <p:cNvSpPr txBox="1"/>
          <p:nvPr/>
        </p:nvSpPr>
        <p:spPr>
          <a:xfrm>
            <a:off x="7686414" y="3740436"/>
            <a:ext cx="199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{3, </a:t>
            </a:r>
            <a:r>
              <a:rPr lang="ko-KR" altLang="en-US" sz="2400" b="1" dirty="0"/>
              <a:t>타자</a:t>
            </a:r>
            <a:r>
              <a:rPr lang="en-US" altLang="ko-KR" sz="2400" b="1" dirty="0"/>
              <a:t>2}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345F27-9638-4E8E-9B57-6A0C62C14832}"/>
              </a:ext>
            </a:extLst>
          </p:cNvPr>
          <p:cNvSpPr txBox="1"/>
          <p:nvPr/>
        </p:nvSpPr>
        <p:spPr>
          <a:xfrm>
            <a:off x="8834817" y="860496"/>
            <a:ext cx="323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Dequeue { 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타자</a:t>
            </a:r>
            <a:r>
              <a:rPr lang="en-US" altLang="ko-KR" sz="2400" b="1" dirty="0"/>
              <a:t>1 }</a:t>
            </a:r>
            <a:endParaRPr lang="ko-KR" altLang="en-US" sz="2400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9A4C5C-B93B-4B7D-9503-3C41C83D4EC2}"/>
              </a:ext>
            </a:extLst>
          </p:cNvPr>
          <p:cNvCxnSpPr>
            <a:stCxn id="39" idx="1"/>
          </p:cNvCxnSpPr>
          <p:nvPr/>
        </p:nvCxnSpPr>
        <p:spPr>
          <a:xfrm rot="10800000">
            <a:off x="7665720" y="5242560"/>
            <a:ext cx="346088" cy="105394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36E2941-BAAE-4270-B25A-8EC31EBCF1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56946" y="1262364"/>
            <a:ext cx="984788" cy="642723"/>
          </a:xfrm>
          <a:prstGeom prst="bentConnector3">
            <a:avLst>
              <a:gd name="adj1" fmla="val 101068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왼쪽으로 구부러짐 48">
            <a:extLst>
              <a:ext uri="{FF2B5EF4-FFF2-40B4-BE49-F238E27FC236}">
                <a16:creationId xmlns:a16="http://schemas.microsoft.com/office/drawing/2014/main" id="{E214727B-77B8-4EFF-9CFA-D28471CDD9A5}"/>
              </a:ext>
            </a:extLst>
          </p:cNvPr>
          <p:cNvSpPr/>
          <p:nvPr/>
        </p:nvSpPr>
        <p:spPr>
          <a:xfrm>
            <a:off x="9071609" y="1539005"/>
            <a:ext cx="1209957" cy="4351255"/>
          </a:xfrm>
          <a:prstGeom prst="curvedLeftArrow">
            <a:avLst>
              <a:gd name="adj1" fmla="val 0"/>
              <a:gd name="adj2" fmla="val 24309"/>
              <a:gd name="adj3" fmla="val 27042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2431615-4AF6-4779-A502-5FED205AB54F}"/>
              </a:ext>
            </a:extLst>
          </p:cNvPr>
          <p:cNvCxnSpPr>
            <a:cxnSpLocks/>
          </p:cNvCxnSpPr>
          <p:nvPr/>
        </p:nvCxnSpPr>
        <p:spPr>
          <a:xfrm flipV="1">
            <a:off x="5867400" y="5769530"/>
            <a:ext cx="209550" cy="3324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45C2E4-8013-4ED1-A803-61F0B780FFE3}"/>
              </a:ext>
            </a:extLst>
          </p:cNvPr>
          <p:cNvSpPr txBox="1"/>
          <p:nvPr/>
        </p:nvSpPr>
        <p:spPr>
          <a:xfrm>
            <a:off x="5357432" y="6061649"/>
            <a:ext cx="85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rear</a:t>
            </a:r>
            <a:endParaRPr lang="ko-KR" altLang="en-US" sz="240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A821AD4-31F2-4E70-97D2-B925333F1DD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02574" y="841772"/>
            <a:ext cx="0" cy="476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8546CA0-EB24-48A7-B0DD-9032F949FF96}"/>
              </a:ext>
            </a:extLst>
          </p:cNvPr>
          <p:cNvSpPr txBox="1"/>
          <p:nvPr/>
        </p:nvSpPr>
        <p:spPr>
          <a:xfrm>
            <a:off x="6817683" y="380107"/>
            <a:ext cx="96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front</a:t>
            </a:r>
            <a:endParaRPr lang="ko-KR" altLang="en-US" sz="2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9E33DA-6CB7-42DE-AFC2-F548304D6B6D}"/>
              </a:ext>
            </a:extLst>
          </p:cNvPr>
          <p:cNvSpPr txBox="1"/>
          <p:nvPr/>
        </p:nvSpPr>
        <p:spPr>
          <a:xfrm>
            <a:off x="151855" y="666394"/>
            <a:ext cx="4808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베이스는 원형 큐 자료구조로 표현 했고 해당 큐의 데이터는 베이스 숫자와 해당 베이스에 있는 선수 이름이다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안타를 쳤을 때</a:t>
            </a:r>
            <a:r>
              <a:rPr lang="en-US" altLang="ko-KR" dirty="0"/>
              <a:t>, </a:t>
            </a:r>
            <a:r>
              <a:rPr lang="ko-KR" altLang="en-US" dirty="0"/>
              <a:t>큐 안에 베이스 숫자가 </a:t>
            </a:r>
            <a:r>
              <a:rPr lang="en-US" altLang="ko-KR" dirty="0"/>
              <a:t>0</a:t>
            </a:r>
            <a:r>
              <a:rPr lang="ko-KR" altLang="en-US" dirty="0"/>
              <a:t>이 아닌 값들은 안타종류에 따라 숫자를 증가 시키고 숫자가 </a:t>
            </a:r>
            <a:r>
              <a:rPr lang="en-US" altLang="ko-KR" dirty="0"/>
              <a:t>4</a:t>
            </a:r>
            <a:r>
              <a:rPr lang="ko-KR" altLang="en-US" dirty="0"/>
              <a:t>이상인 값들은 </a:t>
            </a:r>
            <a:r>
              <a:rPr lang="en-US" altLang="ko-KR" dirty="0"/>
              <a:t>dequeue</a:t>
            </a:r>
            <a:r>
              <a:rPr lang="ko-KR" altLang="en-US" dirty="0"/>
              <a:t>를 해서 큐를 순환 시켰다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1233996" y="889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753557" y="889247"/>
            <a:ext cx="118974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0327" y="1073913"/>
            <a:ext cx="8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5027720" y="889247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/ </a:t>
            </a:r>
            <a:r>
              <a:rPr lang="ko-KR" altLang="en-US" dirty="0"/>
              <a:t>스트라이크 </a:t>
            </a:r>
            <a:r>
              <a:rPr lang="en-US" altLang="ko-KR" dirty="0"/>
              <a:t>/ </a:t>
            </a:r>
            <a:r>
              <a:rPr lang="ko-KR" altLang="en-US" dirty="0"/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753557" y="23555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3306" y="1073913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348432" y="1258579"/>
            <a:ext cx="0" cy="109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1823814" y="394846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단타 </a:t>
            </a:r>
            <a:r>
              <a:rPr lang="en-US" altLang="ko-KR" dirty="0"/>
              <a:t>/ 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348431" y="2724873"/>
            <a:ext cx="1" cy="12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5027720" y="235554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땅볼 </a:t>
            </a:r>
            <a:r>
              <a:rPr lang="en-US" altLang="ko-KR" dirty="0"/>
              <a:t>/ </a:t>
            </a:r>
            <a:r>
              <a:rPr lang="ko-KR" altLang="en-US" dirty="0" err="1"/>
              <a:t>뜬공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파울 </a:t>
            </a:r>
            <a:r>
              <a:rPr lang="en-US" altLang="ko-KR" dirty="0"/>
              <a:t>/ </a:t>
            </a:r>
            <a:r>
              <a:rPr lang="ko-KR" altLang="en-US" dirty="0"/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943306" y="2540207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753557" y="155908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753557" y="305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4227782" y="6946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4236085" y="21609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/>
              <p:nvPr/>
            </p:nvSpPr>
            <p:spPr>
              <a:xfrm>
                <a:off x="3956401" y="1317883"/>
                <a:ext cx="7224798" cy="3852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ko-KR" altLang="en-US" dirty="0"/>
                  <a:t>타격 여부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table</a:t>
                </a:r>
                <a:r>
                  <a:rPr lang="en-US" altLang="ko-KR" dirty="0"/>
                  <a:t>  </a:t>
                </a:r>
                <a:r>
                  <a:rPr lang="ko-KR" altLang="en-US" dirty="0"/>
                  <a:t>中 </a:t>
                </a:r>
                <a:r>
                  <a:rPr lang="en-US" altLang="ko-KR" dirty="0"/>
                  <a:t>{</a:t>
                </a:r>
                <a:r>
                  <a:rPr lang="ko-KR" altLang="en-US" dirty="0"/>
                  <a:t>타석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타수</a:t>
                </a:r>
                <a:r>
                  <a:rPr lang="en-US" altLang="ko-KR" dirty="0"/>
                  <a:t>}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Yes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석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 : 1 - Yes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0~1</a:t>
                </a:r>
                <a:r>
                  <a:rPr lang="ko-KR" altLang="en-US" dirty="0"/>
                  <a:t>인 난수를 이용 하여 </a:t>
                </a:r>
                <a:r>
                  <a:rPr lang="en-US" altLang="ko-KR" dirty="0"/>
                  <a:t>Yes/No</a:t>
                </a:r>
                <a:r>
                  <a:rPr lang="ko-KR" altLang="en-US" dirty="0"/>
                  <a:t>를 결정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01" y="1317883"/>
                <a:ext cx="7224798" cy="3852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1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1233996" y="889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753557" y="889247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0327" y="1073913"/>
            <a:ext cx="8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5027720" y="889247"/>
            <a:ext cx="254108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/ </a:t>
            </a:r>
            <a:r>
              <a:rPr lang="ko-KR" altLang="en-US" dirty="0"/>
              <a:t>스트라이크 </a:t>
            </a:r>
            <a:r>
              <a:rPr lang="en-US" altLang="ko-KR" dirty="0"/>
              <a:t>/ </a:t>
            </a:r>
            <a:r>
              <a:rPr lang="ko-KR" altLang="en-US" dirty="0"/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753557" y="23555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3306" y="1073913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348432" y="1258579"/>
            <a:ext cx="0" cy="109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1823814" y="394846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단타 </a:t>
            </a:r>
            <a:r>
              <a:rPr lang="en-US" altLang="ko-KR" dirty="0"/>
              <a:t>/ 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348431" y="2724873"/>
            <a:ext cx="1" cy="12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5027720" y="235554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땅볼 </a:t>
            </a:r>
            <a:r>
              <a:rPr lang="en-US" altLang="ko-KR" dirty="0"/>
              <a:t>/ </a:t>
            </a:r>
            <a:r>
              <a:rPr lang="ko-KR" altLang="en-US" dirty="0" err="1"/>
              <a:t>뜬공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파울 </a:t>
            </a:r>
            <a:r>
              <a:rPr lang="en-US" altLang="ko-KR" dirty="0"/>
              <a:t>/ </a:t>
            </a:r>
            <a:r>
              <a:rPr lang="ko-KR" altLang="en-US" dirty="0"/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943306" y="2540207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753557" y="155908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753557" y="305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4227782" y="6946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4236085" y="21609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/>
              <p:nvPr/>
            </p:nvSpPr>
            <p:spPr>
              <a:xfrm>
                <a:off x="3455648" y="1402448"/>
                <a:ext cx="7726613" cy="4053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ko-KR" altLang="en-US" dirty="0"/>
                  <a:t>볼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스트라이크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사구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투수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table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中  </a:t>
                </a:r>
                <a:r>
                  <a:rPr lang="en-US" altLang="ko-KR" dirty="0"/>
                  <a:t>{</a:t>
                </a:r>
                <a:r>
                  <a:rPr lang="ko-KR" altLang="en-US" dirty="0"/>
                  <a:t>볼넷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삼진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사구</a:t>
                </a:r>
                <a:r>
                  <a:rPr lang="en-US" altLang="ko-KR" dirty="0"/>
                  <a:t>} 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볼넷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∗ 4</m:t>
                        </m:r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∗ 4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∗3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구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스트라이크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 3</m:t>
                        </m:r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∗ 4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∗3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구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사구 </a:t>
                </a:r>
                <a:r>
                  <a:rPr lang="en-US" altLang="ko-KR" dirty="0"/>
                  <a:t>= 1 – (</a:t>
                </a:r>
                <a:r>
                  <a:rPr lang="ko-KR" altLang="en-US" dirty="0"/>
                  <a:t>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스트라이크</a:t>
                </a:r>
                <a:r>
                  <a:rPr lang="en-US" altLang="ko-KR" dirty="0"/>
                  <a:t>) 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48" y="1402448"/>
                <a:ext cx="7726613" cy="405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1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1233996" y="889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753557" y="889247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0327" y="1073913"/>
            <a:ext cx="8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5027720" y="889247"/>
            <a:ext cx="2541080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/ </a:t>
            </a:r>
            <a:r>
              <a:rPr lang="ko-KR" altLang="en-US" dirty="0"/>
              <a:t>스트라이크 </a:t>
            </a:r>
            <a:r>
              <a:rPr lang="en-US" altLang="ko-KR" dirty="0"/>
              <a:t>/ </a:t>
            </a:r>
            <a:r>
              <a:rPr lang="ko-KR" altLang="en-US" dirty="0"/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753557" y="2355541"/>
            <a:ext cx="118974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3306" y="1073913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348432" y="1258579"/>
            <a:ext cx="0" cy="109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1823814" y="394846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단타 </a:t>
            </a:r>
            <a:r>
              <a:rPr lang="en-US" altLang="ko-KR" dirty="0"/>
              <a:t>/ 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348431" y="2724873"/>
            <a:ext cx="1" cy="12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5027720" y="235554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땅볼 </a:t>
            </a:r>
            <a:r>
              <a:rPr lang="en-US" altLang="ko-KR" dirty="0"/>
              <a:t>/ </a:t>
            </a:r>
            <a:r>
              <a:rPr lang="ko-KR" altLang="en-US" dirty="0" err="1"/>
              <a:t>뜬공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파울 </a:t>
            </a:r>
            <a:r>
              <a:rPr lang="en-US" altLang="ko-KR" dirty="0"/>
              <a:t>/ </a:t>
            </a:r>
            <a:r>
              <a:rPr lang="ko-KR" altLang="en-US" dirty="0"/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943306" y="2540207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753557" y="155908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753557" y="305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4227782" y="6946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4236085" y="21609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/>
              <p:nvPr/>
            </p:nvSpPr>
            <p:spPr>
              <a:xfrm>
                <a:off x="3559948" y="2761577"/>
                <a:ext cx="8495925" cy="4053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ko-KR" altLang="en-US" sz="1400" b="1" dirty="0"/>
                  <a:t>안타 여부 </a:t>
                </a:r>
                <a:r>
                  <a:rPr lang="en-US" altLang="ko-KR" sz="1400" b="1" dirty="0"/>
                  <a:t>: </a:t>
                </a:r>
                <a:r>
                  <a:rPr lang="ko-KR" altLang="en-US" sz="1400" b="1" dirty="0"/>
                  <a:t>타율 </a:t>
                </a:r>
                <a:r>
                  <a:rPr lang="en-US" altLang="ko-KR" sz="1400" b="1" dirty="0"/>
                  <a:t>/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sz="1400" b="1" dirty="0">
                    <a:solidFill>
                      <a:srgbClr val="FFFF00"/>
                    </a:solidFill>
                  </a:rPr>
                  <a:t>table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中 </a:t>
                </a:r>
                <a:r>
                  <a:rPr lang="en-US" altLang="ko-KR" sz="1400" b="1" dirty="0"/>
                  <a:t>{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타석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안타</a:t>
                </a:r>
                <a:r>
                  <a:rPr lang="en-US" altLang="ko-KR" sz="1400" b="1" dirty="0"/>
                  <a:t>}, </a:t>
                </a:r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vs table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sz="1400" b="1" dirty="0"/>
                  <a:t>中 </a:t>
                </a:r>
                <a:r>
                  <a:rPr lang="en-US" altLang="ko-KR" sz="1400" b="1" dirty="0"/>
                  <a:t>{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타석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안타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경기수</a:t>
                </a:r>
                <a:r>
                  <a:rPr lang="en-US" altLang="ko-KR" sz="1400" b="1" dirty="0"/>
                  <a:t>} </a:t>
                </a:r>
                <a:r>
                  <a:rPr lang="ko-KR" altLang="en-US" sz="1400" b="1" dirty="0"/>
                  <a:t>사용</a:t>
                </a:r>
                <a:endParaRPr lang="en-US" altLang="ko-KR" sz="1400" b="1" dirty="0"/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ko-KR" altLang="en-US" sz="1400" b="1" dirty="0"/>
                  <a:t>타율 </a:t>
                </a:r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</m:num>
                      <m:den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타석</m:t>
                        </m:r>
                      </m:den>
                    </m:f>
                  </m:oMath>
                </a14:m>
                <a:endParaRPr lang="en-US" altLang="ko-KR" sz="1400" b="1" dirty="0"/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en-US" altLang="ko-KR" sz="1400" b="1" dirty="0"/>
                  <a:t>Yes = </a:t>
                </a:r>
                <a:r>
                  <a:rPr lang="ko-KR" altLang="en-US" sz="1400" b="1" dirty="0"/>
                  <a:t>타율</a:t>
                </a:r>
                <a:r>
                  <a:rPr lang="en-US" altLang="ko-KR" sz="1400" b="1" dirty="0"/>
                  <a:t>, No = 1 - Yes</a:t>
                </a:r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ko-KR" altLang="en-US" sz="1400" b="1" dirty="0"/>
                  <a:t>타율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sz="1400" b="1" dirty="0">
                    <a:solidFill>
                      <a:srgbClr val="FFFF00"/>
                    </a:solidFill>
                  </a:rPr>
                  <a:t>table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&gt; </a:t>
                </a:r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vs table 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타율</a:t>
                </a:r>
                <a:r>
                  <a:rPr lang="en-US" altLang="ko-KR" sz="1400" b="1" dirty="0"/>
                  <a:t>)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=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- {(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– </a:t>
                </a:r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vs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타율</a:t>
                </a:r>
                <a:r>
                  <a:rPr lang="en-US" altLang="ko-KR" sz="1400" b="1" dirty="0"/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경기수</m:t>
                        </m:r>
                      </m:den>
                    </m:f>
                  </m:oMath>
                </a14:m>
                <a:r>
                  <a:rPr lang="en-US" altLang="ko-KR" sz="1400" b="1" dirty="0"/>
                  <a:t>}</a:t>
                </a:r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ko-KR" altLang="en-US" sz="1400" b="1" dirty="0"/>
                  <a:t>타율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sz="1400" b="1" dirty="0">
                    <a:solidFill>
                      <a:srgbClr val="FFFF00"/>
                    </a:solidFill>
                  </a:rPr>
                  <a:t>table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&lt; </a:t>
                </a:r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vs table 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타율</a:t>
                </a:r>
                <a:r>
                  <a:rPr lang="en-US" altLang="ko-KR" sz="1400" b="1" dirty="0"/>
                  <a:t>) =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+ {(</a:t>
                </a:r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vs </a:t>
                </a:r>
                <a:r>
                  <a:rPr lang="ko-KR" altLang="en-US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타율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–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타율</a:t>
                </a:r>
                <a:r>
                  <a:rPr lang="en-US" altLang="ko-KR" sz="1400" b="1" dirty="0"/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경기수</m:t>
                        </m:r>
                      </m:den>
                    </m:f>
                  </m:oMath>
                </a14:m>
                <a:r>
                  <a:rPr lang="en-US" altLang="ko-KR" sz="1400" b="1" dirty="0"/>
                  <a:t>}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948" y="2761577"/>
                <a:ext cx="8495925" cy="405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5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1233996" y="889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753557" y="889247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0327" y="1073913"/>
            <a:ext cx="8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5027720" y="889247"/>
            <a:ext cx="2541080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/ </a:t>
            </a:r>
            <a:r>
              <a:rPr lang="ko-KR" altLang="en-US" dirty="0"/>
              <a:t>스트라이크 </a:t>
            </a:r>
            <a:r>
              <a:rPr lang="en-US" altLang="ko-KR" dirty="0"/>
              <a:t>/ </a:t>
            </a:r>
            <a:r>
              <a:rPr lang="ko-KR" altLang="en-US" dirty="0"/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753557" y="2355541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3306" y="1073913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348432" y="1258579"/>
            <a:ext cx="0" cy="109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1823814" y="394846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단타 </a:t>
            </a:r>
            <a:r>
              <a:rPr lang="en-US" altLang="ko-KR" dirty="0"/>
              <a:t>/ 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348431" y="2724873"/>
            <a:ext cx="1" cy="12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5027720" y="2355541"/>
            <a:ext cx="302679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땅볼 </a:t>
            </a:r>
            <a:r>
              <a:rPr lang="en-US" altLang="ko-KR" dirty="0"/>
              <a:t>/ </a:t>
            </a:r>
            <a:r>
              <a:rPr lang="ko-KR" altLang="en-US" dirty="0" err="1"/>
              <a:t>뜬공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파울 </a:t>
            </a:r>
            <a:r>
              <a:rPr lang="en-US" altLang="ko-KR" dirty="0"/>
              <a:t>/ </a:t>
            </a:r>
            <a:r>
              <a:rPr lang="ko-KR" altLang="en-US" dirty="0"/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943306" y="2540207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753557" y="155908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753557" y="305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4227782" y="6946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4236085" y="21609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/>
              <p:nvPr/>
            </p:nvSpPr>
            <p:spPr>
              <a:xfrm>
                <a:off x="3559948" y="2761577"/>
                <a:ext cx="8495925" cy="4053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ko-KR" altLang="en-US" sz="1600" dirty="0"/>
                  <a:t>땅볼 </a:t>
                </a:r>
                <a:r>
                  <a:rPr lang="en-US" altLang="ko-KR" sz="1600" dirty="0"/>
                  <a:t>/ </a:t>
                </a:r>
                <a:r>
                  <a:rPr lang="ko-KR" altLang="en-US" sz="1600" dirty="0" err="1"/>
                  <a:t>뜬공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파울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헛스윙 </a:t>
                </a:r>
                <a:r>
                  <a:rPr lang="en-US" altLang="ko-KR" sz="1600" dirty="0"/>
                  <a:t>: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table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中 </a:t>
                </a:r>
                <a:r>
                  <a:rPr lang="en-US" altLang="ko-KR" sz="1600" dirty="0"/>
                  <a:t>{</a:t>
                </a:r>
                <a:r>
                  <a:rPr lang="ko-KR" altLang="en-US" sz="1600" dirty="0"/>
                  <a:t>타수 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땅볼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뜬공</a:t>
                </a:r>
                <a:r>
                  <a:rPr lang="en-US" altLang="ko-KR" sz="1600" dirty="0"/>
                  <a:t>}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/>
                  <a:t>땅볼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땅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볼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sz="16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 err="1"/>
                  <a:t>뜬공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뜬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공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/>
                  <a:t>파울</a:t>
                </a:r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1 −(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땅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뜬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/>
                  <a:t>헛스윙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1 −(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땅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뜬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948" y="2761577"/>
                <a:ext cx="8495925" cy="4053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5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0EC9C-2EBE-4D0B-892B-2F38268B95C7}"/>
              </a:ext>
            </a:extLst>
          </p:cNvPr>
          <p:cNvSpPr txBox="1"/>
          <p:nvPr/>
        </p:nvSpPr>
        <p:spPr>
          <a:xfrm>
            <a:off x="1233996" y="889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투구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C0EE-7F63-4836-8DB3-D604F113012E}"/>
              </a:ext>
            </a:extLst>
          </p:cNvPr>
          <p:cNvSpPr txBox="1"/>
          <p:nvPr/>
        </p:nvSpPr>
        <p:spPr>
          <a:xfrm>
            <a:off x="2753557" y="889247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타격 여부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5E172C-0686-4B2F-BC59-65F4856C6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0327" y="1073913"/>
            <a:ext cx="8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DBC7A-2DA9-4180-8A25-4EFD2195A27D}"/>
              </a:ext>
            </a:extLst>
          </p:cNvPr>
          <p:cNvSpPr txBox="1"/>
          <p:nvPr/>
        </p:nvSpPr>
        <p:spPr>
          <a:xfrm>
            <a:off x="5027720" y="889247"/>
            <a:ext cx="2541080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/ </a:t>
            </a:r>
            <a:r>
              <a:rPr lang="ko-KR" altLang="en-US" dirty="0"/>
              <a:t>스트라이크 </a:t>
            </a:r>
            <a:r>
              <a:rPr lang="en-US" altLang="ko-KR" dirty="0"/>
              <a:t>/ </a:t>
            </a:r>
            <a:r>
              <a:rPr lang="ko-KR" altLang="en-US" dirty="0"/>
              <a:t>사구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C854E-2BA6-40E8-8827-24B3598FD355}"/>
              </a:ext>
            </a:extLst>
          </p:cNvPr>
          <p:cNvSpPr txBox="1"/>
          <p:nvPr/>
        </p:nvSpPr>
        <p:spPr>
          <a:xfrm>
            <a:off x="2753557" y="2355541"/>
            <a:ext cx="1189749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안타 여부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0589CD-33EB-4C19-95CC-35557F5F63A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3306" y="1073913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D086B4-686A-4478-A53E-D4F82A8004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348432" y="1258579"/>
            <a:ext cx="0" cy="109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C23E-0B96-4ED4-876D-0B6AC8CB1938}"/>
              </a:ext>
            </a:extLst>
          </p:cNvPr>
          <p:cNvSpPr txBox="1"/>
          <p:nvPr/>
        </p:nvSpPr>
        <p:spPr>
          <a:xfrm>
            <a:off x="1823814" y="3948462"/>
            <a:ext cx="304923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단타 </a:t>
            </a:r>
            <a:r>
              <a:rPr lang="en-US" altLang="ko-KR" dirty="0"/>
              <a:t>/ 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홈런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3A7BA-9CAB-4B10-BE87-2C27E46C4A0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348431" y="2724873"/>
            <a:ext cx="1" cy="12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D6722-6E6B-4BAB-9505-08D25C60077C}"/>
              </a:ext>
            </a:extLst>
          </p:cNvPr>
          <p:cNvSpPr txBox="1"/>
          <p:nvPr/>
        </p:nvSpPr>
        <p:spPr>
          <a:xfrm>
            <a:off x="5027720" y="2355541"/>
            <a:ext cx="3026791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땅볼 </a:t>
            </a:r>
            <a:r>
              <a:rPr lang="en-US" altLang="ko-KR" dirty="0"/>
              <a:t>/ </a:t>
            </a:r>
            <a:r>
              <a:rPr lang="ko-KR" altLang="en-US" dirty="0" err="1"/>
              <a:t>뜬공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파울 </a:t>
            </a:r>
            <a:r>
              <a:rPr lang="en-US" altLang="ko-KR" dirty="0"/>
              <a:t>/ </a:t>
            </a:r>
            <a:r>
              <a:rPr lang="ko-KR" altLang="en-US" dirty="0"/>
              <a:t>헛스윙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B84DD-F99F-4E49-BC48-7FFF992B048B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943306" y="2540207"/>
            <a:ext cx="1084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F67C43-368E-451C-96A9-80FE61234351}"/>
              </a:ext>
            </a:extLst>
          </p:cNvPr>
          <p:cNvSpPr txBox="1"/>
          <p:nvPr/>
        </p:nvSpPr>
        <p:spPr>
          <a:xfrm>
            <a:off x="2753557" y="155908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EAC14-4E5B-4F58-9FA3-EE9B48D8686E}"/>
              </a:ext>
            </a:extLst>
          </p:cNvPr>
          <p:cNvSpPr txBox="1"/>
          <p:nvPr/>
        </p:nvSpPr>
        <p:spPr>
          <a:xfrm>
            <a:off x="2753557" y="305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E6341-9120-4EC8-82F2-17AE4A525515}"/>
              </a:ext>
            </a:extLst>
          </p:cNvPr>
          <p:cNvSpPr txBox="1"/>
          <p:nvPr/>
        </p:nvSpPr>
        <p:spPr>
          <a:xfrm>
            <a:off x="4227782" y="6946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BA729-1B3B-428C-8439-4BB95C350285}"/>
              </a:ext>
            </a:extLst>
          </p:cNvPr>
          <p:cNvSpPr txBox="1"/>
          <p:nvPr/>
        </p:nvSpPr>
        <p:spPr>
          <a:xfrm>
            <a:off x="4236085" y="21609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/>
              <p:nvPr/>
            </p:nvSpPr>
            <p:spPr>
              <a:xfrm>
                <a:off x="5063084" y="2724873"/>
                <a:ext cx="6930648" cy="373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ko-KR" altLang="en-US" sz="1400" b="1" dirty="0"/>
                  <a:t>단타 </a:t>
                </a:r>
                <a:r>
                  <a:rPr lang="en-US" altLang="ko-KR" sz="1400" b="1" dirty="0"/>
                  <a:t>/ 2</a:t>
                </a:r>
                <a:r>
                  <a:rPr lang="ko-KR" altLang="en-US" sz="1400" b="1" dirty="0" err="1"/>
                  <a:t>루타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/ 3</a:t>
                </a:r>
                <a:r>
                  <a:rPr lang="ko-KR" altLang="en-US" sz="1400" b="1" dirty="0" err="1"/>
                  <a:t>루타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/ </a:t>
                </a:r>
                <a:r>
                  <a:rPr lang="ko-KR" altLang="en-US" sz="1400" b="1" dirty="0"/>
                  <a:t>홈런 </a:t>
                </a:r>
                <a:r>
                  <a:rPr lang="en-US" altLang="ko-KR" sz="1400" b="1" dirty="0"/>
                  <a:t>: </a:t>
                </a:r>
                <a:r>
                  <a:rPr lang="ko-KR" altLang="en-US" sz="1400" b="1" dirty="0">
                    <a:solidFill>
                      <a:srgbClr val="FFFF00"/>
                    </a:solidFill>
                  </a:rPr>
                  <a:t>타자 </a:t>
                </a:r>
                <a:r>
                  <a:rPr lang="en-US" altLang="ko-KR" sz="1400" b="1" dirty="0">
                    <a:solidFill>
                      <a:srgbClr val="FFFF00"/>
                    </a:solidFill>
                  </a:rPr>
                  <a:t>table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中 </a:t>
                </a:r>
                <a:r>
                  <a:rPr lang="en-US" altLang="ko-KR" sz="1400" b="1" dirty="0"/>
                  <a:t>{</a:t>
                </a:r>
                <a:r>
                  <a:rPr lang="ko-KR" altLang="en-US" sz="1400" b="1" dirty="0"/>
                  <a:t>안타</a:t>
                </a:r>
                <a:r>
                  <a:rPr lang="en-US" altLang="ko-KR" sz="1400" b="1" dirty="0"/>
                  <a:t>, 2</a:t>
                </a:r>
                <a:r>
                  <a:rPr lang="ko-KR" altLang="en-US" sz="1400" b="1" dirty="0" err="1"/>
                  <a:t>루타</a:t>
                </a:r>
                <a:r>
                  <a:rPr lang="en-US" altLang="ko-KR" sz="1400" b="1" dirty="0"/>
                  <a:t>, 3</a:t>
                </a:r>
                <a:r>
                  <a:rPr lang="ko-KR" altLang="en-US" sz="1400" b="1" dirty="0" err="1"/>
                  <a:t>루타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홈런</a:t>
                </a:r>
                <a:r>
                  <a:rPr lang="en-US" altLang="ko-KR" sz="1400" b="1" dirty="0"/>
                  <a:t>} </a:t>
                </a:r>
                <a:r>
                  <a:rPr lang="ko-KR" altLang="en-US" sz="1400" b="1" dirty="0"/>
                  <a:t>사용</a:t>
                </a:r>
                <a:endParaRPr lang="en-US" altLang="ko-KR" sz="1400" b="1" dirty="0"/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ko-KR" altLang="en-US" sz="1400" b="1" dirty="0"/>
                  <a:t>단타 </a:t>
                </a:r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−(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루타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루타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홈런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</m:den>
                    </m:f>
                  </m:oMath>
                </a14:m>
                <a:endPara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en-US" altLang="ko-KR" sz="1400" b="1" dirty="0"/>
                  <a:t>2</a:t>
                </a:r>
                <a:r>
                  <a:rPr lang="ko-KR" altLang="en-US" sz="1400" b="1" dirty="0" err="1"/>
                  <a:t>루타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루타</m:t>
                        </m:r>
                      </m:num>
                      <m:den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</m:den>
                    </m:f>
                  </m:oMath>
                </a14:m>
                <a:endParaRPr lang="en-US" altLang="ko-KR" sz="1400" b="1" dirty="0"/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en-US" altLang="ko-KR" sz="1400" b="1" dirty="0"/>
                  <a:t>3</a:t>
                </a:r>
                <a:r>
                  <a:rPr lang="ko-KR" altLang="en-US" sz="1400" b="1" dirty="0" err="1"/>
                  <a:t>루타</a:t>
                </a:r>
                <a:r>
                  <a:rPr lang="en-US" altLang="ko-KR" sz="1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루타</m:t>
                        </m:r>
                      </m:num>
                      <m:den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</m:den>
                    </m:f>
                  </m:oMath>
                </a14:m>
                <a:endParaRPr lang="en-US" altLang="ko-KR" sz="1400" b="1" dirty="0"/>
              </a:p>
              <a:p>
                <a:pPr lvl="1"/>
                <a:endParaRPr lang="en-US" altLang="ko-KR" sz="1400" b="1" dirty="0"/>
              </a:p>
              <a:p>
                <a:pPr lvl="1"/>
                <a:r>
                  <a:rPr lang="ko-KR" altLang="en-US" sz="1400" b="1" dirty="0"/>
                  <a:t>홈런 </a:t>
                </a:r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홈런</m:t>
                        </m:r>
                      </m:num>
                      <m:den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안타</m:t>
                        </m:r>
                      </m:den>
                    </m:f>
                  </m:oMath>
                </a14:m>
                <a:endParaRPr lang="en-US" altLang="ko-KR" sz="1400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1FB7E-C18C-4BEA-ADB3-6D868D8E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4" y="2724873"/>
                <a:ext cx="6930648" cy="3738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6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627</Words>
  <Application>Microsoft Office PowerPoint</Application>
  <PresentationFormat>와이드스크린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맑은 고딕</vt:lpstr>
      <vt:lpstr>Office 테마</vt:lpstr>
      <vt:lpstr>야구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자료 사이트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김태관</dc:creator>
  <cp:lastModifiedBy>김태관</cp:lastModifiedBy>
  <cp:revision>23</cp:revision>
  <dcterms:created xsi:type="dcterms:W3CDTF">2017-11-10T13:16:34Z</dcterms:created>
  <dcterms:modified xsi:type="dcterms:W3CDTF">2017-12-05T14:32:01Z</dcterms:modified>
</cp:coreProperties>
</file>