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4"/>
  </p:notesMasterIdLst>
  <p:handoutMasterIdLst>
    <p:handoutMasterId r:id="rId55"/>
  </p:handoutMasterIdLst>
  <p:sldIdLst>
    <p:sldId id="258" r:id="rId2"/>
    <p:sldId id="276" r:id="rId3"/>
    <p:sldId id="275" r:id="rId4"/>
    <p:sldId id="284" r:id="rId5"/>
    <p:sldId id="286" r:id="rId6"/>
    <p:sldId id="277" r:id="rId7"/>
    <p:sldId id="287" r:id="rId8"/>
    <p:sldId id="288" r:id="rId9"/>
    <p:sldId id="278" r:id="rId10"/>
    <p:sldId id="289" r:id="rId11"/>
    <p:sldId id="279" r:id="rId12"/>
    <p:sldId id="290" r:id="rId13"/>
    <p:sldId id="291" r:id="rId14"/>
    <p:sldId id="292" r:id="rId15"/>
    <p:sldId id="293" r:id="rId16"/>
    <p:sldId id="294" r:id="rId17"/>
    <p:sldId id="280" r:id="rId18"/>
    <p:sldId id="295" r:id="rId19"/>
    <p:sldId id="299" r:id="rId20"/>
    <p:sldId id="296" r:id="rId21"/>
    <p:sldId id="297" r:id="rId22"/>
    <p:sldId id="298" r:id="rId23"/>
    <p:sldId id="300" r:id="rId24"/>
    <p:sldId id="301" r:id="rId25"/>
    <p:sldId id="282" r:id="rId26"/>
    <p:sldId id="302" r:id="rId27"/>
    <p:sldId id="281" r:id="rId28"/>
    <p:sldId id="312" r:id="rId29"/>
    <p:sldId id="313" r:id="rId30"/>
    <p:sldId id="314" r:id="rId31"/>
    <p:sldId id="315" r:id="rId32"/>
    <p:sldId id="316" r:id="rId33"/>
    <p:sldId id="317" r:id="rId34"/>
    <p:sldId id="318" r:id="rId35"/>
    <p:sldId id="319" r:id="rId36"/>
    <p:sldId id="320" r:id="rId37"/>
    <p:sldId id="303" r:id="rId38"/>
    <p:sldId id="304" r:id="rId39"/>
    <p:sldId id="305" r:id="rId40"/>
    <p:sldId id="306" r:id="rId41"/>
    <p:sldId id="307" r:id="rId42"/>
    <p:sldId id="308" r:id="rId43"/>
    <p:sldId id="309" r:id="rId44"/>
    <p:sldId id="310" r:id="rId45"/>
    <p:sldId id="311" r:id="rId46"/>
    <p:sldId id="283" r:id="rId47"/>
    <p:sldId id="321" r:id="rId48"/>
    <p:sldId id="322" r:id="rId49"/>
    <p:sldId id="323" r:id="rId50"/>
    <p:sldId id="324" r:id="rId51"/>
    <p:sldId id="325" r:id="rId52"/>
    <p:sldId id="32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E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78571" autoAdjust="0"/>
  </p:normalViewPr>
  <p:slideViewPr>
    <p:cSldViewPr snapToGrid="0" snapToObjects="1" showGuides="1">
      <p:cViewPr varScale="1">
        <p:scale>
          <a:sx n="56" d="100"/>
          <a:sy n="56" d="100"/>
        </p:scale>
        <p:origin x="1205" y="38"/>
      </p:cViewPr>
      <p:guideLst/>
    </p:cSldViewPr>
  </p:slideViewPr>
  <p:notesTextViewPr>
    <p:cViewPr>
      <p:scale>
        <a:sx n="1" d="1"/>
        <a:sy n="1" d="1"/>
      </p:scale>
      <p:origin x="0" y="0"/>
    </p:cViewPr>
  </p:notesTextViewPr>
  <p:notesViewPr>
    <p:cSldViewPr snapToGrid="0" snapToObjects="1">
      <p:cViewPr varScale="1">
        <p:scale>
          <a:sx n="56" d="100"/>
          <a:sy n="56" d="100"/>
        </p:scale>
        <p:origin x="277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DAE5C5-28DC-4CDE-A1D7-76DD75F92D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B62C77-6608-445B-933C-622D43C03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33AE7D-7E4C-421E-B7E6-BBEA545194EA}" type="datetimeFigureOut">
              <a:rPr lang="en-US" smtClean="0"/>
              <a:t>8/18/2020</a:t>
            </a:fld>
            <a:endParaRPr lang="en-US"/>
          </a:p>
        </p:txBody>
      </p:sp>
      <p:sp>
        <p:nvSpPr>
          <p:cNvPr id="4" name="Footer Placeholder 3">
            <a:extLst>
              <a:ext uri="{FF2B5EF4-FFF2-40B4-BE49-F238E27FC236}">
                <a16:creationId xmlns:a16="http://schemas.microsoft.com/office/drawing/2014/main" id="{512CB6DC-3B6C-4F39-8784-7F9137B99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C72E688-A948-4854-81D7-866826A927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D093CA-8AD3-4D40-85E2-89871B605616}" type="slidenum">
              <a:rPr lang="en-US" smtClean="0"/>
              <a:t>‹#›</a:t>
            </a:fld>
            <a:endParaRPr lang="en-US"/>
          </a:p>
        </p:txBody>
      </p:sp>
    </p:spTree>
    <p:extLst>
      <p:ext uri="{BB962C8B-B14F-4D97-AF65-F5344CB8AC3E}">
        <p14:creationId xmlns:p14="http://schemas.microsoft.com/office/powerpoint/2010/main" val="2472383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8/18/2020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a:t>
            </a:r>
          </a:p>
          <a:p>
            <a:pPr marL="171450" indent="-171450" eaLnBrk="1" hangingPunct="1">
              <a:lnSpc>
                <a:spcPct val="90000"/>
              </a:lnSpc>
              <a:buFontTx/>
              <a:buChar char="-"/>
            </a:pPr>
            <a:r>
              <a:rPr lang="en-US" altLang="en-US" dirty="0" smtClean="0"/>
              <a:t>get </a:t>
            </a:r>
            <a:r>
              <a:rPr lang="ja-JP" altLang="en-US" dirty="0" smtClean="0"/>
              <a:t>“</a:t>
            </a:r>
            <a:r>
              <a:rPr lang="en-US" altLang="ja-JP" dirty="0" smtClean="0"/>
              <a:t>feel</a:t>
            </a:r>
            <a:r>
              <a:rPr lang="ja-JP" altLang="en-US" dirty="0" smtClean="0"/>
              <a:t>”</a:t>
            </a:r>
            <a:r>
              <a:rPr lang="en-US" altLang="ja-JP" dirty="0" smtClean="0"/>
              <a:t> and terminology</a:t>
            </a:r>
          </a:p>
          <a:p>
            <a:pPr marL="171450" indent="-171450" eaLnBrk="1" hangingPunct="1">
              <a:lnSpc>
                <a:spcPct val="90000"/>
              </a:lnSpc>
              <a:buFontTx/>
              <a:buChar char="-"/>
            </a:pPr>
            <a:r>
              <a:rPr lang="en-US" altLang="en-US" dirty="0" smtClean="0"/>
              <a:t>more depth, detail </a:t>
            </a:r>
            <a:r>
              <a:rPr lang="en-US" altLang="en-US" i="1" dirty="0" smtClean="0"/>
              <a:t>later</a:t>
            </a:r>
            <a:r>
              <a:rPr lang="en-US" altLang="en-US" dirty="0" smtClean="0"/>
              <a:t> in course</a:t>
            </a:r>
          </a:p>
          <a:p>
            <a:pPr marL="171450" indent="-171450" eaLnBrk="1" hangingPunct="1">
              <a:lnSpc>
                <a:spcPct val="90000"/>
              </a:lnSpc>
              <a:buFontTx/>
              <a:buChar char="-"/>
            </a:pPr>
            <a:r>
              <a:rPr lang="en-US" altLang="en-US" dirty="0" smtClean="0"/>
              <a:t>approach:</a:t>
            </a:r>
          </a:p>
          <a:p>
            <a:pPr lvl="1" eaLnBrk="1" hangingPunct="1">
              <a:lnSpc>
                <a:spcPct val="90000"/>
              </a:lnSpc>
              <a:buSzPct val="85000"/>
            </a:pPr>
            <a:r>
              <a:rPr lang="en-US" altLang="en-US" sz="2800" dirty="0" smtClean="0">
                <a:ea typeface="Arial" panose="020B0604020202020204" pitchFamily="34" charset="0"/>
              </a:rPr>
              <a:t>use Internet as example</a:t>
            </a:r>
          </a:p>
          <a:p>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1</a:t>
            </a:fld>
            <a:endParaRPr lang="en-US" dirty="0"/>
          </a:p>
        </p:txBody>
      </p:sp>
    </p:spTree>
    <p:extLst>
      <p:ext uri="{BB962C8B-B14F-4D97-AF65-F5344CB8AC3E}">
        <p14:creationId xmlns:p14="http://schemas.microsoft.com/office/powerpoint/2010/main" val="3591773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en-US" dirty="0" smtClean="0"/>
              <a:t>Copper conductor: </a:t>
            </a:r>
            <a:r>
              <a:rPr lang="en-US" altLang="en-US" dirty="0" err="1" smtClean="0"/>
              <a:t>dây</a:t>
            </a:r>
            <a:r>
              <a:rPr lang="en-US" altLang="en-US" baseline="0" dirty="0" smtClean="0"/>
              <a:t> </a:t>
            </a:r>
            <a:r>
              <a:rPr lang="en-US" altLang="en-US" baseline="0" dirty="0" err="1" smtClean="0"/>
              <a:t>dẫn</a:t>
            </a:r>
            <a:r>
              <a:rPr lang="en-US" altLang="en-US" baseline="0" dirty="0" smtClean="0"/>
              <a:t> </a:t>
            </a:r>
            <a:r>
              <a:rPr lang="en-US" altLang="en-US" baseline="0" dirty="0" err="1" smtClean="0"/>
              <a:t>đồng</a:t>
            </a:r>
            <a:endParaRPr lang="en-US" altLang="en-US" baseline="0" dirty="0" smtClean="0"/>
          </a:p>
          <a:p>
            <a:pPr marL="171450" indent="-171450">
              <a:buFontTx/>
              <a:buChar char="-"/>
            </a:pPr>
            <a:r>
              <a:rPr lang="en-US" sz="1200" b="0" i="0" kern="1200" dirty="0" smtClean="0">
                <a:solidFill>
                  <a:schemeClr val="tx1"/>
                </a:solidFill>
                <a:effectLst/>
                <a:latin typeface="Arial Regular"/>
                <a:ea typeface="+mn-ea"/>
                <a:cs typeface="+mn-cs"/>
              </a:rPr>
              <a:t>With this construction and special insulation and shielding, coaxial cable can achieve high data transmission rates.</a:t>
            </a:r>
            <a:r>
              <a:rPr lang="en-US" dirty="0" smtClean="0"/>
              <a:t> Specifically, a number of end systems can be connected directly to the cable, with each of the end systems receiving whatever is sent by the other end systems.</a:t>
            </a: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15</a:t>
            </a:fld>
            <a:endParaRPr lang="en-US" dirty="0"/>
          </a:p>
        </p:txBody>
      </p:sp>
    </p:spTree>
    <p:extLst>
      <p:ext uri="{BB962C8B-B14F-4D97-AF65-F5344CB8AC3E}">
        <p14:creationId xmlns:p14="http://schemas.microsoft.com/office/powerpoint/2010/main" val="2522100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16</a:t>
            </a:fld>
            <a:endParaRPr lang="en-US" dirty="0"/>
          </a:p>
        </p:txBody>
      </p:sp>
    </p:spTree>
    <p:extLst>
      <p:ext uri="{BB962C8B-B14F-4D97-AF65-F5344CB8AC3E}">
        <p14:creationId xmlns:p14="http://schemas.microsoft.com/office/powerpoint/2010/main" val="2720824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18</a:t>
            </a:fld>
            <a:endParaRPr lang="en-US" dirty="0"/>
          </a:p>
        </p:txBody>
      </p:sp>
    </p:spTree>
    <p:extLst>
      <p:ext uri="{BB962C8B-B14F-4D97-AF65-F5344CB8AC3E}">
        <p14:creationId xmlns:p14="http://schemas.microsoft.com/office/powerpoint/2010/main" val="299984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 </a:t>
            </a:r>
            <a:r>
              <a:rPr lang="en-US" sz="1200" b="0" i="0" kern="1200" dirty="0" smtClean="0">
                <a:solidFill>
                  <a:schemeClr val="tx1"/>
                </a:solidFill>
                <a:effectLst/>
                <a:latin typeface="Arial Regular"/>
                <a:ea typeface="+mn-ea"/>
                <a:cs typeface="+mn-cs"/>
              </a:rPr>
              <a:t>When a packet arrives at a router, the router examines the address and searches its forwarding table, using this destination address, to find the appropriate outbound link. The router then directs the packet to this outbound link.</a:t>
            </a:r>
            <a:r>
              <a:rPr lang="en-US" dirty="0" smtClean="0"/>
              <a:t> </a:t>
            </a:r>
            <a:br>
              <a:rPr lang="en-US" dirty="0" smtClean="0"/>
            </a:br>
            <a:endParaRPr lang="en-US" dirty="0" smtClean="0"/>
          </a:p>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19</a:t>
            </a:fld>
            <a:endParaRPr lang="en-US" dirty="0"/>
          </a:p>
        </p:txBody>
      </p:sp>
    </p:spTree>
    <p:extLst>
      <p:ext uri="{BB962C8B-B14F-4D97-AF65-F5344CB8AC3E}">
        <p14:creationId xmlns:p14="http://schemas.microsoft.com/office/powerpoint/2010/main" val="4099580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b="0" i="0" kern="1200" dirty="0" smtClean="0">
                <a:solidFill>
                  <a:schemeClr val="tx1"/>
                </a:solidFill>
                <a:effectLst/>
                <a:latin typeface="Arial Regular"/>
                <a:ea typeface="+mn-ea"/>
                <a:cs typeface="+mn-cs"/>
              </a:rPr>
              <a:t>Packets are transmitted over each communication link at a rate equal to the </a:t>
            </a:r>
            <a:r>
              <a:rPr lang="en-US" sz="1200" b="0" i="1" kern="1200" dirty="0" smtClean="0">
                <a:solidFill>
                  <a:schemeClr val="tx1"/>
                </a:solidFill>
                <a:effectLst/>
                <a:latin typeface="Arial Regular"/>
                <a:ea typeface="+mn-ea"/>
                <a:cs typeface="+mn-cs"/>
              </a:rPr>
              <a:t>full </a:t>
            </a:r>
            <a:r>
              <a:rPr lang="en-US" sz="1200" b="0" i="0" kern="1200" dirty="0" smtClean="0">
                <a:solidFill>
                  <a:schemeClr val="tx1"/>
                </a:solidFill>
                <a:effectLst/>
                <a:latin typeface="Arial Regular"/>
                <a:ea typeface="+mn-ea"/>
                <a:cs typeface="+mn-cs"/>
              </a:rPr>
              <a:t>transmission rate of the link.</a:t>
            </a:r>
            <a:endParaRPr lang="en-US" dirty="0" smtClean="0"/>
          </a:p>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20</a:t>
            </a:fld>
            <a:endParaRPr lang="en-US" dirty="0"/>
          </a:p>
        </p:txBody>
      </p:sp>
    </p:spTree>
    <p:extLst>
      <p:ext uri="{BB962C8B-B14F-4D97-AF65-F5344CB8AC3E}">
        <p14:creationId xmlns:p14="http://schemas.microsoft.com/office/powerpoint/2010/main" val="2742969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21</a:t>
            </a:fld>
            <a:endParaRPr lang="en-US" dirty="0"/>
          </a:p>
        </p:txBody>
      </p:sp>
    </p:spTree>
    <p:extLst>
      <p:ext uri="{BB962C8B-B14F-4D97-AF65-F5344CB8AC3E}">
        <p14:creationId xmlns:p14="http://schemas.microsoft.com/office/powerpoint/2010/main" val="277287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Regular"/>
                <a:ea typeface="+mn-ea"/>
                <a:cs typeface="+mn-cs"/>
              </a:rPr>
              <a:t>- If an arriving packet needs to be transmitted onto a link but finds the link busy with the transmission of another packet, the arriving packet must wait in the output buffer. </a:t>
            </a:r>
          </a:p>
          <a:p>
            <a:pPr marL="171450" indent="-171450">
              <a:buFontTx/>
              <a:buChar char="-"/>
            </a:pPr>
            <a:r>
              <a:rPr lang="en-US" dirty="0" err="1" smtClean="0"/>
              <a:t>Lưu</a:t>
            </a:r>
            <a:r>
              <a:rPr lang="en-US" baseline="0" dirty="0" smtClean="0"/>
              <a:t> ý </a:t>
            </a:r>
            <a:r>
              <a:rPr lang="en-US" baseline="0" dirty="0" err="1" smtClean="0"/>
              <a:t>phân</a:t>
            </a:r>
            <a:r>
              <a:rPr lang="en-US" baseline="0" dirty="0" smtClean="0"/>
              <a:t> </a:t>
            </a:r>
            <a:r>
              <a:rPr lang="en-US" baseline="0" dirty="0" err="1" smtClean="0"/>
              <a:t>biệt</a:t>
            </a:r>
            <a:r>
              <a:rPr lang="en-US" baseline="0" dirty="0" smtClean="0"/>
              <a:t> store-and-forward delay vs queuing delay </a:t>
            </a:r>
            <a:r>
              <a:rPr lang="en-US" baseline="0" dirty="0" smtClean="0">
                <a:sym typeface="Wingdings" panose="05000000000000000000" pitchFamily="2" charset="2"/>
              </a:rPr>
              <a:t> (1)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chờ</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đủ</a:t>
            </a:r>
            <a:r>
              <a:rPr lang="en-US" baseline="0" dirty="0" smtClean="0">
                <a:sym typeface="Wingdings" panose="05000000000000000000" pitchFamily="2" charset="2"/>
              </a:rPr>
              <a:t> </a:t>
            </a:r>
            <a:r>
              <a:rPr lang="en-US" baseline="0" dirty="0" err="1" smtClean="0">
                <a:sym typeface="Wingdings" panose="05000000000000000000" pitchFamily="2" charset="2"/>
              </a:rPr>
              <a:t>các</a:t>
            </a:r>
            <a:r>
              <a:rPr lang="en-US" baseline="0" dirty="0" smtClean="0">
                <a:sym typeface="Wingdings" panose="05000000000000000000" pitchFamily="2" charset="2"/>
              </a:rPr>
              <a:t> bit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truyền</a:t>
            </a:r>
            <a:r>
              <a:rPr lang="en-US" baseline="0" dirty="0" smtClean="0">
                <a:sym typeface="Wingdings" panose="05000000000000000000" pitchFamily="2" charset="2"/>
              </a:rPr>
              <a:t>, (2)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chờ</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môi</a:t>
            </a:r>
            <a:r>
              <a:rPr lang="en-US" baseline="0" dirty="0" smtClean="0">
                <a:sym typeface="Wingdings" panose="05000000000000000000" pitchFamily="2" charset="2"/>
              </a:rPr>
              <a:t> </a:t>
            </a:r>
            <a:r>
              <a:rPr lang="en-US" baseline="0" dirty="0" err="1" smtClean="0">
                <a:sym typeface="Wingdings" panose="05000000000000000000" pitchFamily="2" charset="2"/>
              </a:rPr>
              <a:t>trường</a:t>
            </a:r>
            <a:r>
              <a:rPr lang="en-US" baseline="0" dirty="0" smtClean="0">
                <a:sym typeface="Wingdings" panose="05000000000000000000" pitchFamily="2" charset="2"/>
              </a:rPr>
              <a:t> idle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truyền</a:t>
            </a:r>
            <a:r>
              <a:rPr lang="en-US" baseline="0" dirty="0" smtClean="0">
                <a:sym typeface="Wingdings" panose="05000000000000000000" pitchFamily="2" charset="2"/>
              </a:rPr>
              <a:t>.</a:t>
            </a:r>
          </a:p>
          <a:p>
            <a:pPr marL="171450" indent="-171450">
              <a:buFontTx/>
              <a:buChar char="-"/>
            </a:pPr>
            <a:endParaRPr lang="en-US" baseline="0" dirty="0" smtClean="0">
              <a:sym typeface="Wingdings" panose="05000000000000000000" pitchFamily="2" charset="2"/>
            </a:endParaRPr>
          </a:p>
          <a:p>
            <a:pPr marL="171450" indent="-171450">
              <a:buFontTx/>
              <a:buChar char="-"/>
            </a:pPr>
            <a:r>
              <a:rPr lang="en-US" baseline="0" dirty="0" smtClean="0">
                <a:sym typeface="Wingdings" panose="05000000000000000000" pitchFamily="2" charset="2"/>
              </a:rPr>
              <a:t>Animation: </a:t>
            </a:r>
            <a:r>
              <a:rPr lang="en-US" dirty="0" smtClean="0"/>
              <a:t>http://computerscience.unicam.it/marcantoni/reti/applet/QueuingAndLossInteractive/1.html</a:t>
            </a:r>
            <a:br>
              <a:rPr lang="en-US" dirty="0" smtClean="0"/>
            </a:br>
            <a:endParaRPr lang="en-US" altLang="en-US" dirty="0" smtClean="0"/>
          </a:p>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22</a:t>
            </a:fld>
            <a:endParaRPr lang="en-US" dirty="0"/>
          </a:p>
        </p:txBody>
      </p:sp>
    </p:spTree>
    <p:extLst>
      <p:ext uri="{BB962C8B-B14F-4D97-AF65-F5344CB8AC3E}">
        <p14:creationId xmlns:p14="http://schemas.microsoft.com/office/powerpoint/2010/main" val="212753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smtClean="0">
              <a:sym typeface="Wingdings" panose="05000000000000000000" pitchFamily="2" charset="2"/>
            </a:endParaRPr>
          </a:p>
          <a:p>
            <a:r>
              <a:rPr lang="en-US" altLang="en-US" baseline="0" dirty="0" err="1" smtClean="0">
                <a:sym typeface="Wingdings" panose="05000000000000000000" pitchFamily="2" charset="2"/>
              </a:rPr>
              <a:t>Tham</a:t>
            </a:r>
            <a:r>
              <a:rPr lang="en-US" altLang="en-US" baseline="0" dirty="0" smtClean="0">
                <a:sym typeface="Wingdings" panose="05000000000000000000" pitchFamily="2" charset="2"/>
              </a:rPr>
              <a:t> </a:t>
            </a:r>
            <a:r>
              <a:rPr lang="en-US" altLang="en-US" baseline="0" dirty="0" err="1" smtClean="0">
                <a:sym typeface="Wingdings" panose="05000000000000000000" pitchFamily="2" charset="2"/>
              </a:rPr>
              <a:t>khảo</a:t>
            </a:r>
            <a:r>
              <a:rPr lang="en-US" altLang="en-US" baseline="0" dirty="0" smtClean="0">
                <a:sym typeface="Wingdings" panose="05000000000000000000" pitchFamily="2" charset="2"/>
              </a:rPr>
              <a:t> </a:t>
            </a:r>
            <a:r>
              <a:rPr lang="en-US" altLang="en-US" baseline="0" dirty="0" err="1" smtClean="0">
                <a:sym typeface="Wingdings" panose="05000000000000000000" pitchFamily="2" charset="2"/>
              </a:rPr>
              <a:t>thêm</a:t>
            </a:r>
            <a:r>
              <a:rPr lang="en-US" altLang="en-US" baseline="0" dirty="0" smtClean="0">
                <a:sym typeface="Wingdings" panose="05000000000000000000" pitchFamily="2" charset="2"/>
              </a:rPr>
              <a:t>: </a:t>
            </a:r>
            <a:r>
              <a:rPr lang="en-US" dirty="0" smtClean="0"/>
              <a:t>https://www.youtube.com/watch?v=9JqaMOK_Xaw</a:t>
            </a:r>
            <a:endParaRPr lang="en-US" altLang="en-US" dirty="0" smtClean="0"/>
          </a:p>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23</a:t>
            </a:fld>
            <a:endParaRPr lang="en-US" dirty="0"/>
          </a:p>
        </p:txBody>
      </p:sp>
    </p:spTree>
    <p:extLst>
      <p:ext uri="{BB962C8B-B14F-4D97-AF65-F5344CB8AC3E}">
        <p14:creationId xmlns:p14="http://schemas.microsoft.com/office/powerpoint/2010/main" val="2525062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24</a:t>
            </a:fld>
            <a:endParaRPr lang="en-US" dirty="0"/>
          </a:p>
        </p:txBody>
      </p:sp>
    </p:spTree>
    <p:extLst>
      <p:ext uri="{BB962C8B-B14F-4D97-AF65-F5344CB8AC3E}">
        <p14:creationId xmlns:p14="http://schemas.microsoft.com/office/powerpoint/2010/main" val="69132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Tôpô vòng và lưới thường thích hợp với truyền dẫn đồng cấp</a:t>
            </a:r>
            <a:r>
              <a:rPr lang="en-US" dirty="0" smtClean="0"/>
              <a:t> (peer-to-peer)</a:t>
            </a:r>
            <a:r>
              <a:rPr lang="vi-VN" dirty="0" smtClean="0"/>
              <a:t>. </a:t>
            </a:r>
          </a:p>
          <a:p>
            <a:pPr marL="171450" indent="-171450">
              <a:buFont typeface="Arial" panose="020B0604020202020204" pitchFamily="34" charset="0"/>
              <a:buChar char="•"/>
            </a:pPr>
            <a:r>
              <a:rPr lang="vi-VN" dirty="0" smtClean="0"/>
              <a:t>Tôpô sao và cây thường thích hợp cho truyền dẫn sơ cấp- thứ cấp</a:t>
            </a:r>
            <a:r>
              <a:rPr lang="en-US" dirty="0" smtClean="0"/>
              <a:t> (server-client</a:t>
            </a:r>
            <a:r>
              <a:rPr lang="en-US" baseline="0" dirty="0" smtClean="0"/>
              <a:t> </a:t>
            </a:r>
            <a:r>
              <a:rPr lang="en-US" baseline="0" dirty="0" err="1" smtClean="0"/>
              <a:t>hoặc</a:t>
            </a:r>
            <a:r>
              <a:rPr lang="en-US" baseline="0" dirty="0" smtClean="0"/>
              <a:t> primary-secondary)</a:t>
            </a:r>
            <a:r>
              <a:rPr lang="vi-VN" dirty="0" smtClean="0"/>
              <a:t>. </a:t>
            </a:r>
          </a:p>
          <a:p>
            <a:pPr marL="171450" indent="-171450">
              <a:buFont typeface="Arial" panose="020B0604020202020204" pitchFamily="34" charset="0"/>
              <a:buChar char="•"/>
            </a:pPr>
            <a:r>
              <a:rPr lang="vi-VN" dirty="0" smtClean="0"/>
              <a:t>Tôpô bus thích hợp cho cả hai dạng: đồng cấp và sơ cấp- thứ cấp. </a:t>
            </a:r>
            <a:endParaRPr lang="en-US" dirty="0" smtClean="0"/>
          </a:p>
          <a:p>
            <a:pPr marL="171450" indent="-171450">
              <a:buFontTx/>
              <a:buChar char="-"/>
            </a:pPr>
            <a:endParaRPr lang="en-US" altLang="en-US" dirty="0" smtClean="0"/>
          </a:p>
          <a:p>
            <a:pPr marL="171450" indent="-171450">
              <a:buFontTx/>
              <a:buChar char="-"/>
            </a:pPr>
            <a:r>
              <a:rPr lang="en-US" altLang="en-US" dirty="0" err="1" smtClean="0"/>
              <a:t>Tham</a:t>
            </a:r>
            <a:r>
              <a:rPr lang="en-US" altLang="en-US" dirty="0" smtClean="0"/>
              <a:t> </a:t>
            </a:r>
            <a:r>
              <a:rPr lang="en-US" altLang="en-US" dirty="0" err="1" smtClean="0"/>
              <a:t>khảo</a:t>
            </a:r>
            <a:r>
              <a:rPr lang="en-US" altLang="en-US" baseline="0" dirty="0" smtClean="0"/>
              <a:t> </a:t>
            </a:r>
            <a:r>
              <a:rPr lang="en-US" altLang="en-US" baseline="0" dirty="0" err="1" smtClean="0"/>
              <a:t>thêm</a:t>
            </a:r>
            <a:r>
              <a:rPr lang="en-US" altLang="en-US" baseline="0" dirty="0" smtClean="0"/>
              <a:t>: </a:t>
            </a:r>
            <a:r>
              <a:rPr lang="en-US" dirty="0" smtClean="0"/>
              <a:t>https://</a:t>
            </a:r>
            <a:r>
              <a:rPr lang="en-US" dirty="0" smtClean="0"/>
              <a:t>www.dnsstuff.com/what-is-network-topology</a:t>
            </a: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26</a:t>
            </a:fld>
            <a:endParaRPr lang="en-US" dirty="0"/>
          </a:p>
        </p:txBody>
      </p:sp>
    </p:spTree>
    <p:extLst>
      <p:ext uri="{BB962C8B-B14F-4D97-AF65-F5344CB8AC3E}">
        <p14:creationId xmlns:p14="http://schemas.microsoft.com/office/powerpoint/2010/main" val="76523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smtClean="0">
                <a:effectLst/>
                <a:latin typeface="Arial" panose="020B0604020202020204" pitchFamily="34" charset="0"/>
                <a:ea typeface="Calibri" panose="020F0502020204030204" pitchFamily="34" charset="0"/>
                <a:cs typeface="Times New Roman" panose="02020603050405020304" pitchFamily="18" charset="0"/>
              </a:rPr>
              <a:t>x =</a:t>
            </a:r>
            <a:r>
              <a:rPr lang="en-US" sz="1200" baseline="0" dirty="0" smtClean="0">
                <a:effectLst/>
                <a:latin typeface="Arial" panose="020B0604020202020204" pitchFamily="34" charset="0"/>
                <a:ea typeface="Calibri" panose="020F0502020204030204" pitchFamily="34" charset="0"/>
                <a:cs typeface="Times New Roman" panose="02020603050405020304" pitchFamily="18" charset="0"/>
              </a:rPr>
              <a:t> 4  </a:t>
            </a:r>
            <a:r>
              <a:rPr lang="en-US" sz="1200" baseline="0" dirty="0" smtClean="0">
                <a:effectLst/>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 Class code 7gq6fu4</a:t>
            </a:r>
          </a:p>
          <a:p>
            <a:pPr>
              <a:lnSpc>
                <a:spcPct val="107000"/>
              </a:lnSpc>
              <a:spcAft>
                <a:spcPts val="800"/>
              </a:spcAft>
            </a:pPr>
            <a:r>
              <a:rPr lang="en-US" sz="1200" baseline="0" dirty="0" smtClean="0">
                <a:effectLst/>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x = 5  Class code </a:t>
            </a:r>
            <a:r>
              <a:rPr lang="en-US" sz="1800" b="0" i="0" kern="1200" dirty="0" smtClean="0">
                <a:solidFill>
                  <a:schemeClr val="tx1"/>
                </a:solidFill>
                <a:effectLst/>
                <a:latin typeface="Arial Regular"/>
                <a:ea typeface="+mn-ea"/>
                <a:cs typeface="+mn-cs"/>
              </a:rPr>
              <a:t>v3x5yvk</a:t>
            </a:r>
            <a:endParaRPr lang="en-US" sz="12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US" dirty="0" smtClean="0"/>
              <a:t>Introduce</a:t>
            </a:r>
            <a:r>
              <a:rPr lang="en-US" baseline="0" dirty="0" smtClean="0"/>
              <a:t> the Google Classroom</a:t>
            </a: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4</a:t>
            </a:fld>
            <a:endParaRPr lang="en-US" dirty="0"/>
          </a:p>
        </p:txBody>
      </p:sp>
    </p:spTree>
    <p:extLst>
      <p:ext uri="{BB962C8B-B14F-4D97-AF65-F5344CB8AC3E}">
        <p14:creationId xmlns:p14="http://schemas.microsoft.com/office/powerpoint/2010/main" val="944734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28</a:t>
            </a:fld>
            <a:endParaRPr lang="en-US" dirty="0"/>
          </a:p>
        </p:txBody>
      </p:sp>
    </p:spTree>
    <p:extLst>
      <p:ext uri="{BB962C8B-B14F-4D97-AF65-F5344CB8AC3E}">
        <p14:creationId xmlns:p14="http://schemas.microsoft.com/office/powerpoint/2010/main" val="1955424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29</a:t>
            </a:fld>
            <a:endParaRPr lang="en-US" dirty="0"/>
          </a:p>
        </p:txBody>
      </p:sp>
    </p:spTree>
    <p:extLst>
      <p:ext uri="{BB962C8B-B14F-4D97-AF65-F5344CB8AC3E}">
        <p14:creationId xmlns:p14="http://schemas.microsoft.com/office/powerpoint/2010/main" val="4013985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30</a:t>
            </a:fld>
            <a:endParaRPr lang="en-US" dirty="0"/>
          </a:p>
        </p:txBody>
      </p:sp>
    </p:spTree>
    <p:extLst>
      <p:ext uri="{BB962C8B-B14F-4D97-AF65-F5344CB8AC3E}">
        <p14:creationId xmlns:p14="http://schemas.microsoft.com/office/powerpoint/2010/main" val="4031375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Unlike the other three delays (namely, </a:t>
            </a:r>
            <a:r>
              <a:rPr lang="en-US" altLang="en-US" dirty="0" err="1" smtClean="0"/>
              <a:t>dproc</a:t>
            </a:r>
            <a:r>
              <a:rPr lang="en-US" altLang="en-US" dirty="0" smtClean="0"/>
              <a:t>, </a:t>
            </a:r>
            <a:r>
              <a:rPr lang="en-US" altLang="en-US" dirty="0" err="1" smtClean="0"/>
              <a:t>dtrans</a:t>
            </a:r>
            <a:r>
              <a:rPr lang="en-US" altLang="en-US" dirty="0" smtClean="0"/>
              <a:t>, and </a:t>
            </a:r>
            <a:r>
              <a:rPr lang="en-US" altLang="en-US" dirty="0" err="1" smtClean="0"/>
              <a:t>dprop</a:t>
            </a:r>
            <a:r>
              <a:rPr lang="en-US" altLang="en-US" dirty="0" smtClean="0"/>
              <a:t>), the queuing delay can vary from packet to packet.</a:t>
            </a:r>
          </a:p>
          <a:p>
            <a:r>
              <a:rPr lang="en-US" sz="1200" b="0" i="0" kern="1200" dirty="0" smtClean="0">
                <a:solidFill>
                  <a:schemeClr val="tx1"/>
                </a:solidFill>
                <a:effectLst/>
                <a:latin typeface="Arial Regular"/>
                <a:ea typeface="+mn-ea"/>
                <a:cs typeface="+mn-cs"/>
              </a:rPr>
              <a:t>For example, if 10 packets arrive at an empty queue at the same time, the first packet transmitted will suffer no queuing delay, while the last packet transmitted will suffer a relatively large queuing delay (while it waits for the other nine packets to be transmitted).</a:t>
            </a:r>
            <a:r>
              <a:rPr lang="en-US" dirty="0" smtClean="0"/>
              <a:t> </a:t>
            </a:r>
          </a:p>
          <a:p>
            <a:pPr marL="171450" indent="-171450">
              <a:buFont typeface="Wingdings" panose="05000000000000000000" pitchFamily="2" charset="2"/>
              <a:buChar char="à"/>
            </a:pPr>
            <a:r>
              <a:rPr lang="en-US"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vì</a:t>
            </a:r>
            <a:r>
              <a:rPr lang="en-US" baseline="0" dirty="0" smtClean="0">
                <a:sym typeface="Wingdings" panose="05000000000000000000" pitchFamily="2" charset="2"/>
              </a:rPr>
              <a:t> </a:t>
            </a:r>
            <a:r>
              <a:rPr lang="en-US" baseline="0" dirty="0" err="1" smtClean="0">
                <a:sym typeface="Wingdings" panose="05000000000000000000" pitchFamily="2" charset="2"/>
              </a:rPr>
              <a:t>vậy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xem</a:t>
            </a:r>
            <a:r>
              <a:rPr lang="en-US" baseline="0" dirty="0" smtClean="0">
                <a:sym typeface="Wingdings" panose="05000000000000000000" pitchFamily="2" charset="2"/>
              </a:rPr>
              <a:t> </a:t>
            </a:r>
            <a:r>
              <a:rPr lang="en-US" baseline="0" dirty="0" err="1" smtClean="0">
                <a:sym typeface="Wingdings" panose="05000000000000000000" pitchFamily="2" charset="2"/>
              </a:rPr>
              <a:t>xét</a:t>
            </a:r>
            <a:r>
              <a:rPr lang="en-US" baseline="0" dirty="0" smtClean="0">
                <a:sym typeface="Wingdings" panose="05000000000000000000" pitchFamily="2" charset="2"/>
              </a:rPr>
              <a:t> queuing delay </a:t>
            </a:r>
            <a:r>
              <a:rPr lang="en-US" baseline="0" dirty="0" err="1" smtClean="0">
                <a:sym typeface="Wingdings" panose="05000000000000000000" pitchFamily="2" charset="2"/>
              </a:rPr>
              <a:t>người</a:t>
            </a:r>
            <a:r>
              <a:rPr lang="en-US" baseline="0" dirty="0" smtClean="0">
                <a:sym typeface="Wingdings" panose="05000000000000000000" pitchFamily="2" charset="2"/>
              </a:rPr>
              <a:t> ta </a:t>
            </a:r>
            <a:r>
              <a:rPr lang="en-US" baseline="0" dirty="0" err="1" smtClean="0">
                <a:sym typeface="Wingdings" panose="05000000000000000000" pitchFamily="2" charset="2"/>
              </a:rPr>
              <a:t>thường</a:t>
            </a:r>
            <a:r>
              <a:rPr lang="en-US" baseline="0" dirty="0" smtClean="0">
                <a:sym typeface="Wingdings" panose="05000000000000000000" pitchFamily="2" charset="2"/>
              </a:rPr>
              <a:t> </a:t>
            </a:r>
            <a:r>
              <a:rPr lang="en-US" baseline="0" dirty="0" err="1" smtClean="0">
                <a:sym typeface="Wingdings" panose="05000000000000000000" pitchFamily="2" charset="2"/>
              </a:rPr>
              <a:t>quan</a:t>
            </a:r>
            <a:r>
              <a:rPr lang="en-US" baseline="0" dirty="0" smtClean="0">
                <a:sym typeface="Wingdings" panose="05000000000000000000" pitchFamily="2" charset="2"/>
              </a:rPr>
              <a:t> </a:t>
            </a:r>
            <a:r>
              <a:rPr lang="en-US" baseline="0" dirty="0" err="1" smtClean="0">
                <a:sym typeface="Wingdings" panose="05000000000000000000" pitchFamily="2" charset="2"/>
              </a:rPr>
              <a:t>tâm</a:t>
            </a:r>
            <a:r>
              <a:rPr lang="en-US" baseline="0" dirty="0" smtClean="0">
                <a:sym typeface="Wingdings" panose="05000000000000000000" pitchFamily="2" charset="2"/>
              </a:rPr>
              <a:t> </a:t>
            </a:r>
            <a:r>
              <a:rPr lang="en-US" baseline="0" dirty="0" err="1" smtClean="0">
                <a:sym typeface="Wingdings" panose="05000000000000000000" pitchFamily="2" charset="2"/>
              </a:rPr>
              <a:t>các</a:t>
            </a:r>
            <a:r>
              <a:rPr lang="en-US" baseline="0" dirty="0" smtClean="0">
                <a:sym typeface="Wingdings" panose="05000000000000000000" pitchFamily="2" charset="2"/>
              </a:rPr>
              <a:t> </a:t>
            </a:r>
            <a:r>
              <a:rPr lang="en-US" baseline="0" dirty="0" err="1" smtClean="0">
                <a:sym typeface="Wingdings" panose="05000000000000000000" pitchFamily="2" charset="2"/>
              </a:rPr>
              <a:t>giá</a:t>
            </a:r>
            <a:r>
              <a:rPr lang="en-US" baseline="0" dirty="0" smtClean="0">
                <a:sym typeface="Wingdings" panose="05000000000000000000" pitchFamily="2" charset="2"/>
              </a:rPr>
              <a:t> </a:t>
            </a:r>
            <a:r>
              <a:rPr lang="en-US" baseline="0" dirty="0" err="1" smtClean="0">
                <a:sym typeface="Wingdings" panose="05000000000000000000" pitchFamily="2" charset="2"/>
              </a:rPr>
              <a:t>trị</a:t>
            </a:r>
            <a:r>
              <a:rPr lang="en-US" baseline="0" dirty="0" smtClean="0">
                <a:sym typeface="Wingdings" panose="05000000000000000000" pitchFamily="2" charset="2"/>
              </a:rPr>
              <a:t> statistical: average queuing delay, variance of queuing delay….</a:t>
            </a:r>
          </a:p>
          <a:p>
            <a:pPr marL="171450" indent="-171450">
              <a:buFont typeface="Wingdings" panose="05000000000000000000" pitchFamily="2" charset="2"/>
              <a:buChar char="à"/>
            </a:pPr>
            <a:endParaRPr lang="en-US" baseline="0" dirty="0" smtClean="0">
              <a:sym typeface="Wingdings" panose="05000000000000000000" pitchFamily="2" charset="2"/>
            </a:endParaRPr>
          </a:p>
          <a:p>
            <a:pPr marL="171450" indent="-171450">
              <a:buFont typeface="Wingdings" panose="05000000000000000000" pitchFamily="2" charset="2"/>
              <a:buChar char="à"/>
            </a:pPr>
            <a:endParaRPr lang="en-US" baseline="0" dirty="0" smtClean="0">
              <a:sym typeface="Wingdings" panose="05000000000000000000" pitchFamily="2" charset="2"/>
            </a:endParaRPr>
          </a:p>
          <a:p>
            <a:pPr marL="171450" indent="-171450">
              <a:buFont typeface="Wingdings" panose="05000000000000000000" pitchFamily="2" charset="2"/>
              <a:buChar char="à"/>
            </a:pPr>
            <a:endParaRPr lang="en-US" baseline="0" dirty="0" smtClean="0">
              <a:sym typeface="Wingdings" panose="05000000000000000000" pitchFamily="2" charset="2"/>
            </a:endParaRPr>
          </a:p>
          <a:p>
            <a:pPr marL="171450" indent="-171450">
              <a:buFont typeface="Wingdings" panose="05000000000000000000" pitchFamily="2" charset="2"/>
              <a:buChar char="à"/>
            </a:pPr>
            <a:r>
              <a:rPr lang="en-US" b="1" dirty="0" smtClean="0"/>
              <a:t>Animation</a:t>
            </a:r>
            <a:r>
              <a:rPr lang="en-US" dirty="0" smtClean="0"/>
              <a:t>:          http://www.ccs-labs.org/teaching/rn/animations/queue/</a:t>
            </a:r>
            <a:br>
              <a:rPr lang="en-US" dirty="0" smtClean="0"/>
            </a:br>
            <a:endParaRPr lang="en-US" altLang="en-US" dirty="0" smtClean="0"/>
          </a:p>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31</a:t>
            </a:fld>
            <a:endParaRPr lang="en-US" dirty="0"/>
          </a:p>
        </p:txBody>
      </p:sp>
    </p:spTree>
    <p:extLst>
      <p:ext uri="{BB962C8B-B14F-4D97-AF65-F5344CB8AC3E}">
        <p14:creationId xmlns:p14="http://schemas.microsoft.com/office/powerpoint/2010/main" val="4211105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smtClean="0"/>
              <a:t>Animation</a:t>
            </a:r>
            <a:r>
              <a:rPr lang="en-US" dirty="0" smtClean="0"/>
              <a:t>:          http://www.ccs-labs.org/teaching/rn/animations/queue/</a:t>
            </a:r>
            <a:endParaRPr lang="en-US" altLang="en-US" dirty="0" smtClean="0"/>
          </a:p>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32</a:t>
            </a:fld>
            <a:endParaRPr lang="en-US" dirty="0"/>
          </a:p>
        </p:txBody>
      </p:sp>
    </p:spTree>
    <p:extLst>
      <p:ext uri="{BB962C8B-B14F-4D97-AF65-F5344CB8AC3E}">
        <p14:creationId xmlns:p14="http://schemas.microsoft.com/office/powerpoint/2010/main" val="1708482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a:t>
            </a:r>
            <a:r>
              <a:rPr lang="en-US" dirty="0" smtClean="0"/>
              <a:t>: the rate of the link between the server and the router; </a:t>
            </a:r>
          </a:p>
          <a:p>
            <a:r>
              <a:rPr lang="en-US" dirty="0" err="1" smtClean="0"/>
              <a:t>Rc</a:t>
            </a:r>
            <a:r>
              <a:rPr lang="en-US" dirty="0" smtClean="0"/>
              <a:t>: the rate of the link between the router and the client. </a:t>
            </a:r>
          </a:p>
          <a:p>
            <a:endParaRPr lang="en-US" dirty="0" smtClean="0"/>
          </a:p>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33</a:t>
            </a:fld>
            <a:endParaRPr lang="en-US" dirty="0"/>
          </a:p>
        </p:txBody>
      </p:sp>
    </p:spTree>
    <p:extLst>
      <p:ext uri="{BB962C8B-B14F-4D97-AF65-F5344CB8AC3E}">
        <p14:creationId xmlns:p14="http://schemas.microsoft.com/office/powerpoint/2010/main" val="372286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Regular"/>
                <a:ea typeface="+mn-ea"/>
                <a:cs typeface="+mn-cs"/>
              </a:rPr>
              <a:t>If </a:t>
            </a:r>
            <a:r>
              <a:rPr lang="en-US" sz="1200" b="0" i="1" kern="1200" dirty="0" err="1" smtClean="0">
                <a:solidFill>
                  <a:schemeClr val="tx1"/>
                </a:solidFill>
                <a:effectLst/>
                <a:latin typeface="Arial Regular"/>
                <a:ea typeface="+mn-ea"/>
                <a:cs typeface="+mn-cs"/>
              </a:rPr>
              <a:t>Rs</a:t>
            </a:r>
            <a:r>
              <a:rPr lang="en-US" sz="1200" b="0" i="1" kern="1200" dirty="0" smtClean="0">
                <a:solidFill>
                  <a:schemeClr val="tx1"/>
                </a:solidFill>
                <a:effectLst/>
                <a:latin typeface="Arial Regular"/>
                <a:ea typeface="+mn-ea"/>
                <a:cs typeface="+mn-cs"/>
              </a:rPr>
              <a:t> </a:t>
            </a:r>
            <a:r>
              <a:rPr lang="en-US" sz="1200" b="0" i="0" kern="1200" dirty="0" smtClean="0">
                <a:solidFill>
                  <a:schemeClr val="tx1"/>
                </a:solidFill>
                <a:effectLst/>
                <a:latin typeface="Arial Regular"/>
                <a:ea typeface="+mn-ea"/>
                <a:cs typeface="+mn-cs"/>
              </a:rPr>
              <a:t>&lt; </a:t>
            </a:r>
            <a:r>
              <a:rPr lang="en-US" sz="1200" b="0" i="1" kern="1200" dirty="0" err="1" smtClean="0">
                <a:solidFill>
                  <a:schemeClr val="tx1"/>
                </a:solidFill>
                <a:effectLst/>
                <a:latin typeface="Arial Regular"/>
                <a:ea typeface="+mn-ea"/>
                <a:cs typeface="+mn-cs"/>
              </a:rPr>
              <a:t>Rc</a:t>
            </a:r>
            <a:r>
              <a:rPr lang="en-US" sz="1200" b="0" i="0" kern="1200" dirty="0" smtClean="0">
                <a:solidFill>
                  <a:schemeClr val="tx1"/>
                </a:solidFill>
                <a:effectLst/>
                <a:latin typeface="Arial Regular"/>
                <a:ea typeface="+mn-ea"/>
                <a:cs typeface="+mn-cs"/>
              </a:rPr>
              <a:t>, then the bits pumped by the server will “flow” right through the router and arrive at the client at a rate of </a:t>
            </a:r>
            <a:r>
              <a:rPr lang="en-US" sz="1200" b="0" i="1" kern="1200" dirty="0" err="1" smtClean="0">
                <a:solidFill>
                  <a:schemeClr val="tx1"/>
                </a:solidFill>
                <a:effectLst/>
                <a:latin typeface="Arial Regular"/>
                <a:ea typeface="+mn-ea"/>
                <a:cs typeface="+mn-cs"/>
              </a:rPr>
              <a:t>Rs</a:t>
            </a:r>
            <a:r>
              <a:rPr lang="en-US" sz="1200" b="0" i="1" kern="1200" dirty="0" smtClean="0">
                <a:solidFill>
                  <a:schemeClr val="tx1"/>
                </a:solidFill>
                <a:effectLst/>
                <a:latin typeface="Arial Regular"/>
                <a:ea typeface="+mn-ea"/>
                <a:cs typeface="+mn-cs"/>
              </a:rPr>
              <a:t> </a:t>
            </a:r>
            <a:r>
              <a:rPr lang="en-US" sz="1200" b="0" i="0" kern="1200" dirty="0" smtClean="0">
                <a:solidFill>
                  <a:schemeClr val="tx1"/>
                </a:solidFill>
                <a:effectLst/>
                <a:latin typeface="Arial Regular"/>
                <a:ea typeface="+mn-ea"/>
                <a:cs typeface="+mn-cs"/>
              </a:rPr>
              <a:t>bps, giving a throughput of </a:t>
            </a:r>
            <a:r>
              <a:rPr lang="en-US" sz="1200" b="0" i="1" kern="1200" dirty="0" err="1" smtClean="0">
                <a:solidFill>
                  <a:schemeClr val="tx1"/>
                </a:solidFill>
                <a:effectLst/>
                <a:latin typeface="Arial Regular"/>
                <a:ea typeface="+mn-ea"/>
                <a:cs typeface="+mn-cs"/>
              </a:rPr>
              <a:t>Rs</a:t>
            </a:r>
            <a:r>
              <a:rPr lang="en-US" sz="1200" b="0" i="1" kern="1200" dirty="0" smtClean="0">
                <a:solidFill>
                  <a:schemeClr val="tx1"/>
                </a:solidFill>
                <a:effectLst/>
                <a:latin typeface="Arial Regular"/>
                <a:ea typeface="+mn-ea"/>
                <a:cs typeface="+mn-cs"/>
              </a:rPr>
              <a:t> </a:t>
            </a:r>
            <a:r>
              <a:rPr lang="en-US" sz="1200" b="0" i="0" kern="1200" dirty="0" smtClean="0">
                <a:solidFill>
                  <a:schemeClr val="tx1"/>
                </a:solidFill>
                <a:effectLst/>
                <a:latin typeface="Arial Regular"/>
                <a:ea typeface="+mn-ea"/>
                <a:cs typeface="+mn-cs"/>
              </a:rPr>
              <a:t>bps. If, on the</a:t>
            </a:r>
            <a:br>
              <a:rPr lang="en-US" sz="1200" b="0" i="0" kern="1200" dirty="0" smtClean="0">
                <a:solidFill>
                  <a:schemeClr val="tx1"/>
                </a:solidFill>
                <a:effectLst/>
                <a:latin typeface="Arial Regular"/>
                <a:ea typeface="+mn-ea"/>
                <a:cs typeface="+mn-cs"/>
              </a:rPr>
            </a:br>
            <a:r>
              <a:rPr lang="en-US" sz="1200" b="0" i="0" kern="1200" dirty="0" smtClean="0">
                <a:solidFill>
                  <a:schemeClr val="tx1"/>
                </a:solidFill>
                <a:effectLst/>
                <a:latin typeface="Arial Regular"/>
                <a:ea typeface="+mn-ea"/>
                <a:cs typeface="+mn-cs"/>
              </a:rPr>
              <a:t>other hand, </a:t>
            </a:r>
            <a:r>
              <a:rPr lang="en-US" sz="1200" b="0" i="1" kern="1200" dirty="0" err="1" smtClean="0">
                <a:solidFill>
                  <a:schemeClr val="tx1"/>
                </a:solidFill>
                <a:effectLst/>
                <a:latin typeface="Arial Regular"/>
                <a:ea typeface="+mn-ea"/>
                <a:cs typeface="+mn-cs"/>
              </a:rPr>
              <a:t>Rc</a:t>
            </a:r>
            <a:r>
              <a:rPr lang="en-US" sz="1200" b="0" i="1" kern="1200" dirty="0" smtClean="0">
                <a:solidFill>
                  <a:schemeClr val="tx1"/>
                </a:solidFill>
                <a:effectLst/>
                <a:latin typeface="Arial Regular"/>
                <a:ea typeface="+mn-ea"/>
                <a:cs typeface="+mn-cs"/>
              </a:rPr>
              <a:t> </a:t>
            </a:r>
            <a:r>
              <a:rPr lang="en-US" sz="1200" b="0" i="0" kern="1200" dirty="0" smtClean="0">
                <a:solidFill>
                  <a:schemeClr val="tx1"/>
                </a:solidFill>
                <a:effectLst/>
                <a:latin typeface="Arial Regular"/>
                <a:ea typeface="+mn-ea"/>
                <a:cs typeface="+mn-cs"/>
              </a:rPr>
              <a:t>&lt; </a:t>
            </a:r>
            <a:r>
              <a:rPr lang="en-US" sz="1200" b="0" i="1" kern="1200" dirty="0" err="1" smtClean="0">
                <a:solidFill>
                  <a:schemeClr val="tx1"/>
                </a:solidFill>
                <a:effectLst/>
                <a:latin typeface="Arial Regular"/>
                <a:ea typeface="+mn-ea"/>
                <a:cs typeface="+mn-cs"/>
              </a:rPr>
              <a:t>Rs</a:t>
            </a:r>
            <a:r>
              <a:rPr lang="en-US" sz="1200" b="0" i="0" kern="1200" dirty="0" smtClean="0">
                <a:solidFill>
                  <a:schemeClr val="tx1"/>
                </a:solidFill>
                <a:effectLst/>
                <a:latin typeface="Arial Regular"/>
                <a:ea typeface="+mn-ea"/>
                <a:cs typeface="+mn-cs"/>
              </a:rPr>
              <a:t>, then the router will not be able to forward bits as quickly as it receives them. In this case, bits will only leave the router at rate </a:t>
            </a:r>
            <a:r>
              <a:rPr lang="en-US" sz="1200" b="0" i="1" kern="1200" dirty="0" err="1" smtClean="0">
                <a:solidFill>
                  <a:schemeClr val="tx1"/>
                </a:solidFill>
                <a:effectLst/>
                <a:latin typeface="Arial Regular"/>
                <a:ea typeface="+mn-ea"/>
                <a:cs typeface="+mn-cs"/>
              </a:rPr>
              <a:t>Rc</a:t>
            </a:r>
            <a:r>
              <a:rPr lang="en-US" sz="1200" b="0" i="0" kern="1200" dirty="0" smtClean="0">
                <a:solidFill>
                  <a:schemeClr val="tx1"/>
                </a:solidFill>
                <a:effectLst/>
                <a:latin typeface="Arial Regular"/>
                <a:ea typeface="+mn-ea"/>
                <a:cs typeface="+mn-cs"/>
              </a:rPr>
              <a:t>, giving an end-to-end throughput of </a:t>
            </a:r>
            <a:r>
              <a:rPr lang="en-US" sz="1200" b="0" i="1" kern="1200" dirty="0" err="1" smtClean="0">
                <a:solidFill>
                  <a:schemeClr val="tx1"/>
                </a:solidFill>
                <a:effectLst/>
                <a:latin typeface="Arial Regular"/>
                <a:ea typeface="+mn-ea"/>
                <a:cs typeface="+mn-cs"/>
              </a:rPr>
              <a:t>Rc</a:t>
            </a:r>
            <a:r>
              <a:rPr lang="en-US" sz="1200" b="0" i="0" kern="1200" dirty="0" smtClean="0">
                <a:solidFill>
                  <a:schemeClr val="tx1"/>
                </a:solidFill>
                <a:effectLst/>
                <a:latin typeface="Arial Regular"/>
                <a:ea typeface="+mn-ea"/>
                <a:cs typeface="+mn-cs"/>
              </a:rPr>
              <a:t>.</a:t>
            </a:r>
            <a:r>
              <a:rPr lang="en-US" dirty="0" smtClean="0"/>
              <a: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34</a:t>
            </a:fld>
            <a:endParaRPr lang="en-US" dirty="0"/>
          </a:p>
        </p:txBody>
      </p:sp>
    </p:spTree>
    <p:extLst>
      <p:ext uri="{BB962C8B-B14F-4D97-AF65-F5344CB8AC3E}">
        <p14:creationId xmlns:p14="http://schemas.microsoft.com/office/powerpoint/2010/main" val="2896356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35</a:t>
            </a:fld>
            <a:endParaRPr lang="en-US" dirty="0"/>
          </a:p>
        </p:txBody>
      </p:sp>
    </p:spTree>
    <p:extLst>
      <p:ext uri="{BB962C8B-B14F-4D97-AF65-F5344CB8AC3E}">
        <p14:creationId xmlns:p14="http://schemas.microsoft.com/office/powerpoint/2010/main" val="215195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36</a:t>
            </a:fld>
            <a:endParaRPr lang="en-US" dirty="0"/>
          </a:p>
        </p:txBody>
      </p:sp>
    </p:spTree>
    <p:extLst>
      <p:ext uri="{BB962C8B-B14F-4D97-AF65-F5344CB8AC3E}">
        <p14:creationId xmlns:p14="http://schemas.microsoft.com/office/powerpoint/2010/main" val="1334769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38</a:t>
            </a:fld>
            <a:endParaRPr lang="en-US" dirty="0"/>
          </a:p>
        </p:txBody>
      </p:sp>
    </p:spTree>
    <p:extLst>
      <p:ext uri="{BB962C8B-B14F-4D97-AF65-F5344CB8AC3E}">
        <p14:creationId xmlns:p14="http://schemas.microsoft.com/office/powerpoint/2010/main" val="214622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5</a:t>
            </a:fld>
            <a:endParaRPr lang="en-US" dirty="0"/>
          </a:p>
        </p:txBody>
      </p:sp>
    </p:spTree>
    <p:extLst>
      <p:ext uri="{BB962C8B-B14F-4D97-AF65-F5344CB8AC3E}">
        <p14:creationId xmlns:p14="http://schemas.microsoft.com/office/powerpoint/2010/main" val="2771654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39</a:t>
            </a:fld>
            <a:endParaRPr lang="en-US" dirty="0"/>
          </a:p>
        </p:txBody>
      </p:sp>
    </p:spTree>
    <p:extLst>
      <p:ext uri="{BB962C8B-B14F-4D97-AF65-F5344CB8AC3E}">
        <p14:creationId xmlns:p14="http://schemas.microsoft.com/office/powerpoint/2010/main" val="4078754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40</a:t>
            </a:fld>
            <a:endParaRPr lang="en-US" dirty="0"/>
          </a:p>
        </p:txBody>
      </p:sp>
    </p:spTree>
    <p:extLst>
      <p:ext uri="{BB962C8B-B14F-4D97-AF65-F5344CB8AC3E}">
        <p14:creationId xmlns:p14="http://schemas.microsoft.com/office/powerpoint/2010/main" val="2631426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en-US" dirty="0" smtClean="0"/>
              <a:t>Since the access ISP pays the global transit ISP, the access ISP is said to be a customer and the global transit ISP is said to be a provider</a:t>
            </a:r>
          </a:p>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41</a:t>
            </a:fld>
            <a:endParaRPr lang="en-US" dirty="0"/>
          </a:p>
        </p:txBody>
      </p:sp>
    </p:spTree>
    <p:extLst>
      <p:ext uri="{BB962C8B-B14F-4D97-AF65-F5344CB8AC3E}">
        <p14:creationId xmlns:p14="http://schemas.microsoft.com/office/powerpoint/2010/main" val="4050432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42</a:t>
            </a:fld>
            <a:endParaRPr lang="en-US" dirty="0"/>
          </a:p>
        </p:txBody>
      </p:sp>
    </p:spTree>
    <p:extLst>
      <p:ext uri="{BB962C8B-B14F-4D97-AF65-F5344CB8AC3E}">
        <p14:creationId xmlns:p14="http://schemas.microsoft.com/office/powerpoint/2010/main" val="2215146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en-US" dirty="0" smtClean="0"/>
              <a:t>In reality, although some ISPs do have impressive global coverage and do directly connect with many access ISPs, no ISP has presence in each and every city in the world. Instead, in any given region, there may be a regional ISP to which the access ISPs in the region connect.</a:t>
            </a:r>
          </a:p>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43</a:t>
            </a:fld>
            <a:endParaRPr lang="en-US" dirty="0"/>
          </a:p>
        </p:txBody>
      </p:sp>
    </p:spTree>
    <p:extLst>
      <p:ext uri="{BB962C8B-B14F-4D97-AF65-F5344CB8AC3E}">
        <p14:creationId xmlns:p14="http://schemas.microsoft.com/office/powerpoint/2010/main" val="29264305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44</a:t>
            </a:fld>
            <a:endParaRPr lang="en-US" dirty="0"/>
          </a:p>
        </p:txBody>
      </p:sp>
    </p:spTree>
    <p:extLst>
      <p:ext uri="{BB962C8B-B14F-4D97-AF65-F5344CB8AC3E}">
        <p14:creationId xmlns:p14="http://schemas.microsoft.com/office/powerpoint/2010/main" val="1803349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en-US" dirty="0" smtClean="0"/>
              <a:t>IXP:</a:t>
            </a:r>
            <a:r>
              <a:rPr lang="en-US" altLang="en-US" baseline="0" dirty="0" smtClean="0"/>
              <a:t> Internet Exchange Point </a:t>
            </a:r>
            <a:r>
              <a:rPr lang="en-US" altLang="en-US" baseline="0" dirty="0" smtClean="0">
                <a:sym typeface="Wingdings" panose="05000000000000000000" pitchFamily="2" charset="2"/>
              </a:rPr>
              <a:t> meeting point where multiple ISPs can peer together.</a:t>
            </a:r>
            <a:endParaRPr lang="en-US" altLang="en-US" dirty="0" smtClean="0"/>
          </a:p>
          <a:p>
            <a:pPr marL="171450" indent="-171450">
              <a:buFontTx/>
              <a:buChar char="-"/>
            </a:pP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45</a:t>
            </a:fld>
            <a:endParaRPr lang="en-US" dirty="0"/>
          </a:p>
        </p:txBody>
      </p:sp>
    </p:spTree>
    <p:extLst>
      <p:ext uri="{BB962C8B-B14F-4D97-AF65-F5344CB8AC3E}">
        <p14:creationId xmlns:p14="http://schemas.microsoft.com/office/powerpoint/2010/main" val="3583117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47</a:t>
            </a:fld>
            <a:endParaRPr lang="en-US" dirty="0"/>
          </a:p>
        </p:txBody>
      </p:sp>
    </p:spTree>
    <p:extLst>
      <p:ext uri="{BB962C8B-B14F-4D97-AF65-F5344CB8AC3E}">
        <p14:creationId xmlns:p14="http://schemas.microsoft.com/office/powerpoint/2010/main" val="1315477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48</a:t>
            </a:fld>
            <a:endParaRPr lang="en-US" dirty="0"/>
          </a:p>
        </p:txBody>
      </p:sp>
    </p:spTree>
    <p:extLst>
      <p:ext uri="{BB962C8B-B14F-4D97-AF65-F5344CB8AC3E}">
        <p14:creationId xmlns:p14="http://schemas.microsoft.com/office/powerpoint/2010/main" val="2226406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49</a:t>
            </a:fld>
            <a:endParaRPr lang="en-US" dirty="0"/>
          </a:p>
        </p:txBody>
      </p:sp>
    </p:spTree>
    <p:extLst>
      <p:ext uri="{BB962C8B-B14F-4D97-AF65-F5344CB8AC3E}">
        <p14:creationId xmlns:p14="http://schemas.microsoft.com/office/powerpoint/2010/main" val="3562585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t>Nuts and bolts</a:t>
            </a:r>
            <a:r>
              <a:rPr lang="en-US" altLang="en-US" dirty="0" smtClean="0"/>
              <a:t>: </a:t>
            </a:r>
            <a:r>
              <a:rPr lang="en-US" altLang="en-US" dirty="0" err="1" smtClean="0"/>
              <a:t>Những</a:t>
            </a:r>
            <a:r>
              <a:rPr lang="en-US" altLang="en-US" baseline="0" dirty="0" smtClean="0"/>
              <a:t> </a:t>
            </a:r>
            <a:r>
              <a:rPr lang="en-US" altLang="en-US" baseline="0" dirty="0" err="1" smtClean="0"/>
              <a:t>nhân</a:t>
            </a:r>
            <a:r>
              <a:rPr lang="en-US" altLang="en-US" baseline="0" dirty="0" smtClean="0"/>
              <a:t> </a:t>
            </a:r>
            <a:r>
              <a:rPr lang="en-US" altLang="en-US" baseline="0" dirty="0" err="1" smtClean="0"/>
              <a:t>tố</a:t>
            </a:r>
            <a:r>
              <a:rPr lang="en-US" altLang="en-US" baseline="0" dirty="0" smtClean="0"/>
              <a:t>/</a:t>
            </a:r>
            <a:r>
              <a:rPr lang="en-US" altLang="en-US" baseline="0" dirty="0" err="1" smtClean="0"/>
              <a:t>thành</a:t>
            </a:r>
            <a:r>
              <a:rPr lang="en-US" altLang="en-US" baseline="0" dirty="0" smtClean="0"/>
              <a:t> </a:t>
            </a:r>
            <a:r>
              <a:rPr lang="en-US" altLang="en-US" baseline="0" dirty="0" err="1" smtClean="0"/>
              <a:t>phần</a:t>
            </a:r>
            <a:r>
              <a:rPr lang="en-US" altLang="en-US" baseline="0" dirty="0" smtClean="0"/>
              <a:t> </a:t>
            </a:r>
            <a:r>
              <a:rPr lang="en-US" altLang="en-US" baseline="0" dirty="0" err="1" smtClean="0"/>
              <a:t>cơ</a:t>
            </a:r>
            <a:r>
              <a:rPr lang="en-US" altLang="en-US" baseline="0" dirty="0" smtClean="0"/>
              <a:t> </a:t>
            </a:r>
            <a:r>
              <a:rPr lang="en-US" altLang="en-US" baseline="0" dirty="0" err="1" smtClean="0"/>
              <a:t>bản</a:t>
            </a:r>
            <a:endParaRPr lang="en-US" altLang="en-US" baseline="0" dirty="0" smtClean="0"/>
          </a:p>
          <a:p>
            <a:endParaRPr lang="en-US" altLang="en-US" baseline="0" dirty="0" smtClean="0"/>
          </a:p>
          <a:p>
            <a:r>
              <a:rPr lang="en-US" altLang="en-US" baseline="0" dirty="0" smtClean="0"/>
              <a:t>Further reading: The future of the internet – And how to stop it (Jonathan </a:t>
            </a:r>
            <a:r>
              <a:rPr lang="en-US" altLang="en-US" baseline="0" dirty="0" err="1" smtClean="0"/>
              <a:t>Zittrain</a:t>
            </a:r>
            <a:r>
              <a:rPr lang="en-US" altLang="en-US" baseline="0" dirty="0" smtClean="0"/>
              <a:t>)</a:t>
            </a:r>
          </a:p>
          <a:p>
            <a:endParaRPr lang="en-US" altLang="en-US" baseline="0" dirty="0" smtClean="0"/>
          </a:p>
          <a:p>
            <a:r>
              <a:rPr lang="en-US" sz="1200" b="0" i="0" kern="1200" dirty="0" smtClean="0">
                <a:solidFill>
                  <a:schemeClr val="tx1"/>
                </a:solidFill>
                <a:effectLst/>
                <a:latin typeface="Arial Regular"/>
                <a:ea typeface="+mn-ea"/>
                <a:cs typeface="+mn-cs"/>
              </a:rPr>
              <a:t>In many ways, packets are analogous to trucks, communication links are analogous to highways and roads, packet switches are analogous to intersections, and end systems</a:t>
            </a:r>
            <a:br>
              <a:rPr lang="en-US" sz="1200" b="0" i="0" kern="1200" dirty="0" smtClean="0">
                <a:solidFill>
                  <a:schemeClr val="tx1"/>
                </a:solidFill>
                <a:effectLst/>
                <a:latin typeface="Arial Regular"/>
                <a:ea typeface="+mn-ea"/>
                <a:cs typeface="+mn-cs"/>
              </a:rPr>
            </a:br>
            <a:r>
              <a:rPr lang="en-US" sz="1200" b="0" i="0" kern="1200" dirty="0" smtClean="0">
                <a:solidFill>
                  <a:schemeClr val="tx1"/>
                </a:solidFill>
                <a:effectLst/>
                <a:latin typeface="Arial Regular"/>
                <a:ea typeface="+mn-ea"/>
                <a:cs typeface="+mn-cs"/>
              </a:rPr>
              <a:t>are analogous to buildings.</a:t>
            </a:r>
            <a:r>
              <a:rPr lang="en-US" dirty="0" smtClean="0"/>
              <a:t> Just as a truck takes a path through the transportation network, a packet takes a path through a computer network.</a:t>
            </a:r>
            <a:br>
              <a:rPr lang="en-US" dirty="0" smtClean="0"/>
            </a:br>
            <a:endParaRPr lang="en-US" altLang="en-US" dirty="0" smtClean="0"/>
          </a:p>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38530486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50</a:t>
            </a:fld>
            <a:endParaRPr lang="en-US" dirty="0"/>
          </a:p>
        </p:txBody>
      </p:sp>
    </p:spTree>
    <p:extLst>
      <p:ext uri="{BB962C8B-B14F-4D97-AF65-F5344CB8AC3E}">
        <p14:creationId xmlns:p14="http://schemas.microsoft.com/office/powerpoint/2010/main" val="2310693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51</a:t>
            </a:fld>
            <a:endParaRPr lang="en-US" dirty="0"/>
          </a:p>
        </p:txBody>
      </p:sp>
    </p:spTree>
    <p:extLst>
      <p:ext uri="{BB962C8B-B14F-4D97-AF65-F5344CB8AC3E}">
        <p14:creationId xmlns:p14="http://schemas.microsoft.com/office/powerpoint/2010/main" val="36810023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52</a:t>
            </a:fld>
            <a:endParaRPr lang="en-US" dirty="0"/>
          </a:p>
        </p:txBody>
      </p:sp>
    </p:spTree>
    <p:extLst>
      <p:ext uri="{BB962C8B-B14F-4D97-AF65-F5344CB8AC3E}">
        <p14:creationId xmlns:p14="http://schemas.microsoft.com/office/powerpoint/2010/main" val="3041589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8</a:t>
            </a:fld>
            <a:endParaRPr lang="en-US" dirty="0"/>
          </a:p>
        </p:txBody>
      </p:sp>
    </p:spTree>
    <p:extLst>
      <p:ext uri="{BB962C8B-B14F-4D97-AF65-F5344CB8AC3E}">
        <p14:creationId xmlns:p14="http://schemas.microsoft.com/office/powerpoint/2010/main" val="301321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10</a:t>
            </a:fld>
            <a:endParaRPr lang="en-US" dirty="0"/>
          </a:p>
        </p:txBody>
      </p:sp>
    </p:spTree>
    <p:extLst>
      <p:ext uri="{BB962C8B-B14F-4D97-AF65-F5344CB8AC3E}">
        <p14:creationId xmlns:p14="http://schemas.microsoft.com/office/powerpoint/2010/main" val="3617841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12</a:t>
            </a:fld>
            <a:endParaRPr lang="en-US" dirty="0"/>
          </a:p>
        </p:txBody>
      </p:sp>
    </p:spTree>
    <p:extLst>
      <p:ext uri="{BB962C8B-B14F-4D97-AF65-F5344CB8AC3E}">
        <p14:creationId xmlns:p14="http://schemas.microsoft.com/office/powerpoint/2010/main" val="184592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13</a:t>
            </a:fld>
            <a:endParaRPr lang="en-US" dirty="0"/>
          </a:p>
        </p:txBody>
      </p:sp>
    </p:spTree>
    <p:extLst>
      <p:ext uri="{BB962C8B-B14F-4D97-AF65-F5344CB8AC3E}">
        <p14:creationId xmlns:p14="http://schemas.microsoft.com/office/powerpoint/2010/main" val="2642871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Arial Regular"/>
                <a:ea typeface="+mn-ea"/>
                <a:cs typeface="+mn-cs"/>
              </a:rPr>
              <a:t>The wires are twisted together to reduce the electrical interference from similar pairs close by.</a:t>
            </a:r>
            <a:r>
              <a:rPr lang="en-US" dirty="0" smtClean="0"/>
              <a:t> </a:t>
            </a:r>
          </a:p>
          <a:p>
            <a:pPr marL="171450" indent="-171450">
              <a:buFontTx/>
              <a:buChar char="-"/>
            </a:pPr>
            <a:r>
              <a:rPr lang="en-US" sz="1200" b="0" i="0" kern="1200" dirty="0" smtClean="0">
                <a:solidFill>
                  <a:schemeClr val="tx1"/>
                </a:solidFill>
                <a:effectLst/>
                <a:latin typeface="Arial Regular"/>
                <a:ea typeface="+mn-ea"/>
                <a:cs typeface="+mn-cs"/>
              </a:rPr>
              <a:t>Typically, a number of pairs are bundled together in a cable by wrapping the pairs in a protective shield. A wire pair constitutes a single communication link.</a:t>
            </a:r>
            <a:r>
              <a:rPr lang="en-US" dirty="0" smtClean="0"/>
              <a:t> </a:t>
            </a:r>
            <a:endParaRPr lang="en-US" altLang="en-US" dirty="0" smtClean="0"/>
          </a:p>
        </p:txBody>
      </p:sp>
      <p:sp>
        <p:nvSpPr>
          <p:cNvPr id="4" name="Slide Number Placeholder 3"/>
          <p:cNvSpPr>
            <a:spLocks noGrp="1"/>
          </p:cNvSpPr>
          <p:nvPr>
            <p:ph type="sldNum" sz="quarter" idx="10"/>
          </p:nvPr>
        </p:nvSpPr>
        <p:spPr/>
        <p:txBody>
          <a:bodyPr/>
          <a:lstStyle/>
          <a:p>
            <a:fld id="{F52A25F9-16D3-E64A-8639-7B020C319E7B}" type="slidenum">
              <a:rPr lang="en-US" smtClean="0"/>
              <a:pPr/>
              <a:t>14</a:t>
            </a:fld>
            <a:endParaRPr lang="en-US" dirty="0"/>
          </a:p>
        </p:txBody>
      </p:sp>
    </p:spTree>
    <p:extLst>
      <p:ext uri="{BB962C8B-B14F-4D97-AF65-F5344CB8AC3E}">
        <p14:creationId xmlns:p14="http://schemas.microsoft.com/office/powerpoint/2010/main" val="24058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4" name="Picture 3">
            <a:extLst>
              <a:ext uri="{FF2B5EF4-FFF2-40B4-BE49-F238E27FC236}">
                <a16:creationId xmlns:a16="http://schemas.microsoft.com/office/drawing/2014/main" id="{3B3EA095-275E-4F13-AAFE-3D5EF2F7BB3E}"/>
              </a:ext>
            </a:extLst>
          </p:cNvPr>
          <p:cNvPicPr>
            <a:picLocks noChangeAspect="1"/>
          </p:cNvPicPr>
          <p:nvPr userDrawn="1"/>
        </p:nvPicPr>
        <p:blipFill>
          <a:blip r:embed="rId3"/>
          <a:stretch>
            <a:fillRect/>
          </a:stretch>
        </p:blipFill>
        <p:spPr>
          <a:xfrm>
            <a:off x="516258" y="231791"/>
            <a:ext cx="4729997" cy="1007332"/>
          </a:xfrm>
          <a:prstGeom prst="rect">
            <a:avLst/>
          </a:prstGeom>
        </p:spPr>
      </p:pic>
      <p:sp>
        <p:nvSpPr>
          <p:cNvPr id="5" name="TextBox 4">
            <a:extLst>
              <a:ext uri="{FF2B5EF4-FFF2-40B4-BE49-F238E27FC236}">
                <a16:creationId xmlns:a16="http://schemas.microsoft.com/office/drawing/2014/main" id="{BE663ABF-2404-49C0-8D90-CEF0771E8157}"/>
              </a:ext>
            </a:extLst>
          </p:cNvPr>
          <p:cNvSpPr txBox="1"/>
          <p:nvPr userDrawn="1"/>
        </p:nvSpPr>
        <p:spPr>
          <a:xfrm>
            <a:off x="1456141" y="4934159"/>
            <a:ext cx="4944078" cy="610424"/>
          </a:xfrm>
          <a:prstGeom prst="rect">
            <a:avLst/>
          </a:prstGeom>
          <a:noFill/>
        </p:spPr>
        <p:txBody>
          <a:bodyPr wrap="square" rtlCol="0">
            <a:spAutoFit/>
          </a:bodyPr>
          <a:lstStyle/>
          <a:p>
            <a:pPr algn="l">
              <a:spcBef>
                <a:spcPts val="100"/>
              </a:spcBef>
              <a:spcAft>
                <a:spcPts val="100"/>
              </a:spcAft>
            </a:pPr>
            <a:r>
              <a:rPr lang="en-US" sz="1600" b="1" i="0" kern="1200" dirty="0">
                <a:solidFill>
                  <a:schemeClr val="tx2"/>
                </a:solidFill>
                <a:latin typeface="+mj-lt"/>
                <a:ea typeface="+mj-ea"/>
                <a:cs typeface="+mj-cs"/>
              </a:rPr>
              <a:t>FACULTY OF INFORMATION TECHNOLOGY</a:t>
            </a:r>
          </a:p>
          <a:p>
            <a:pPr algn="l">
              <a:spcBef>
                <a:spcPts val="100"/>
              </a:spcBef>
              <a:spcAft>
                <a:spcPts val="100"/>
              </a:spcAft>
            </a:pPr>
            <a:r>
              <a:rPr lang="en-US" sz="1600" b="1" i="0" kern="1200" dirty="0">
                <a:solidFill>
                  <a:schemeClr val="bg1">
                    <a:lumMod val="50000"/>
                  </a:schemeClr>
                </a:solidFill>
                <a:latin typeface="+mn-lt"/>
                <a:ea typeface="+mj-ea"/>
                <a:cs typeface="+mj-cs"/>
              </a:rPr>
              <a:t>M.S. Nguyen Van A</a:t>
            </a:r>
          </a:p>
        </p:txBody>
      </p:sp>
      <p:pic>
        <p:nvPicPr>
          <p:cNvPr id="7" name="Picture 6" descr="A close up of a sign&#10;&#10;Description automatically generated">
            <a:extLst>
              <a:ext uri="{FF2B5EF4-FFF2-40B4-BE49-F238E27FC236}">
                <a16:creationId xmlns:a16="http://schemas.microsoft.com/office/drawing/2014/main" id="{3EAD46F3-6FA1-44C5-9492-A07CB5C779A3}"/>
              </a:ext>
            </a:extLst>
          </p:cNvPr>
          <p:cNvPicPr>
            <a:picLocks noChangeAspect="1"/>
          </p:cNvPicPr>
          <p:nvPr userDrawn="1"/>
        </p:nvPicPr>
        <p:blipFill>
          <a:blip r:embed="rId4"/>
          <a:stretch>
            <a:fillRect/>
          </a:stretch>
        </p:blipFill>
        <p:spPr>
          <a:xfrm>
            <a:off x="658368" y="4896471"/>
            <a:ext cx="731520" cy="731520"/>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a:prstGeom prst="rect">
            <a:avLst/>
          </a:prstGeo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TextBox 9">
            <a:extLst>
              <a:ext uri="{FF2B5EF4-FFF2-40B4-BE49-F238E27FC236}">
                <a16:creationId xmlns:a16="http://schemas.microsoft.com/office/drawing/2014/main" id="{4BF332ED-44C2-4102-BF26-95B56C955C22}"/>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13" name="Picture 12" descr="A close up of a sign&#10;&#10;Description automatically generated">
            <a:extLst>
              <a:ext uri="{FF2B5EF4-FFF2-40B4-BE49-F238E27FC236}">
                <a16:creationId xmlns:a16="http://schemas.microsoft.com/office/drawing/2014/main" id="{85363DFF-46FB-46B5-B8E6-AFF0EE52457B}"/>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TextBox 4">
            <a:extLst>
              <a:ext uri="{FF2B5EF4-FFF2-40B4-BE49-F238E27FC236}">
                <a16:creationId xmlns:a16="http://schemas.microsoft.com/office/drawing/2014/main" id="{0ECB2C13-22D3-41D4-AF32-8299D0934DE8}"/>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8" name="Picture 7" descr="A close up of a sign&#10;&#10;Description automatically generated">
            <a:extLst>
              <a:ext uri="{FF2B5EF4-FFF2-40B4-BE49-F238E27FC236}">
                <a16:creationId xmlns:a16="http://schemas.microsoft.com/office/drawing/2014/main" id="{304EE7F3-2C02-4C02-9B43-8C156FBCD30A}"/>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a:prstGeom prst="rect">
            <a:avLst/>
          </a:prstGeo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7" name="TextBox 6">
            <a:extLst>
              <a:ext uri="{FF2B5EF4-FFF2-40B4-BE49-F238E27FC236}">
                <a16:creationId xmlns:a16="http://schemas.microsoft.com/office/drawing/2014/main" id="{E00E88FA-0F81-4AC1-9E80-13330794F520}"/>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10" name="Picture 9" descr="A close up of a sign&#10;&#10;Description automatically generated">
            <a:extLst>
              <a:ext uri="{FF2B5EF4-FFF2-40B4-BE49-F238E27FC236}">
                <a16:creationId xmlns:a16="http://schemas.microsoft.com/office/drawing/2014/main" id="{CBF38825-9C90-4C3A-9176-EA107F937679}"/>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61249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9D792E-B0CA-4D52-A12A-3D9E7C4D7AA9}"/>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7" name="Picture 6" descr="A close up of a sign&#10;&#10;Description automatically generated">
            <a:extLst>
              <a:ext uri="{FF2B5EF4-FFF2-40B4-BE49-F238E27FC236}">
                <a16:creationId xmlns:a16="http://schemas.microsoft.com/office/drawing/2014/main" id="{B68CC34A-C9B8-494F-ADFF-4D3691596174}"/>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267012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pic>
        <p:nvPicPr>
          <p:cNvPr id="7" name="Picture 6">
            <a:extLst>
              <a:ext uri="{FF2B5EF4-FFF2-40B4-BE49-F238E27FC236}">
                <a16:creationId xmlns:a16="http://schemas.microsoft.com/office/drawing/2014/main" id="{B5D5DF1B-1586-49E3-A104-4F0398AEBCFE}"/>
              </a:ext>
            </a:extLst>
          </p:cNvPr>
          <p:cNvPicPr>
            <a:picLocks noChangeAspect="1"/>
          </p:cNvPicPr>
          <p:nvPr userDrawn="1"/>
        </p:nvPicPr>
        <p:blipFill>
          <a:blip r:embed="rId3"/>
          <a:stretch>
            <a:fillRect/>
          </a:stretch>
        </p:blipFill>
        <p:spPr>
          <a:xfrm>
            <a:off x="230475" y="-56826"/>
            <a:ext cx="4700113" cy="1000968"/>
          </a:xfrm>
          <a:prstGeom prst="rect">
            <a:avLst/>
          </a:prstGeom>
        </p:spPr>
      </p:pic>
      <p:sp>
        <p:nvSpPr>
          <p:cNvPr id="8" name="TextBox 7">
            <a:extLst>
              <a:ext uri="{FF2B5EF4-FFF2-40B4-BE49-F238E27FC236}">
                <a16:creationId xmlns:a16="http://schemas.microsoft.com/office/drawing/2014/main" id="{145B3255-599A-4BE4-BAA2-7AB28FDF2BEA}"/>
              </a:ext>
            </a:extLst>
          </p:cNvPr>
          <p:cNvSpPr txBox="1"/>
          <p:nvPr userDrawn="1"/>
        </p:nvSpPr>
        <p:spPr>
          <a:xfrm>
            <a:off x="1456141" y="4934159"/>
            <a:ext cx="4944078" cy="610424"/>
          </a:xfrm>
          <a:prstGeom prst="rect">
            <a:avLst/>
          </a:prstGeom>
          <a:noFill/>
        </p:spPr>
        <p:txBody>
          <a:bodyPr wrap="square" rtlCol="0">
            <a:spAutoFit/>
          </a:bodyPr>
          <a:lstStyle/>
          <a:p>
            <a:pPr algn="l">
              <a:spcBef>
                <a:spcPts val="100"/>
              </a:spcBef>
              <a:spcAft>
                <a:spcPts val="100"/>
              </a:spcAft>
            </a:pPr>
            <a:r>
              <a:rPr lang="en-US" sz="1600" b="1" i="0" kern="1200" dirty="0">
                <a:solidFill>
                  <a:srgbClr val="FFFF00"/>
                </a:solidFill>
                <a:latin typeface="+mj-lt"/>
                <a:ea typeface="+mj-ea"/>
                <a:cs typeface="+mj-cs"/>
              </a:rPr>
              <a:t>FACULTY OF INFORMATION TECHNOLOGY</a:t>
            </a:r>
          </a:p>
          <a:p>
            <a:pPr algn="l">
              <a:spcBef>
                <a:spcPts val="100"/>
              </a:spcBef>
              <a:spcAft>
                <a:spcPts val="100"/>
              </a:spcAft>
            </a:pPr>
            <a:r>
              <a:rPr lang="en-US" sz="1600" b="1" i="0" kern="1200" dirty="0" smtClean="0">
                <a:solidFill>
                  <a:schemeClr val="bg1"/>
                </a:solidFill>
                <a:latin typeface="+mn-lt"/>
                <a:ea typeface="+mj-ea"/>
                <a:cs typeface="+mj-cs"/>
              </a:rPr>
              <a:t>PhD.</a:t>
            </a:r>
            <a:r>
              <a:rPr lang="en-US" sz="1600" b="1" i="0" kern="1200" baseline="0" dirty="0" smtClean="0">
                <a:solidFill>
                  <a:schemeClr val="bg1"/>
                </a:solidFill>
                <a:latin typeface="+mn-lt"/>
                <a:ea typeface="+mj-ea"/>
                <a:cs typeface="+mj-cs"/>
              </a:rPr>
              <a:t> LE TRAN DUC</a:t>
            </a:r>
            <a:endParaRPr lang="en-US" sz="1600" b="1" i="0" kern="1200" dirty="0">
              <a:solidFill>
                <a:schemeClr val="bg1"/>
              </a:solidFill>
              <a:latin typeface="+mn-lt"/>
              <a:ea typeface="+mj-ea"/>
              <a:cs typeface="+mj-cs"/>
            </a:endParaRPr>
          </a:p>
        </p:txBody>
      </p:sp>
      <p:pic>
        <p:nvPicPr>
          <p:cNvPr id="10" name="Picture 9" descr="A close up of a sign&#10;&#10;Description automatically generated">
            <a:extLst>
              <a:ext uri="{FF2B5EF4-FFF2-40B4-BE49-F238E27FC236}">
                <a16:creationId xmlns:a16="http://schemas.microsoft.com/office/drawing/2014/main" id="{48DE9A2D-D115-4574-9BFC-926441C1C02D}"/>
              </a:ext>
            </a:extLst>
          </p:cNvPr>
          <p:cNvPicPr>
            <a:picLocks noChangeAspect="1"/>
          </p:cNvPicPr>
          <p:nvPr userDrawn="1"/>
        </p:nvPicPr>
        <p:blipFill>
          <a:blip r:embed="rId4"/>
          <a:stretch>
            <a:fillRect/>
          </a:stretch>
        </p:blipFill>
        <p:spPr>
          <a:xfrm>
            <a:off x="658368" y="4896471"/>
            <a:ext cx="731520" cy="731520"/>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pic>
        <p:nvPicPr>
          <p:cNvPr id="7" name="Picture 6">
            <a:extLst>
              <a:ext uri="{FF2B5EF4-FFF2-40B4-BE49-F238E27FC236}">
                <a16:creationId xmlns:a16="http://schemas.microsoft.com/office/drawing/2014/main" id="{76FC959E-21E7-4D23-8981-041C9589E6FC}"/>
              </a:ext>
            </a:extLst>
          </p:cNvPr>
          <p:cNvPicPr>
            <a:picLocks noChangeAspect="1"/>
          </p:cNvPicPr>
          <p:nvPr userDrawn="1"/>
        </p:nvPicPr>
        <p:blipFill>
          <a:blip r:embed="rId3"/>
          <a:stretch>
            <a:fillRect/>
          </a:stretch>
        </p:blipFill>
        <p:spPr>
          <a:xfrm>
            <a:off x="73893" y="6641"/>
            <a:ext cx="3837809" cy="839915"/>
          </a:xfrm>
          <a:prstGeom prst="rect">
            <a:avLst/>
          </a:prstGeom>
        </p:spPr>
      </p:pic>
      <p:sp>
        <p:nvSpPr>
          <p:cNvPr id="8" name="TextBox 7">
            <a:extLst>
              <a:ext uri="{FF2B5EF4-FFF2-40B4-BE49-F238E27FC236}">
                <a16:creationId xmlns:a16="http://schemas.microsoft.com/office/drawing/2014/main" id="{B1C51BCA-86F9-4804-9C31-E68A99E567CF}"/>
              </a:ext>
            </a:extLst>
          </p:cNvPr>
          <p:cNvSpPr txBox="1"/>
          <p:nvPr userDrawn="1"/>
        </p:nvSpPr>
        <p:spPr>
          <a:xfrm>
            <a:off x="1551957" y="4903381"/>
            <a:ext cx="4290904" cy="671979"/>
          </a:xfrm>
          <a:prstGeom prst="rect">
            <a:avLst/>
          </a:prstGeom>
          <a:noFill/>
        </p:spPr>
        <p:txBody>
          <a:bodyPr wrap="square" rtlCol="0">
            <a:spAutoFit/>
          </a:bodyPr>
          <a:lstStyle/>
          <a:p>
            <a:pPr algn="l">
              <a:spcBef>
                <a:spcPts val="100"/>
              </a:spcBef>
              <a:spcAft>
                <a:spcPts val="100"/>
              </a:spcAft>
            </a:pPr>
            <a:r>
              <a:rPr lang="en-US" sz="1800" b="1" i="0" kern="1200" dirty="0">
                <a:solidFill>
                  <a:schemeClr val="tx2"/>
                </a:solidFill>
                <a:latin typeface="+mj-lt"/>
                <a:ea typeface="+mj-ea"/>
                <a:cs typeface="+mj-cs"/>
              </a:rPr>
              <a:t>Faculty of Information Technology</a:t>
            </a:r>
          </a:p>
          <a:p>
            <a:pPr algn="l">
              <a:spcBef>
                <a:spcPts val="100"/>
              </a:spcBef>
              <a:spcAft>
                <a:spcPts val="100"/>
              </a:spcAft>
            </a:pPr>
            <a:r>
              <a:rPr lang="en-US" sz="1800" b="1" i="0" kern="1200" dirty="0" smtClean="0">
                <a:solidFill>
                  <a:schemeClr val="bg1">
                    <a:lumMod val="50000"/>
                  </a:schemeClr>
                </a:solidFill>
                <a:latin typeface="+mn-lt"/>
                <a:ea typeface="+mj-ea"/>
                <a:cs typeface="+mj-cs"/>
              </a:rPr>
              <a:t>PhD. Le Tran Duc</a:t>
            </a:r>
            <a:endParaRPr lang="en-US" sz="1800" b="1" i="0" kern="1200" dirty="0">
              <a:solidFill>
                <a:schemeClr val="bg1">
                  <a:lumMod val="50000"/>
                </a:schemeClr>
              </a:solidFill>
              <a:latin typeface="+mn-lt"/>
              <a:ea typeface="+mj-ea"/>
              <a:cs typeface="+mj-cs"/>
            </a:endParaRPr>
          </a:p>
        </p:txBody>
      </p:sp>
      <p:pic>
        <p:nvPicPr>
          <p:cNvPr id="10" name="Picture 9" descr="A close up of a sign&#10;&#10;Description automatically generated">
            <a:extLst>
              <a:ext uri="{FF2B5EF4-FFF2-40B4-BE49-F238E27FC236}">
                <a16:creationId xmlns:a16="http://schemas.microsoft.com/office/drawing/2014/main" id="{9F462A5D-9697-4D2A-8E84-BE5186E05BB4}"/>
              </a:ext>
            </a:extLst>
          </p:cNvPr>
          <p:cNvPicPr>
            <a:picLocks noChangeAspect="1"/>
          </p:cNvPicPr>
          <p:nvPr userDrawn="1"/>
        </p:nvPicPr>
        <p:blipFill>
          <a:blip r:embed="rId4"/>
          <a:stretch>
            <a:fillRect/>
          </a:stretch>
        </p:blipFill>
        <p:spPr>
          <a:xfrm>
            <a:off x="658368" y="4896471"/>
            <a:ext cx="731520" cy="731520"/>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2E94CFF6-4805-4871-A07A-289657AB1AFE}"/>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smtClean="0">
                <a:solidFill>
                  <a:schemeClr val="bg1">
                    <a:lumMod val="50000"/>
                  </a:schemeClr>
                </a:solidFill>
                <a:latin typeface="+mn-lt"/>
                <a:ea typeface="+mj-ea"/>
                <a:cs typeface="+mj-cs"/>
              </a:rPr>
              <a:t>PhD. LE</a:t>
            </a:r>
            <a:r>
              <a:rPr lang="en-US" sz="1200" b="1" i="0" kern="1200" baseline="0" dirty="0" smtClean="0">
                <a:solidFill>
                  <a:schemeClr val="bg1">
                    <a:lumMod val="50000"/>
                  </a:schemeClr>
                </a:solidFill>
                <a:latin typeface="+mn-lt"/>
                <a:ea typeface="+mj-ea"/>
                <a:cs typeface="+mj-cs"/>
              </a:rPr>
              <a:t> TRAN DUC</a:t>
            </a:r>
            <a:endParaRPr lang="en-US" sz="1200" b="1" i="0" kern="1200" dirty="0">
              <a:solidFill>
                <a:schemeClr val="bg1">
                  <a:lumMod val="50000"/>
                </a:schemeClr>
              </a:solidFill>
              <a:latin typeface="+mn-lt"/>
              <a:ea typeface="+mj-ea"/>
              <a:cs typeface="+mj-cs"/>
            </a:endParaRPr>
          </a:p>
        </p:txBody>
      </p:sp>
      <p:pic>
        <p:nvPicPr>
          <p:cNvPr id="9" name="Picture 8" descr="A close up of a sign&#10;&#10;Description automatically generated">
            <a:extLst>
              <a:ext uri="{FF2B5EF4-FFF2-40B4-BE49-F238E27FC236}">
                <a16:creationId xmlns:a16="http://schemas.microsoft.com/office/drawing/2014/main" id="{BEE67041-269C-4FE6-8EA4-8254D4AA3F2A}"/>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3912402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63A4D939-42F7-4E8A-8CF8-E8DA14C76ADA}"/>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6" name="Picture 5" descr="A close up of a sign&#10;&#10;Description automatically generated">
            <a:extLst>
              <a:ext uri="{FF2B5EF4-FFF2-40B4-BE49-F238E27FC236}">
                <a16:creationId xmlns:a16="http://schemas.microsoft.com/office/drawing/2014/main" id="{1331FFD2-B873-4317-AE60-05B27A150FBB}"/>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10832199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F8908D40-D1BD-471A-8F59-342F7DAD4284}"/>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10" name="Picture 9" descr="A close up of a sign&#10;&#10;Description automatically generated">
            <a:extLst>
              <a:ext uri="{FF2B5EF4-FFF2-40B4-BE49-F238E27FC236}">
                <a16:creationId xmlns:a16="http://schemas.microsoft.com/office/drawing/2014/main" id="{7C12333D-F6D5-4297-BBEC-69D46042E55B}"/>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149946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a:prstGeom prst="rect">
            <a:avLst/>
          </a:prstGeo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91F9F085-FB7A-4C8D-8CA4-7DAD338F7825}"/>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12" name="Picture 11" descr="A close up of a sign&#10;&#10;Description automatically generated">
            <a:extLst>
              <a:ext uri="{FF2B5EF4-FFF2-40B4-BE49-F238E27FC236}">
                <a16:creationId xmlns:a16="http://schemas.microsoft.com/office/drawing/2014/main" id="{0772D8B5-1B9C-41EB-9DA0-84B9BE024677}"/>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37484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ADD06E-6DA3-4C36-ACD4-5A4554943F21}"/>
              </a:ext>
            </a:extLst>
          </p:cNvPr>
          <p:cNvSpPr txBox="1"/>
          <p:nvPr userDrawn="1"/>
        </p:nvSpPr>
        <p:spPr>
          <a:xfrm>
            <a:off x="6431797" y="256740"/>
            <a:ext cx="4136701" cy="518091"/>
          </a:xfrm>
          <a:prstGeom prst="rect">
            <a:avLst/>
          </a:prstGeom>
          <a:noFill/>
        </p:spPr>
        <p:txBody>
          <a:bodyPr wrap="square" rtlCol="0">
            <a:spAutoFit/>
          </a:bodyPr>
          <a:lstStyle/>
          <a:p>
            <a:pPr algn="r">
              <a:spcBef>
                <a:spcPts val="100"/>
              </a:spcBef>
              <a:spcAft>
                <a:spcPts val="100"/>
              </a:spcAft>
            </a:pPr>
            <a:r>
              <a:rPr lang="en-US" sz="1400" b="1" i="0" kern="1200" dirty="0">
                <a:solidFill>
                  <a:schemeClr val="tx2"/>
                </a:solidFill>
                <a:latin typeface="+mj-lt"/>
                <a:ea typeface="+mj-ea"/>
                <a:cs typeface="+mj-cs"/>
              </a:rPr>
              <a:t>FACULTY OF INFORMATION TECHNOLOGY</a:t>
            </a:r>
            <a:endParaRPr lang="en-US" sz="1200" b="1" i="0" kern="1200" dirty="0">
              <a:solidFill>
                <a:schemeClr val="tx2"/>
              </a:solidFill>
              <a:latin typeface="+mj-lt"/>
              <a:ea typeface="+mj-ea"/>
              <a:cs typeface="+mj-cs"/>
            </a:endParaRP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6" name="Picture 5" descr="A close up of a sign&#10;&#10;Description automatically generated">
            <a:extLst>
              <a:ext uri="{FF2B5EF4-FFF2-40B4-BE49-F238E27FC236}">
                <a16:creationId xmlns:a16="http://schemas.microsoft.com/office/drawing/2014/main" id="{FA022105-D67F-454B-A8FA-BCE5B7F0E9AE}"/>
              </a:ext>
            </a:extLst>
          </p:cNvPr>
          <p:cNvPicPr>
            <a:picLocks noChangeAspect="1"/>
          </p:cNvPicPr>
          <p:nvPr userDrawn="1"/>
        </p:nvPicPr>
        <p:blipFill>
          <a:blip r:embed="rId2"/>
          <a:stretch>
            <a:fillRect/>
          </a:stretch>
        </p:blipFill>
        <p:spPr>
          <a:xfrm>
            <a:off x="10568498" y="134636"/>
            <a:ext cx="731520" cy="731520"/>
          </a:xfrm>
          <a:prstGeom prst="rect">
            <a:avLst/>
          </a:prstGeom>
        </p:spPr>
      </p:pic>
    </p:spTree>
    <p:extLst>
      <p:ext uri="{BB962C8B-B14F-4D97-AF65-F5344CB8AC3E}">
        <p14:creationId xmlns:p14="http://schemas.microsoft.com/office/powerpoint/2010/main" val="120925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a:prstGeom prst="rect">
            <a:avLst/>
          </a:prstGeo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2EF2B6B1-1121-4A98-B457-F17214B1F907}"/>
              </a:ext>
            </a:extLst>
          </p:cNvPr>
          <p:cNvSpPr txBox="1"/>
          <p:nvPr userDrawn="1"/>
        </p:nvSpPr>
        <p:spPr>
          <a:xfrm>
            <a:off x="6875973" y="256740"/>
            <a:ext cx="3692525" cy="487313"/>
          </a:xfrm>
          <a:prstGeom prst="rect">
            <a:avLst/>
          </a:prstGeom>
          <a:noFill/>
        </p:spPr>
        <p:txBody>
          <a:bodyPr wrap="square" rtlCol="0">
            <a:spAutoFit/>
          </a:bodyPr>
          <a:lstStyle/>
          <a:p>
            <a:pPr algn="r">
              <a:spcBef>
                <a:spcPts val="100"/>
              </a:spcBef>
              <a:spcAft>
                <a:spcPts val="100"/>
              </a:spcAft>
            </a:pPr>
            <a:r>
              <a:rPr lang="en-US" sz="1200" b="1" i="0" kern="1200" dirty="0">
                <a:solidFill>
                  <a:schemeClr val="tx2"/>
                </a:solidFill>
                <a:latin typeface="+mj-lt"/>
                <a:ea typeface="+mj-ea"/>
                <a:cs typeface="+mj-cs"/>
              </a:rPr>
              <a:t>FACULTY OF INFORMATION TECHNOLOGY</a:t>
            </a:r>
          </a:p>
          <a:p>
            <a:pPr algn="r">
              <a:spcBef>
                <a:spcPts val="100"/>
              </a:spcBef>
              <a:spcAft>
                <a:spcPts val="100"/>
              </a:spcAft>
            </a:pPr>
            <a:r>
              <a:rPr lang="en-US" sz="1200" b="1" i="0" kern="1200" dirty="0">
                <a:solidFill>
                  <a:schemeClr val="bg1">
                    <a:lumMod val="50000"/>
                  </a:schemeClr>
                </a:solidFill>
                <a:latin typeface="+mn-lt"/>
                <a:ea typeface="+mj-ea"/>
                <a:cs typeface="+mj-cs"/>
              </a:rPr>
              <a:t>M.S. Nguyen Van A</a:t>
            </a:r>
          </a:p>
        </p:txBody>
      </p:sp>
      <p:pic>
        <p:nvPicPr>
          <p:cNvPr id="8" name="Picture 7" descr="A close up of a sign&#10;&#10;Description automatically generated">
            <a:extLst>
              <a:ext uri="{FF2B5EF4-FFF2-40B4-BE49-F238E27FC236}">
                <a16:creationId xmlns:a16="http://schemas.microsoft.com/office/drawing/2014/main" id="{3389C026-0197-478B-B736-9FFEA6213D66}"/>
              </a:ext>
            </a:extLst>
          </p:cNvPr>
          <p:cNvPicPr>
            <a:picLocks noChangeAspect="1"/>
          </p:cNvPicPr>
          <p:nvPr userDrawn="1"/>
        </p:nvPicPr>
        <p:blipFill>
          <a:blip r:embed="rId2"/>
          <a:stretch>
            <a:fillRect/>
          </a:stretch>
        </p:blipFill>
        <p:spPr>
          <a:xfrm>
            <a:off x="10568498" y="88142"/>
            <a:ext cx="731520" cy="731520"/>
          </a:xfrm>
          <a:prstGeom prst="rect">
            <a:avLst/>
          </a:prstGeom>
        </p:spPr>
      </p:pic>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pic>
        <p:nvPicPr>
          <p:cNvPr id="4" name="Picture 3">
            <a:extLst>
              <a:ext uri="{FF2B5EF4-FFF2-40B4-BE49-F238E27FC236}">
                <a16:creationId xmlns:a16="http://schemas.microsoft.com/office/drawing/2014/main" id="{60D91EFB-4136-46DA-BC13-929F2C186B46}"/>
              </a:ext>
            </a:extLst>
          </p:cNvPr>
          <p:cNvPicPr>
            <a:picLocks noChangeAspect="1"/>
          </p:cNvPicPr>
          <p:nvPr userDrawn="1"/>
        </p:nvPicPr>
        <p:blipFill>
          <a:blip r:embed="rId16"/>
          <a:stretch>
            <a:fillRect/>
          </a:stretch>
        </p:blipFill>
        <p:spPr>
          <a:xfrm>
            <a:off x="64657" y="15877"/>
            <a:ext cx="3837809" cy="839915"/>
          </a:xfrm>
          <a:prstGeom prst="rect">
            <a:avLst/>
          </a:prstGeom>
        </p:spPr>
      </p:pic>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9" r:id="rId3"/>
    <p:sldLayoutId id="2147483650" r:id="rId4"/>
    <p:sldLayoutId id="2147483664" r:id="rId5"/>
    <p:sldLayoutId id="2147483652" r:id="rId6"/>
    <p:sldLayoutId id="2147483653" r:id="rId7"/>
    <p:sldLayoutId id="2147483654" r:id="rId8"/>
    <p:sldLayoutId id="2147483665" r:id="rId9"/>
    <p:sldLayoutId id="2147483666" r:id="rId10"/>
    <p:sldLayoutId id="2147483660" r:id="rId11"/>
    <p:sldLayoutId id="2147483667" r:id="rId12"/>
    <p:sldLayoutId id="2147483670" r:id="rId13"/>
  </p:sldLayoutIdLst>
  <p:hf hdr="0" dt="0"/>
  <p:txStyles>
    <p:titleStyle>
      <a:lvl1pPr algn="l" defTabSz="914400" rtl="0" eaLnBrk="1" latinLnBrk="0" hangingPunct="1">
        <a:lnSpc>
          <a:spcPct val="90000"/>
        </a:lnSpc>
        <a:spcBef>
          <a:spcPct val="0"/>
        </a:spcBef>
        <a:buNone/>
        <a:defRPr sz="1400" b="1"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mailto:letranduc@dut.udn.vn"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opic">
            <a:extLst>
              <a:ext uri="{FF2B5EF4-FFF2-40B4-BE49-F238E27FC236}">
                <a16:creationId xmlns:a16="http://schemas.microsoft.com/office/drawing/2014/main" id="{B0882130-6200-324C-8A79-B506D34288AC}"/>
              </a:ext>
            </a:extLst>
          </p:cNvPr>
          <p:cNvSpPr>
            <a:spLocks noGrp="1"/>
          </p:cNvSpPr>
          <p:nvPr>
            <p:ph type="ctrTitle"/>
          </p:nvPr>
        </p:nvSpPr>
        <p:spPr>
          <a:xfrm>
            <a:off x="94268" y="1715678"/>
            <a:ext cx="8559538" cy="2677213"/>
          </a:xfrm>
        </p:spPr>
        <p:txBody>
          <a:bodyPr/>
          <a:lstStyle/>
          <a:p>
            <a:pPr>
              <a:lnSpc>
                <a:spcPct val="100000"/>
              </a:lnSpc>
            </a:pPr>
            <a:r>
              <a:rPr lang="en-US" dirty="0" smtClean="0">
                <a:solidFill>
                  <a:srgbClr val="FFFF00"/>
                </a:solidFill>
              </a:rPr>
              <a:t>CHAPTER 1</a:t>
            </a:r>
            <a:r>
              <a:rPr lang="en-US" dirty="0" smtClean="0"/>
              <a:t/>
            </a:r>
            <a:br>
              <a:rPr lang="en-US" dirty="0" smtClean="0"/>
            </a:br>
            <a:r>
              <a:rPr lang="en-US" sz="5400" dirty="0" smtClean="0"/>
              <a:t>Introduction to Computer Networks</a:t>
            </a:r>
            <a:endParaRPr lang="en-US" sz="5400" dirty="0"/>
          </a:p>
        </p:txBody>
      </p:sp>
    </p:spTree>
    <p:extLst>
      <p:ext uri="{BB962C8B-B14F-4D97-AF65-F5344CB8AC3E}">
        <p14:creationId xmlns:p14="http://schemas.microsoft.com/office/powerpoint/2010/main" val="565184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WHAT’S A PROTOCOL?</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50844" y="1219216"/>
            <a:ext cx="3370466"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15000"/>
              </a:spcBef>
            </a:pPr>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Human </a:t>
            </a:r>
            <a:r>
              <a:rPr lang="en-US" altLang="en-US" b="1" dirty="0">
                <a:solidFill>
                  <a:schemeClr val="tx1">
                    <a:lumMod val="50000"/>
                  </a:schemeClr>
                </a:solidFill>
                <a:latin typeface="Helvetica World" panose="020B0500040000020004" pitchFamily="34" charset="0"/>
                <a:cs typeface="Helvetica World" panose="020B0500040000020004" pitchFamily="34" charset="0"/>
              </a:rPr>
              <a:t>protocols:</a:t>
            </a:r>
          </a:p>
          <a:p>
            <a:pPr lvl="1">
              <a:lnSpc>
                <a:spcPct val="120000"/>
              </a:lnSpc>
              <a:spcBef>
                <a:spcPct val="15000"/>
              </a:spcBef>
            </a:pPr>
            <a:r>
              <a:rPr lang="en-US" altLang="en-US" dirty="0">
                <a:solidFill>
                  <a:schemeClr val="tx1">
                    <a:lumMod val="50000"/>
                  </a:schemeClr>
                </a:solidFill>
                <a:latin typeface="Helvetica World" panose="020B0500040000020004" pitchFamily="34" charset="0"/>
                <a:cs typeface="Helvetica World" panose="020B0500040000020004" pitchFamily="34" charset="0"/>
              </a:rPr>
              <a:t>“what’s the time?”</a:t>
            </a:r>
          </a:p>
          <a:p>
            <a:pPr lvl="1">
              <a:lnSpc>
                <a:spcPct val="120000"/>
              </a:lnSpc>
              <a:spcBef>
                <a:spcPct val="15000"/>
              </a:spcBef>
            </a:pPr>
            <a:r>
              <a:rPr lang="en-US" altLang="en-US" dirty="0">
                <a:solidFill>
                  <a:schemeClr val="tx1">
                    <a:lumMod val="50000"/>
                  </a:schemeClr>
                </a:solidFill>
                <a:latin typeface="Helvetica World" panose="020B0500040000020004" pitchFamily="34" charset="0"/>
                <a:cs typeface="Helvetica World" panose="020B0500040000020004" pitchFamily="34" charset="0"/>
              </a:rPr>
              <a:t>“I have a question”</a:t>
            </a:r>
          </a:p>
          <a:p>
            <a:pPr lvl="1">
              <a:lnSpc>
                <a:spcPct val="120000"/>
              </a:lnSpc>
              <a:spcBef>
                <a:spcPct val="15000"/>
              </a:spcBef>
            </a:pPr>
            <a:r>
              <a:rPr lang="en-US" altLang="en-US" dirty="0">
                <a:solidFill>
                  <a:schemeClr val="tx1">
                    <a:lumMod val="50000"/>
                  </a:schemeClr>
                </a:solidFill>
                <a:latin typeface="Helvetica World" panose="020B0500040000020004" pitchFamily="34" charset="0"/>
                <a:cs typeface="Helvetica World" panose="020B0500040000020004" pitchFamily="34" charset="0"/>
              </a:rPr>
              <a:t>introductions</a:t>
            </a:r>
          </a:p>
          <a:p>
            <a:pPr>
              <a:lnSpc>
                <a:spcPct val="120000"/>
              </a:lnSpc>
              <a:spcBef>
                <a:spcPct val="15000"/>
              </a:spcBef>
            </a:pPr>
            <a:endParaRPr lang="en-US" altLang="en-US" dirty="0">
              <a:solidFill>
                <a:schemeClr val="tx1">
                  <a:lumMod val="50000"/>
                </a:schemeClr>
              </a:solidFill>
              <a:latin typeface="Helvetica World" panose="020B0500040000020004" pitchFamily="34" charset="0"/>
              <a:cs typeface="Helvetica World" panose="020B0500040000020004" pitchFamily="34" charset="0"/>
            </a:endParaRPr>
          </a:p>
          <a:p>
            <a:pPr marL="0" indent="0">
              <a:lnSpc>
                <a:spcPct val="120000"/>
              </a:lnSpc>
              <a:spcBef>
                <a:spcPct val="15000"/>
              </a:spcBef>
              <a:buNone/>
            </a:pPr>
            <a:r>
              <a:rPr lang="en-US" altLang="en-US" dirty="0">
                <a:solidFill>
                  <a:schemeClr val="tx1">
                    <a:lumMod val="50000"/>
                  </a:schemeClr>
                </a:solidFill>
                <a:latin typeface="Helvetica World" panose="020B0500040000020004" pitchFamily="34" charset="0"/>
                <a:cs typeface="Helvetica World" panose="020B0500040000020004" pitchFamily="34" charset="0"/>
              </a:rPr>
              <a:t>… specific messages sent</a:t>
            </a:r>
          </a:p>
          <a:p>
            <a:pPr marL="0" indent="0">
              <a:lnSpc>
                <a:spcPct val="120000"/>
              </a:lnSpc>
              <a:spcBef>
                <a:spcPct val="15000"/>
              </a:spcBef>
              <a:buNone/>
            </a:pPr>
            <a:r>
              <a:rPr lang="en-US" altLang="en-US" dirty="0">
                <a:solidFill>
                  <a:schemeClr val="tx1">
                    <a:lumMod val="50000"/>
                  </a:schemeClr>
                </a:solidFill>
                <a:latin typeface="Helvetica World" panose="020B0500040000020004" pitchFamily="34" charset="0"/>
                <a:cs typeface="Helvetica World" panose="020B0500040000020004" pitchFamily="34" charset="0"/>
              </a:rPr>
              <a:t>… specific actions taken when messages received, or other events</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731" name="Rectangle 671"/>
          <p:cNvSpPr>
            <a:spLocks noChangeArrowheads="1"/>
          </p:cNvSpPr>
          <p:nvPr/>
        </p:nvSpPr>
        <p:spPr bwMode="auto">
          <a:xfrm>
            <a:off x="3184525" y="5143500"/>
            <a:ext cx="3779838" cy="155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1775" indent="-231775">
              <a:lnSpc>
                <a:spcPct val="85000"/>
              </a:lnSpc>
              <a:spcBef>
                <a:spcPct val="20000"/>
              </a:spcBef>
              <a:buClr>
                <a:srgbClr val="000099"/>
              </a:buClr>
              <a:buSzPct val="75000"/>
              <a:defRPr/>
            </a:pPr>
            <a:endParaRPr lang="en-US" sz="1600" dirty="0">
              <a:latin typeface="Helvetica World" panose="020B0500040000020004" pitchFamily="34" charset="0"/>
              <a:ea typeface="ＭＳ Ｐゴシック" charset="0"/>
              <a:cs typeface="Helvetica World" panose="020B0500040000020004" pitchFamily="34" charset="0"/>
            </a:endParaRPr>
          </a:p>
        </p:txBody>
      </p:sp>
      <p:sp>
        <p:nvSpPr>
          <p:cNvPr id="10" name="Rectangle 3"/>
          <p:cNvSpPr txBox="1">
            <a:spLocks noChangeArrowheads="1"/>
          </p:cNvSpPr>
          <p:nvPr/>
        </p:nvSpPr>
        <p:spPr>
          <a:xfrm>
            <a:off x="3345661" y="1310224"/>
            <a:ext cx="3796545"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15000"/>
              </a:spcBef>
            </a:pPr>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Network </a:t>
            </a:r>
            <a:r>
              <a:rPr lang="en-US" altLang="en-US" b="1" dirty="0">
                <a:solidFill>
                  <a:schemeClr val="tx1">
                    <a:lumMod val="50000"/>
                  </a:schemeClr>
                </a:solidFill>
                <a:latin typeface="Helvetica World" panose="020B0500040000020004" pitchFamily="34" charset="0"/>
                <a:cs typeface="Helvetica World" panose="020B0500040000020004" pitchFamily="34" charset="0"/>
              </a:rPr>
              <a:t>protocols:</a:t>
            </a:r>
          </a:p>
          <a:p>
            <a:pPr lvl="1">
              <a:lnSpc>
                <a:spcPct val="120000"/>
              </a:lnSpc>
              <a:spcBef>
                <a:spcPct val="15000"/>
              </a:spcBef>
            </a:pPr>
            <a:r>
              <a:rPr lang="en-US" altLang="en-US" dirty="0">
                <a:solidFill>
                  <a:schemeClr val="tx1">
                    <a:lumMod val="50000"/>
                  </a:schemeClr>
                </a:solidFill>
                <a:latin typeface="Helvetica World" panose="020B0500040000020004" pitchFamily="34" charset="0"/>
                <a:cs typeface="Helvetica World" panose="020B0500040000020004" pitchFamily="34" charset="0"/>
              </a:rPr>
              <a:t>machines rather than humans</a:t>
            </a:r>
          </a:p>
          <a:p>
            <a:pPr lvl="1">
              <a:lnSpc>
                <a:spcPct val="120000"/>
              </a:lnSpc>
              <a:spcBef>
                <a:spcPct val="15000"/>
              </a:spcBef>
            </a:pPr>
            <a:r>
              <a:rPr lang="en-US" altLang="en-US" dirty="0">
                <a:solidFill>
                  <a:schemeClr val="tx1">
                    <a:lumMod val="50000"/>
                  </a:schemeClr>
                </a:solidFill>
                <a:latin typeface="Helvetica World" panose="020B0500040000020004" pitchFamily="34" charset="0"/>
                <a:cs typeface="Helvetica World" panose="020B0500040000020004" pitchFamily="34" charset="0"/>
              </a:rPr>
              <a:t>all communication activity in Internet governed by protocols</a:t>
            </a:r>
          </a:p>
        </p:txBody>
      </p:sp>
      <p:sp>
        <p:nvSpPr>
          <p:cNvPr id="11" name="Rectangle 5"/>
          <p:cNvSpPr>
            <a:spLocks noChangeArrowheads="1"/>
          </p:cNvSpPr>
          <p:nvPr/>
        </p:nvSpPr>
        <p:spPr bwMode="auto">
          <a:xfrm>
            <a:off x="507921" y="5594696"/>
            <a:ext cx="11247199" cy="752910"/>
          </a:xfrm>
          <a:prstGeom prst="rect">
            <a:avLst/>
          </a:prstGeom>
          <a:solidFill>
            <a:schemeClr val="accent1">
              <a:lumMod val="20000"/>
              <a:lumOff val="80000"/>
            </a:schemeClr>
          </a:solidFill>
          <a:ln>
            <a:noFill/>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20000"/>
              </a:spcBef>
              <a:buClr>
                <a:schemeClr val="accent2"/>
              </a:buClr>
              <a:buSzPct val="85000"/>
              <a:buFont typeface="Wingdings" panose="05000000000000000000" pitchFamily="2" charset="2"/>
              <a:buNone/>
            </a:pPr>
            <a:r>
              <a:rPr lang="en-US" altLang="en-US" sz="2000" i="1" dirty="0">
                <a:solidFill>
                  <a:srgbClr val="FF0000"/>
                </a:solidFill>
                <a:latin typeface="Helvetica World" panose="020B0500040000020004" pitchFamily="34" charset="0"/>
                <a:cs typeface="Helvetica World" panose="020B0500040000020004" pitchFamily="34" charset="0"/>
              </a:rPr>
              <a:t>protocols</a:t>
            </a:r>
            <a:r>
              <a:rPr lang="en-US" altLang="en-US" sz="2000" i="1" dirty="0">
                <a:solidFill>
                  <a:schemeClr val="tx1">
                    <a:lumMod val="50000"/>
                  </a:schemeClr>
                </a:solidFill>
                <a:latin typeface="Helvetica World" panose="020B0500040000020004" pitchFamily="34" charset="0"/>
                <a:cs typeface="Helvetica World" panose="020B0500040000020004" pitchFamily="34" charset="0"/>
              </a:rPr>
              <a:t> define </a:t>
            </a:r>
            <a:r>
              <a:rPr lang="en-US" altLang="en-US" sz="2000" i="1" dirty="0">
                <a:solidFill>
                  <a:srgbClr val="FF0000"/>
                </a:solidFill>
                <a:latin typeface="Helvetica World" panose="020B0500040000020004" pitchFamily="34" charset="0"/>
                <a:cs typeface="Helvetica World" panose="020B0500040000020004" pitchFamily="34" charset="0"/>
              </a:rPr>
              <a:t>format</a:t>
            </a:r>
            <a:r>
              <a:rPr lang="en-US" altLang="en-US" sz="2000" i="1" dirty="0">
                <a:solidFill>
                  <a:schemeClr val="tx1">
                    <a:lumMod val="50000"/>
                  </a:schemeClr>
                </a:solidFill>
                <a:latin typeface="Helvetica World" panose="020B0500040000020004" pitchFamily="34" charset="0"/>
                <a:cs typeface="Helvetica World" panose="020B0500040000020004" pitchFamily="34" charset="0"/>
              </a:rPr>
              <a:t>, </a:t>
            </a:r>
            <a:r>
              <a:rPr lang="en-US" altLang="en-US" sz="2000" i="1" dirty="0">
                <a:solidFill>
                  <a:srgbClr val="FF0000"/>
                </a:solidFill>
                <a:latin typeface="Helvetica World" panose="020B0500040000020004" pitchFamily="34" charset="0"/>
                <a:cs typeface="Helvetica World" panose="020B0500040000020004" pitchFamily="34" charset="0"/>
              </a:rPr>
              <a:t>order</a:t>
            </a:r>
            <a:r>
              <a:rPr lang="en-US" altLang="en-US" sz="2000" i="1" dirty="0">
                <a:solidFill>
                  <a:schemeClr val="tx1">
                    <a:lumMod val="50000"/>
                  </a:schemeClr>
                </a:solidFill>
                <a:latin typeface="Helvetica World" panose="020B0500040000020004" pitchFamily="34" charset="0"/>
                <a:cs typeface="Helvetica World" panose="020B0500040000020004" pitchFamily="34" charset="0"/>
              </a:rPr>
              <a:t> of </a:t>
            </a:r>
            <a:r>
              <a:rPr lang="en-US" altLang="en-US" sz="2000" i="1" dirty="0">
                <a:solidFill>
                  <a:srgbClr val="FF0000"/>
                </a:solidFill>
                <a:latin typeface="Helvetica World" panose="020B0500040000020004" pitchFamily="34" charset="0"/>
                <a:cs typeface="Helvetica World" panose="020B0500040000020004" pitchFamily="34" charset="0"/>
              </a:rPr>
              <a:t>messages sent and received </a:t>
            </a:r>
            <a:r>
              <a:rPr lang="en-US" altLang="en-US" sz="2000" i="1" dirty="0">
                <a:solidFill>
                  <a:schemeClr val="tx1">
                    <a:lumMod val="50000"/>
                  </a:schemeClr>
                </a:solidFill>
                <a:latin typeface="Helvetica World" panose="020B0500040000020004" pitchFamily="34" charset="0"/>
                <a:cs typeface="Helvetica World" panose="020B0500040000020004" pitchFamily="34" charset="0"/>
              </a:rPr>
              <a:t>among network entities, and </a:t>
            </a:r>
            <a:r>
              <a:rPr lang="en-US" altLang="en-US" sz="2000" i="1" dirty="0">
                <a:solidFill>
                  <a:srgbClr val="FF0000"/>
                </a:solidFill>
                <a:latin typeface="Helvetica World" panose="020B0500040000020004" pitchFamily="34" charset="0"/>
                <a:cs typeface="Helvetica World" panose="020B0500040000020004" pitchFamily="34" charset="0"/>
              </a:rPr>
              <a:t>actions taken </a:t>
            </a:r>
            <a:r>
              <a:rPr lang="en-US" altLang="en-US" sz="2000" i="1" dirty="0">
                <a:solidFill>
                  <a:schemeClr val="tx1">
                    <a:lumMod val="50000"/>
                  </a:schemeClr>
                </a:solidFill>
                <a:latin typeface="Helvetica World" panose="020B0500040000020004" pitchFamily="34" charset="0"/>
                <a:cs typeface="Helvetica World" panose="020B0500040000020004" pitchFamily="34" charset="0"/>
              </a:rPr>
              <a:t>on message transmission, receipt </a:t>
            </a:r>
          </a:p>
        </p:txBody>
      </p:sp>
      <p:pic>
        <p:nvPicPr>
          <p:cNvPr id="1026" name="Picture 2" descr="3.5.2 Network Protoc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427" y="3541753"/>
            <a:ext cx="3447577" cy="20007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stretch>
            <a:fillRect/>
          </a:stretch>
        </p:blipFill>
        <p:spPr>
          <a:xfrm>
            <a:off x="7142206" y="996393"/>
            <a:ext cx="4732527" cy="3211041"/>
          </a:xfrm>
          <a:prstGeom prst="rect">
            <a:avLst/>
          </a:prstGeom>
        </p:spPr>
      </p:pic>
    </p:spTree>
    <p:extLst>
      <p:ext uri="{BB962C8B-B14F-4D97-AF65-F5344CB8AC3E}">
        <p14:creationId xmlns:p14="http://schemas.microsoft.com/office/powerpoint/2010/main" val="2908133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106531" y="2663301"/>
            <a:ext cx="9812973" cy="1001898"/>
          </a:xfrm>
        </p:spPr>
        <p:txBody>
          <a:bodyPr/>
          <a:lstStyle/>
          <a:p>
            <a:r>
              <a:rPr lang="en-US" sz="5400" dirty="0" smtClean="0"/>
              <a:t>4. Network </a:t>
            </a:r>
            <a:r>
              <a:rPr lang="en-US" sz="5400" dirty="0" smtClean="0"/>
              <a:t>STRUCTURE</a:t>
            </a:r>
            <a:endParaRPr lang="en-US" sz="5400" dirty="0"/>
          </a:p>
        </p:txBody>
      </p:sp>
    </p:spTree>
    <p:extLst>
      <p:ext uri="{BB962C8B-B14F-4D97-AF65-F5344CB8AC3E}">
        <p14:creationId xmlns:p14="http://schemas.microsoft.com/office/powerpoint/2010/main" val="596730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A CLOSER LOOK AT NETWORK STRUCTURE</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45107" y="1360824"/>
            <a:ext cx="6278836"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15000"/>
              </a:spcBef>
            </a:pPr>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Network </a:t>
            </a:r>
            <a:r>
              <a:rPr lang="en-US" altLang="en-US" b="1" dirty="0">
                <a:solidFill>
                  <a:schemeClr val="tx1">
                    <a:lumMod val="50000"/>
                  </a:schemeClr>
                </a:solidFill>
                <a:latin typeface="Helvetica World" panose="020B0500040000020004" pitchFamily="34" charset="0"/>
                <a:cs typeface="Helvetica World" panose="020B0500040000020004" pitchFamily="34" charset="0"/>
              </a:rPr>
              <a:t>edge:</a:t>
            </a:r>
          </a:p>
          <a:p>
            <a:pPr lvl="1">
              <a:lnSpc>
                <a:spcPct val="120000"/>
              </a:lnSpc>
              <a:spcBef>
                <a:spcPct val="15000"/>
              </a:spcBef>
              <a:buFont typeface="Courier New" panose="02070309020205020404" pitchFamily="49" charset="0"/>
              <a:buChar char="o"/>
            </a:pPr>
            <a:r>
              <a:rPr lang="en-US" altLang="en-US" dirty="0">
                <a:solidFill>
                  <a:schemeClr val="tx1">
                    <a:lumMod val="50000"/>
                  </a:schemeClr>
                </a:solidFill>
                <a:latin typeface="Helvetica World" panose="020B0500040000020004" pitchFamily="34" charset="0"/>
                <a:cs typeface="Helvetica World" panose="020B0500040000020004" pitchFamily="34" charset="0"/>
              </a:rPr>
              <a:t>hosts: clients and servers</a:t>
            </a:r>
          </a:p>
          <a:p>
            <a:pPr lvl="1">
              <a:lnSpc>
                <a:spcPct val="120000"/>
              </a:lnSpc>
              <a:spcBef>
                <a:spcPct val="15000"/>
              </a:spcBef>
              <a:buFont typeface="Courier New" panose="02070309020205020404" pitchFamily="49" charset="0"/>
              <a:buChar char="o"/>
            </a:pPr>
            <a:r>
              <a:rPr lang="en-US" altLang="en-US" dirty="0">
                <a:solidFill>
                  <a:schemeClr val="tx1">
                    <a:lumMod val="50000"/>
                  </a:schemeClr>
                </a:solidFill>
                <a:latin typeface="Helvetica World" panose="020B0500040000020004" pitchFamily="34" charset="0"/>
                <a:cs typeface="Helvetica World" panose="020B0500040000020004" pitchFamily="34" charset="0"/>
              </a:rPr>
              <a:t>servers often in data centers</a:t>
            </a:r>
          </a:p>
          <a:p>
            <a:pPr>
              <a:lnSpc>
                <a:spcPct val="120000"/>
              </a:lnSpc>
              <a:spcBef>
                <a:spcPct val="15000"/>
              </a:spcBef>
            </a:pPr>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Access </a:t>
            </a:r>
            <a:r>
              <a:rPr lang="en-US" altLang="en-US" b="1" dirty="0">
                <a:solidFill>
                  <a:schemeClr val="tx1">
                    <a:lumMod val="50000"/>
                  </a:schemeClr>
                </a:solidFill>
                <a:latin typeface="Helvetica World" panose="020B0500040000020004" pitchFamily="34" charset="0"/>
                <a:cs typeface="Helvetica World" panose="020B0500040000020004" pitchFamily="34" charset="0"/>
              </a:rPr>
              <a:t>networks, physical media: </a:t>
            </a:r>
            <a:endParaRPr lang="en-US" altLang="en-US" b="1" dirty="0" smtClean="0">
              <a:solidFill>
                <a:schemeClr val="tx1">
                  <a:lumMod val="50000"/>
                </a:schemeClr>
              </a:solidFill>
              <a:latin typeface="Helvetica World" panose="020B0500040000020004" pitchFamily="34" charset="0"/>
              <a:cs typeface="Helvetica World" panose="020B0500040000020004" pitchFamily="34" charset="0"/>
            </a:endParaRPr>
          </a:p>
          <a:p>
            <a:pPr lvl="1">
              <a:lnSpc>
                <a:spcPct val="120000"/>
              </a:lnSpc>
              <a:spcBef>
                <a:spcPct val="15000"/>
              </a:spcBef>
              <a:buFont typeface="Courier New" panose="02070309020205020404" pitchFamily="49" charset="0"/>
              <a:buChar char="o"/>
            </a:pPr>
            <a:r>
              <a:rPr lang="en-US" altLang="en-US" dirty="0" smtClean="0">
                <a:solidFill>
                  <a:schemeClr val="tx1">
                    <a:lumMod val="50000"/>
                  </a:schemeClr>
                </a:solidFill>
                <a:latin typeface="Helvetica World" panose="020B0500040000020004" pitchFamily="34" charset="0"/>
                <a:cs typeface="Helvetica World" panose="020B0500040000020004" pitchFamily="34" charset="0"/>
              </a:rPr>
              <a:t>wired</a:t>
            </a:r>
            <a:r>
              <a:rPr lang="en-US" altLang="en-US" dirty="0">
                <a:solidFill>
                  <a:schemeClr val="tx1">
                    <a:lumMod val="50000"/>
                  </a:schemeClr>
                </a:solidFill>
                <a:latin typeface="Helvetica World" panose="020B0500040000020004" pitchFamily="34" charset="0"/>
                <a:cs typeface="Helvetica World" panose="020B0500040000020004" pitchFamily="34" charset="0"/>
              </a:rPr>
              <a:t>, wireless communication links </a:t>
            </a:r>
          </a:p>
          <a:p>
            <a:pPr>
              <a:lnSpc>
                <a:spcPct val="120000"/>
              </a:lnSpc>
              <a:spcBef>
                <a:spcPct val="15000"/>
              </a:spcBef>
            </a:pPr>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Network </a:t>
            </a:r>
            <a:r>
              <a:rPr lang="en-US" altLang="en-US" b="1" dirty="0">
                <a:solidFill>
                  <a:schemeClr val="tx1">
                    <a:lumMod val="50000"/>
                  </a:schemeClr>
                </a:solidFill>
                <a:latin typeface="Helvetica World" panose="020B0500040000020004" pitchFamily="34" charset="0"/>
                <a:cs typeface="Helvetica World" panose="020B0500040000020004" pitchFamily="34" charset="0"/>
              </a:rPr>
              <a:t>core: </a:t>
            </a:r>
          </a:p>
          <a:p>
            <a:pPr lvl="1">
              <a:lnSpc>
                <a:spcPct val="120000"/>
              </a:lnSpc>
              <a:spcBef>
                <a:spcPct val="15000"/>
              </a:spcBef>
              <a:buFont typeface="Courier New" panose="02070309020205020404" pitchFamily="49" charset="0"/>
              <a:buChar char="o"/>
            </a:pPr>
            <a:r>
              <a:rPr lang="en-US" altLang="en-US" dirty="0">
                <a:solidFill>
                  <a:schemeClr val="tx1">
                    <a:lumMod val="50000"/>
                  </a:schemeClr>
                </a:solidFill>
                <a:latin typeface="Helvetica World" panose="020B0500040000020004" pitchFamily="34" charset="0"/>
                <a:cs typeface="Helvetica World" panose="020B0500040000020004" pitchFamily="34" charset="0"/>
              </a:rPr>
              <a:t>interconnected routers</a:t>
            </a:r>
          </a:p>
          <a:p>
            <a:pPr lvl="1">
              <a:lnSpc>
                <a:spcPct val="120000"/>
              </a:lnSpc>
              <a:spcBef>
                <a:spcPct val="15000"/>
              </a:spcBef>
              <a:buFont typeface="Courier New" panose="02070309020205020404" pitchFamily="49" charset="0"/>
              <a:buChar char="o"/>
            </a:pPr>
            <a:r>
              <a:rPr lang="en-US" altLang="en-US" dirty="0">
                <a:solidFill>
                  <a:schemeClr val="tx1">
                    <a:lumMod val="50000"/>
                  </a:schemeClr>
                </a:solidFill>
                <a:latin typeface="Helvetica World" panose="020B0500040000020004" pitchFamily="34" charset="0"/>
                <a:cs typeface="Helvetica World" panose="020B0500040000020004" pitchFamily="34" charset="0"/>
              </a:rPr>
              <a:t>network of networks</a:t>
            </a:r>
          </a:p>
          <a:p>
            <a:pPr>
              <a:lnSpc>
                <a:spcPct val="120000"/>
              </a:lnSpc>
              <a:spcBef>
                <a:spcPct val="15000"/>
              </a:spcBef>
            </a:pPr>
            <a:endParaRPr lang="en-US" altLang="en-US" b="1" dirty="0">
              <a:solidFill>
                <a:schemeClr val="tx1">
                  <a:lumMod val="50000"/>
                </a:schemeClr>
              </a:solidFill>
              <a:latin typeface="Helvetica World" panose="020B0500040000020004" pitchFamily="34" charset="0"/>
              <a:cs typeface="Helvetica World" panose="020B0500040000020004" pitchFamily="34" charset="0"/>
            </a:endParaRPr>
          </a:p>
          <a:p>
            <a:pPr>
              <a:lnSpc>
                <a:spcPct val="120000"/>
              </a:lnSpc>
              <a:spcBef>
                <a:spcPct val="15000"/>
              </a:spcBef>
            </a:pPr>
            <a:endParaRPr lang="en-US" altLang="en-US" b="1" dirty="0">
              <a:solidFill>
                <a:schemeClr val="tx1">
                  <a:lumMod val="50000"/>
                </a:schemeClr>
              </a:solidFill>
              <a:latin typeface="Helvetica World" panose="020B0500040000020004" pitchFamily="34" charset="0"/>
              <a:cs typeface="Helvetica World" panose="020B0500040000020004" pitchFamily="34" charset="0"/>
            </a:endParaRPr>
          </a:p>
          <a:p>
            <a:pPr>
              <a:lnSpc>
                <a:spcPct val="120000"/>
              </a:lnSpc>
              <a:spcBef>
                <a:spcPct val="15000"/>
              </a:spcBef>
            </a:pPr>
            <a:endParaRPr lang="en-US" altLang="en-US" b="1" dirty="0">
              <a:solidFill>
                <a:schemeClr val="tx1">
                  <a:lumMod val="50000"/>
                </a:schemeClr>
              </a:solidFill>
              <a:latin typeface="Helvetica World" panose="020B05000400000200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731" name="Rectangle 671"/>
          <p:cNvSpPr>
            <a:spLocks noChangeArrowheads="1"/>
          </p:cNvSpPr>
          <p:nvPr/>
        </p:nvSpPr>
        <p:spPr bwMode="auto">
          <a:xfrm>
            <a:off x="3184525" y="5143500"/>
            <a:ext cx="3779838" cy="155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1775" indent="-231775">
              <a:lnSpc>
                <a:spcPct val="85000"/>
              </a:lnSpc>
              <a:spcBef>
                <a:spcPct val="20000"/>
              </a:spcBef>
              <a:buClr>
                <a:srgbClr val="000099"/>
              </a:buClr>
              <a:buSzPct val="75000"/>
              <a:defRPr/>
            </a:pPr>
            <a:endParaRPr lang="en-US" sz="1600" dirty="0">
              <a:latin typeface="Helvetica World" panose="020B0500040000020004" pitchFamily="34" charset="0"/>
              <a:ea typeface="ＭＳ Ｐゴシック" charset="0"/>
              <a:cs typeface="Helvetica World" panose="020B0500040000020004" pitchFamily="34" charset="0"/>
            </a:endParaRPr>
          </a:p>
        </p:txBody>
      </p:sp>
      <p:pic>
        <p:nvPicPr>
          <p:cNvPr id="3" name="Picture 2"/>
          <p:cNvPicPr>
            <a:picLocks noChangeAspect="1"/>
          </p:cNvPicPr>
          <p:nvPr/>
        </p:nvPicPr>
        <p:blipFill>
          <a:blip r:embed="rId3"/>
          <a:stretch>
            <a:fillRect/>
          </a:stretch>
        </p:blipFill>
        <p:spPr>
          <a:xfrm>
            <a:off x="6124599" y="951041"/>
            <a:ext cx="4556958" cy="5743447"/>
          </a:xfrm>
          <a:prstGeom prst="rect">
            <a:avLst/>
          </a:prstGeom>
        </p:spPr>
      </p:pic>
      <p:sp>
        <p:nvSpPr>
          <p:cNvPr id="4" name="Rectangle 3"/>
          <p:cNvSpPr/>
          <p:nvPr/>
        </p:nvSpPr>
        <p:spPr>
          <a:xfrm>
            <a:off x="10527837" y="3235124"/>
            <a:ext cx="1664163" cy="646331"/>
          </a:xfrm>
          <a:prstGeom prst="rect">
            <a:avLst/>
          </a:prstGeom>
        </p:spPr>
        <p:txBody>
          <a:bodyPr wrap="square">
            <a:spAutoFit/>
          </a:bodyPr>
          <a:lstStyle/>
          <a:p>
            <a:r>
              <a:rPr lang="en-US" dirty="0">
                <a:solidFill>
                  <a:schemeClr val="tx1">
                    <a:lumMod val="50000"/>
                  </a:schemeClr>
                </a:solidFill>
              </a:rPr>
              <a:t>End-system interaction</a:t>
            </a:r>
          </a:p>
        </p:txBody>
      </p:sp>
    </p:spTree>
    <p:extLst>
      <p:ext uri="{BB962C8B-B14F-4D97-AF65-F5344CB8AC3E}">
        <p14:creationId xmlns:p14="http://schemas.microsoft.com/office/powerpoint/2010/main" val="2264572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44872" y="951041"/>
            <a:ext cx="4291857" cy="5747081"/>
          </a:xfrm>
          <a:prstGeom prst="rect">
            <a:avLst/>
          </a:prstGeom>
        </p:spPr>
      </p:pic>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ACCESS NETWORK</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45106" y="1360824"/>
            <a:ext cx="6552463"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i="1" dirty="0">
                <a:solidFill>
                  <a:srgbClr val="FF0000"/>
                </a:solidFill>
                <a:latin typeface="Helvetica World" panose="020B0500040000020004" pitchFamily="34" charset="0"/>
                <a:ea typeface="ＭＳ Ｐゴシック" charset="0"/>
                <a:cs typeface="Helvetica World" panose="020B0500040000020004" pitchFamily="34" charset="0"/>
              </a:rPr>
              <a:t>Q: How to connect end systems to edge router?</a:t>
            </a:r>
          </a:p>
          <a:p>
            <a:pP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Home Access: DSL, Cable, FTTH, Dial-Up &amp; Satellite</a:t>
            </a:r>
          </a:p>
          <a:p>
            <a:pP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Access in the Enterprise (and the Home): Ethernet and </a:t>
            </a:r>
            <a:r>
              <a:rPr lang="en-US" dirty="0" err="1">
                <a:solidFill>
                  <a:schemeClr val="tx1">
                    <a:lumMod val="50000"/>
                  </a:schemeClr>
                </a:solidFill>
                <a:latin typeface="Helvetica World" panose="020B0500040000020004" pitchFamily="34" charset="0"/>
                <a:ea typeface="ＭＳ Ｐゴシック" charset="0"/>
                <a:cs typeface="Helvetica World" panose="020B0500040000020004" pitchFamily="34" charset="0"/>
              </a:rPr>
              <a:t>WiFi</a:t>
            </a:r>
            <a:endPar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endParaRPr>
          </a:p>
          <a:p>
            <a:pPr>
              <a:spcAft>
                <a:spcPct val="30000"/>
              </a:spcAft>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Wide-Area Wireless Access: 3G, LTE, 4G &amp;5G</a:t>
            </a:r>
          </a:p>
          <a:p>
            <a:pPr>
              <a:buNone/>
              <a:defRPr/>
            </a:pPr>
            <a:r>
              <a:rPr lang="en-US" b="1" i="1" dirty="0" smtClean="0">
                <a:solidFill>
                  <a:srgbClr val="FF0000"/>
                </a:solidFill>
                <a:latin typeface="Helvetica World" panose="020B0500040000020004" pitchFamily="34" charset="0"/>
                <a:ea typeface="ＭＳ Ｐゴシック" charset="0"/>
                <a:cs typeface="Helvetica World" panose="020B0500040000020004" pitchFamily="34" charset="0"/>
              </a:rPr>
              <a:t>Keep </a:t>
            </a:r>
            <a:r>
              <a:rPr lang="en-US" b="1" i="1" dirty="0">
                <a:solidFill>
                  <a:srgbClr val="FF0000"/>
                </a:solidFill>
                <a:latin typeface="Helvetica World" panose="020B0500040000020004" pitchFamily="34" charset="0"/>
                <a:ea typeface="ＭＳ Ｐゴシック" charset="0"/>
                <a:cs typeface="Helvetica World" panose="020B0500040000020004" pitchFamily="34" charset="0"/>
              </a:rPr>
              <a:t>in mind: </a:t>
            </a:r>
          </a:p>
          <a:p>
            <a:pPr marL="287338" indent="-287338">
              <a:buFont typeface="Wingdings" charset="2"/>
              <a:buChar cha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bandwidth (bits per second) of access network?</a:t>
            </a:r>
          </a:p>
          <a:p>
            <a:pPr marL="287338" indent="-287338">
              <a:buFont typeface="Wingdings" charset="2"/>
              <a:buChar cha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shared or dedicated?</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731" name="Rectangle 671"/>
          <p:cNvSpPr>
            <a:spLocks noChangeArrowheads="1"/>
          </p:cNvSpPr>
          <p:nvPr/>
        </p:nvSpPr>
        <p:spPr bwMode="auto">
          <a:xfrm>
            <a:off x="3184525" y="5143500"/>
            <a:ext cx="3779838" cy="155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1775" indent="-231775">
              <a:lnSpc>
                <a:spcPct val="85000"/>
              </a:lnSpc>
              <a:spcBef>
                <a:spcPct val="20000"/>
              </a:spcBef>
              <a:buClr>
                <a:srgbClr val="000099"/>
              </a:buClr>
              <a:buSzPct val="75000"/>
              <a:defRPr/>
            </a:pPr>
            <a:endParaRPr lang="en-US" sz="1600" dirty="0">
              <a:latin typeface="Helvetica World" panose="020B0500040000020004" pitchFamily="34" charset="0"/>
              <a:ea typeface="ＭＳ Ｐゴシック" charset="0"/>
              <a:cs typeface="Helvetica World" panose="020B0500040000020004" pitchFamily="34" charset="0"/>
            </a:endParaRPr>
          </a:p>
        </p:txBody>
      </p:sp>
    </p:spTree>
    <p:extLst>
      <p:ext uri="{BB962C8B-B14F-4D97-AF65-F5344CB8AC3E}">
        <p14:creationId xmlns:p14="http://schemas.microsoft.com/office/powerpoint/2010/main" val="2940922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PHYSICAL MEDIA</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45106" y="1360823"/>
            <a:ext cx="6552463" cy="4947379"/>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Bit</a:t>
            </a:r>
            <a:r>
              <a:rPr lang="en-US" altLang="en-US" dirty="0">
                <a:solidFill>
                  <a:srgbClr val="CC0000"/>
                </a:solidFill>
                <a:latin typeface="Helvetica World" panose="020B0500040000020004" pitchFamily="34" charset="0"/>
                <a:cs typeface="Helvetica World" panose="020B0500040000020004" pitchFamily="34" charset="0"/>
              </a:rPr>
              <a:t>:</a:t>
            </a:r>
            <a:r>
              <a:rPr lang="en-US" altLang="en-US" dirty="0">
                <a:solidFill>
                  <a:srgbClr val="FF0000"/>
                </a:solidFill>
                <a:latin typeface="Helvetica World" panose="020B0500040000020004" pitchFamily="34" charset="0"/>
                <a:cs typeface="Helvetica World" panose="020B0500040000020004" pitchFamily="34" charset="0"/>
              </a:rPr>
              <a:t> </a:t>
            </a:r>
            <a:r>
              <a:rPr lang="en-US" altLang="en-US" dirty="0">
                <a:solidFill>
                  <a:schemeClr val="tx1">
                    <a:lumMod val="50000"/>
                  </a:schemeClr>
                </a:solidFill>
                <a:latin typeface="Helvetica World" panose="020B0500040000020004" pitchFamily="34" charset="0"/>
                <a:cs typeface="Helvetica World" panose="020B0500040000020004" pitchFamily="34" charset="0"/>
              </a:rPr>
              <a:t>propagates </a:t>
            </a:r>
            <a:r>
              <a:rPr lang="en-US" altLang="en-US" dirty="0" smtClean="0">
                <a:solidFill>
                  <a:schemeClr val="tx1">
                    <a:lumMod val="50000"/>
                  </a:schemeClr>
                </a:solidFill>
                <a:latin typeface="Helvetica World" panose="020B0500040000020004" pitchFamily="34" charset="0"/>
                <a:cs typeface="Helvetica World" panose="020B0500040000020004" pitchFamily="34" charset="0"/>
              </a:rPr>
              <a:t>between transmitter/receiver </a:t>
            </a:r>
            <a:r>
              <a:rPr lang="en-US" altLang="en-US" dirty="0">
                <a:solidFill>
                  <a:schemeClr val="tx1">
                    <a:lumMod val="50000"/>
                  </a:schemeClr>
                </a:solidFill>
                <a:latin typeface="Helvetica World" panose="020B0500040000020004" pitchFamily="34" charset="0"/>
                <a:cs typeface="Helvetica World" panose="020B0500040000020004" pitchFamily="34" charset="0"/>
              </a:rPr>
              <a:t>pairs</a:t>
            </a:r>
          </a:p>
          <a:p>
            <a:pPr marL="287338" indent="-287338"/>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Physical </a:t>
            </a:r>
            <a:r>
              <a:rPr lang="en-US" altLang="en-US" b="1" dirty="0">
                <a:solidFill>
                  <a:schemeClr val="tx1">
                    <a:lumMod val="50000"/>
                  </a:schemeClr>
                </a:solidFill>
                <a:latin typeface="Helvetica World" panose="020B0500040000020004" pitchFamily="34" charset="0"/>
                <a:cs typeface="Helvetica World" panose="020B0500040000020004" pitchFamily="34" charset="0"/>
              </a:rPr>
              <a:t>link: </a:t>
            </a:r>
            <a:r>
              <a:rPr lang="en-US" altLang="en-US" dirty="0">
                <a:solidFill>
                  <a:schemeClr val="tx1">
                    <a:lumMod val="50000"/>
                  </a:schemeClr>
                </a:solidFill>
                <a:latin typeface="Helvetica World" panose="020B0500040000020004" pitchFamily="34" charset="0"/>
                <a:cs typeface="Helvetica World" panose="020B0500040000020004" pitchFamily="34" charset="0"/>
              </a:rPr>
              <a:t>what lies between transmitter &amp; receiver</a:t>
            </a:r>
          </a:p>
          <a:p>
            <a:pPr marL="287338" indent="-287338"/>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Guided </a:t>
            </a:r>
            <a:r>
              <a:rPr lang="en-US" altLang="en-US" b="1" dirty="0">
                <a:solidFill>
                  <a:schemeClr val="tx1">
                    <a:lumMod val="50000"/>
                  </a:schemeClr>
                </a:solidFill>
                <a:latin typeface="Helvetica World" panose="020B0500040000020004" pitchFamily="34" charset="0"/>
                <a:cs typeface="Helvetica World" panose="020B0500040000020004" pitchFamily="34" charset="0"/>
              </a:rPr>
              <a:t>media: </a:t>
            </a:r>
          </a:p>
          <a:p>
            <a:pPr marL="682625" lvl="1" indent="-225425"/>
            <a:r>
              <a:rPr lang="en-US" altLang="en-US" dirty="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rPr>
              <a:t>signals propagate in solid media: copper, fiber, coax</a:t>
            </a:r>
          </a:p>
          <a:p>
            <a:pPr marL="287338" indent="-287338"/>
            <a:r>
              <a:rPr lang="en-US" altLang="en-US" b="1" dirty="0" smtClean="0">
                <a:solidFill>
                  <a:schemeClr val="tx1">
                    <a:lumMod val="50000"/>
                  </a:schemeClr>
                </a:solidFill>
                <a:latin typeface="Helvetica World" panose="020B0500040000020004" pitchFamily="34" charset="0"/>
                <a:cs typeface="Helvetica World" panose="020B0500040000020004" pitchFamily="34" charset="0"/>
              </a:rPr>
              <a:t>Unguided </a:t>
            </a:r>
            <a:r>
              <a:rPr lang="en-US" altLang="en-US" b="1" dirty="0">
                <a:solidFill>
                  <a:schemeClr val="tx1">
                    <a:lumMod val="50000"/>
                  </a:schemeClr>
                </a:solidFill>
                <a:latin typeface="Helvetica World" panose="020B0500040000020004" pitchFamily="34" charset="0"/>
                <a:cs typeface="Helvetica World" panose="020B0500040000020004" pitchFamily="34" charset="0"/>
              </a:rPr>
              <a:t>media: </a:t>
            </a:r>
          </a:p>
          <a:p>
            <a:pPr marL="682625" lvl="1" indent="-225425"/>
            <a:r>
              <a:rPr lang="en-US" altLang="en-US" dirty="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rPr>
              <a:t>signals propagate freely, e.g., </a:t>
            </a:r>
            <a:r>
              <a:rPr lang="en-US" altLang="en-US"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rPr>
              <a:t>radio</a:t>
            </a:r>
          </a:p>
          <a:p>
            <a:pPr marL="682625" lvl="1" indent="-225425"/>
            <a:endParaRPr lang="en-US" altLang="en-US" dirty="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endParaRPr>
          </a:p>
          <a:p>
            <a:pPr>
              <a:buNone/>
              <a:defRPr/>
            </a:pPr>
            <a:r>
              <a:rPr lang="en-US" b="1" i="1" dirty="0" smtClean="0">
                <a:solidFill>
                  <a:schemeClr val="tx1">
                    <a:lumMod val="50000"/>
                  </a:schemeClr>
                </a:solidFill>
                <a:ea typeface="ＭＳ Ｐゴシック" charset="0"/>
              </a:rPr>
              <a:t>Twisted </a:t>
            </a:r>
            <a:r>
              <a:rPr lang="en-US" b="1" i="1" dirty="0">
                <a:solidFill>
                  <a:schemeClr val="tx1">
                    <a:lumMod val="50000"/>
                  </a:schemeClr>
                </a:solidFill>
                <a:ea typeface="ＭＳ Ｐゴシック" charset="0"/>
              </a:rPr>
              <a:t>pair (TP)</a:t>
            </a:r>
          </a:p>
          <a:p>
            <a:pPr>
              <a:defRPr/>
            </a:pPr>
            <a:r>
              <a:rPr lang="en-US" dirty="0" smtClean="0">
                <a:solidFill>
                  <a:schemeClr val="tx1">
                    <a:lumMod val="50000"/>
                  </a:schemeClr>
                </a:solidFill>
                <a:ea typeface="ＭＳ Ｐゴシック" charset="0"/>
              </a:rPr>
              <a:t>Two </a:t>
            </a:r>
            <a:r>
              <a:rPr lang="en-US" dirty="0">
                <a:solidFill>
                  <a:schemeClr val="tx1">
                    <a:lumMod val="50000"/>
                  </a:schemeClr>
                </a:solidFill>
                <a:ea typeface="ＭＳ Ｐゴシック" charset="0"/>
              </a:rPr>
              <a:t>insulated copper wires</a:t>
            </a:r>
          </a:p>
          <a:p>
            <a:pPr marL="736600" lvl="1" indent="-285750">
              <a:buSzPct val="100000"/>
              <a:buFont typeface="Courier New" panose="02070309020205020404" pitchFamily="49" charset="0"/>
              <a:buChar char="o"/>
              <a:defRPr/>
            </a:pPr>
            <a:r>
              <a:rPr lang="en-US" dirty="0">
                <a:solidFill>
                  <a:schemeClr val="tx1">
                    <a:lumMod val="50000"/>
                  </a:schemeClr>
                </a:solidFill>
              </a:rPr>
              <a:t>Category 5: 100 Mbps, 1 </a:t>
            </a:r>
            <a:r>
              <a:rPr lang="en-US" dirty="0" err="1">
                <a:solidFill>
                  <a:schemeClr val="tx1">
                    <a:lumMod val="50000"/>
                  </a:schemeClr>
                </a:solidFill>
              </a:rPr>
              <a:t>Gbps</a:t>
            </a:r>
            <a:r>
              <a:rPr lang="en-US" dirty="0">
                <a:solidFill>
                  <a:schemeClr val="tx1">
                    <a:lumMod val="50000"/>
                  </a:schemeClr>
                </a:solidFill>
              </a:rPr>
              <a:t> Ethernet</a:t>
            </a:r>
          </a:p>
          <a:p>
            <a:pPr marL="736600" lvl="1" indent="-285750">
              <a:buSzPct val="100000"/>
              <a:buFont typeface="Courier New" panose="02070309020205020404" pitchFamily="49" charset="0"/>
              <a:buChar char="o"/>
              <a:defRPr/>
            </a:pPr>
            <a:r>
              <a:rPr lang="en-US" dirty="0">
                <a:solidFill>
                  <a:schemeClr val="tx1">
                    <a:lumMod val="50000"/>
                  </a:schemeClr>
                </a:solidFill>
              </a:rPr>
              <a:t>Category 6: 10Gbps</a:t>
            </a:r>
          </a:p>
          <a:p>
            <a:pPr marL="457200" lvl="1" indent="0">
              <a:buNone/>
            </a:pPr>
            <a:endParaRPr lang="en-US" altLang="en-US" dirty="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pic>
        <p:nvPicPr>
          <p:cNvPr id="7" name="Picture 4" descr="Image result for unshielded twisted p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9665" y="1140684"/>
            <a:ext cx="4256673" cy="465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545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PHYSICAL MEDIA: COAX, FIBER</a:t>
            </a:r>
            <a:endParaRPr lang="en-US" sz="1800" dirty="0">
              <a:latin typeface="Helvetica World" panose="020B05000400000200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6" name="Rectangle 3"/>
          <p:cNvSpPr txBox="1">
            <a:spLocks noChangeArrowheads="1"/>
          </p:cNvSpPr>
          <p:nvPr/>
        </p:nvSpPr>
        <p:spPr>
          <a:xfrm>
            <a:off x="254000" y="1345780"/>
            <a:ext cx="5016020" cy="4327525"/>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b="1" i="1"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coaxial cable:</a:t>
            </a:r>
          </a:p>
          <a:p>
            <a:pPr>
              <a:defRPr/>
            </a:pP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two concentric copper conductors</a:t>
            </a:r>
          </a:p>
          <a:p>
            <a:pPr>
              <a:defRPr/>
            </a:pP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quite common in cable television systems</a:t>
            </a:r>
          </a:p>
          <a:p>
            <a:pPr>
              <a:defRPr/>
            </a:pP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bidirectional</a:t>
            </a:r>
          </a:p>
          <a:p>
            <a:pPr>
              <a:defRPr/>
            </a:pP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broadband:</a:t>
            </a:r>
          </a:p>
          <a:p>
            <a:pPr marL="742950" lvl="1" indent="-285750">
              <a:buFont typeface="Courier New" panose="02070309020205020404" pitchFamily="49" charset="0"/>
              <a:buChar char="o"/>
              <a:defRPr/>
            </a:pPr>
            <a:r>
              <a:rPr lang="en-US" dirty="0" smtClean="0">
                <a:solidFill>
                  <a:schemeClr val="tx1">
                    <a:lumMod val="50000"/>
                  </a:schemeClr>
                </a:solidFill>
                <a:latin typeface="Helvetica World" panose="020B0500040000020004" pitchFamily="34" charset="0"/>
                <a:cs typeface="Helvetica World" panose="020B0500040000020004" pitchFamily="34" charset="0"/>
              </a:rPr>
              <a:t>multiple channels on cable</a:t>
            </a:r>
          </a:p>
        </p:txBody>
      </p:sp>
      <p:pic>
        <p:nvPicPr>
          <p:cNvPr id="8" name="Picture 4" descr="co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453" y="3993941"/>
            <a:ext cx="25019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6191249" y="1367041"/>
            <a:ext cx="5776973" cy="343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682625" indent="-22542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2"/>
              </a:buClr>
              <a:buSzPct val="85000"/>
              <a:buFont typeface="Wingdings" panose="05000000000000000000" pitchFamily="2" charset="2"/>
              <a:buNone/>
            </a:pPr>
            <a:r>
              <a:rPr lang="en-US" altLang="en-US" sz="1800" b="1" i="1" dirty="0">
                <a:solidFill>
                  <a:schemeClr val="tx1">
                    <a:lumMod val="50000"/>
                  </a:schemeClr>
                </a:solidFill>
                <a:latin typeface="Helvetica World" panose="020B0500040000020004" pitchFamily="34" charset="0"/>
                <a:cs typeface="Helvetica World" panose="020B0500040000020004" pitchFamily="34" charset="0"/>
              </a:rPr>
              <a:t>fiber optic cable:</a:t>
            </a:r>
          </a:p>
          <a:p>
            <a:pPr>
              <a:spcBef>
                <a:spcPct val="20000"/>
              </a:spcBef>
              <a:buClr>
                <a:srgbClr val="000099"/>
              </a:buClr>
              <a:buSzPct val="100000"/>
              <a:buFont typeface="Arial" panose="020B0604020202020204" pitchFamily="34" charset="0"/>
              <a:buChar char="•"/>
            </a:pPr>
            <a:r>
              <a:rPr lang="en-US" altLang="en-US" sz="1800" dirty="0">
                <a:solidFill>
                  <a:schemeClr val="tx1">
                    <a:lumMod val="50000"/>
                  </a:schemeClr>
                </a:solidFill>
                <a:latin typeface="Helvetica World" panose="020B0500040000020004" pitchFamily="34" charset="0"/>
                <a:cs typeface="Helvetica World" panose="020B0500040000020004" pitchFamily="34" charset="0"/>
              </a:rPr>
              <a:t>glass fiber carrying light pulses, each pulse a bit</a:t>
            </a:r>
          </a:p>
          <a:p>
            <a:pPr>
              <a:spcBef>
                <a:spcPct val="20000"/>
              </a:spcBef>
              <a:buClr>
                <a:srgbClr val="000099"/>
              </a:buClr>
              <a:buSzPct val="100000"/>
              <a:buFont typeface="Arial" panose="020B0604020202020204" pitchFamily="34" charset="0"/>
              <a:buChar char="•"/>
            </a:pPr>
            <a:r>
              <a:rPr lang="en-US" altLang="en-US" sz="1800" dirty="0">
                <a:solidFill>
                  <a:schemeClr val="tx1">
                    <a:lumMod val="50000"/>
                  </a:schemeClr>
                </a:solidFill>
                <a:latin typeface="Helvetica World" panose="020B0500040000020004" pitchFamily="34" charset="0"/>
                <a:cs typeface="Helvetica World" panose="020B0500040000020004" pitchFamily="34" charset="0"/>
              </a:rPr>
              <a:t>high-speed operation:</a:t>
            </a:r>
          </a:p>
          <a:p>
            <a:pPr marL="742950" lvl="1" indent="-285750">
              <a:spcBef>
                <a:spcPct val="20000"/>
              </a:spcBef>
              <a:buClr>
                <a:srgbClr val="000099"/>
              </a:buClr>
              <a:buFont typeface="Courier New" panose="02070309020205020404" pitchFamily="49" charset="0"/>
              <a:buChar char="o"/>
            </a:pPr>
            <a:r>
              <a:rPr lang="en-US" altLang="en-US" sz="1800" dirty="0">
                <a:solidFill>
                  <a:schemeClr val="tx1">
                    <a:lumMod val="50000"/>
                  </a:schemeClr>
                </a:solidFill>
                <a:latin typeface="Helvetica World" panose="020B0500040000020004" pitchFamily="34" charset="0"/>
                <a:cs typeface="Helvetica World" panose="020B0500040000020004" pitchFamily="34" charset="0"/>
              </a:rPr>
              <a:t>high-speed point-to-point transmission (e.g., 10</a:t>
            </a:r>
            <a:r>
              <a:rPr lang="ja-JP" altLang="en-US" sz="1800" dirty="0">
                <a:solidFill>
                  <a:schemeClr val="tx1">
                    <a:lumMod val="50000"/>
                  </a:schemeClr>
                </a:solidFill>
                <a:latin typeface="Helvetica World" panose="020B0500040000020004" pitchFamily="34" charset="0"/>
                <a:cs typeface="Helvetica World" panose="020B0500040000020004" pitchFamily="34" charset="0"/>
              </a:rPr>
              <a:t>’</a:t>
            </a:r>
            <a:r>
              <a:rPr lang="en-US" altLang="ja-JP" sz="1800" dirty="0">
                <a:solidFill>
                  <a:schemeClr val="tx1">
                    <a:lumMod val="50000"/>
                  </a:schemeClr>
                </a:solidFill>
                <a:latin typeface="Helvetica World" panose="020B0500040000020004" pitchFamily="34" charset="0"/>
                <a:cs typeface="Helvetica World" panose="020B0500040000020004" pitchFamily="34" charset="0"/>
              </a:rPr>
              <a:t>s-100</a:t>
            </a:r>
            <a:r>
              <a:rPr lang="ja-JP" altLang="en-US" sz="1800" dirty="0">
                <a:solidFill>
                  <a:schemeClr val="tx1">
                    <a:lumMod val="50000"/>
                  </a:schemeClr>
                </a:solidFill>
                <a:latin typeface="Helvetica World" panose="020B0500040000020004" pitchFamily="34" charset="0"/>
                <a:cs typeface="Helvetica World" panose="020B0500040000020004" pitchFamily="34" charset="0"/>
              </a:rPr>
              <a:t>’</a:t>
            </a:r>
            <a:r>
              <a:rPr lang="en-US" altLang="ja-JP" sz="1800" dirty="0">
                <a:solidFill>
                  <a:schemeClr val="tx1">
                    <a:lumMod val="50000"/>
                  </a:schemeClr>
                </a:solidFill>
                <a:latin typeface="Helvetica World" panose="020B0500040000020004" pitchFamily="34" charset="0"/>
                <a:cs typeface="Helvetica World" panose="020B0500040000020004" pitchFamily="34" charset="0"/>
              </a:rPr>
              <a:t>s </a:t>
            </a:r>
            <a:r>
              <a:rPr lang="en-US" altLang="ja-JP" sz="1800" dirty="0" err="1">
                <a:solidFill>
                  <a:schemeClr val="tx1">
                    <a:lumMod val="50000"/>
                  </a:schemeClr>
                </a:solidFill>
                <a:latin typeface="Helvetica World" panose="020B0500040000020004" pitchFamily="34" charset="0"/>
                <a:cs typeface="Helvetica World" panose="020B0500040000020004" pitchFamily="34" charset="0"/>
              </a:rPr>
              <a:t>Gbps</a:t>
            </a:r>
            <a:r>
              <a:rPr lang="en-US" altLang="ja-JP" sz="1800" dirty="0">
                <a:solidFill>
                  <a:schemeClr val="tx1">
                    <a:lumMod val="50000"/>
                  </a:schemeClr>
                </a:solidFill>
                <a:latin typeface="Helvetica World" panose="020B0500040000020004" pitchFamily="34" charset="0"/>
                <a:cs typeface="Helvetica World" panose="020B0500040000020004" pitchFamily="34" charset="0"/>
              </a:rPr>
              <a:t> transmission rate)</a:t>
            </a:r>
          </a:p>
          <a:p>
            <a:pPr>
              <a:spcBef>
                <a:spcPct val="20000"/>
              </a:spcBef>
              <a:buClr>
                <a:srgbClr val="000099"/>
              </a:buClr>
              <a:buSzPct val="100000"/>
              <a:buFont typeface="Arial" panose="020B0604020202020204" pitchFamily="34" charset="0"/>
              <a:buChar char="•"/>
            </a:pPr>
            <a:r>
              <a:rPr lang="en-US" altLang="en-US" sz="1800" dirty="0">
                <a:solidFill>
                  <a:schemeClr val="tx1">
                    <a:lumMod val="50000"/>
                  </a:schemeClr>
                </a:solidFill>
                <a:latin typeface="Helvetica World" panose="020B0500040000020004" pitchFamily="34" charset="0"/>
                <a:cs typeface="Helvetica World" panose="020B0500040000020004" pitchFamily="34" charset="0"/>
              </a:rPr>
              <a:t>low error rate: </a:t>
            </a:r>
          </a:p>
          <a:p>
            <a:pPr marL="742950" lvl="1" indent="-285750">
              <a:spcBef>
                <a:spcPct val="20000"/>
              </a:spcBef>
              <a:buClr>
                <a:srgbClr val="000099"/>
              </a:buClr>
              <a:buFont typeface="Courier New" panose="02070309020205020404" pitchFamily="49" charset="0"/>
              <a:buChar char="o"/>
            </a:pPr>
            <a:r>
              <a:rPr lang="en-US" altLang="en-US" sz="1800" dirty="0">
                <a:solidFill>
                  <a:schemeClr val="tx1">
                    <a:lumMod val="50000"/>
                  </a:schemeClr>
                </a:solidFill>
                <a:latin typeface="Helvetica World" panose="020B0500040000020004" pitchFamily="34" charset="0"/>
                <a:cs typeface="Helvetica World" panose="020B0500040000020004" pitchFamily="34" charset="0"/>
              </a:rPr>
              <a:t>repeaters spaced far apart </a:t>
            </a:r>
            <a:r>
              <a:rPr lang="en-US" altLang="en-US" sz="1800" dirty="0" smtClean="0">
                <a:solidFill>
                  <a:schemeClr val="tx1">
                    <a:lumMod val="50000"/>
                  </a:schemeClr>
                </a:solidFill>
                <a:latin typeface="Helvetica World" panose="020B0500040000020004" pitchFamily="34" charset="0"/>
                <a:cs typeface="Helvetica World" panose="020B0500040000020004" pitchFamily="34" charset="0"/>
              </a:rPr>
              <a:t>(~100km)</a:t>
            </a:r>
            <a:endParaRPr lang="en-US" altLang="en-US" sz="1800" dirty="0">
              <a:solidFill>
                <a:schemeClr val="tx1">
                  <a:lumMod val="50000"/>
                </a:schemeClr>
              </a:solidFill>
              <a:latin typeface="Helvetica World" panose="020B0500040000020004" pitchFamily="34" charset="0"/>
              <a:cs typeface="Helvetica World" panose="020B0500040000020004" pitchFamily="34" charset="0"/>
            </a:endParaRPr>
          </a:p>
          <a:p>
            <a:pPr marL="742950" lvl="1" indent="-285750">
              <a:spcBef>
                <a:spcPct val="20000"/>
              </a:spcBef>
              <a:buClr>
                <a:srgbClr val="000099"/>
              </a:buClr>
              <a:buFont typeface="Courier New" panose="02070309020205020404" pitchFamily="49" charset="0"/>
              <a:buChar char="o"/>
            </a:pPr>
            <a:r>
              <a:rPr lang="en-US" altLang="en-US" sz="1800" dirty="0">
                <a:solidFill>
                  <a:schemeClr val="tx1">
                    <a:lumMod val="50000"/>
                  </a:schemeClr>
                </a:solidFill>
                <a:latin typeface="Helvetica World" panose="020B0500040000020004" pitchFamily="34" charset="0"/>
                <a:cs typeface="Helvetica World" panose="020B0500040000020004" pitchFamily="34" charset="0"/>
              </a:rPr>
              <a:t>immune to electromagnetic noise</a:t>
            </a:r>
          </a:p>
        </p:txBody>
      </p:sp>
      <p:pic>
        <p:nvPicPr>
          <p:cNvPr id="10" name="Picture 6" descr="f-pi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490" y="4349541"/>
            <a:ext cx="23717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914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PHYSICAL MEDIA: RADIO</a:t>
            </a:r>
            <a:endParaRPr lang="en-US" sz="1800" dirty="0">
              <a:latin typeface="Helvetica World" panose="020B0500040000020004" pitchFamily="34" charset="0"/>
              <a:cs typeface="Helvetica World" panose="020B0500040000020004" pitchFamily="34" charset="0"/>
            </a:endParaRPr>
          </a:p>
        </p:txBody>
      </p:sp>
      <p:sp>
        <p:nvSpPr>
          <p:cNvPr id="11" name="Rectangle 3"/>
          <p:cNvSpPr txBox="1">
            <a:spLocks noChangeArrowheads="1"/>
          </p:cNvSpPr>
          <p:nvPr/>
        </p:nvSpPr>
        <p:spPr>
          <a:xfrm>
            <a:off x="100407" y="1423446"/>
            <a:ext cx="6173071" cy="4876800"/>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altLang="en-US" dirty="0">
                <a:solidFill>
                  <a:schemeClr val="tx1">
                    <a:lumMod val="50000"/>
                  </a:schemeClr>
                </a:solidFill>
                <a:latin typeface="Helvetica World" panose="020B0500040000020004" pitchFamily="34" charset="0"/>
                <a:cs typeface="Helvetica World" panose="020B0500040000020004" pitchFamily="34" charset="0"/>
              </a:rPr>
              <a:t>S</a:t>
            </a:r>
            <a:r>
              <a:rPr lang="en-US" altLang="en-US" dirty="0" smtClean="0">
                <a:solidFill>
                  <a:schemeClr val="tx1">
                    <a:lumMod val="50000"/>
                  </a:schemeClr>
                </a:solidFill>
                <a:latin typeface="Helvetica World" panose="020B0500040000020004" pitchFamily="34" charset="0"/>
                <a:cs typeface="Helvetica World" panose="020B0500040000020004" pitchFamily="34" charset="0"/>
              </a:rPr>
              <a:t>ignal carried in electromagnetic spectrum</a:t>
            </a:r>
          </a:p>
          <a:p>
            <a:pPr marL="287338" indent="-287338"/>
            <a:r>
              <a:rPr lang="en-US" altLang="en-US" dirty="0">
                <a:solidFill>
                  <a:schemeClr val="tx1">
                    <a:lumMod val="50000"/>
                  </a:schemeClr>
                </a:solidFill>
                <a:latin typeface="Helvetica World" panose="020B0500040000020004" pitchFamily="34" charset="0"/>
                <a:cs typeface="Helvetica World" panose="020B0500040000020004" pitchFamily="34" charset="0"/>
              </a:rPr>
              <a:t>N</a:t>
            </a:r>
            <a:r>
              <a:rPr lang="en-US" altLang="en-US" dirty="0" smtClean="0">
                <a:solidFill>
                  <a:schemeClr val="tx1">
                    <a:lumMod val="50000"/>
                  </a:schemeClr>
                </a:solidFill>
                <a:latin typeface="Helvetica World" panose="020B0500040000020004" pitchFamily="34" charset="0"/>
                <a:cs typeface="Helvetica World" panose="020B0500040000020004" pitchFamily="34" charset="0"/>
              </a:rPr>
              <a:t>o physical </a:t>
            </a:r>
            <a:r>
              <a:rPr lang="ja-JP" altLang="en-US" dirty="0" smtClean="0">
                <a:solidFill>
                  <a:schemeClr val="tx1">
                    <a:lumMod val="50000"/>
                  </a:schemeClr>
                </a:solidFill>
                <a:latin typeface="Helvetica World" panose="020B0500040000020004" pitchFamily="34" charset="0"/>
                <a:cs typeface="Helvetica World" panose="020B0500040000020004" pitchFamily="34" charset="0"/>
              </a:rPr>
              <a:t>“</a:t>
            </a:r>
            <a:r>
              <a:rPr lang="en-US" altLang="ja-JP" dirty="0" smtClean="0">
                <a:solidFill>
                  <a:schemeClr val="tx1">
                    <a:lumMod val="50000"/>
                  </a:schemeClr>
                </a:solidFill>
                <a:latin typeface="Helvetica World" panose="020B0500040000020004" pitchFamily="34" charset="0"/>
                <a:cs typeface="Helvetica World" panose="020B0500040000020004" pitchFamily="34" charset="0"/>
              </a:rPr>
              <a:t>wire</a:t>
            </a:r>
            <a:r>
              <a:rPr lang="ja-JP" altLang="en-US" dirty="0" smtClean="0">
                <a:solidFill>
                  <a:schemeClr val="tx1">
                    <a:lumMod val="50000"/>
                  </a:schemeClr>
                </a:solidFill>
                <a:latin typeface="Helvetica World" panose="020B0500040000020004" pitchFamily="34" charset="0"/>
                <a:cs typeface="Helvetica World" panose="020B0500040000020004" pitchFamily="34" charset="0"/>
              </a:rPr>
              <a:t>”</a:t>
            </a:r>
            <a:endParaRPr lang="en-US" altLang="ja-JP" dirty="0" smtClean="0">
              <a:solidFill>
                <a:schemeClr val="tx1">
                  <a:lumMod val="50000"/>
                </a:schemeClr>
              </a:solidFill>
              <a:latin typeface="Helvetica World" panose="020B0500040000020004" pitchFamily="34" charset="0"/>
              <a:cs typeface="Helvetica World" panose="020B0500040000020004" pitchFamily="34" charset="0"/>
            </a:endParaRPr>
          </a:p>
          <a:p>
            <a:pPr marL="287338" indent="-287338"/>
            <a:r>
              <a:rPr lang="en-US" altLang="ja-JP" dirty="0">
                <a:solidFill>
                  <a:schemeClr val="tx1">
                    <a:lumMod val="50000"/>
                  </a:schemeClr>
                </a:solidFill>
                <a:latin typeface="Helvetica World" panose="020B0500040000020004" pitchFamily="34" charset="0"/>
                <a:cs typeface="Helvetica World" panose="020B0500040000020004" pitchFamily="34" charset="0"/>
              </a:rPr>
              <a:t>C</a:t>
            </a:r>
            <a:r>
              <a:rPr lang="en-US" altLang="ja-JP" dirty="0" smtClean="0">
                <a:solidFill>
                  <a:schemeClr val="tx1">
                    <a:lumMod val="50000"/>
                  </a:schemeClr>
                </a:solidFill>
                <a:latin typeface="Helvetica World" panose="020B0500040000020004" pitchFamily="34" charset="0"/>
                <a:cs typeface="Helvetica World" panose="020B0500040000020004" pitchFamily="34" charset="0"/>
              </a:rPr>
              <a:t>an penetrate wall</a:t>
            </a:r>
          </a:p>
          <a:p>
            <a:pPr marL="287338" indent="-287338"/>
            <a:r>
              <a:rPr lang="en-US" altLang="ja-JP" dirty="0">
                <a:solidFill>
                  <a:schemeClr val="tx1">
                    <a:lumMod val="50000"/>
                  </a:schemeClr>
                </a:solidFill>
                <a:latin typeface="Helvetica World" panose="020B0500040000020004" pitchFamily="34" charset="0"/>
                <a:cs typeface="Helvetica World" panose="020B0500040000020004" pitchFamily="34" charset="0"/>
              </a:rPr>
              <a:t>P</a:t>
            </a:r>
            <a:r>
              <a:rPr lang="en-US" altLang="ja-JP" dirty="0" smtClean="0">
                <a:solidFill>
                  <a:schemeClr val="tx1">
                    <a:lumMod val="50000"/>
                  </a:schemeClr>
                </a:solidFill>
                <a:latin typeface="Helvetica World" panose="020B0500040000020004" pitchFamily="34" charset="0"/>
                <a:cs typeface="Helvetica World" panose="020B0500040000020004" pitchFamily="34" charset="0"/>
              </a:rPr>
              <a:t>otentially carry a signal for long distances</a:t>
            </a:r>
          </a:p>
          <a:p>
            <a:pPr marL="287338" indent="-287338"/>
            <a:r>
              <a:rPr lang="en-US" altLang="en-US" dirty="0">
                <a:solidFill>
                  <a:schemeClr val="tx1">
                    <a:lumMod val="50000"/>
                  </a:schemeClr>
                </a:solidFill>
                <a:latin typeface="Helvetica World" panose="020B0500040000020004" pitchFamily="34" charset="0"/>
                <a:cs typeface="Helvetica World" panose="020B0500040000020004" pitchFamily="34" charset="0"/>
              </a:rPr>
              <a:t>B</a:t>
            </a:r>
            <a:r>
              <a:rPr lang="en-US" altLang="en-US" dirty="0" smtClean="0">
                <a:solidFill>
                  <a:schemeClr val="tx1">
                    <a:lumMod val="50000"/>
                  </a:schemeClr>
                </a:solidFill>
                <a:latin typeface="Helvetica World" panose="020B0500040000020004" pitchFamily="34" charset="0"/>
                <a:cs typeface="Helvetica World" panose="020B0500040000020004" pitchFamily="34" charset="0"/>
              </a:rPr>
              <a:t>idirectional</a:t>
            </a:r>
          </a:p>
          <a:p>
            <a:pPr marL="287338" indent="-287338"/>
            <a:r>
              <a:rPr lang="en-US" altLang="en-US" dirty="0">
                <a:solidFill>
                  <a:schemeClr val="tx1">
                    <a:lumMod val="50000"/>
                  </a:schemeClr>
                </a:solidFill>
                <a:latin typeface="Helvetica World" panose="020B0500040000020004" pitchFamily="34" charset="0"/>
                <a:cs typeface="Helvetica World" panose="020B0500040000020004" pitchFamily="34" charset="0"/>
              </a:rPr>
              <a:t>P</a:t>
            </a:r>
            <a:r>
              <a:rPr lang="en-US" altLang="en-US" dirty="0" smtClean="0">
                <a:solidFill>
                  <a:schemeClr val="tx1">
                    <a:lumMod val="50000"/>
                  </a:schemeClr>
                </a:solidFill>
                <a:latin typeface="Helvetica World" panose="020B0500040000020004" pitchFamily="34" charset="0"/>
                <a:cs typeface="Helvetica World" panose="020B0500040000020004" pitchFamily="34" charset="0"/>
              </a:rPr>
              <a:t>ropagation environment effects:</a:t>
            </a:r>
          </a:p>
          <a:p>
            <a:pPr marL="742950" lvl="1" indent="-285750">
              <a:buFont typeface="Courier New" panose="02070309020205020404" pitchFamily="49" charset="0"/>
              <a:buChar char="o"/>
            </a:pPr>
            <a:r>
              <a:rPr lang="en-US" altLang="en-US"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rPr>
              <a:t>reflection </a:t>
            </a:r>
          </a:p>
          <a:p>
            <a:pPr marL="742950" lvl="1" indent="-285750">
              <a:buFont typeface="Courier New" panose="02070309020205020404" pitchFamily="49" charset="0"/>
              <a:buChar char="o"/>
            </a:pPr>
            <a:r>
              <a:rPr lang="en-US" altLang="en-US"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rPr>
              <a:t>obstruction by objects</a:t>
            </a:r>
          </a:p>
          <a:p>
            <a:pPr marL="742950" lvl="1" indent="-285750">
              <a:buFont typeface="Courier New" panose="02070309020205020404" pitchFamily="49" charset="0"/>
              <a:buChar char="o"/>
            </a:pPr>
            <a:r>
              <a:rPr lang="en-US" altLang="en-US"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rPr>
              <a:t>interference</a:t>
            </a:r>
          </a:p>
        </p:txBody>
      </p:sp>
      <p:sp>
        <p:nvSpPr>
          <p:cNvPr id="12" name="Rectangle 4"/>
          <p:cNvSpPr>
            <a:spLocks noChangeArrowheads="1"/>
          </p:cNvSpPr>
          <p:nvPr/>
        </p:nvSpPr>
        <p:spPr bwMode="auto">
          <a:xfrm>
            <a:off x="5509549" y="1480559"/>
            <a:ext cx="6539697" cy="44095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defRPr/>
            </a:pPr>
            <a:r>
              <a:rPr lang="en-US" b="1" i="1"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radio link types:</a:t>
            </a:r>
          </a:p>
          <a:p>
            <a:pPr marL="287338" indent="-287338">
              <a:spcBef>
                <a:spcPct val="20000"/>
              </a:spcBef>
              <a:buClr>
                <a:srgbClr val="000099"/>
              </a:buClr>
              <a:buSzPct val="100000"/>
              <a:buFont typeface="Wingdings" charset="2"/>
              <a:buChar cha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T</a:t>
            </a: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errestrial  </a:t>
            </a: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microwave</a:t>
            </a:r>
          </a:p>
          <a:p>
            <a:pPr marL="682625" lvl="1" indent="-225425">
              <a:spcBef>
                <a:spcPct val="20000"/>
              </a:spcBef>
              <a:buClr>
                <a:srgbClr val="000099"/>
              </a:buClr>
              <a:buFont typeface="Arial"/>
              <a:buChar cha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e.g. up to 45 Mbps channels</a:t>
            </a:r>
          </a:p>
          <a:p>
            <a:pPr marL="287338" indent="-287338">
              <a:spcBef>
                <a:spcPct val="20000"/>
              </a:spcBef>
              <a:buClr>
                <a:srgbClr val="000099"/>
              </a:buClr>
              <a:buSzPct val="100000"/>
              <a:buFont typeface="Wingdings" charset="2"/>
              <a:buChar cha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LAN (e.g., WiFi)</a:t>
            </a:r>
          </a:p>
          <a:p>
            <a:pPr marL="682625" lvl="1" indent="-225425">
              <a:spcBef>
                <a:spcPct val="20000"/>
              </a:spcBef>
              <a:buClr>
                <a:srgbClr val="000099"/>
              </a:buClr>
              <a:buFont typeface="Arial"/>
              <a:buChar cha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54 </a:t>
            </a: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Mbps or more</a:t>
            </a:r>
            <a:endPar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endParaRPr>
          </a:p>
          <a:p>
            <a:pPr marL="287338" indent="-287338">
              <a:spcBef>
                <a:spcPct val="20000"/>
              </a:spcBef>
              <a:buClr>
                <a:srgbClr val="000099"/>
              </a:buClr>
              <a:buSzPct val="100000"/>
              <a:buFont typeface="Wingdings" charset="2"/>
              <a:buChar char="§"/>
              <a:defRPr/>
            </a:pP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Wide-area </a:t>
            </a: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(e.g., cellular)</a:t>
            </a:r>
          </a:p>
          <a:p>
            <a:pPr marL="682625" lvl="1" indent="-225425">
              <a:spcBef>
                <a:spcPct val="20000"/>
              </a:spcBef>
              <a:buClr>
                <a:srgbClr val="000099"/>
              </a:buClr>
              <a:buFont typeface="Arial"/>
              <a:buChar char="•"/>
              <a:defRPr/>
            </a:pP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4G, 5G cellular</a:t>
            </a:r>
            <a:endPar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endParaRPr>
          </a:p>
          <a:p>
            <a:pPr marL="287338" indent="-287338">
              <a:spcBef>
                <a:spcPct val="20000"/>
              </a:spcBef>
              <a:buClr>
                <a:srgbClr val="000099"/>
              </a:buClr>
              <a:buSzPct val="100000"/>
              <a:buFont typeface="Wingdings" charset="2"/>
              <a:buChar char="§"/>
              <a:defRPr/>
            </a:pP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Satellite</a:t>
            </a:r>
            <a:endPar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endParaRPr>
          </a:p>
          <a:p>
            <a:pPr marL="800100" lvl="1" indent="-342900">
              <a:spcBef>
                <a:spcPct val="20000"/>
              </a:spcBef>
              <a:buClr>
                <a:srgbClr val="000099"/>
              </a:buClr>
              <a:buFont typeface="Arial"/>
              <a:buChar cha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Kbps to 45Mbps channel (or multiple smaller channels)</a:t>
            </a:r>
          </a:p>
          <a:p>
            <a:pPr marL="800100" lvl="1" indent="-342900">
              <a:spcBef>
                <a:spcPct val="20000"/>
              </a:spcBef>
              <a:buClr>
                <a:srgbClr val="000099"/>
              </a:buClr>
              <a:buFont typeface="Arial"/>
              <a:buChar char="•"/>
              <a:defRPr/>
            </a:pPr>
            <a:r>
              <a:rPr lang="en-US"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280 </a:t>
            </a: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msec end-end delay</a:t>
            </a:r>
          </a:p>
          <a:p>
            <a:pPr marL="800100" lvl="1" indent="-342900">
              <a:spcBef>
                <a:spcPct val="20000"/>
              </a:spcBef>
              <a:buClr>
                <a:srgbClr val="000099"/>
              </a:buClr>
              <a:buFont typeface="Arial"/>
              <a:buChar char="•"/>
              <a:defRPr/>
            </a:pPr>
            <a:r>
              <a:rPr lang="en-US"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geosynchronous versus low altitude</a:t>
            </a:r>
          </a:p>
        </p:txBody>
      </p:sp>
    </p:spTree>
    <p:extLst>
      <p:ext uri="{BB962C8B-B14F-4D97-AF65-F5344CB8AC3E}">
        <p14:creationId xmlns:p14="http://schemas.microsoft.com/office/powerpoint/2010/main" val="3376708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106531" y="2663301"/>
            <a:ext cx="8211845" cy="1001898"/>
          </a:xfrm>
        </p:spPr>
        <p:txBody>
          <a:bodyPr/>
          <a:lstStyle/>
          <a:p>
            <a:r>
              <a:rPr lang="en-US" dirty="0" smtClean="0"/>
              <a:t>5. Network core</a:t>
            </a:r>
            <a:endParaRPr lang="en-US" dirty="0"/>
          </a:p>
        </p:txBody>
      </p:sp>
    </p:spTree>
    <p:extLst>
      <p:ext uri="{BB962C8B-B14F-4D97-AF65-F5344CB8AC3E}">
        <p14:creationId xmlns:p14="http://schemas.microsoft.com/office/powerpoint/2010/main" val="1876957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23943" y="957964"/>
            <a:ext cx="4381738" cy="5806866"/>
          </a:xfrm>
          <a:prstGeom prst="rect">
            <a:avLst/>
          </a:prstGeom>
        </p:spPr>
      </p:pic>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THE NETWORK CORE</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45107" y="1360824"/>
            <a:ext cx="6278836"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solidFill>
                  <a:schemeClr val="tx1">
                    <a:lumMod val="50000"/>
                  </a:schemeClr>
                </a:solidFill>
              </a:rPr>
              <a:t>Mesh </a:t>
            </a:r>
            <a:r>
              <a:rPr lang="en-US" altLang="en-US" dirty="0">
                <a:solidFill>
                  <a:schemeClr val="tx1">
                    <a:lumMod val="50000"/>
                  </a:schemeClr>
                </a:solidFill>
              </a:rPr>
              <a:t>of interconnected routers</a:t>
            </a:r>
          </a:p>
          <a:p>
            <a:r>
              <a:rPr lang="en-US" altLang="en-US" b="1" dirty="0" smtClean="0">
                <a:solidFill>
                  <a:schemeClr val="tx1">
                    <a:lumMod val="50000"/>
                  </a:schemeClr>
                </a:solidFill>
              </a:rPr>
              <a:t>Packet-switching</a:t>
            </a:r>
            <a:r>
              <a:rPr lang="en-US" altLang="en-US" b="1" dirty="0">
                <a:solidFill>
                  <a:schemeClr val="tx1">
                    <a:lumMod val="50000"/>
                  </a:schemeClr>
                </a:solidFill>
              </a:rPr>
              <a:t>: hosts break application-layer messages into </a:t>
            </a:r>
            <a:r>
              <a:rPr lang="en-US" altLang="en-US" b="1" i="1" dirty="0">
                <a:solidFill>
                  <a:schemeClr val="tx1">
                    <a:lumMod val="50000"/>
                  </a:schemeClr>
                </a:solidFill>
              </a:rPr>
              <a:t>packets</a:t>
            </a:r>
          </a:p>
          <a:p>
            <a:pPr lvl="1">
              <a:buFont typeface="Courier New" panose="02070309020205020404" pitchFamily="49" charset="0"/>
              <a:buChar char="o"/>
            </a:pPr>
            <a:r>
              <a:rPr lang="en-US" altLang="en-US" dirty="0" smtClean="0">
                <a:solidFill>
                  <a:schemeClr val="tx1">
                    <a:lumMod val="50000"/>
                  </a:schemeClr>
                </a:solidFill>
                <a:ea typeface="Arial" panose="020B0604020202020204" pitchFamily="34" charset="0"/>
              </a:rPr>
              <a:t>Forward </a:t>
            </a:r>
            <a:r>
              <a:rPr lang="en-US" altLang="en-US" dirty="0">
                <a:solidFill>
                  <a:schemeClr val="tx1">
                    <a:lumMod val="50000"/>
                  </a:schemeClr>
                </a:solidFill>
                <a:ea typeface="Arial" panose="020B0604020202020204" pitchFamily="34" charset="0"/>
              </a:rPr>
              <a:t>packets</a:t>
            </a:r>
            <a:r>
              <a:rPr lang="en-US" altLang="en-US" i="1" dirty="0">
                <a:solidFill>
                  <a:schemeClr val="tx1">
                    <a:lumMod val="50000"/>
                  </a:schemeClr>
                </a:solidFill>
                <a:ea typeface="Arial" panose="020B0604020202020204" pitchFamily="34" charset="0"/>
              </a:rPr>
              <a:t> </a:t>
            </a:r>
            <a:r>
              <a:rPr lang="en-US" altLang="en-US" dirty="0">
                <a:solidFill>
                  <a:schemeClr val="tx1">
                    <a:lumMod val="50000"/>
                  </a:schemeClr>
                </a:solidFill>
                <a:ea typeface="Arial" panose="020B0604020202020204" pitchFamily="34" charset="0"/>
              </a:rPr>
              <a:t>from one router to the next, across links on path from source to destination</a:t>
            </a:r>
          </a:p>
          <a:p>
            <a:pPr lvl="1">
              <a:buFont typeface="Courier New" panose="02070309020205020404" pitchFamily="49" charset="0"/>
              <a:buChar char="o"/>
            </a:pPr>
            <a:r>
              <a:rPr lang="en-US" altLang="en-US" dirty="0" smtClean="0">
                <a:solidFill>
                  <a:schemeClr val="tx1">
                    <a:lumMod val="50000"/>
                  </a:schemeClr>
                </a:solidFill>
                <a:ea typeface="Arial" panose="020B0604020202020204" pitchFamily="34" charset="0"/>
              </a:rPr>
              <a:t>Each </a:t>
            </a:r>
            <a:r>
              <a:rPr lang="en-US" altLang="en-US" dirty="0">
                <a:solidFill>
                  <a:schemeClr val="tx1">
                    <a:lumMod val="50000"/>
                  </a:schemeClr>
                </a:solidFill>
                <a:ea typeface="Arial" panose="020B0604020202020204" pitchFamily="34" charset="0"/>
              </a:rPr>
              <a:t>packet transmitted at full link capacity</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731" name="Rectangle 671"/>
          <p:cNvSpPr>
            <a:spLocks noChangeArrowheads="1"/>
          </p:cNvSpPr>
          <p:nvPr/>
        </p:nvSpPr>
        <p:spPr bwMode="auto">
          <a:xfrm>
            <a:off x="3184525" y="5143500"/>
            <a:ext cx="3779838" cy="155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1775" indent="-231775">
              <a:lnSpc>
                <a:spcPct val="85000"/>
              </a:lnSpc>
              <a:spcBef>
                <a:spcPct val="20000"/>
              </a:spcBef>
              <a:buClr>
                <a:srgbClr val="000099"/>
              </a:buClr>
              <a:buSzPct val="75000"/>
              <a:defRPr/>
            </a:pPr>
            <a:endParaRPr lang="en-US" sz="1600" dirty="0">
              <a:latin typeface="Helvetica World" panose="020B0500040000020004" pitchFamily="34" charset="0"/>
              <a:ea typeface="ＭＳ Ｐゴシック" charset="0"/>
              <a:cs typeface="Helvetica World" panose="020B0500040000020004" pitchFamily="34" charset="0"/>
            </a:endParaRPr>
          </a:p>
        </p:txBody>
      </p:sp>
      <p:sp>
        <p:nvSpPr>
          <p:cNvPr id="4" name="Rectangle 3"/>
          <p:cNvSpPr/>
          <p:nvPr/>
        </p:nvSpPr>
        <p:spPr>
          <a:xfrm>
            <a:off x="10319492" y="3170065"/>
            <a:ext cx="1664163" cy="369332"/>
          </a:xfrm>
          <a:prstGeom prst="rect">
            <a:avLst/>
          </a:prstGeom>
        </p:spPr>
        <p:txBody>
          <a:bodyPr wrap="square">
            <a:spAutoFit/>
          </a:bodyPr>
          <a:lstStyle/>
          <a:p>
            <a:r>
              <a:rPr lang="en-US" dirty="0" smtClean="0">
                <a:solidFill>
                  <a:schemeClr val="tx1">
                    <a:lumMod val="50000"/>
                  </a:schemeClr>
                </a:solidFill>
              </a:rPr>
              <a:t>Network Core</a:t>
            </a:r>
            <a:endParaRPr lang="en-US" dirty="0">
              <a:solidFill>
                <a:schemeClr val="tx1">
                  <a:lumMod val="50000"/>
                </a:schemeClr>
              </a:solidFill>
            </a:endParaRPr>
          </a:p>
        </p:txBody>
      </p:sp>
    </p:spTree>
    <p:extLst>
      <p:ext uri="{BB962C8B-B14F-4D97-AF65-F5344CB8AC3E}">
        <p14:creationId xmlns:p14="http://schemas.microsoft.com/office/powerpoint/2010/main" val="2081404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NETWORK CORE FUNCTIONS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45107" y="1360824"/>
            <a:ext cx="5224913"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70000"/>
              </a:spcBef>
              <a:buClr>
                <a:srgbClr val="000099"/>
              </a:buClr>
              <a:buSzPct val="65000"/>
            </a:pPr>
            <a:r>
              <a:rPr lang="en-US" altLang="en-US" b="1" i="1" dirty="0">
                <a:solidFill>
                  <a:schemeClr val="tx1">
                    <a:lumMod val="50000"/>
                  </a:schemeClr>
                </a:solidFill>
                <a:latin typeface="+mj-lt"/>
              </a:rPr>
              <a:t>routing</a:t>
            </a:r>
            <a:r>
              <a:rPr lang="en-US" altLang="en-US" i="1" dirty="0">
                <a:solidFill>
                  <a:schemeClr val="tx1">
                    <a:lumMod val="50000"/>
                  </a:schemeClr>
                </a:solidFill>
                <a:latin typeface="+mj-lt"/>
              </a:rPr>
              <a:t>:</a:t>
            </a:r>
            <a:r>
              <a:rPr lang="en-US" altLang="en-US" dirty="0">
                <a:solidFill>
                  <a:schemeClr val="tx1">
                    <a:lumMod val="50000"/>
                  </a:schemeClr>
                </a:solidFill>
                <a:latin typeface="+mj-lt"/>
              </a:rPr>
              <a:t> determines source-destination route taken by packets</a:t>
            </a:r>
          </a:p>
          <a:p>
            <a:pPr lvl="1">
              <a:lnSpc>
                <a:spcPct val="85000"/>
              </a:lnSpc>
              <a:buClr>
                <a:srgbClr val="000099"/>
              </a:buClr>
              <a:buFont typeface="Courier New" panose="02070309020205020404" pitchFamily="49" charset="0"/>
              <a:buChar char="o"/>
            </a:pPr>
            <a:r>
              <a:rPr lang="en-US" altLang="en-US" i="1" dirty="0">
                <a:solidFill>
                  <a:schemeClr val="tx1">
                    <a:lumMod val="50000"/>
                  </a:schemeClr>
                </a:solidFill>
                <a:latin typeface="+mj-lt"/>
              </a:rPr>
              <a:t>routing algorithms</a:t>
            </a:r>
            <a:endParaRPr lang="en-US" altLang="en-US" dirty="0">
              <a:solidFill>
                <a:schemeClr val="tx1">
                  <a:lumMod val="50000"/>
                </a:schemeClr>
              </a:solidFill>
              <a:latin typeface="+mj-lt"/>
            </a:endParaRPr>
          </a:p>
          <a:p>
            <a:pPr>
              <a:lnSpc>
                <a:spcPct val="85000"/>
              </a:lnSpc>
              <a:spcBef>
                <a:spcPct val="20000"/>
              </a:spcBef>
              <a:buClr>
                <a:srgbClr val="000099"/>
              </a:buClr>
              <a:buSzPct val="65000"/>
              <a:buFont typeface="Wingdings" panose="05000000000000000000" pitchFamily="2" charset="2"/>
              <a:buNone/>
            </a:pPr>
            <a:endParaRPr lang="en-US" altLang="en-US" dirty="0">
              <a:solidFill>
                <a:schemeClr val="tx1">
                  <a:lumMod val="50000"/>
                </a:schemeClr>
              </a:solidFill>
              <a:latin typeface="+mj-lt"/>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731" name="Rectangle 671"/>
          <p:cNvSpPr>
            <a:spLocks noChangeArrowheads="1"/>
          </p:cNvSpPr>
          <p:nvPr/>
        </p:nvSpPr>
        <p:spPr bwMode="auto">
          <a:xfrm>
            <a:off x="3184525" y="5143500"/>
            <a:ext cx="3779838" cy="155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1775" indent="-231775">
              <a:lnSpc>
                <a:spcPct val="85000"/>
              </a:lnSpc>
              <a:spcBef>
                <a:spcPct val="20000"/>
              </a:spcBef>
              <a:buClr>
                <a:srgbClr val="000099"/>
              </a:buClr>
              <a:buSzPct val="75000"/>
              <a:defRPr/>
            </a:pPr>
            <a:endParaRPr lang="en-US" sz="1600" dirty="0">
              <a:latin typeface="Helvetica World" panose="020B0500040000020004" pitchFamily="34" charset="0"/>
              <a:ea typeface="ＭＳ Ｐゴシック" charset="0"/>
              <a:cs typeface="Helvetica World" panose="020B0500040000020004" pitchFamily="34" charset="0"/>
            </a:endParaRPr>
          </a:p>
        </p:txBody>
      </p:sp>
      <p:sp>
        <p:nvSpPr>
          <p:cNvPr id="8" name="Rectangle 3"/>
          <p:cNvSpPr>
            <a:spLocks noGrp="1" noChangeArrowheads="1"/>
          </p:cNvSpPr>
          <p:nvPr>
            <p:ph idx="1"/>
          </p:nvPr>
        </p:nvSpPr>
        <p:spPr>
          <a:xfrm>
            <a:off x="6096000" y="1364984"/>
            <a:ext cx="4807352" cy="1581571"/>
          </a:xfrm>
        </p:spPr>
        <p:txBody>
          <a:bodyPr/>
          <a:lstStyle/>
          <a:p>
            <a:r>
              <a:rPr lang="en-US" altLang="en-US" b="1" i="1" dirty="0" smtClean="0">
                <a:solidFill>
                  <a:schemeClr val="tx1">
                    <a:lumMod val="50000"/>
                  </a:schemeClr>
                </a:solidFill>
                <a:latin typeface="+mj-lt"/>
              </a:rPr>
              <a:t>forwarding</a:t>
            </a:r>
            <a:r>
              <a:rPr lang="en-US" altLang="en-US" i="1" dirty="0">
                <a:solidFill>
                  <a:schemeClr val="tx1">
                    <a:lumMod val="50000"/>
                  </a:schemeClr>
                </a:solidFill>
                <a:latin typeface="+mj-lt"/>
              </a:rPr>
              <a:t>:</a:t>
            </a:r>
            <a:r>
              <a:rPr lang="en-US" altLang="en-US" dirty="0">
                <a:solidFill>
                  <a:schemeClr val="tx1">
                    <a:lumMod val="50000"/>
                  </a:schemeClr>
                </a:solidFill>
                <a:latin typeface="+mj-lt"/>
              </a:rPr>
              <a:t> move packets from </a:t>
            </a:r>
            <a:r>
              <a:rPr lang="en-US" altLang="en-US" dirty="0" smtClean="0">
                <a:solidFill>
                  <a:schemeClr val="tx1">
                    <a:lumMod val="50000"/>
                  </a:schemeClr>
                </a:solidFill>
                <a:latin typeface="+mj-lt"/>
              </a:rPr>
              <a:t>router</a:t>
            </a:r>
            <a:r>
              <a:rPr lang="en-US" altLang="ja-JP" dirty="0" smtClean="0">
                <a:solidFill>
                  <a:schemeClr val="tx1">
                    <a:lumMod val="50000"/>
                  </a:schemeClr>
                </a:solidFill>
                <a:latin typeface="+mj-lt"/>
              </a:rPr>
              <a:t>s </a:t>
            </a:r>
            <a:r>
              <a:rPr lang="en-US" altLang="ja-JP" dirty="0">
                <a:solidFill>
                  <a:schemeClr val="tx1">
                    <a:lumMod val="50000"/>
                  </a:schemeClr>
                </a:solidFill>
                <a:latin typeface="+mj-lt"/>
              </a:rPr>
              <a:t>input to appropriate router output</a:t>
            </a:r>
          </a:p>
          <a:p>
            <a:pPr marL="0" indent="0">
              <a:buNone/>
            </a:pPr>
            <a:endParaRPr lang="en-US" altLang="en-US" dirty="0" smtClean="0">
              <a:solidFill>
                <a:schemeClr val="tx1">
                  <a:lumMod val="50000"/>
                </a:schemeClr>
              </a:solidFill>
              <a:latin typeface="+mj-lt"/>
            </a:endParaRPr>
          </a:p>
        </p:txBody>
      </p:sp>
      <p:sp>
        <p:nvSpPr>
          <p:cNvPr id="9" name="Freeform 3"/>
          <p:cNvSpPr>
            <a:spLocks/>
          </p:cNvSpPr>
          <p:nvPr/>
        </p:nvSpPr>
        <p:spPr bwMode="auto">
          <a:xfrm rot="16200000">
            <a:off x="4396612" y="3230054"/>
            <a:ext cx="2198687" cy="1497012"/>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connsiteX0" fmla="*/ 0 w 10000"/>
              <a:gd name="connsiteY0" fmla="*/ 0 h 9714"/>
              <a:gd name="connsiteX1" fmla="*/ 3718 w 10000"/>
              <a:gd name="connsiteY1" fmla="*/ 8779 h 9714"/>
              <a:gd name="connsiteX2" fmla="*/ 9148 w 10000"/>
              <a:gd name="connsiteY2" fmla="*/ 9657 h 9714"/>
              <a:gd name="connsiteX3" fmla="*/ 10000 w 10000"/>
              <a:gd name="connsiteY3" fmla="*/ 61 h 9714"/>
              <a:gd name="connsiteX4" fmla="*/ 0 w 10000"/>
              <a:gd name="connsiteY4" fmla="*/ 0 h 9714"/>
              <a:gd name="connsiteX0" fmla="*/ 0 w 10000"/>
              <a:gd name="connsiteY0" fmla="*/ 0 h 9095"/>
              <a:gd name="connsiteX1" fmla="*/ 3718 w 10000"/>
              <a:gd name="connsiteY1" fmla="*/ 9037 h 9095"/>
              <a:gd name="connsiteX2" fmla="*/ 5712 w 10000"/>
              <a:gd name="connsiteY2" fmla="*/ 8929 h 9095"/>
              <a:gd name="connsiteX3" fmla="*/ 10000 w 10000"/>
              <a:gd name="connsiteY3" fmla="*/ 63 h 9095"/>
              <a:gd name="connsiteX4" fmla="*/ 0 w 10000"/>
              <a:gd name="connsiteY4" fmla="*/ 0 h 9095"/>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8989"/>
              <a:gd name="connsiteY0" fmla="*/ 0 h 11618"/>
              <a:gd name="connsiteX1" fmla="*/ 2707 w 8989"/>
              <a:gd name="connsiteY1" fmla="*/ 11554 h 11618"/>
              <a:gd name="connsiteX2" fmla="*/ 4701 w 8989"/>
              <a:gd name="connsiteY2" fmla="*/ 11435 h 11618"/>
              <a:gd name="connsiteX3" fmla="*/ 8989 w 8989"/>
              <a:gd name="connsiteY3" fmla="*/ 1687 h 11618"/>
              <a:gd name="connsiteX4" fmla="*/ 0 w 8989"/>
              <a:gd name="connsiteY4" fmla="*/ 0 h 11618"/>
              <a:gd name="connsiteX0" fmla="*/ 0 w 9888"/>
              <a:gd name="connsiteY0" fmla="*/ 115 h 10115"/>
              <a:gd name="connsiteX1" fmla="*/ 3011 w 9888"/>
              <a:gd name="connsiteY1" fmla="*/ 10060 h 10115"/>
              <a:gd name="connsiteX2" fmla="*/ 5230 w 9888"/>
              <a:gd name="connsiteY2" fmla="*/ 9957 h 10115"/>
              <a:gd name="connsiteX3" fmla="*/ 9888 w 9888"/>
              <a:gd name="connsiteY3" fmla="*/ 0 h 10115"/>
              <a:gd name="connsiteX4" fmla="*/ 0 w 9888"/>
              <a:gd name="connsiteY4" fmla="*/ 115 h 10115"/>
              <a:gd name="connsiteX0" fmla="*/ 0 w 9829"/>
              <a:gd name="connsiteY0" fmla="*/ 0 h 10833"/>
              <a:gd name="connsiteX1" fmla="*/ 2874 w 9829"/>
              <a:gd name="connsiteY1" fmla="*/ 10779 h 10833"/>
              <a:gd name="connsiteX2" fmla="*/ 5118 w 9829"/>
              <a:gd name="connsiteY2" fmla="*/ 10677 h 10833"/>
              <a:gd name="connsiteX3" fmla="*/ 9829 w 9829"/>
              <a:gd name="connsiteY3" fmla="*/ 833 h 10833"/>
              <a:gd name="connsiteX4" fmla="*/ 0 w 9829"/>
              <a:gd name="connsiteY4" fmla="*/ 0 h 10833"/>
              <a:gd name="connsiteX0" fmla="*/ 0 w 10289"/>
              <a:gd name="connsiteY0" fmla="*/ 0 h 10000"/>
              <a:gd name="connsiteX1" fmla="*/ 2924 w 10289"/>
              <a:gd name="connsiteY1" fmla="*/ 9950 h 10000"/>
              <a:gd name="connsiteX2" fmla="*/ 5207 w 10289"/>
              <a:gd name="connsiteY2" fmla="*/ 9856 h 10000"/>
              <a:gd name="connsiteX3" fmla="*/ 10289 w 10289"/>
              <a:gd name="connsiteY3" fmla="*/ 54 h 10000"/>
              <a:gd name="connsiteX4" fmla="*/ 0 w 10289"/>
              <a:gd name="connsiteY4" fmla="*/ 0 h 10000"/>
              <a:gd name="connsiteX0" fmla="*/ 0 w 10289"/>
              <a:gd name="connsiteY0" fmla="*/ 0 h 10953"/>
              <a:gd name="connsiteX1" fmla="*/ 2924 w 10289"/>
              <a:gd name="connsiteY1" fmla="*/ 9950 h 10953"/>
              <a:gd name="connsiteX2" fmla="*/ 3723 w 10289"/>
              <a:gd name="connsiteY2" fmla="*/ 10695 h 10953"/>
              <a:gd name="connsiteX3" fmla="*/ 5207 w 10289"/>
              <a:gd name="connsiteY3" fmla="*/ 9856 h 10953"/>
              <a:gd name="connsiteX4" fmla="*/ 10289 w 10289"/>
              <a:gd name="connsiteY4" fmla="*/ 54 h 10953"/>
              <a:gd name="connsiteX5" fmla="*/ 0 w 10289"/>
              <a:gd name="connsiteY5" fmla="*/ 0 h 10953"/>
              <a:gd name="connsiteX0" fmla="*/ 0 w 10289"/>
              <a:gd name="connsiteY0" fmla="*/ 0 h 11138"/>
              <a:gd name="connsiteX1" fmla="*/ 2924 w 10289"/>
              <a:gd name="connsiteY1" fmla="*/ 9950 h 11138"/>
              <a:gd name="connsiteX2" fmla="*/ 5207 w 10289"/>
              <a:gd name="connsiteY2" fmla="*/ 9856 h 11138"/>
              <a:gd name="connsiteX3" fmla="*/ 10289 w 10289"/>
              <a:gd name="connsiteY3" fmla="*/ 54 h 11138"/>
              <a:gd name="connsiteX4" fmla="*/ 0 w 10289"/>
              <a:gd name="connsiteY4" fmla="*/ 0 h 11138"/>
              <a:gd name="connsiteX0" fmla="*/ 0 w 10289"/>
              <a:gd name="connsiteY0" fmla="*/ 0 h 10669"/>
              <a:gd name="connsiteX1" fmla="*/ 2924 w 10289"/>
              <a:gd name="connsiteY1" fmla="*/ 9950 h 10669"/>
              <a:gd name="connsiteX2" fmla="*/ 5207 w 10289"/>
              <a:gd name="connsiteY2" fmla="*/ 9856 h 10669"/>
              <a:gd name="connsiteX3" fmla="*/ 10289 w 10289"/>
              <a:gd name="connsiteY3" fmla="*/ 54 h 10669"/>
              <a:gd name="connsiteX4" fmla="*/ 0 w 10289"/>
              <a:gd name="connsiteY4" fmla="*/ 0 h 10669"/>
              <a:gd name="connsiteX0" fmla="*/ 0 w 10289"/>
              <a:gd name="connsiteY0" fmla="*/ 0 h 10734"/>
              <a:gd name="connsiteX1" fmla="*/ 2924 w 10289"/>
              <a:gd name="connsiteY1" fmla="*/ 9950 h 10734"/>
              <a:gd name="connsiteX2" fmla="*/ 4455 w 10289"/>
              <a:gd name="connsiteY2" fmla="*/ 10094 h 10734"/>
              <a:gd name="connsiteX3" fmla="*/ 10289 w 10289"/>
              <a:gd name="connsiteY3" fmla="*/ 54 h 10734"/>
              <a:gd name="connsiteX4" fmla="*/ 0 w 10289"/>
              <a:gd name="connsiteY4" fmla="*/ 0 h 10734"/>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9960"/>
              <a:gd name="connsiteX1" fmla="*/ 2924 w 10289"/>
              <a:gd name="connsiteY1" fmla="*/ 9950 h 9960"/>
              <a:gd name="connsiteX2" fmla="*/ 4166 w 10289"/>
              <a:gd name="connsiteY2" fmla="*/ 9776 h 9960"/>
              <a:gd name="connsiteX3" fmla="*/ 10289 w 10289"/>
              <a:gd name="connsiteY3" fmla="*/ 54 h 9960"/>
              <a:gd name="connsiteX4" fmla="*/ 0 w 10289"/>
              <a:gd name="connsiteY4" fmla="*/ 0 h 9960"/>
              <a:gd name="connsiteX0" fmla="*/ 0 w 10000"/>
              <a:gd name="connsiteY0" fmla="*/ 0 h 10000"/>
              <a:gd name="connsiteX1" fmla="*/ 2842 w 10000"/>
              <a:gd name="connsiteY1" fmla="*/ 9990 h 10000"/>
              <a:gd name="connsiteX2" fmla="*/ 4049 w 10000"/>
              <a:gd name="connsiteY2" fmla="*/ 9815 h 10000"/>
              <a:gd name="connsiteX3" fmla="*/ 10000 w 10000"/>
              <a:gd name="connsiteY3" fmla="*/ 54 h 10000"/>
              <a:gd name="connsiteX4" fmla="*/ 0 w 10000"/>
              <a:gd name="connsiteY4" fmla="*/ 0 h 10000"/>
              <a:gd name="connsiteX0" fmla="*/ 0 w 10000"/>
              <a:gd name="connsiteY0" fmla="*/ 0 h 10400"/>
              <a:gd name="connsiteX1" fmla="*/ 2740 w 10000"/>
              <a:gd name="connsiteY1" fmla="*/ 10397 h 10400"/>
              <a:gd name="connsiteX2" fmla="*/ 4049 w 10000"/>
              <a:gd name="connsiteY2" fmla="*/ 9815 h 10400"/>
              <a:gd name="connsiteX3" fmla="*/ 10000 w 10000"/>
              <a:gd name="connsiteY3" fmla="*/ 54 h 10400"/>
              <a:gd name="connsiteX4" fmla="*/ 0 w 10000"/>
              <a:gd name="connsiteY4" fmla="*/ 0 h 10400"/>
              <a:gd name="connsiteX0" fmla="*/ 0 w 10000"/>
              <a:gd name="connsiteY0" fmla="*/ 0 h 10419"/>
              <a:gd name="connsiteX1" fmla="*/ 2740 w 10000"/>
              <a:gd name="connsiteY1" fmla="*/ 10397 h 10419"/>
              <a:gd name="connsiteX2" fmla="*/ 3599 w 10000"/>
              <a:gd name="connsiteY2" fmla="*/ 10338 h 10419"/>
              <a:gd name="connsiteX3" fmla="*/ 10000 w 10000"/>
              <a:gd name="connsiteY3" fmla="*/ 54 h 10419"/>
              <a:gd name="connsiteX4" fmla="*/ 0 w 10000"/>
              <a:gd name="connsiteY4" fmla="*/ 0 h 10419"/>
              <a:gd name="connsiteX0" fmla="*/ 0 w 10000"/>
              <a:gd name="connsiteY0" fmla="*/ 0 h 10397"/>
              <a:gd name="connsiteX1" fmla="*/ 2740 w 10000"/>
              <a:gd name="connsiteY1" fmla="*/ 10397 h 10397"/>
              <a:gd name="connsiteX2" fmla="*/ 3599 w 10000"/>
              <a:gd name="connsiteY2" fmla="*/ 10338 h 10397"/>
              <a:gd name="connsiteX3" fmla="*/ 10000 w 10000"/>
              <a:gd name="connsiteY3" fmla="*/ 54 h 10397"/>
              <a:gd name="connsiteX4" fmla="*/ 0 w 10000"/>
              <a:gd name="connsiteY4" fmla="*/ 0 h 10397"/>
              <a:gd name="connsiteX0" fmla="*/ 0 w 10614"/>
              <a:gd name="connsiteY0" fmla="*/ 0 h 10397"/>
              <a:gd name="connsiteX1" fmla="*/ 2740 w 10614"/>
              <a:gd name="connsiteY1" fmla="*/ 10397 h 10397"/>
              <a:gd name="connsiteX2" fmla="*/ 3599 w 10614"/>
              <a:gd name="connsiteY2" fmla="*/ 10338 h 10397"/>
              <a:gd name="connsiteX3" fmla="*/ 10614 w 10614"/>
              <a:gd name="connsiteY3" fmla="*/ 112 h 10397"/>
              <a:gd name="connsiteX4" fmla="*/ 0 w 10614"/>
              <a:gd name="connsiteY4" fmla="*/ 0 h 10397"/>
              <a:gd name="connsiteX0" fmla="*/ 0 w 10614"/>
              <a:gd name="connsiteY0" fmla="*/ 0 h 10397"/>
              <a:gd name="connsiteX1" fmla="*/ 2740 w 10614"/>
              <a:gd name="connsiteY1" fmla="*/ 10397 h 10397"/>
              <a:gd name="connsiteX2" fmla="*/ 3599 w 10614"/>
              <a:gd name="connsiteY2" fmla="*/ 10338 h 10397"/>
              <a:gd name="connsiteX3" fmla="*/ 10614 w 10614"/>
              <a:gd name="connsiteY3" fmla="*/ 112 h 10397"/>
              <a:gd name="connsiteX4" fmla="*/ 0 w 10614"/>
              <a:gd name="connsiteY4" fmla="*/ 0 h 10397"/>
              <a:gd name="connsiteX0" fmla="*/ 0 w 10675"/>
              <a:gd name="connsiteY0" fmla="*/ 0 h 10310"/>
              <a:gd name="connsiteX1" fmla="*/ 2801 w 10675"/>
              <a:gd name="connsiteY1" fmla="*/ 10310 h 10310"/>
              <a:gd name="connsiteX2" fmla="*/ 3660 w 10675"/>
              <a:gd name="connsiteY2" fmla="*/ 10251 h 10310"/>
              <a:gd name="connsiteX3" fmla="*/ 10675 w 10675"/>
              <a:gd name="connsiteY3" fmla="*/ 25 h 10310"/>
              <a:gd name="connsiteX4" fmla="*/ 0 w 10675"/>
              <a:gd name="connsiteY4" fmla="*/ 0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5" h="10310">
                <a:moveTo>
                  <a:pt x="0" y="0"/>
                </a:moveTo>
                <a:cubicBezTo>
                  <a:pt x="3109" y="3835"/>
                  <a:pt x="2511" y="6378"/>
                  <a:pt x="2801" y="10310"/>
                </a:cubicBezTo>
                <a:cubicBezTo>
                  <a:pt x="3337" y="10277"/>
                  <a:pt x="2862" y="10312"/>
                  <a:pt x="3660" y="10251"/>
                </a:cubicBezTo>
                <a:cubicBezTo>
                  <a:pt x="5139" y="5189"/>
                  <a:pt x="6996" y="3438"/>
                  <a:pt x="10675" y="25"/>
                </a:cubicBezTo>
                <a:lnTo>
                  <a:pt x="0" y="0"/>
                </a:lnTo>
                <a:close/>
              </a:path>
            </a:pathLst>
          </a:custGeom>
          <a:gradFill rotWithShape="1">
            <a:gsLst>
              <a:gs pos="75000">
                <a:srgbClr val="7BE5CA"/>
              </a:gs>
              <a:gs pos="0">
                <a:schemeClr val="accent1"/>
              </a:gs>
              <a:gs pos="100000">
                <a:schemeClr val="bg1"/>
              </a:gs>
            </a:gsLst>
            <a:lin ang="5400000" scaled="1"/>
          </a:gradFill>
          <a:ln>
            <a:noFill/>
          </a:ln>
          <a:effectLst/>
        </p:spPr>
        <p:txBody>
          <a:bodyPr/>
          <a:lstStyle/>
          <a:p>
            <a:pPr>
              <a:defRPr/>
            </a:pPr>
            <a:endParaRPr lang="en-US" dirty="0">
              <a:solidFill>
                <a:srgbClr val="000000"/>
              </a:solidFill>
              <a:latin typeface="Arial" charset="0"/>
            </a:endParaRPr>
          </a:p>
        </p:txBody>
      </p:sp>
      <p:grpSp>
        <p:nvGrpSpPr>
          <p:cNvPr id="10" name="Group 4"/>
          <p:cNvGrpSpPr>
            <a:grpSpLocks/>
          </p:cNvGrpSpPr>
          <p:nvPr/>
        </p:nvGrpSpPr>
        <p:grpSpPr bwMode="auto">
          <a:xfrm>
            <a:off x="2436049" y="2782379"/>
            <a:ext cx="2317750" cy="2333625"/>
            <a:chOff x="272609" y="3015788"/>
            <a:chExt cx="2317750" cy="2333625"/>
          </a:xfrm>
        </p:grpSpPr>
        <p:sp>
          <p:nvSpPr>
            <p:cNvPr id="11" name="Rectangle 4"/>
            <p:cNvSpPr>
              <a:spLocks noChangeArrowheads="1"/>
            </p:cNvSpPr>
            <p:nvPr/>
          </p:nvSpPr>
          <p:spPr bwMode="auto">
            <a:xfrm>
              <a:off x="272609" y="3015788"/>
              <a:ext cx="2317750" cy="2333625"/>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12" name="Oval 5"/>
            <p:cNvSpPr>
              <a:spLocks noChangeArrowheads="1"/>
            </p:cNvSpPr>
            <p:nvPr/>
          </p:nvSpPr>
          <p:spPr bwMode="auto">
            <a:xfrm>
              <a:off x="398021" y="3068176"/>
              <a:ext cx="2095500" cy="604837"/>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13" name="Text Box 108"/>
            <p:cNvSpPr txBox="1">
              <a:spLocks noChangeArrowheads="1"/>
            </p:cNvSpPr>
            <p:nvPr/>
          </p:nvSpPr>
          <p:spPr bwMode="auto">
            <a:xfrm>
              <a:off x="526609" y="322533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solidFill>
                    <a:srgbClr val="000000"/>
                  </a:solidFill>
                </a:rPr>
                <a:t>routing algorithm</a:t>
              </a:r>
            </a:p>
          </p:txBody>
        </p:sp>
        <p:sp>
          <p:nvSpPr>
            <p:cNvPr id="14" name="Rectangle 109"/>
            <p:cNvSpPr>
              <a:spLocks noChangeArrowheads="1"/>
            </p:cNvSpPr>
            <p:nvPr/>
          </p:nvSpPr>
          <p:spPr bwMode="auto">
            <a:xfrm>
              <a:off x="451996" y="3973051"/>
              <a:ext cx="2005013" cy="12795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15" name="Text Box 110"/>
            <p:cNvSpPr txBox="1">
              <a:spLocks noChangeArrowheads="1"/>
            </p:cNvSpPr>
            <p:nvPr/>
          </p:nvSpPr>
          <p:spPr bwMode="auto">
            <a:xfrm>
              <a:off x="532959" y="3925426"/>
              <a:ext cx="1858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a:solidFill>
                    <a:srgbClr val="000000"/>
                  </a:solidFill>
                </a:rPr>
                <a:t>local forwarding table</a:t>
              </a:r>
            </a:p>
          </p:txBody>
        </p:sp>
        <p:sp>
          <p:nvSpPr>
            <p:cNvPr id="16" name="Text Box 111"/>
            <p:cNvSpPr txBox="1">
              <a:spLocks noChangeArrowheads="1"/>
            </p:cNvSpPr>
            <p:nvPr/>
          </p:nvSpPr>
          <p:spPr bwMode="auto">
            <a:xfrm>
              <a:off x="415484" y="4173076"/>
              <a:ext cx="121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solidFill>
                    <a:srgbClr val="000000"/>
                  </a:solidFill>
                </a:rPr>
                <a:t>header value</a:t>
              </a:r>
            </a:p>
          </p:txBody>
        </p:sp>
        <p:sp>
          <p:nvSpPr>
            <p:cNvPr id="17" name="Text Box 112"/>
            <p:cNvSpPr txBox="1">
              <a:spLocks noChangeArrowheads="1"/>
            </p:cNvSpPr>
            <p:nvPr/>
          </p:nvSpPr>
          <p:spPr bwMode="auto">
            <a:xfrm>
              <a:off x="1482284" y="4174663"/>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solidFill>
                    <a:srgbClr val="000000"/>
                  </a:solidFill>
                </a:rPr>
                <a:t>output link</a:t>
              </a:r>
            </a:p>
          </p:txBody>
        </p:sp>
        <p:sp>
          <p:nvSpPr>
            <p:cNvPr id="18" name="Line 113"/>
            <p:cNvSpPr>
              <a:spLocks noChangeShapeType="1"/>
            </p:cNvSpPr>
            <p:nvPr/>
          </p:nvSpPr>
          <p:spPr bwMode="auto">
            <a:xfrm>
              <a:off x="1580709" y="4185776"/>
              <a:ext cx="7937"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114"/>
            <p:cNvSpPr txBox="1">
              <a:spLocks noChangeArrowheads="1"/>
            </p:cNvSpPr>
            <p:nvPr/>
          </p:nvSpPr>
          <p:spPr bwMode="auto">
            <a:xfrm>
              <a:off x="1067318" y="4457238"/>
              <a:ext cx="5245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en-US" altLang="en-US" sz="1200">
                  <a:solidFill>
                    <a:srgbClr val="000000"/>
                  </a:solidFill>
                </a:rPr>
                <a:t>0100</a:t>
              </a:r>
            </a:p>
            <a:p>
              <a:pPr algn="r" eaLnBrk="1" hangingPunct="1"/>
              <a:r>
                <a:rPr lang="en-US" altLang="en-US" sz="1200">
                  <a:solidFill>
                    <a:srgbClr val="000000"/>
                  </a:solidFill>
                </a:rPr>
                <a:t>0101</a:t>
              </a:r>
            </a:p>
            <a:p>
              <a:pPr algn="r" eaLnBrk="1" hangingPunct="1"/>
              <a:r>
                <a:rPr lang="en-US" altLang="en-US" sz="1200">
                  <a:solidFill>
                    <a:srgbClr val="000000"/>
                  </a:solidFill>
                </a:rPr>
                <a:t>0111</a:t>
              </a:r>
            </a:p>
            <a:p>
              <a:pPr algn="r" eaLnBrk="1" hangingPunct="1"/>
              <a:r>
                <a:rPr lang="en-US" altLang="en-US" sz="1200">
                  <a:solidFill>
                    <a:srgbClr val="000000"/>
                  </a:solidFill>
                </a:rPr>
                <a:t>1001</a:t>
              </a:r>
            </a:p>
          </p:txBody>
        </p:sp>
        <p:sp>
          <p:nvSpPr>
            <p:cNvPr id="20" name="Text Box 115"/>
            <p:cNvSpPr txBox="1">
              <a:spLocks noChangeArrowheads="1"/>
            </p:cNvSpPr>
            <p:nvPr/>
          </p:nvSpPr>
          <p:spPr bwMode="auto">
            <a:xfrm>
              <a:off x="1595915" y="4457238"/>
              <a:ext cx="2696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solidFill>
                    <a:srgbClr val="000000"/>
                  </a:solidFill>
                </a:rPr>
                <a:t>3</a:t>
              </a:r>
            </a:p>
            <a:p>
              <a:pPr algn="ctr" eaLnBrk="1" hangingPunct="1"/>
              <a:r>
                <a:rPr lang="en-US" altLang="en-US" sz="1200">
                  <a:solidFill>
                    <a:srgbClr val="000000"/>
                  </a:solidFill>
                </a:rPr>
                <a:t>2</a:t>
              </a:r>
            </a:p>
            <a:p>
              <a:pPr algn="ctr" eaLnBrk="1" hangingPunct="1"/>
              <a:r>
                <a:rPr lang="en-US" altLang="en-US" sz="1200">
                  <a:solidFill>
                    <a:srgbClr val="000000"/>
                  </a:solidFill>
                </a:rPr>
                <a:t>2</a:t>
              </a:r>
            </a:p>
            <a:p>
              <a:pPr algn="ctr" eaLnBrk="1" hangingPunct="1"/>
              <a:r>
                <a:rPr lang="en-US" altLang="en-US" sz="1200">
                  <a:solidFill>
                    <a:srgbClr val="000000"/>
                  </a:solidFill>
                </a:rPr>
                <a:t>1</a:t>
              </a:r>
            </a:p>
          </p:txBody>
        </p:sp>
        <p:sp>
          <p:nvSpPr>
            <p:cNvPr id="21" name="Line 116"/>
            <p:cNvSpPr>
              <a:spLocks noChangeShapeType="1"/>
            </p:cNvSpPr>
            <p:nvPr/>
          </p:nvSpPr>
          <p:spPr bwMode="auto">
            <a:xfrm>
              <a:off x="451996" y="4442951"/>
              <a:ext cx="200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17"/>
            <p:cNvSpPr>
              <a:spLocks noChangeShapeType="1"/>
            </p:cNvSpPr>
            <p:nvPr/>
          </p:nvSpPr>
          <p:spPr bwMode="auto">
            <a:xfrm>
              <a:off x="444059" y="4195301"/>
              <a:ext cx="200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AutoShape 118"/>
            <p:cNvSpPr>
              <a:spLocks noChangeArrowheads="1"/>
            </p:cNvSpPr>
            <p:nvPr/>
          </p:nvSpPr>
          <p:spPr bwMode="auto">
            <a:xfrm rot="5400000">
              <a:off x="1350521" y="3680951"/>
              <a:ext cx="241300" cy="273050"/>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grpSp>
        <p:nvGrpSpPr>
          <p:cNvPr id="24" name="Group 3"/>
          <p:cNvGrpSpPr>
            <a:grpSpLocks/>
          </p:cNvGrpSpPr>
          <p:nvPr/>
        </p:nvGrpSpPr>
        <p:grpSpPr bwMode="auto">
          <a:xfrm>
            <a:off x="3856861" y="3261804"/>
            <a:ext cx="5195888" cy="2989263"/>
            <a:chOff x="1638346" y="3641726"/>
            <a:chExt cx="5194254" cy="2989731"/>
          </a:xfrm>
        </p:grpSpPr>
        <p:sp>
          <p:nvSpPr>
            <p:cNvPr id="25" name="Freeform 2"/>
            <p:cNvSpPr>
              <a:spLocks/>
            </p:cNvSpPr>
            <p:nvPr/>
          </p:nvSpPr>
          <p:spPr bwMode="auto">
            <a:xfrm>
              <a:off x="3894138" y="4260851"/>
              <a:ext cx="2847975" cy="1481138"/>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6" name="Freeform 6"/>
            <p:cNvSpPr>
              <a:spLocks/>
            </p:cNvSpPr>
            <p:nvPr/>
          </p:nvSpPr>
          <p:spPr bwMode="auto">
            <a:xfrm>
              <a:off x="4532313" y="4564063"/>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7" name="Group 7"/>
            <p:cNvGrpSpPr>
              <a:grpSpLocks/>
            </p:cNvGrpSpPr>
            <p:nvPr/>
          </p:nvGrpSpPr>
          <p:grpSpPr bwMode="auto">
            <a:xfrm>
              <a:off x="4038600" y="4738688"/>
              <a:ext cx="501650" cy="233363"/>
              <a:chOff x="3600" y="219"/>
              <a:chExt cx="360" cy="175"/>
            </a:xfrm>
          </p:grpSpPr>
          <p:sp>
            <p:nvSpPr>
              <p:cNvPr id="162" name="Oval 8"/>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163" name="Line 9"/>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 name="Rectangle 11"/>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000000"/>
                  </a:solidFill>
                  <a:latin typeface="Times New Roman" panose="02020603050405020304" pitchFamily="18" charset="0"/>
                </a:endParaRPr>
              </a:p>
            </p:txBody>
          </p:sp>
          <p:sp>
            <p:nvSpPr>
              <p:cNvPr id="166" name="Oval 12"/>
              <p:cNvSpPr>
                <a:spLocks noChangeArrowheads="1"/>
              </p:cNvSpPr>
              <p:nvPr/>
            </p:nvSpPr>
            <p:spPr bwMode="auto">
              <a:xfrm>
                <a:off x="3603" y="219"/>
                <a:ext cx="354"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nvGrpSpPr>
              <p:cNvPr id="167" name="Group 13"/>
              <p:cNvGrpSpPr>
                <a:grpSpLocks/>
              </p:cNvGrpSpPr>
              <p:nvPr/>
            </p:nvGrpSpPr>
            <p:grpSpPr bwMode="auto">
              <a:xfrm>
                <a:off x="3686" y="244"/>
                <a:ext cx="177" cy="66"/>
                <a:chOff x="2848" y="848"/>
                <a:chExt cx="140" cy="98"/>
              </a:xfrm>
            </p:grpSpPr>
            <p:sp>
              <p:nvSpPr>
                <p:cNvPr id="172"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3" name="Line 15"/>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1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8" name="Group 17"/>
              <p:cNvGrpSpPr>
                <a:grpSpLocks/>
              </p:cNvGrpSpPr>
              <p:nvPr/>
            </p:nvGrpSpPr>
            <p:grpSpPr bwMode="auto">
              <a:xfrm flipV="1">
                <a:off x="3686" y="243"/>
                <a:ext cx="177" cy="66"/>
                <a:chOff x="2848" y="848"/>
                <a:chExt cx="140" cy="98"/>
              </a:xfrm>
            </p:grpSpPr>
            <p:sp>
              <p:nvSpPr>
                <p:cNvPr id="169" name="Line 1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0"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Line 2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 name="Group 21"/>
            <p:cNvGrpSpPr>
              <a:grpSpLocks/>
            </p:cNvGrpSpPr>
            <p:nvPr/>
          </p:nvGrpSpPr>
          <p:grpSpPr bwMode="auto">
            <a:xfrm>
              <a:off x="4391025" y="5376863"/>
              <a:ext cx="501650" cy="233363"/>
              <a:chOff x="3600" y="219"/>
              <a:chExt cx="360" cy="175"/>
            </a:xfrm>
          </p:grpSpPr>
          <p:sp>
            <p:nvSpPr>
              <p:cNvPr id="149" name="Oval 22"/>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150" name="Line 23"/>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1"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 name="Rectangle 25"/>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000000"/>
                  </a:solidFill>
                  <a:latin typeface="Times New Roman" panose="02020603050405020304" pitchFamily="18" charset="0"/>
                </a:endParaRPr>
              </a:p>
            </p:txBody>
          </p:sp>
          <p:sp>
            <p:nvSpPr>
              <p:cNvPr id="153" name="Oval 26"/>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nvGrpSpPr>
              <p:cNvPr id="154" name="Group 27"/>
              <p:cNvGrpSpPr>
                <a:grpSpLocks/>
              </p:cNvGrpSpPr>
              <p:nvPr/>
            </p:nvGrpSpPr>
            <p:grpSpPr bwMode="auto">
              <a:xfrm>
                <a:off x="3686" y="244"/>
                <a:ext cx="177" cy="66"/>
                <a:chOff x="2848" y="848"/>
                <a:chExt cx="140" cy="98"/>
              </a:xfrm>
            </p:grpSpPr>
            <p:sp>
              <p:nvSpPr>
                <p:cNvPr id="159"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0" name="Line 29"/>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1" name="Line 30"/>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5" name="Group 31"/>
              <p:cNvGrpSpPr>
                <a:grpSpLocks/>
              </p:cNvGrpSpPr>
              <p:nvPr/>
            </p:nvGrpSpPr>
            <p:grpSpPr bwMode="auto">
              <a:xfrm flipV="1">
                <a:off x="3686" y="243"/>
                <a:ext cx="177" cy="66"/>
                <a:chOff x="2848" y="848"/>
                <a:chExt cx="140" cy="98"/>
              </a:xfrm>
            </p:grpSpPr>
            <p:sp>
              <p:nvSpPr>
                <p:cNvPr id="156" name="Line 32"/>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8" name="Line 34"/>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9" name="Group 35"/>
            <p:cNvGrpSpPr>
              <a:grpSpLocks/>
            </p:cNvGrpSpPr>
            <p:nvPr/>
          </p:nvGrpSpPr>
          <p:grpSpPr bwMode="auto">
            <a:xfrm>
              <a:off x="5065713" y="4433888"/>
              <a:ext cx="501650" cy="233363"/>
              <a:chOff x="3600" y="219"/>
              <a:chExt cx="360" cy="175"/>
            </a:xfrm>
          </p:grpSpPr>
          <p:sp>
            <p:nvSpPr>
              <p:cNvPr id="136" name="Oval 36"/>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137" name="Line 37"/>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Rectangle 39"/>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000000"/>
                  </a:solidFill>
                  <a:latin typeface="Times New Roman" panose="02020603050405020304" pitchFamily="18" charset="0"/>
                </a:endParaRPr>
              </a:p>
            </p:txBody>
          </p:sp>
          <p:sp>
            <p:nvSpPr>
              <p:cNvPr id="140" name="Oval 40"/>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nvGrpSpPr>
              <p:cNvPr id="141" name="Group 41"/>
              <p:cNvGrpSpPr>
                <a:grpSpLocks/>
              </p:cNvGrpSpPr>
              <p:nvPr/>
            </p:nvGrpSpPr>
            <p:grpSpPr bwMode="auto">
              <a:xfrm>
                <a:off x="3686" y="244"/>
                <a:ext cx="177" cy="66"/>
                <a:chOff x="2848" y="848"/>
                <a:chExt cx="140" cy="98"/>
              </a:xfrm>
            </p:grpSpPr>
            <p:sp>
              <p:nvSpPr>
                <p:cNvPr id="146"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43"/>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44"/>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2" name="Group 45"/>
              <p:cNvGrpSpPr>
                <a:grpSpLocks/>
              </p:cNvGrpSpPr>
              <p:nvPr/>
            </p:nvGrpSpPr>
            <p:grpSpPr bwMode="auto">
              <a:xfrm flipV="1">
                <a:off x="3686" y="243"/>
                <a:ext cx="177" cy="66"/>
                <a:chOff x="2848" y="848"/>
                <a:chExt cx="140" cy="98"/>
              </a:xfrm>
            </p:grpSpPr>
            <p:sp>
              <p:nvSpPr>
                <p:cNvPr id="143" name="Line 46"/>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 name="Line 48"/>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0" name="Group 49"/>
            <p:cNvGrpSpPr>
              <a:grpSpLocks/>
            </p:cNvGrpSpPr>
            <p:nvPr/>
          </p:nvGrpSpPr>
          <p:grpSpPr bwMode="auto">
            <a:xfrm>
              <a:off x="4987925" y="5099051"/>
              <a:ext cx="500063" cy="233363"/>
              <a:chOff x="3600" y="219"/>
              <a:chExt cx="360" cy="175"/>
            </a:xfrm>
          </p:grpSpPr>
          <p:sp>
            <p:nvSpPr>
              <p:cNvPr id="123" name="Oval 50"/>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124" name="Line 51"/>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Rectangle 53"/>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000000"/>
                  </a:solidFill>
                  <a:latin typeface="Times New Roman" panose="02020603050405020304" pitchFamily="18" charset="0"/>
                </a:endParaRPr>
              </a:p>
            </p:txBody>
          </p:sp>
          <p:sp>
            <p:nvSpPr>
              <p:cNvPr id="127" name="Oval 54"/>
              <p:cNvSpPr>
                <a:spLocks noChangeArrowheads="1"/>
              </p:cNvSpPr>
              <p:nvPr/>
            </p:nvSpPr>
            <p:spPr bwMode="auto">
              <a:xfrm>
                <a:off x="3600" y="219"/>
                <a:ext cx="356"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nvGrpSpPr>
              <p:cNvPr id="128" name="Group 55"/>
              <p:cNvGrpSpPr>
                <a:grpSpLocks/>
              </p:cNvGrpSpPr>
              <p:nvPr/>
            </p:nvGrpSpPr>
            <p:grpSpPr bwMode="auto">
              <a:xfrm>
                <a:off x="3686" y="244"/>
                <a:ext cx="177" cy="66"/>
                <a:chOff x="2848" y="848"/>
                <a:chExt cx="140" cy="98"/>
              </a:xfrm>
            </p:grpSpPr>
            <p:sp>
              <p:nvSpPr>
                <p:cNvPr id="133"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 name="Line 57"/>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 name="Line 58"/>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9" name="Group 59"/>
              <p:cNvGrpSpPr>
                <a:grpSpLocks/>
              </p:cNvGrpSpPr>
              <p:nvPr/>
            </p:nvGrpSpPr>
            <p:grpSpPr bwMode="auto">
              <a:xfrm flipV="1">
                <a:off x="3686" y="243"/>
                <a:ext cx="177" cy="66"/>
                <a:chOff x="2848" y="848"/>
                <a:chExt cx="140" cy="98"/>
              </a:xfrm>
            </p:grpSpPr>
            <p:sp>
              <p:nvSpPr>
                <p:cNvPr id="130" name="Line 60"/>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Line 62"/>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 name="Group 63"/>
            <p:cNvGrpSpPr>
              <a:grpSpLocks/>
            </p:cNvGrpSpPr>
            <p:nvPr/>
          </p:nvGrpSpPr>
          <p:grpSpPr bwMode="auto">
            <a:xfrm>
              <a:off x="5622925" y="5395913"/>
              <a:ext cx="501650" cy="233363"/>
              <a:chOff x="3600" y="219"/>
              <a:chExt cx="360" cy="175"/>
            </a:xfrm>
          </p:grpSpPr>
          <p:sp>
            <p:nvSpPr>
              <p:cNvPr id="110" name="Oval 64"/>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111" name="Line 65"/>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Rectangle 67"/>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000000"/>
                  </a:solidFill>
                  <a:latin typeface="Times New Roman" panose="02020603050405020304" pitchFamily="18" charset="0"/>
                </a:endParaRPr>
              </a:p>
            </p:txBody>
          </p:sp>
          <p:sp>
            <p:nvSpPr>
              <p:cNvPr id="114" name="Oval 68"/>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nvGrpSpPr>
              <p:cNvPr id="115" name="Group 69"/>
              <p:cNvGrpSpPr>
                <a:grpSpLocks/>
              </p:cNvGrpSpPr>
              <p:nvPr/>
            </p:nvGrpSpPr>
            <p:grpSpPr bwMode="auto">
              <a:xfrm>
                <a:off x="3686" y="244"/>
                <a:ext cx="177" cy="66"/>
                <a:chOff x="2848" y="848"/>
                <a:chExt cx="140" cy="98"/>
              </a:xfrm>
            </p:grpSpPr>
            <p:sp>
              <p:nvSpPr>
                <p:cNvPr id="120"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71"/>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72"/>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6" name="Group 73"/>
              <p:cNvGrpSpPr>
                <a:grpSpLocks/>
              </p:cNvGrpSpPr>
              <p:nvPr/>
            </p:nvGrpSpPr>
            <p:grpSpPr bwMode="auto">
              <a:xfrm flipV="1">
                <a:off x="3686" y="243"/>
                <a:ext cx="177" cy="66"/>
                <a:chOff x="2848" y="848"/>
                <a:chExt cx="140" cy="98"/>
              </a:xfrm>
            </p:grpSpPr>
            <p:sp>
              <p:nvSpPr>
                <p:cNvPr id="117" name="Line 74"/>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76"/>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2" name="Group 77"/>
            <p:cNvGrpSpPr>
              <a:grpSpLocks/>
            </p:cNvGrpSpPr>
            <p:nvPr/>
          </p:nvGrpSpPr>
          <p:grpSpPr bwMode="auto">
            <a:xfrm>
              <a:off x="6067425" y="4740276"/>
              <a:ext cx="501650" cy="233363"/>
              <a:chOff x="3600" y="219"/>
              <a:chExt cx="360" cy="175"/>
            </a:xfrm>
          </p:grpSpPr>
          <p:sp>
            <p:nvSpPr>
              <p:cNvPr id="97" name="Oval 78"/>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98" name="Line 79"/>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0" name="Rectangle 81"/>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000000"/>
                  </a:solidFill>
                  <a:latin typeface="Times New Roman" panose="02020603050405020304" pitchFamily="18" charset="0"/>
                </a:endParaRPr>
              </a:p>
            </p:txBody>
          </p:sp>
          <p:sp>
            <p:nvSpPr>
              <p:cNvPr id="101" name="Oval 82"/>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nvGrpSpPr>
              <p:cNvPr id="102" name="Group 83"/>
              <p:cNvGrpSpPr>
                <a:grpSpLocks/>
              </p:cNvGrpSpPr>
              <p:nvPr/>
            </p:nvGrpSpPr>
            <p:grpSpPr bwMode="auto">
              <a:xfrm>
                <a:off x="3686" y="244"/>
                <a:ext cx="177" cy="66"/>
                <a:chOff x="2848" y="848"/>
                <a:chExt cx="140" cy="98"/>
              </a:xfrm>
            </p:grpSpPr>
            <p:sp>
              <p:nvSpPr>
                <p:cNvPr id="107"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85"/>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Line 8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 name="Group 87"/>
              <p:cNvGrpSpPr>
                <a:grpSpLocks/>
              </p:cNvGrpSpPr>
              <p:nvPr/>
            </p:nvGrpSpPr>
            <p:grpSpPr bwMode="auto">
              <a:xfrm flipV="1">
                <a:off x="3686" y="243"/>
                <a:ext cx="177" cy="66"/>
                <a:chOff x="2848" y="848"/>
                <a:chExt cx="140" cy="98"/>
              </a:xfrm>
            </p:grpSpPr>
            <p:sp>
              <p:nvSpPr>
                <p:cNvPr id="104" name="Line 8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9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3" name="Freeform 91"/>
            <p:cNvSpPr>
              <a:spLocks/>
            </p:cNvSpPr>
            <p:nvPr/>
          </p:nvSpPr>
          <p:spPr bwMode="auto">
            <a:xfrm>
              <a:off x="5573713" y="4557713"/>
              <a:ext cx="504825"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Freeform 92"/>
            <p:cNvSpPr>
              <a:spLocks/>
            </p:cNvSpPr>
            <p:nvPr/>
          </p:nvSpPr>
          <p:spPr bwMode="auto">
            <a:xfrm>
              <a:off x="4508500" y="4949826"/>
              <a:ext cx="481013"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Freeform 93"/>
            <p:cNvSpPr>
              <a:spLocks/>
            </p:cNvSpPr>
            <p:nvPr/>
          </p:nvSpPr>
          <p:spPr bwMode="auto">
            <a:xfrm>
              <a:off x="5456238" y="4926013"/>
              <a:ext cx="628650"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Freeform 94"/>
            <p:cNvSpPr>
              <a:spLocks/>
            </p:cNvSpPr>
            <p:nvPr/>
          </p:nvSpPr>
          <p:spPr bwMode="auto">
            <a:xfrm>
              <a:off x="6122988" y="4979988"/>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Freeform 95"/>
            <p:cNvSpPr>
              <a:spLocks/>
            </p:cNvSpPr>
            <p:nvPr/>
          </p:nvSpPr>
          <p:spPr bwMode="auto">
            <a:xfrm>
              <a:off x="4887913" y="5513388"/>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Freeform 96"/>
            <p:cNvSpPr>
              <a:spLocks/>
            </p:cNvSpPr>
            <p:nvPr/>
          </p:nvSpPr>
          <p:spPr bwMode="auto">
            <a:xfrm>
              <a:off x="4351338" y="4973638"/>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Text Box 100"/>
            <p:cNvSpPr txBox="1">
              <a:spLocks noChangeArrowheads="1"/>
            </p:cNvSpPr>
            <p:nvPr/>
          </p:nvSpPr>
          <p:spPr bwMode="auto">
            <a:xfrm>
              <a:off x="4440876" y="4483071"/>
              <a:ext cx="311067" cy="3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000000"/>
                  </a:solidFill>
                </a:rPr>
                <a:t>1</a:t>
              </a:r>
            </a:p>
          </p:txBody>
        </p:sp>
        <p:sp>
          <p:nvSpPr>
            <p:cNvPr id="40" name="Text Box 101"/>
            <p:cNvSpPr txBox="1">
              <a:spLocks noChangeArrowheads="1"/>
            </p:cNvSpPr>
            <p:nvPr/>
          </p:nvSpPr>
          <p:spPr bwMode="auto">
            <a:xfrm>
              <a:off x="4378980" y="4897394"/>
              <a:ext cx="296783" cy="3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solidFill>
                    <a:srgbClr val="000000"/>
                  </a:solidFill>
                </a:rPr>
                <a:t>2</a:t>
              </a:r>
            </a:p>
          </p:txBody>
        </p:sp>
        <p:sp>
          <p:nvSpPr>
            <p:cNvPr id="41" name="Text Box 102"/>
            <p:cNvSpPr txBox="1">
              <a:spLocks noChangeArrowheads="1"/>
            </p:cNvSpPr>
            <p:nvPr/>
          </p:nvSpPr>
          <p:spPr bwMode="auto">
            <a:xfrm>
              <a:off x="4128222" y="4970416"/>
              <a:ext cx="296783" cy="3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solidFill>
                    <a:srgbClr val="000000"/>
                  </a:solidFill>
                </a:rPr>
                <a:t>3</a:t>
              </a:r>
            </a:p>
          </p:txBody>
        </p:sp>
        <p:grpSp>
          <p:nvGrpSpPr>
            <p:cNvPr id="42" name="Group 1"/>
            <p:cNvGrpSpPr>
              <a:grpSpLocks/>
            </p:cNvGrpSpPr>
            <p:nvPr/>
          </p:nvGrpSpPr>
          <p:grpSpPr bwMode="auto">
            <a:xfrm rot="-2012368">
              <a:off x="2645089" y="5393341"/>
              <a:ext cx="1446652" cy="280266"/>
              <a:chOff x="2437928" y="4583083"/>
              <a:chExt cx="1446652" cy="280266"/>
            </a:xfrm>
          </p:grpSpPr>
          <p:sp>
            <p:nvSpPr>
              <p:cNvPr id="92" name="Rectangle 97"/>
              <p:cNvSpPr>
                <a:spLocks noChangeArrowheads="1"/>
              </p:cNvSpPr>
              <p:nvPr/>
            </p:nvSpPr>
            <p:spPr bwMode="auto">
              <a:xfrm>
                <a:off x="2461850" y="4583083"/>
                <a:ext cx="1155391" cy="23811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93" name="Rectangle 98"/>
              <p:cNvSpPr>
                <a:spLocks noChangeArrowheads="1"/>
              </p:cNvSpPr>
              <p:nvPr/>
            </p:nvSpPr>
            <p:spPr bwMode="auto">
              <a:xfrm>
                <a:off x="2437928" y="4606491"/>
                <a:ext cx="1147455" cy="238116"/>
              </a:xfrm>
              <a:prstGeom prst="rect">
                <a:avLst/>
              </a:prstGeom>
              <a:solidFill>
                <a:srgbClr val="FFC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94" name="Line 99"/>
              <p:cNvSpPr>
                <a:spLocks noChangeShapeType="1"/>
              </p:cNvSpPr>
              <p:nvPr/>
            </p:nvSpPr>
            <p:spPr bwMode="auto">
              <a:xfrm>
                <a:off x="3462418" y="4739659"/>
                <a:ext cx="42216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 name="Rectangle 104"/>
              <p:cNvSpPr>
                <a:spLocks noChangeArrowheads="1"/>
              </p:cNvSpPr>
              <p:nvPr/>
            </p:nvSpPr>
            <p:spPr bwMode="auto">
              <a:xfrm>
                <a:off x="3067594" y="4610052"/>
                <a:ext cx="426923" cy="239704"/>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96" name="Text Box 105"/>
              <p:cNvSpPr txBox="1">
                <a:spLocks noChangeArrowheads="1"/>
              </p:cNvSpPr>
              <p:nvPr/>
            </p:nvSpPr>
            <p:spPr bwMode="auto">
              <a:xfrm rot="289934">
                <a:off x="3030887" y="4586306"/>
                <a:ext cx="516355" cy="27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0111</a:t>
                </a:r>
              </a:p>
            </p:txBody>
          </p:sp>
        </p:grpSp>
        <p:sp>
          <p:nvSpPr>
            <p:cNvPr id="43" name="Text Box 106"/>
            <p:cNvSpPr txBox="1">
              <a:spLocks noChangeArrowheads="1"/>
            </p:cNvSpPr>
            <p:nvPr/>
          </p:nvSpPr>
          <p:spPr bwMode="auto">
            <a:xfrm>
              <a:off x="1638346" y="6046702"/>
              <a:ext cx="2909795" cy="58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solidFill>
                    <a:srgbClr val="000000"/>
                  </a:solidFill>
                </a:rPr>
                <a:t>destination address in arriving</a:t>
              </a:r>
            </a:p>
            <a:p>
              <a:pPr eaLnBrk="1" hangingPunct="1"/>
              <a:r>
                <a:rPr lang="en-US" altLang="en-US" sz="1600">
                  <a:solidFill>
                    <a:srgbClr val="000000"/>
                  </a:solidFill>
                </a:rPr>
                <a:t>packet</a:t>
              </a:r>
              <a:r>
                <a:rPr lang="ja-JP" altLang="en-US" sz="1600">
                  <a:solidFill>
                    <a:srgbClr val="000000"/>
                  </a:solidFill>
                </a:rPr>
                <a:t>’</a:t>
              </a:r>
              <a:r>
                <a:rPr lang="en-US" altLang="ja-JP" sz="1600">
                  <a:solidFill>
                    <a:srgbClr val="000000"/>
                  </a:solidFill>
                </a:rPr>
                <a:t>s header</a:t>
              </a:r>
              <a:endParaRPr lang="en-US" altLang="en-US" sz="1600">
                <a:solidFill>
                  <a:srgbClr val="000000"/>
                </a:solidFill>
              </a:endParaRPr>
            </a:p>
          </p:txBody>
        </p:sp>
        <p:sp>
          <p:nvSpPr>
            <p:cNvPr id="44" name="Line 107"/>
            <p:cNvSpPr>
              <a:spLocks noChangeShapeType="1"/>
            </p:cNvSpPr>
            <p:nvPr/>
          </p:nvSpPr>
          <p:spPr bwMode="auto">
            <a:xfrm flipH="1">
              <a:off x="2626848" y="4873581"/>
              <a:ext cx="1407736" cy="9143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9"/>
            <p:cNvSpPr>
              <a:spLocks noChangeShapeType="1"/>
            </p:cNvSpPr>
            <p:nvPr/>
          </p:nvSpPr>
          <p:spPr bwMode="auto">
            <a:xfrm flipH="1" flipV="1">
              <a:off x="3588616" y="5648254"/>
              <a:ext cx="22219" cy="4508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Freeform 121"/>
            <p:cNvSpPr>
              <a:spLocks/>
            </p:cNvSpPr>
            <p:nvPr/>
          </p:nvSpPr>
          <p:spPr bwMode="auto">
            <a:xfrm flipH="1">
              <a:off x="6254750" y="4370388"/>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22"/>
            <p:cNvSpPr>
              <a:spLocks/>
            </p:cNvSpPr>
            <p:nvPr/>
          </p:nvSpPr>
          <p:spPr bwMode="auto">
            <a:xfrm flipH="1">
              <a:off x="5243513" y="4086226"/>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23"/>
            <p:cNvSpPr>
              <a:spLocks/>
            </p:cNvSpPr>
            <p:nvPr/>
          </p:nvSpPr>
          <p:spPr bwMode="auto">
            <a:xfrm flipH="1" flipV="1">
              <a:off x="5911850" y="5632451"/>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124"/>
            <p:cNvSpPr>
              <a:spLocks/>
            </p:cNvSpPr>
            <p:nvPr/>
          </p:nvSpPr>
          <p:spPr bwMode="auto">
            <a:xfrm flipH="1" flipV="1">
              <a:off x="4562475" y="5616576"/>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125"/>
            <p:cNvSpPr>
              <a:spLocks/>
            </p:cNvSpPr>
            <p:nvPr/>
          </p:nvSpPr>
          <p:spPr bwMode="auto">
            <a:xfrm flipH="1" flipV="1">
              <a:off x="5202238" y="5324476"/>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 name="Group 126"/>
            <p:cNvGrpSpPr>
              <a:grpSpLocks/>
            </p:cNvGrpSpPr>
            <p:nvPr/>
          </p:nvGrpSpPr>
          <p:grpSpPr bwMode="auto">
            <a:xfrm>
              <a:off x="5251450" y="3641726"/>
              <a:ext cx="550863" cy="452438"/>
              <a:chOff x="2886" y="1668"/>
              <a:chExt cx="347" cy="285"/>
            </a:xfrm>
          </p:grpSpPr>
          <p:sp>
            <p:nvSpPr>
              <p:cNvPr id="85"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86"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87"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88" name="Line 130"/>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131"/>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132"/>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grpSp>
          <p:nvGrpSpPr>
            <p:cNvPr id="52" name="Group 134"/>
            <p:cNvGrpSpPr>
              <a:grpSpLocks/>
            </p:cNvGrpSpPr>
            <p:nvPr/>
          </p:nvGrpSpPr>
          <p:grpSpPr bwMode="auto">
            <a:xfrm>
              <a:off x="6264275" y="3914776"/>
              <a:ext cx="550863" cy="452438"/>
              <a:chOff x="2886" y="1668"/>
              <a:chExt cx="347" cy="285"/>
            </a:xfrm>
          </p:grpSpPr>
          <p:sp>
            <p:nvSpPr>
              <p:cNvPr id="78"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79"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80"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81" name="Line 138"/>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139"/>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140"/>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grpSp>
          <p:nvGrpSpPr>
            <p:cNvPr id="53" name="Group 142"/>
            <p:cNvGrpSpPr>
              <a:grpSpLocks/>
            </p:cNvGrpSpPr>
            <p:nvPr/>
          </p:nvGrpSpPr>
          <p:grpSpPr bwMode="auto">
            <a:xfrm>
              <a:off x="5894388" y="5991226"/>
              <a:ext cx="550863" cy="452438"/>
              <a:chOff x="2886" y="1668"/>
              <a:chExt cx="347" cy="285"/>
            </a:xfrm>
          </p:grpSpPr>
          <p:sp>
            <p:nvSpPr>
              <p:cNvPr id="71"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72"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73"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74" name="Line 146"/>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147"/>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148"/>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grpSp>
          <p:nvGrpSpPr>
            <p:cNvPr id="54" name="Group 150"/>
            <p:cNvGrpSpPr>
              <a:grpSpLocks/>
            </p:cNvGrpSpPr>
            <p:nvPr/>
          </p:nvGrpSpPr>
          <p:grpSpPr bwMode="auto">
            <a:xfrm>
              <a:off x="5199063" y="5772151"/>
              <a:ext cx="550863" cy="452438"/>
              <a:chOff x="2886" y="1668"/>
              <a:chExt cx="347" cy="285"/>
            </a:xfrm>
          </p:grpSpPr>
          <p:sp>
            <p:nvSpPr>
              <p:cNvPr id="64"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65"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66"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67" name="Line 154"/>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155"/>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156"/>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grpSp>
          <p:nvGrpSpPr>
            <p:cNvPr id="55" name="Group 158"/>
            <p:cNvGrpSpPr>
              <a:grpSpLocks/>
            </p:cNvGrpSpPr>
            <p:nvPr/>
          </p:nvGrpSpPr>
          <p:grpSpPr bwMode="auto">
            <a:xfrm>
              <a:off x="4543425" y="5964238"/>
              <a:ext cx="550863" cy="452438"/>
              <a:chOff x="2886" y="1668"/>
              <a:chExt cx="347" cy="285"/>
            </a:xfrm>
          </p:grpSpPr>
          <p:sp>
            <p:nvSpPr>
              <p:cNvPr id="57"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58"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59"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sp>
            <p:nvSpPr>
              <p:cNvPr id="60" name="Line 162"/>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163"/>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164"/>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rgbClr val="000000"/>
                  </a:solidFill>
                </a:endParaRPr>
              </a:p>
            </p:txBody>
          </p:sp>
        </p:grpSp>
        <p:sp>
          <p:nvSpPr>
            <p:cNvPr id="56" name="Freeform 120"/>
            <p:cNvSpPr>
              <a:spLocks/>
            </p:cNvSpPr>
            <p:nvPr/>
          </p:nvSpPr>
          <p:spPr bwMode="auto">
            <a:xfrm>
              <a:off x="3757473" y="4834039"/>
              <a:ext cx="1041539" cy="336504"/>
            </a:xfrm>
            <a:custGeom>
              <a:avLst/>
              <a:gdLst>
                <a:gd name="T0" fmla="*/ 0 w 10844"/>
                <a:gd name="T1" fmla="*/ 2147483647 h 14797"/>
                <a:gd name="T2" fmla="*/ 2147483647 w 10844"/>
                <a:gd name="T3" fmla="*/ 2147483647 h 14797"/>
                <a:gd name="T4" fmla="*/ 2147483647 w 10844"/>
                <a:gd name="T5" fmla="*/ 2147483647 h 14797"/>
                <a:gd name="T6" fmla="*/ 0 60000 65536"/>
                <a:gd name="T7" fmla="*/ 0 60000 65536"/>
                <a:gd name="T8" fmla="*/ 0 60000 65536"/>
                <a:gd name="T9" fmla="*/ 0 w 10844"/>
                <a:gd name="T10" fmla="*/ 0 h 14797"/>
                <a:gd name="T11" fmla="*/ 10844 w 10844"/>
                <a:gd name="T12" fmla="*/ 14797 h 14797"/>
              </a:gdLst>
              <a:ahLst/>
              <a:cxnLst>
                <a:cxn ang="T6">
                  <a:pos x="T0" y="T1"/>
                </a:cxn>
                <a:cxn ang="T7">
                  <a:pos x="T2" y="T3"/>
                </a:cxn>
                <a:cxn ang="T8">
                  <a:pos x="T4" y="T5"/>
                </a:cxn>
              </a:cxnLst>
              <a:rect l="T9" t="T10" r="T11" b="T12"/>
              <a:pathLst>
                <a:path w="10844" h="14797">
                  <a:moveTo>
                    <a:pt x="0" y="14797"/>
                  </a:moveTo>
                  <a:cubicBezTo>
                    <a:pt x="2168" y="9517"/>
                    <a:pt x="5654" y="-1331"/>
                    <a:pt x="7042" y="135"/>
                  </a:cubicBezTo>
                  <a:cubicBezTo>
                    <a:pt x="8563" y="1950"/>
                    <a:pt x="9984" y="6698"/>
                    <a:pt x="10844" y="9978"/>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175" name="Straight Connector 421888"/>
          <p:cNvCxnSpPr>
            <a:cxnSpLocks noChangeShapeType="1"/>
          </p:cNvCxnSpPr>
          <p:nvPr/>
        </p:nvCxnSpPr>
        <p:spPr bwMode="auto">
          <a:xfrm>
            <a:off x="2469586" y="2252273"/>
            <a:ext cx="1023423" cy="7733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21894"/>
          <p:cNvCxnSpPr>
            <a:cxnSpLocks noChangeShapeType="1"/>
          </p:cNvCxnSpPr>
          <p:nvPr/>
        </p:nvCxnSpPr>
        <p:spPr bwMode="auto">
          <a:xfrm flipH="1">
            <a:off x="4660136" y="2202149"/>
            <a:ext cx="2852254" cy="15755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77" name="Group 347"/>
          <p:cNvGrpSpPr>
            <a:grpSpLocks/>
          </p:cNvGrpSpPr>
          <p:nvPr/>
        </p:nvGrpSpPr>
        <p:grpSpPr bwMode="auto">
          <a:xfrm>
            <a:off x="7206487" y="4719128"/>
            <a:ext cx="523875" cy="261938"/>
            <a:chOff x="1871277" y="1576300"/>
            <a:chExt cx="1128371" cy="437861"/>
          </a:xfrm>
        </p:grpSpPr>
        <p:sp>
          <p:nvSpPr>
            <p:cNvPr id="178" name="Oval 17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79" name="Rectangle 178"/>
            <p:cNvSpPr/>
            <p:nvPr/>
          </p:nvSpPr>
          <p:spPr bwMode="auto">
            <a:xfrm>
              <a:off x="1871277" y="1740829"/>
              <a:ext cx="1128371" cy="114110"/>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80" name="Oval 17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81" name="Freeform 180"/>
            <p:cNvSpPr/>
            <p:nvPr/>
          </p:nvSpPr>
          <p:spPr bwMode="auto">
            <a:xfrm>
              <a:off x="2158499" y="1674488"/>
              <a:ext cx="550509" cy="15922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82" name="Freeform 18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83" name="Freeform 18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84" name="Freeform 18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85" name="Straight Connector 184"/>
            <p:cNvCxnSpPr>
              <a:cxnSpLocks noChangeShapeType="1"/>
              <a:endCxn id="18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86" name="Straight Connector 18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87" name="Group 347"/>
          <p:cNvGrpSpPr>
            <a:grpSpLocks/>
          </p:cNvGrpSpPr>
          <p:nvPr/>
        </p:nvGrpSpPr>
        <p:grpSpPr bwMode="auto">
          <a:xfrm>
            <a:off x="6588950" y="4982654"/>
            <a:ext cx="523875" cy="263525"/>
            <a:chOff x="1871277" y="1576300"/>
            <a:chExt cx="1128371" cy="437861"/>
          </a:xfrm>
        </p:grpSpPr>
        <p:sp>
          <p:nvSpPr>
            <p:cNvPr id="188" name="Oval 18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89" name="Rectangle 188"/>
            <p:cNvSpPr/>
            <p:nvPr/>
          </p:nvSpPr>
          <p:spPr bwMode="auto">
            <a:xfrm>
              <a:off x="1871277" y="1739838"/>
              <a:ext cx="1128371" cy="116060"/>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0" name="Oval 18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91" name="Freeform 190"/>
            <p:cNvSpPr/>
            <p:nvPr/>
          </p:nvSpPr>
          <p:spPr bwMode="auto">
            <a:xfrm>
              <a:off x="2158499" y="1673896"/>
              <a:ext cx="550507" cy="16090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2" name="Freeform 19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93" name="Freeform 19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94" name="Freeform 19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95" name="Straight Connector 194"/>
            <p:cNvCxnSpPr>
              <a:cxnSpLocks noChangeShapeType="1"/>
              <a:endCxn id="19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96" name="Straight Connector 19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97" name="Group 347"/>
          <p:cNvGrpSpPr>
            <a:grpSpLocks/>
          </p:cNvGrpSpPr>
          <p:nvPr/>
        </p:nvGrpSpPr>
        <p:grpSpPr bwMode="auto">
          <a:xfrm>
            <a:off x="7830375" y="5006467"/>
            <a:ext cx="523875" cy="261937"/>
            <a:chOff x="1871277" y="1576300"/>
            <a:chExt cx="1128371" cy="437861"/>
          </a:xfrm>
        </p:grpSpPr>
        <p:sp>
          <p:nvSpPr>
            <p:cNvPr id="198" name="Oval 19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99" name="Rectangle 198"/>
            <p:cNvSpPr/>
            <p:nvPr/>
          </p:nvSpPr>
          <p:spPr bwMode="auto">
            <a:xfrm>
              <a:off x="1871277" y="1740830"/>
              <a:ext cx="1128371" cy="11410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00" name="Oval 19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01" name="Freeform 200"/>
            <p:cNvSpPr/>
            <p:nvPr/>
          </p:nvSpPr>
          <p:spPr bwMode="auto">
            <a:xfrm>
              <a:off x="2158499" y="1674486"/>
              <a:ext cx="550507" cy="15922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02" name="Freeform 20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03" name="Freeform 20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04" name="Freeform 20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205" name="Straight Connector 204"/>
            <p:cNvCxnSpPr>
              <a:cxnSpLocks noChangeShapeType="1"/>
              <a:endCxn id="20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06" name="Straight Connector 20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07" name="Group 347"/>
          <p:cNvGrpSpPr>
            <a:grpSpLocks/>
          </p:cNvGrpSpPr>
          <p:nvPr/>
        </p:nvGrpSpPr>
        <p:grpSpPr bwMode="auto">
          <a:xfrm>
            <a:off x="8273286" y="4350829"/>
            <a:ext cx="522288" cy="263525"/>
            <a:chOff x="1871277" y="1576300"/>
            <a:chExt cx="1128371" cy="437861"/>
          </a:xfrm>
        </p:grpSpPr>
        <p:sp>
          <p:nvSpPr>
            <p:cNvPr id="208" name="Oval 20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09" name="Rectangle 208"/>
            <p:cNvSpPr/>
            <p:nvPr/>
          </p:nvSpPr>
          <p:spPr bwMode="auto">
            <a:xfrm>
              <a:off x="1871277" y="1739838"/>
              <a:ext cx="1128371" cy="116060"/>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10" name="Oval 20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11" name="Freeform 210"/>
            <p:cNvSpPr/>
            <p:nvPr/>
          </p:nvSpPr>
          <p:spPr bwMode="auto">
            <a:xfrm>
              <a:off x="2159371" y="1673896"/>
              <a:ext cx="548751" cy="16090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12" name="Freeform 21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13" name="Freeform 21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14" name="Freeform 21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215" name="Straight Connector 214"/>
            <p:cNvCxnSpPr>
              <a:cxnSpLocks noChangeShapeType="1"/>
              <a:endCxn id="21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16" name="Straight Connector 21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17" name="Group 347"/>
          <p:cNvGrpSpPr>
            <a:grpSpLocks/>
          </p:cNvGrpSpPr>
          <p:nvPr/>
        </p:nvGrpSpPr>
        <p:grpSpPr bwMode="auto">
          <a:xfrm>
            <a:off x="7276336" y="4046028"/>
            <a:ext cx="522288" cy="261938"/>
            <a:chOff x="1871277" y="1576300"/>
            <a:chExt cx="1128371" cy="437861"/>
          </a:xfrm>
        </p:grpSpPr>
        <p:sp>
          <p:nvSpPr>
            <p:cNvPr id="218" name="Oval 21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19" name="Rectangle 218"/>
            <p:cNvSpPr/>
            <p:nvPr/>
          </p:nvSpPr>
          <p:spPr bwMode="auto">
            <a:xfrm>
              <a:off x="1871277" y="1740829"/>
              <a:ext cx="1128371" cy="114110"/>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20" name="Oval 21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21" name="Freeform 220"/>
            <p:cNvSpPr/>
            <p:nvPr/>
          </p:nvSpPr>
          <p:spPr bwMode="auto">
            <a:xfrm>
              <a:off x="2159371" y="1674488"/>
              <a:ext cx="548751" cy="15922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22" name="Freeform 22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23" name="Freeform 22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24" name="Freeform 22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225" name="Straight Connector 224"/>
            <p:cNvCxnSpPr>
              <a:cxnSpLocks noChangeShapeType="1"/>
              <a:endCxn id="22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26" name="Straight Connector 22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27" name="Group 347"/>
          <p:cNvGrpSpPr>
            <a:grpSpLocks/>
          </p:cNvGrpSpPr>
          <p:nvPr/>
        </p:nvGrpSpPr>
        <p:grpSpPr bwMode="auto">
          <a:xfrm>
            <a:off x="6257162" y="4344479"/>
            <a:ext cx="523875" cy="263525"/>
            <a:chOff x="1871277" y="1576300"/>
            <a:chExt cx="1128371" cy="437861"/>
          </a:xfrm>
        </p:grpSpPr>
        <p:sp>
          <p:nvSpPr>
            <p:cNvPr id="228" name="Oval 22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29" name="Rectangle 228"/>
            <p:cNvSpPr/>
            <p:nvPr/>
          </p:nvSpPr>
          <p:spPr bwMode="auto">
            <a:xfrm>
              <a:off x="1871277" y="1739838"/>
              <a:ext cx="1128371" cy="116060"/>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30" name="Oval 22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31" name="Freeform 230"/>
            <p:cNvSpPr/>
            <p:nvPr/>
          </p:nvSpPr>
          <p:spPr bwMode="auto">
            <a:xfrm>
              <a:off x="2158499" y="1673896"/>
              <a:ext cx="550509" cy="16090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32" name="Freeform 23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33" name="Freeform 23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34" name="Freeform 23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235" name="Straight Connector 234"/>
            <p:cNvCxnSpPr>
              <a:cxnSpLocks noChangeShapeType="1"/>
              <a:endCxn id="23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36" name="Straight Connector 23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59161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0" y="908685"/>
            <a:ext cx="6951472" cy="590931"/>
          </a:xfrm>
        </p:spPr>
        <p:txBody>
          <a:bodyPr/>
          <a:lstStyle/>
          <a:p>
            <a:r>
              <a:rPr lang="en-US" sz="1800" dirty="0" smtClean="0"/>
              <a:t>OUTLINE</a:t>
            </a:r>
            <a:endParaRPr lang="en-US" sz="1800" dirty="0"/>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76734" y="1276618"/>
            <a:ext cx="12027282" cy="3968249"/>
          </a:xfrm>
        </p:spPr>
        <p:txBody>
          <a:bodyPr/>
          <a:lstStyle/>
          <a:p>
            <a:pPr marL="342900" indent="-342900">
              <a:buFont typeface="+mj-lt"/>
              <a:buAutoNum type="arabicPeriod"/>
            </a:pPr>
            <a:r>
              <a:rPr lang="en-US" dirty="0" smtClean="0">
                <a:solidFill>
                  <a:schemeClr val="tx1">
                    <a:lumMod val="50000"/>
                  </a:schemeClr>
                </a:solidFill>
                <a:latin typeface="Helvetica World" panose="020B0500040000020004" pitchFamily="34" charset="0"/>
                <a:cs typeface="Helvetica World" panose="020B0500040000020004" pitchFamily="34" charset="0"/>
              </a:rPr>
              <a:t>About the course</a:t>
            </a:r>
          </a:p>
          <a:p>
            <a:pPr marL="342900" indent="-342900">
              <a:buFont typeface="+mj-lt"/>
              <a:buAutoNum type="arabicPeriod"/>
            </a:pPr>
            <a:r>
              <a:rPr lang="en-US" dirty="0" smtClean="0">
                <a:solidFill>
                  <a:schemeClr val="tx1">
                    <a:lumMod val="50000"/>
                  </a:schemeClr>
                </a:solidFill>
                <a:latin typeface="Helvetica World" panose="020B0500040000020004" pitchFamily="34" charset="0"/>
                <a:cs typeface="Helvetica World" panose="020B0500040000020004" pitchFamily="34" charset="0"/>
              </a:rPr>
              <a:t>What’s the Internet?</a:t>
            </a:r>
          </a:p>
          <a:p>
            <a:pPr marL="342900" indent="-342900">
              <a:buFont typeface="+mj-lt"/>
              <a:buAutoNum type="arabicPeriod"/>
            </a:pPr>
            <a:r>
              <a:rPr lang="en-US" dirty="0" smtClean="0">
                <a:solidFill>
                  <a:schemeClr val="tx1">
                    <a:lumMod val="50000"/>
                  </a:schemeClr>
                </a:solidFill>
                <a:latin typeface="Helvetica World" panose="020B0500040000020004" pitchFamily="34" charset="0"/>
                <a:cs typeface="Helvetica World" panose="020B0500040000020004" pitchFamily="34" charset="0"/>
              </a:rPr>
              <a:t>What’s the protocol?</a:t>
            </a:r>
          </a:p>
          <a:p>
            <a:pPr marL="342900" indent="-342900">
              <a:buFont typeface="+mj-lt"/>
              <a:buAutoNum type="arabicPeriod"/>
            </a:pPr>
            <a:r>
              <a:rPr lang="en-US" dirty="0" smtClean="0">
                <a:solidFill>
                  <a:schemeClr val="tx1">
                    <a:lumMod val="50000"/>
                  </a:schemeClr>
                </a:solidFill>
                <a:latin typeface="Helvetica World" panose="020B0500040000020004" pitchFamily="34" charset="0"/>
                <a:cs typeface="Helvetica World" panose="020B0500040000020004" pitchFamily="34" charset="0"/>
              </a:rPr>
              <a:t>Network edge: hosts, access network, physical media</a:t>
            </a:r>
          </a:p>
          <a:p>
            <a:pPr marL="342900" indent="-342900">
              <a:buFont typeface="+mj-lt"/>
              <a:buAutoNum type="arabicPeriod"/>
            </a:pPr>
            <a:r>
              <a:rPr lang="en-US" dirty="0" smtClean="0">
                <a:solidFill>
                  <a:schemeClr val="tx1">
                    <a:lumMod val="50000"/>
                  </a:schemeClr>
                </a:solidFill>
                <a:latin typeface="Helvetica World" panose="020B0500040000020004" pitchFamily="34" charset="0"/>
                <a:cs typeface="Helvetica World" panose="020B0500040000020004" pitchFamily="34" charset="0"/>
              </a:rPr>
              <a:t>Network core: packet/circuit switching, Internet structure</a:t>
            </a:r>
          </a:p>
          <a:p>
            <a:pPr marL="342900" indent="-342900">
              <a:buFont typeface="+mj-lt"/>
              <a:buAutoNum type="arabicPeriod"/>
            </a:pPr>
            <a:r>
              <a:rPr lang="en-US" dirty="0">
                <a:solidFill>
                  <a:schemeClr val="tx1">
                    <a:lumMod val="50000"/>
                  </a:schemeClr>
                </a:solidFill>
                <a:latin typeface="Helvetica World" panose="020B0500040000020004" pitchFamily="34" charset="0"/>
                <a:cs typeface="Helvetica World" panose="020B0500040000020004" pitchFamily="34" charset="0"/>
              </a:rPr>
              <a:t>Network topology</a:t>
            </a:r>
          </a:p>
          <a:p>
            <a:pPr marL="342900" indent="-342900">
              <a:buFont typeface="+mj-lt"/>
              <a:buAutoNum type="arabicPeriod"/>
            </a:pPr>
            <a:r>
              <a:rPr lang="en-US" dirty="0" smtClean="0">
                <a:solidFill>
                  <a:schemeClr val="tx1">
                    <a:lumMod val="50000"/>
                  </a:schemeClr>
                </a:solidFill>
                <a:latin typeface="Helvetica World" panose="020B0500040000020004" pitchFamily="34" charset="0"/>
                <a:cs typeface="Helvetica World" panose="020B0500040000020004" pitchFamily="34" charset="0"/>
              </a:rPr>
              <a:t>Network Performance: loss, delay, throughput</a:t>
            </a:r>
          </a:p>
          <a:p>
            <a:pPr marL="342900" indent="-342900">
              <a:buFont typeface="+mj-lt"/>
              <a:buAutoNum type="arabicPeriod"/>
            </a:pPr>
            <a:r>
              <a:rPr lang="en-US" smtClean="0">
                <a:solidFill>
                  <a:schemeClr val="tx1">
                    <a:lumMod val="50000"/>
                  </a:schemeClr>
                </a:solidFill>
                <a:latin typeface="Helvetica World" panose="020B0500040000020004" pitchFamily="34" charset="0"/>
                <a:cs typeface="Helvetica World" panose="020B0500040000020004" pitchFamily="34" charset="0"/>
              </a:rPr>
              <a:t>Internet Structure</a:t>
            </a:r>
            <a:endParaRPr lang="en-US" dirty="0" smtClean="0">
              <a:solidFill>
                <a:schemeClr val="tx1">
                  <a:lumMod val="50000"/>
                </a:schemeClr>
              </a:solidFill>
              <a:latin typeface="Helvetica World" panose="020B0500040000020004" pitchFamily="34" charset="0"/>
              <a:cs typeface="Helvetica World" panose="020B0500040000020004" pitchFamily="34" charset="0"/>
            </a:endParaRPr>
          </a:p>
          <a:p>
            <a:pPr marL="342900" indent="-342900">
              <a:buFont typeface="+mj-lt"/>
              <a:buAutoNum type="arabicPeriod"/>
            </a:pPr>
            <a:r>
              <a:rPr lang="en-US" dirty="0" smtClean="0">
                <a:solidFill>
                  <a:schemeClr val="tx1">
                    <a:lumMod val="50000"/>
                  </a:schemeClr>
                </a:solidFill>
                <a:latin typeface="Helvetica World" panose="020B0500040000020004" pitchFamily="34" charset="0"/>
                <a:cs typeface="Helvetica World" panose="020B0500040000020004" pitchFamily="34" charset="0"/>
              </a:rPr>
              <a:t>OSI model &amp; TCP/IP model</a:t>
            </a:r>
          </a:p>
          <a:p>
            <a:endParaRPr lang="en-US" dirty="0" smtClean="0">
              <a:solidFill>
                <a:schemeClr val="tx1">
                  <a:lumMod val="50000"/>
                </a:schemeClr>
              </a:solidFill>
              <a:latin typeface="Helvetica World" panose="020B0500040000020004" pitchFamily="34" charset="0"/>
              <a:cs typeface="Helvetica World" panose="020B0500040000020004" pitchFamily="34" charset="0"/>
            </a:endParaRPr>
          </a:p>
          <a:p>
            <a:endParaRPr lang="en-US" dirty="0">
              <a:solidFill>
                <a:schemeClr val="tx1">
                  <a:lumMod val="50000"/>
                </a:schemeClr>
              </a:solidFill>
              <a:latin typeface="Helvetica World" panose="020B0500040000020004" pitchFamily="34" charset="0"/>
              <a:cs typeface="Helvetica World" panose="020B0500040000020004" pitchFamily="34" charset="0"/>
            </a:endParaRPr>
          </a:p>
        </p:txBody>
      </p:sp>
    </p:spTree>
    <p:extLst>
      <p:ext uri="{BB962C8B-B14F-4D97-AF65-F5344CB8AC3E}">
        <p14:creationId xmlns:p14="http://schemas.microsoft.com/office/powerpoint/2010/main" val="2811366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11"/>
          <p:cNvSpPr>
            <a:spLocks noChangeArrowheads="1"/>
          </p:cNvSpPr>
          <p:nvPr/>
        </p:nvSpPr>
        <p:spPr bwMode="auto">
          <a:xfrm>
            <a:off x="1898248" y="4846178"/>
            <a:ext cx="7893933" cy="1001712"/>
          </a:xfrm>
          <a:prstGeom prst="rect">
            <a:avLst/>
          </a:prstGeom>
          <a:solidFill>
            <a:schemeClr val="accent1">
              <a:lumMod val="20000"/>
              <a:lumOff val="80000"/>
            </a:schemeClr>
          </a:solidFill>
          <a:ln w="19050">
            <a:solidFill>
              <a:srgbClr val="C00000"/>
            </a:solidFill>
            <a:round/>
            <a:headEnd/>
            <a:tailEnd/>
          </a:ln>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solidFill>
                <a:schemeClr val="tx1">
                  <a:lumMod val="50000"/>
                </a:schemeClr>
              </a:solidFill>
              <a:latin typeface="Helvetica World" panose="020B0500040000020004" pitchFamily="34" charset="0"/>
              <a:cs typeface="Helvetica World" panose="020B0500040000020004" pitchFamily="34" charset="0"/>
            </a:endParaRPr>
          </a:p>
        </p:txBody>
      </p:sp>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169613" cy="379287"/>
          </a:xfrm>
        </p:spPr>
        <p:txBody>
          <a:bodyPr/>
          <a:lstStyle/>
          <a:p>
            <a:r>
              <a:rPr lang="en-US" sz="1800" dirty="0" smtClean="0">
                <a:latin typeface="Helvetica World" panose="020B0500040000020004" pitchFamily="34" charset="0"/>
                <a:cs typeface="Helvetica World" panose="020B0500040000020004" pitchFamily="34" charset="0"/>
              </a:rPr>
              <a:t>HOST SENDS PACKETS OF DATA</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45107" y="1360824"/>
            <a:ext cx="7003770"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tx1">
                    <a:lumMod val="50000"/>
                  </a:schemeClr>
                </a:solidFill>
                <a:latin typeface="Helvetica World" panose="020B0500040000020004" pitchFamily="34" charset="0"/>
                <a:cs typeface="Helvetica World" panose="020B0500040000020004" pitchFamily="34" charset="0"/>
              </a:rPr>
              <a:t>Host sending function:</a:t>
            </a:r>
          </a:p>
          <a:p>
            <a:pPr>
              <a:buFont typeface="Courier New" panose="02070309020205020404" pitchFamily="49" charset="0"/>
              <a:buChar char="o"/>
              <a:defRPr/>
            </a:pPr>
            <a:r>
              <a:rPr lang="en-US" dirty="0">
                <a:solidFill>
                  <a:schemeClr val="tx1">
                    <a:lumMod val="50000"/>
                  </a:schemeClr>
                </a:solidFill>
                <a:latin typeface="Helvetica World" panose="020B0500040000020004" pitchFamily="34" charset="0"/>
                <a:cs typeface="Helvetica World" panose="020B0500040000020004" pitchFamily="34" charset="0"/>
              </a:rPr>
              <a:t>T</a:t>
            </a:r>
            <a:r>
              <a:rPr lang="en-US" dirty="0" smtClean="0">
                <a:solidFill>
                  <a:schemeClr val="tx1">
                    <a:lumMod val="50000"/>
                  </a:schemeClr>
                </a:solidFill>
                <a:latin typeface="Helvetica World" panose="020B0500040000020004" pitchFamily="34" charset="0"/>
                <a:cs typeface="Helvetica World" panose="020B0500040000020004" pitchFamily="34" charset="0"/>
              </a:rPr>
              <a:t>akes </a:t>
            </a:r>
            <a:r>
              <a:rPr lang="en-US" dirty="0">
                <a:solidFill>
                  <a:schemeClr val="tx1">
                    <a:lumMod val="50000"/>
                  </a:schemeClr>
                </a:solidFill>
                <a:latin typeface="Helvetica World" panose="020B0500040000020004" pitchFamily="34" charset="0"/>
                <a:cs typeface="Helvetica World" panose="020B0500040000020004" pitchFamily="34" charset="0"/>
              </a:rPr>
              <a:t>application message</a:t>
            </a:r>
          </a:p>
          <a:p>
            <a:pPr>
              <a:buFont typeface="Courier New" panose="02070309020205020404" pitchFamily="49" charset="0"/>
              <a:buChar char="o"/>
              <a:defRPr/>
            </a:pPr>
            <a:r>
              <a:rPr lang="en-US" dirty="0">
                <a:solidFill>
                  <a:schemeClr val="tx1">
                    <a:lumMod val="50000"/>
                  </a:schemeClr>
                </a:solidFill>
                <a:latin typeface="Helvetica World" panose="020B0500040000020004" pitchFamily="34" charset="0"/>
                <a:cs typeface="Helvetica World" panose="020B0500040000020004" pitchFamily="34" charset="0"/>
              </a:rPr>
              <a:t>B</a:t>
            </a:r>
            <a:r>
              <a:rPr lang="en-US" dirty="0" smtClean="0">
                <a:solidFill>
                  <a:schemeClr val="tx1">
                    <a:lumMod val="50000"/>
                  </a:schemeClr>
                </a:solidFill>
                <a:latin typeface="Helvetica World" panose="020B0500040000020004" pitchFamily="34" charset="0"/>
                <a:cs typeface="Helvetica World" panose="020B0500040000020004" pitchFamily="34" charset="0"/>
              </a:rPr>
              <a:t>reaks </a:t>
            </a:r>
            <a:r>
              <a:rPr lang="en-US" dirty="0">
                <a:solidFill>
                  <a:schemeClr val="tx1">
                    <a:lumMod val="50000"/>
                  </a:schemeClr>
                </a:solidFill>
                <a:latin typeface="Helvetica World" panose="020B0500040000020004" pitchFamily="34" charset="0"/>
                <a:cs typeface="Helvetica World" panose="020B0500040000020004" pitchFamily="34" charset="0"/>
              </a:rPr>
              <a:t>into smaller chunks, known as </a:t>
            </a:r>
            <a:r>
              <a:rPr lang="en-US" b="1" i="1" dirty="0">
                <a:solidFill>
                  <a:schemeClr val="tx1">
                    <a:lumMod val="50000"/>
                  </a:schemeClr>
                </a:solidFill>
                <a:latin typeface="Helvetica World" panose="020B0500040000020004" pitchFamily="34" charset="0"/>
                <a:cs typeface="Helvetica World" panose="020B0500040000020004" pitchFamily="34" charset="0"/>
              </a:rPr>
              <a:t>packets</a:t>
            </a:r>
            <a:r>
              <a:rPr lang="en-US" dirty="0">
                <a:solidFill>
                  <a:schemeClr val="tx1">
                    <a:lumMod val="50000"/>
                  </a:schemeClr>
                </a:solidFill>
                <a:latin typeface="Helvetica World" panose="020B0500040000020004" pitchFamily="34" charset="0"/>
                <a:cs typeface="Helvetica World" panose="020B0500040000020004" pitchFamily="34" charset="0"/>
              </a:rPr>
              <a:t>, of length </a:t>
            </a:r>
            <a:r>
              <a:rPr lang="en-US" b="1" i="1" dirty="0">
                <a:solidFill>
                  <a:schemeClr val="tx1">
                    <a:lumMod val="50000"/>
                  </a:schemeClr>
                </a:solidFill>
                <a:latin typeface="Helvetica World" panose="020B0500040000020004" pitchFamily="34" charset="0"/>
                <a:cs typeface="Helvetica World" panose="020B0500040000020004" pitchFamily="34" charset="0"/>
              </a:rPr>
              <a:t>L</a:t>
            </a:r>
            <a:r>
              <a:rPr lang="en-US" b="1" dirty="0">
                <a:solidFill>
                  <a:schemeClr val="tx1">
                    <a:lumMod val="50000"/>
                  </a:schemeClr>
                </a:solidFill>
                <a:latin typeface="Helvetica World" panose="020B0500040000020004" pitchFamily="34" charset="0"/>
                <a:cs typeface="Helvetica World" panose="020B0500040000020004" pitchFamily="34" charset="0"/>
              </a:rPr>
              <a:t> bits</a:t>
            </a:r>
          </a:p>
          <a:p>
            <a:pPr>
              <a:buFont typeface="Courier New" panose="02070309020205020404" pitchFamily="49" charset="0"/>
              <a:buChar char="o"/>
              <a:defRPr/>
            </a:pPr>
            <a:r>
              <a:rPr lang="en-US" dirty="0" smtClean="0">
                <a:solidFill>
                  <a:schemeClr val="tx1">
                    <a:lumMod val="50000"/>
                  </a:schemeClr>
                </a:solidFill>
                <a:latin typeface="Helvetica World" panose="020B0500040000020004" pitchFamily="34" charset="0"/>
                <a:cs typeface="Helvetica World" panose="020B0500040000020004" pitchFamily="34" charset="0"/>
              </a:rPr>
              <a:t>Transmits </a:t>
            </a:r>
            <a:r>
              <a:rPr lang="en-US" dirty="0">
                <a:solidFill>
                  <a:schemeClr val="tx1">
                    <a:lumMod val="50000"/>
                  </a:schemeClr>
                </a:solidFill>
                <a:latin typeface="Helvetica World" panose="020B0500040000020004" pitchFamily="34" charset="0"/>
                <a:cs typeface="Helvetica World" panose="020B0500040000020004" pitchFamily="34" charset="0"/>
              </a:rPr>
              <a:t>packet into access network at </a:t>
            </a:r>
            <a:r>
              <a:rPr lang="en-US" b="1" i="1" dirty="0">
                <a:solidFill>
                  <a:schemeClr val="tx1">
                    <a:lumMod val="50000"/>
                  </a:schemeClr>
                </a:solidFill>
                <a:latin typeface="Helvetica World" panose="020B0500040000020004" pitchFamily="34" charset="0"/>
                <a:cs typeface="Helvetica World" panose="020B0500040000020004" pitchFamily="34" charset="0"/>
              </a:rPr>
              <a:t>transmission rate R</a:t>
            </a:r>
          </a:p>
          <a:p>
            <a:pPr marL="682625" lvl="1" indent="-225425">
              <a:buFont typeface="Arial"/>
              <a:buChar char="•"/>
              <a:defRPr/>
            </a:pPr>
            <a:r>
              <a:rPr lang="en-US" b="1" dirty="0" smtClean="0">
                <a:solidFill>
                  <a:schemeClr val="tx1">
                    <a:lumMod val="50000"/>
                  </a:schemeClr>
                </a:solidFill>
                <a:latin typeface="Helvetica World" panose="020B0500040000020004" pitchFamily="34" charset="0"/>
                <a:cs typeface="Helvetica World" panose="020B0500040000020004" pitchFamily="34" charset="0"/>
              </a:rPr>
              <a:t>Link </a:t>
            </a:r>
            <a:r>
              <a:rPr lang="en-US" b="1" dirty="0">
                <a:solidFill>
                  <a:schemeClr val="tx1">
                    <a:lumMod val="50000"/>
                  </a:schemeClr>
                </a:solidFill>
                <a:latin typeface="Helvetica World" panose="020B0500040000020004" pitchFamily="34" charset="0"/>
                <a:cs typeface="Helvetica World" panose="020B0500040000020004" pitchFamily="34" charset="0"/>
              </a:rPr>
              <a:t>transmission rate</a:t>
            </a:r>
            <a:r>
              <a:rPr lang="en-US" dirty="0">
                <a:solidFill>
                  <a:schemeClr val="tx1">
                    <a:lumMod val="50000"/>
                  </a:schemeClr>
                </a:solidFill>
                <a:latin typeface="Helvetica World" panose="020B0500040000020004" pitchFamily="34" charset="0"/>
                <a:cs typeface="Helvetica World" panose="020B0500040000020004" pitchFamily="34" charset="0"/>
              </a:rPr>
              <a:t>, aka link </a:t>
            </a:r>
            <a:r>
              <a:rPr lang="en-US" b="1" i="1" dirty="0">
                <a:solidFill>
                  <a:schemeClr val="tx1">
                    <a:lumMod val="50000"/>
                  </a:schemeClr>
                </a:solidFill>
                <a:latin typeface="Helvetica World" panose="020B0500040000020004" pitchFamily="34" charset="0"/>
                <a:cs typeface="Helvetica World" panose="020B0500040000020004" pitchFamily="34" charset="0"/>
              </a:rPr>
              <a:t>capacity</a:t>
            </a:r>
            <a:r>
              <a:rPr lang="en-US" i="1" dirty="0">
                <a:solidFill>
                  <a:schemeClr val="tx1">
                    <a:lumMod val="50000"/>
                  </a:schemeClr>
                </a:solidFill>
                <a:latin typeface="Helvetica World" panose="020B0500040000020004" pitchFamily="34" charset="0"/>
                <a:cs typeface="Helvetica World" panose="020B0500040000020004" pitchFamily="34" charset="0"/>
              </a:rPr>
              <a:t>, aka </a:t>
            </a:r>
            <a:r>
              <a:rPr lang="en-US" b="1" i="1" dirty="0">
                <a:solidFill>
                  <a:schemeClr val="tx1">
                    <a:lumMod val="50000"/>
                  </a:schemeClr>
                </a:solidFill>
                <a:latin typeface="Helvetica World" panose="020B0500040000020004" pitchFamily="34" charset="0"/>
                <a:cs typeface="Helvetica World" panose="020B0500040000020004" pitchFamily="34" charset="0"/>
              </a:rPr>
              <a:t>link bandwidth</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grpSp>
        <p:nvGrpSpPr>
          <p:cNvPr id="8" name="Group 219"/>
          <p:cNvGrpSpPr>
            <a:grpSpLocks/>
          </p:cNvGrpSpPr>
          <p:nvPr/>
        </p:nvGrpSpPr>
        <p:grpSpPr bwMode="auto">
          <a:xfrm>
            <a:off x="7893629" y="2491006"/>
            <a:ext cx="409575" cy="565150"/>
            <a:chOff x="375561" y="297711"/>
            <a:chExt cx="1252683" cy="2142487"/>
          </a:xfrm>
        </p:grpSpPr>
        <p:sp>
          <p:nvSpPr>
            <p:cNvPr id="9" name="Freeform 8"/>
            <p:cNvSpPr/>
            <p:nvPr/>
          </p:nvSpPr>
          <p:spPr>
            <a:xfrm>
              <a:off x="375561" y="297711"/>
              <a:ext cx="971072" cy="2136471"/>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50000"/>
                  </a:schemeClr>
                </a:solidFill>
              </a:endParaRPr>
            </a:p>
          </p:txBody>
        </p:sp>
        <p:sp>
          <p:nvSpPr>
            <p:cNvPr id="10" name="Freeform 9"/>
            <p:cNvSpPr/>
            <p:nvPr/>
          </p:nvSpPr>
          <p:spPr>
            <a:xfrm>
              <a:off x="375561" y="309747"/>
              <a:ext cx="1247826" cy="77033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50000"/>
                  </a:schemeClr>
                </a:solidFill>
              </a:endParaRPr>
            </a:p>
          </p:txBody>
        </p:sp>
        <p:sp>
          <p:nvSpPr>
            <p:cNvPr id="11" name="Rectangle 10"/>
            <p:cNvSpPr/>
            <p:nvPr/>
          </p:nvSpPr>
          <p:spPr>
            <a:xfrm>
              <a:off x="1332065" y="1080080"/>
              <a:ext cx="296179" cy="136011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50000"/>
                  </a:schemeClr>
                </a:solidFill>
                <a:ea typeface="ＭＳ Ｐゴシック" charset="0"/>
                <a:cs typeface="ＭＳ Ｐゴシック" charset="0"/>
              </a:endParaRPr>
            </a:p>
          </p:txBody>
        </p:sp>
      </p:grpSp>
      <p:sp>
        <p:nvSpPr>
          <p:cNvPr id="12" name="Line 305"/>
          <p:cNvSpPr>
            <a:spLocks noChangeShapeType="1"/>
          </p:cNvSpPr>
          <p:nvPr/>
        </p:nvSpPr>
        <p:spPr bwMode="auto">
          <a:xfrm>
            <a:off x="8317491" y="3414931"/>
            <a:ext cx="24542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lumMod val="50000"/>
                </a:schemeClr>
              </a:solidFill>
            </a:endParaRPr>
          </a:p>
        </p:txBody>
      </p:sp>
      <p:grpSp>
        <p:nvGrpSpPr>
          <p:cNvPr id="13" name="Group 51"/>
          <p:cNvGrpSpPr>
            <a:grpSpLocks/>
          </p:cNvGrpSpPr>
          <p:nvPr/>
        </p:nvGrpSpPr>
        <p:grpSpPr bwMode="auto">
          <a:xfrm>
            <a:off x="10495541" y="3114894"/>
            <a:ext cx="1052513" cy="355600"/>
            <a:chOff x="4410" y="1365"/>
            <a:chExt cx="663" cy="224"/>
          </a:xfrm>
        </p:grpSpPr>
        <p:sp>
          <p:nvSpPr>
            <p:cNvPr id="14" name="Rectangle 5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5" name="AutoShape 5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6" name="Freeform 54"/>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solidFill>
                  <a:schemeClr val="tx1">
                    <a:lumMod val="50000"/>
                  </a:schemeClr>
                </a:solidFill>
              </a:endParaRPr>
            </a:p>
          </p:txBody>
        </p:sp>
        <p:sp>
          <p:nvSpPr>
            <p:cNvPr id="17" name="Freeform 55"/>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solidFill>
                  <a:schemeClr val="tx1">
                    <a:lumMod val="50000"/>
                  </a:schemeClr>
                </a:solidFill>
              </a:endParaRPr>
            </a:p>
          </p:txBody>
        </p:sp>
        <p:sp>
          <p:nvSpPr>
            <p:cNvPr id="18" name="Freeform 56"/>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solidFill>
                  <a:schemeClr val="tx1">
                    <a:lumMod val="50000"/>
                  </a:schemeClr>
                </a:solidFill>
              </a:endParaRPr>
            </a:p>
          </p:txBody>
        </p:sp>
      </p:grpSp>
      <p:sp>
        <p:nvSpPr>
          <p:cNvPr id="19" name="TextBox 1"/>
          <p:cNvSpPr txBox="1">
            <a:spLocks noChangeArrowheads="1"/>
          </p:cNvSpPr>
          <p:nvPr/>
        </p:nvSpPr>
        <p:spPr bwMode="auto">
          <a:xfrm>
            <a:off x="8368291" y="3446681"/>
            <a:ext cx="2646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a:solidFill>
                  <a:schemeClr val="tx1">
                    <a:lumMod val="50000"/>
                  </a:schemeClr>
                </a:solidFill>
              </a:rPr>
              <a:t>R: </a:t>
            </a:r>
            <a:r>
              <a:rPr lang="en-US" altLang="en-US" sz="1800">
                <a:solidFill>
                  <a:schemeClr val="tx1">
                    <a:lumMod val="50000"/>
                  </a:schemeClr>
                </a:solidFill>
              </a:rPr>
              <a:t>link transmission rate</a:t>
            </a:r>
          </a:p>
        </p:txBody>
      </p:sp>
      <p:grpSp>
        <p:nvGrpSpPr>
          <p:cNvPr id="20" name="Group 201"/>
          <p:cNvGrpSpPr>
            <a:grpSpLocks/>
          </p:cNvGrpSpPr>
          <p:nvPr/>
        </p:nvGrpSpPr>
        <p:grpSpPr bwMode="auto">
          <a:xfrm>
            <a:off x="7645979" y="2497356"/>
            <a:ext cx="409575" cy="565150"/>
            <a:chOff x="375561" y="297711"/>
            <a:chExt cx="1252683" cy="2138362"/>
          </a:xfrm>
        </p:grpSpPr>
        <p:sp>
          <p:nvSpPr>
            <p:cNvPr id="21" name="Freeform 20"/>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50000"/>
                  </a:schemeClr>
                </a:solidFill>
              </a:endParaRPr>
            </a:p>
          </p:txBody>
        </p:sp>
        <p:sp>
          <p:nvSpPr>
            <p:cNvPr id="22" name="Freeform 21"/>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50000"/>
                  </a:schemeClr>
                </a:solidFill>
              </a:endParaRPr>
            </a:p>
          </p:txBody>
        </p:sp>
        <p:sp>
          <p:nvSpPr>
            <p:cNvPr id="23" name="Rectangle 22"/>
            <p:cNvSpPr/>
            <p:nvPr/>
          </p:nvSpPr>
          <p:spPr>
            <a:xfrm>
              <a:off x="1332065" y="1066560"/>
              <a:ext cx="296179" cy="136350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50000"/>
                  </a:schemeClr>
                </a:solidFill>
                <a:ea typeface="ＭＳ Ｐゴシック" charset="0"/>
                <a:cs typeface="ＭＳ Ｐゴシック" charset="0"/>
              </a:endParaRPr>
            </a:p>
          </p:txBody>
        </p:sp>
      </p:grpSp>
      <p:sp>
        <p:nvSpPr>
          <p:cNvPr id="24" name="TextBox 205"/>
          <p:cNvSpPr txBox="1">
            <a:spLocks noChangeArrowheads="1"/>
          </p:cNvSpPr>
          <p:nvPr/>
        </p:nvSpPr>
        <p:spPr bwMode="auto">
          <a:xfrm>
            <a:off x="7403090" y="3673694"/>
            <a:ext cx="668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chemeClr val="tx1">
                    <a:lumMod val="50000"/>
                  </a:schemeClr>
                </a:solidFill>
              </a:rPr>
              <a:t>host</a:t>
            </a:r>
          </a:p>
        </p:txBody>
      </p:sp>
      <p:grpSp>
        <p:nvGrpSpPr>
          <p:cNvPr id="25" name="Group 206"/>
          <p:cNvGrpSpPr>
            <a:grpSpLocks/>
          </p:cNvGrpSpPr>
          <p:nvPr/>
        </p:nvGrpSpPr>
        <p:grpSpPr bwMode="auto">
          <a:xfrm>
            <a:off x="7171315" y="3222844"/>
            <a:ext cx="1295400" cy="506412"/>
            <a:chOff x="1816230" y="6118900"/>
            <a:chExt cx="1843339" cy="739100"/>
          </a:xfrm>
        </p:grpSpPr>
        <p:pic>
          <p:nvPicPr>
            <p:cNvPr id="2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230" y="6142069"/>
              <a:ext cx="1843339" cy="71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p:cNvSpPr/>
            <p:nvPr/>
          </p:nvSpPr>
          <p:spPr>
            <a:xfrm rot="1049095">
              <a:off x="1947252" y="6118900"/>
              <a:ext cx="1651325" cy="463386"/>
            </a:xfrm>
            <a:prstGeom prst="rect">
              <a:avLst/>
            </a:prstGeom>
            <a:gradFill>
              <a:gsLst>
                <a:gs pos="0">
                  <a:schemeClr val="bg1"/>
                </a:gs>
                <a:gs pos="50000">
                  <a:schemeClr val="bg1">
                    <a:alpha val="48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50000"/>
                  </a:schemeClr>
                </a:solidFill>
                <a:ea typeface="ＭＳ Ｐゴシック" charset="0"/>
                <a:cs typeface="ＭＳ Ｐゴシック" charset="0"/>
              </a:endParaRPr>
            </a:p>
          </p:txBody>
        </p:sp>
      </p:grpSp>
      <p:grpSp>
        <p:nvGrpSpPr>
          <p:cNvPr id="28" name="Group 209"/>
          <p:cNvGrpSpPr>
            <a:grpSpLocks/>
          </p:cNvGrpSpPr>
          <p:nvPr/>
        </p:nvGrpSpPr>
        <p:grpSpPr bwMode="auto">
          <a:xfrm>
            <a:off x="7311015" y="1606770"/>
            <a:ext cx="1409700" cy="877887"/>
            <a:chOff x="2387973" y="4309243"/>
            <a:chExt cx="1771787" cy="1282262"/>
          </a:xfrm>
        </p:grpSpPr>
        <p:pic>
          <p:nvPicPr>
            <p:cNvPr id="2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3508" y="4309243"/>
              <a:ext cx="1284945" cy="128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9"/>
            <p:cNvSpPr/>
            <p:nvPr/>
          </p:nvSpPr>
          <p:spPr>
            <a:xfrm rot="11601822">
              <a:off x="2387973" y="5127757"/>
              <a:ext cx="1771787" cy="424330"/>
            </a:xfrm>
            <a:prstGeom prst="rect">
              <a:avLst/>
            </a:prstGeom>
            <a:gradFill>
              <a:gsLst>
                <a:gs pos="0">
                  <a:schemeClr val="bg1"/>
                </a:gs>
                <a:gs pos="50000">
                  <a:schemeClr val="bg1">
                    <a:alpha val="48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50000"/>
                  </a:schemeClr>
                </a:solidFill>
                <a:ea typeface="ＭＳ Ｐゴシック" charset="0"/>
                <a:cs typeface="ＭＳ Ｐゴシック" charset="0"/>
              </a:endParaRPr>
            </a:p>
          </p:txBody>
        </p:sp>
      </p:grpSp>
      <p:sp>
        <p:nvSpPr>
          <p:cNvPr id="31" name="TextBox 215"/>
          <p:cNvSpPr txBox="1">
            <a:spLocks noChangeArrowheads="1"/>
          </p:cNvSpPr>
          <p:nvPr/>
        </p:nvSpPr>
        <p:spPr bwMode="auto">
          <a:xfrm>
            <a:off x="8060315" y="3029169"/>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chemeClr val="tx1">
                    <a:lumMod val="50000"/>
                  </a:schemeClr>
                </a:solidFill>
              </a:rPr>
              <a:t>1</a:t>
            </a:r>
          </a:p>
        </p:txBody>
      </p:sp>
      <p:sp>
        <p:nvSpPr>
          <p:cNvPr id="32" name="TextBox 216"/>
          <p:cNvSpPr txBox="1">
            <a:spLocks noChangeArrowheads="1"/>
          </p:cNvSpPr>
          <p:nvPr/>
        </p:nvSpPr>
        <p:spPr bwMode="auto">
          <a:xfrm>
            <a:off x="7819015" y="3037106"/>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chemeClr val="tx1">
                    <a:lumMod val="50000"/>
                  </a:schemeClr>
                </a:solidFill>
              </a:rPr>
              <a:t>2</a:t>
            </a:r>
          </a:p>
        </p:txBody>
      </p:sp>
      <p:cxnSp>
        <p:nvCxnSpPr>
          <p:cNvPr id="33" name="Straight Connector 3"/>
          <p:cNvCxnSpPr>
            <a:cxnSpLocks noChangeShapeType="1"/>
          </p:cNvCxnSpPr>
          <p:nvPr/>
        </p:nvCxnSpPr>
        <p:spPr bwMode="auto">
          <a:xfrm flipV="1">
            <a:off x="8309553" y="2051269"/>
            <a:ext cx="1225550" cy="565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4" name="TextBox 234"/>
          <p:cNvSpPr txBox="1">
            <a:spLocks noChangeArrowheads="1"/>
          </p:cNvSpPr>
          <p:nvPr/>
        </p:nvSpPr>
        <p:spPr bwMode="auto">
          <a:xfrm>
            <a:off x="9473190" y="1702019"/>
            <a:ext cx="1531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tx1">
                    <a:lumMod val="50000"/>
                  </a:schemeClr>
                </a:solidFill>
              </a:rPr>
              <a:t>two packets, </a:t>
            </a:r>
          </a:p>
          <a:p>
            <a:r>
              <a:rPr lang="en-US" altLang="en-US" sz="1800" i="1">
                <a:solidFill>
                  <a:schemeClr val="tx1">
                    <a:lumMod val="50000"/>
                  </a:schemeClr>
                </a:solidFill>
              </a:rPr>
              <a:t>L</a:t>
            </a:r>
            <a:r>
              <a:rPr lang="en-US" altLang="en-US" sz="1800">
                <a:solidFill>
                  <a:schemeClr val="tx1">
                    <a:lumMod val="50000"/>
                  </a:schemeClr>
                </a:solidFill>
              </a:rPr>
              <a:t> bits each</a:t>
            </a:r>
          </a:p>
        </p:txBody>
      </p:sp>
      <p:sp>
        <p:nvSpPr>
          <p:cNvPr id="63" name="TextBox 235"/>
          <p:cNvSpPr txBox="1">
            <a:spLocks noChangeArrowheads="1"/>
          </p:cNvSpPr>
          <p:nvPr/>
        </p:nvSpPr>
        <p:spPr bwMode="auto">
          <a:xfrm>
            <a:off x="2137376" y="5155870"/>
            <a:ext cx="30305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ts val="1800"/>
              </a:lnSpc>
            </a:pPr>
            <a:r>
              <a:rPr lang="en-US" altLang="en-US" sz="1800" b="1" dirty="0" smtClean="0">
                <a:solidFill>
                  <a:schemeClr val="tx1">
                    <a:lumMod val="50000"/>
                  </a:schemeClr>
                </a:solidFill>
                <a:latin typeface="Helvetica World" panose="020B0500040000020004" pitchFamily="34" charset="0"/>
                <a:cs typeface="Helvetica World" panose="020B0500040000020004" pitchFamily="34" charset="0"/>
              </a:rPr>
              <a:t>Packet transmission delay</a:t>
            </a:r>
            <a:endParaRPr lang="en-US" altLang="en-US" sz="1800" b="1" dirty="0">
              <a:solidFill>
                <a:schemeClr val="tx1">
                  <a:lumMod val="50000"/>
                </a:schemeClr>
              </a:solidFill>
              <a:latin typeface="Helvetica World" panose="020B0500040000020004" pitchFamily="34" charset="0"/>
              <a:cs typeface="Helvetica World" panose="020B0500040000020004" pitchFamily="34" charset="0"/>
            </a:endParaRPr>
          </a:p>
        </p:txBody>
      </p:sp>
      <p:sp>
        <p:nvSpPr>
          <p:cNvPr id="64" name="TextBox 237"/>
          <p:cNvSpPr txBox="1">
            <a:spLocks noChangeArrowheads="1"/>
          </p:cNvSpPr>
          <p:nvPr/>
        </p:nvSpPr>
        <p:spPr bwMode="auto">
          <a:xfrm>
            <a:off x="5365513" y="4976353"/>
            <a:ext cx="1931014"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800"/>
              </a:lnSpc>
            </a:pPr>
            <a:r>
              <a:rPr lang="en-US" altLang="en-US" sz="1800" b="1" dirty="0">
                <a:solidFill>
                  <a:schemeClr val="tx1">
                    <a:lumMod val="50000"/>
                  </a:schemeClr>
                </a:solidFill>
                <a:latin typeface="Helvetica World" panose="020B0500040000020004" pitchFamily="34" charset="0"/>
                <a:cs typeface="Helvetica World" panose="020B0500040000020004" pitchFamily="34" charset="0"/>
              </a:rPr>
              <a:t>time needed to</a:t>
            </a:r>
          </a:p>
          <a:p>
            <a:pPr algn="ctr">
              <a:lnSpc>
                <a:spcPts val="1800"/>
              </a:lnSpc>
            </a:pPr>
            <a:r>
              <a:rPr lang="en-US" altLang="en-US" sz="1800" b="1" dirty="0">
                <a:solidFill>
                  <a:schemeClr val="tx1">
                    <a:lumMod val="50000"/>
                  </a:schemeClr>
                </a:solidFill>
                <a:latin typeface="Helvetica World" panose="020B0500040000020004" pitchFamily="34" charset="0"/>
                <a:cs typeface="Helvetica World" panose="020B0500040000020004" pitchFamily="34" charset="0"/>
              </a:rPr>
              <a:t>transmit </a:t>
            </a:r>
            <a:r>
              <a:rPr lang="en-US" altLang="en-US" sz="1800" b="1" i="1" dirty="0">
                <a:solidFill>
                  <a:schemeClr val="tx1">
                    <a:lumMod val="50000"/>
                  </a:schemeClr>
                </a:solidFill>
                <a:latin typeface="Helvetica World" panose="020B0500040000020004" pitchFamily="34" charset="0"/>
                <a:cs typeface="Helvetica World" panose="020B0500040000020004" pitchFamily="34" charset="0"/>
              </a:rPr>
              <a:t>L</a:t>
            </a:r>
            <a:r>
              <a:rPr lang="en-US" altLang="en-US" sz="1800" b="1" dirty="0">
                <a:solidFill>
                  <a:schemeClr val="tx1">
                    <a:lumMod val="50000"/>
                  </a:schemeClr>
                </a:solidFill>
                <a:latin typeface="Helvetica World" panose="020B0500040000020004" pitchFamily="34" charset="0"/>
                <a:cs typeface="Helvetica World" panose="020B0500040000020004" pitchFamily="34" charset="0"/>
              </a:rPr>
              <a:t>-bit</a:t>
            </a:r>
          </a:p>
          <a:p>
            <a:pPr algn="ctr">
              <a:lnSpc>
                <a:spcPts val="1800"/>
              </a:lnSpc>
            </a:pPr>
            <a:r>
              <a:rPr lang="en-US" altLang="en-US" sz="1800" b="1" dirty="0">
                <a:solidFill>
                  <a:schemeClr val="tx1">
                    <a:lumMod val="50000"/>
                  </a:schemeClr>
                </a:solidFill>
                <a:latin typeface="Helvetica World" panose="020B0500040000020004" pitchFamily="34" charset="0"/>
                <a:cs typeface="Helvetica World" panose="020B0500040000020004" pitchFamily="34" charset="0"/>
              </a:rPr>
              <a:t>packet into link</a:t>
            </a:r>
          </a:p>
        </p:txBody>
      </p:sp>
      <p:sp>
        <p:nvSpPr>
          <p:cNvPr id="65" name="TextBox 4"/>
          <p:cNvSpPr txBox="1">
            <a:spLocks noChangeArrowheads="1"/>
          </p:cNvSpPr>
          <p:nvPr/>
        </p:nvSpPr>
        <p:spPr bwMode="auto">
          <a:xfrm>
            <a:off x="8031143" y="5019899"/>
            <a:ext cx="13516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b="1" i="1" dirty="0">
                <a:solidFill>
                  <a:schemeClr val="tx1">
                    <a:lumMod val="50000"/>
                  </a:schemeClr>
                </a:solidFill>
                <a:latin typeface="Helvetica World" panose="020B0500040000020004" pitchFamily="34" charset="0"/>
                <a:cs typeface="Helvetica World" panose="020B0500040000020004" pitchFamily="34" charset="0"/>
              </a:rPr>
              <a:t>L</a:t>
            </a:r>
            <a:r>
              <a:rPr lang="en-US" altLang="en-US" sz="1800" b="1" dirty="0">
                <a:solidFill>
                  <a:schemeClr val="tx1">
                    <a:lumMod val="50000"/>
                  </a:schemeClr>
                </a:solidFill>
                <a:latin typeface="Helvetica World" panose="020B0500040000020004" pitchFamily="34" charset="0"/>
                <a:cs typeface="Helvetica World" panose="020B0500040000020004" pitchFamily="34" charset="0"/>
              </a:rPr>
              <a:t> (bits)</a:t>
            </a:r>
          </a:p>
          <a:p>
            <a:r>
              <a:rPr lang="en-US" altLang="en-US" sz="1800" b="1" i="1" dirty="0">
                <a:solidFill>
                  <a:schemeClr val="tx1">
                    <a:lumMod val="50000"/>
                  </a:schemeClr>
                </a:solidFill>
                <a:latin typeface="Helvetica World" panose="020B0500040000020004" pitchFamily="34" charset="0"/>
                <a:cs typeface="Helvetica World" panose="020B0500040000020004" pitchFamily="34" charset="0"/>
              </a:rPr>
              <a:t>R</a:t>
            </a:r>
            <a:r>
              <a:rPr lang="en-US" altLang="en-US" sz="1800" b="1" dirty="0">
                <a:solidFill>
                  <a:schemeClr val="tx1">
                    <a:lumMod val="50000"/>
                  </a:schemeClr>
                </a:solidFill>
                <a:latin typeface="Helvetica World" panose="020B0500040000020004" pitchFamily="34" charset="0"/>
                <a:cs typeface="Helvetica World" panose="020B0500040000020004" pitchFamily="34" charset="0"/>
              </a:rPr>
              <a:t> (bits/sec)</a:t>
            </a:r>
          </a:p>
        </p:txBody>
      </p:sp>
      <p:cxnSp>
        <p:nvCxnSpPr>
          <p:cNvPr id="66" name="Straight Connector 9"/>
          <p:cNvCxnSpPr>
            <a:cxnSpLocks noChangeShapeType="1"/>
          </p:cNvCxnSpPr>
          <p:nvPr/>
        </p:nvCxnSpPr>
        <p:spPr bwMode="auto">
          <a:xfrm>
            <a:off x="8071969" y="5343065"/>
            <a:ext cx="1284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67" name="TextBox 10"/>
          <p:cNvSpPr txBox="1">
            <a:spLocks noChangeArrowheads="1"/>
          </p:cNvSpPr>
          <p:nvPr/>
        </p:nvSpPr>
        <p:spPr bwMode="auto">
          <a:xfrm>
            <a:off x="5046195" y="5109703"/>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tx1">
                    <a:lumMod val="50000"/>
                  </a:schemeClr>
                </a:solidFill>
                <a:latin typeface="Helvetica World" panose="020B0500040000020004" pitchFamily="34" charset="0"/>
                <a:cs typeface="Helvetica World" panose="020B0500040000020004" pitchFamily="34" charset="0"/>
              </a:rPr>
              <a:t>=</a:t>
            </a:r>
          </a:p>
        </p:txBody>
      </p:sp>
      <p:sp>
        <p:nvSpPr>
          <p:cNvPr id="68" name="TextBox 245"/>
          <p:cNvSpPr txBox="1">
            <a:spLocks noChangeArrowheads="1"/>
          </p:cNvSpPr>
          <p:nvPr/>
        </p:nvSpPr>
        <p:spPr bwMode="auto">
          <a:xfrm>
            <a:off x="7387758" y="5125578"/>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tx1">
                    <a:lumMod val="50000"/>
                  </a:schemeClr>
                </a:solidFill>
                <a:latin typeface="Helvetica World" panose="020B0500040000020004" pitchFamily="34" charset="0"/>
                <a:cs typeface="Helvetica World" panose="020B0500040000020004" pitchFamily="34" charset="0"/>
              </a:rPr>
              <a:t>=</a:t>
            </a:r>
          </a:p>
        </p:txBody>
      </p:sp>
    </p:spTree>
    <p:extLst>
      <p:ext uri="{BB962C8B-B14F-4D97-AF65-F5344CB8AC3E}">
        <p14:creationId xmlns:p14="http://schemas.microsoft.com/office/powerpoint/2010/main" val="2308250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en-US" sz="1800" dirty="0" smtClean="0">
                <a:latin typeface="Helvetica World" panose="020B0500040000020004" pitchFamily="34" charset="0"/>
                <a:cs typeface="Helvetica World" panose="020B0500040000020004" pitchFamily="34" charset="0"/>
              </a:rPr>
              <a:t>PACKET-SWITCHING: STORE-AND-FORWARD TRANSMISSION</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65036" y="3684626"/>
            <a:ext cx="4020827" cy="3173374"/>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altLang="en-US" dirty="0" smtClean="0">
                <a:solidFill>
                  <a:schemeClr val="tx1">
                    <a:lumMod val="50000"/>
                  </a:schemeClr>
                </a:solidFill>
              </a:rPr>
              <a:t>Takes </a:t>
            </a:r>
            <a:r>
              <a:rPr lang="en-US" altLang="en-US" i="1" dirty="0">
                <a:solidFill>
                  <a:schemeClr val="tx1">
                    <a:lumMod val="50000"/>
                  </a:schemeClr>
                </a:solidFill>
              </a:rPr>
              <a:t>L</a:t>
            </a:r>
            <a:r>
              <a:rPr lang="en-US" altLang="en-US" dirty="0">
                <a:solidFill>
                  <a:schemeClr val="tx1">
                    <a:lumMod val="50000"/>
                  </a:schemeClr>
                </a:solidFill>
              </a:rPr>
              <a:t>/</a:t>
            </a:r>
            <a:r>
              <a:rPr lang="en-US" altLang="en-US" i="1" dirty="0">
                <a:solidFill>
                  <a:schemeClr val="tx1">
                    <a:lumMod val="50000"/>
                  </a:schemeClr>
                </a:solidFill>
              </a:rPr>
              <a:t>R</a:t>
            </a:r>
            <a:r>
              <a:rPr lang="en-US" altLang="en-US" dirty="0">
                <a:solidFill>
                  <a:schemeClr val="tx1">
                    <a:lumMod val="50000"/>
                  </a:schemeClr>
                </a:solidFill>
              </a:rPr>
              <a:t> seconds to transmit (push out) </a:t>
            </a:r>
            <a:r>
              <a:rPr lang="en-US" altLang="en-US" i="1" dirty="0">
                <a:solidFill>
                  <a:schemeClr val="tx1">
                    <a:lumMod val="50000"/>
                  </a:schemeClr>
                </a:solidFill>
              </a:rPr>
              <a:t>L</a:t>
            </a:r>
            <a:r>
              <a:rPr lang="en-US" altLang="en-US" dirty="0">
                <a:solidFill>
                  <a:schemeClr val="tx1">
                    <a:lumMod val="50000"/>
                  </a:schemeClr>
                </a:solidFill>
              </a:rPr>
              <a:t>-bit packet into link at </a:t>
            </a:r>
            <a:r>
              <a:rPr lang="en-US" altLang="en-US" i="1" dirty="0">
                <a:solidFill>
                  <a:schemeClr val="tx1">
                    <a:lumMod val="50000"/>
                  </a:schemeClr>
                </a:solidFill>
              </a:rPr>
              <a:t>R</a:t>
            </a:r>
            <a:r>
              <a:rPr lang="en-US" altLang="en-US" dirty="0">
                <a:solidFill>
                  <a:schemeClr val="tx1">
                    <a:lumMod val="50000"/>
                  </a:schemeClr>
                </a:solidFill>
              </a:rPr>
              <a:t> bps</a:t>
            </a:r>
          </a:p>
          <a:p>
            <a:pPr marL="287338" indent="-287338"/>
            <a:r>
              <a:rPr lang="en-US" altLang="en-US" b="1" i="1" dirty="0" smtClean="0">
                <a:solidFill>
                  <a:schemeClr val="tx1">
                    <a:lumMod val="50000"/>
                  </a:schemeClr>
                </a:solidFill>
              </a:rPr>
              <a:t>Store </a:t>
            </a:r>
            <a:r>
              <a:rPr lang="en-US" altLang="en-US" b="1" i="1" dirty="0">
                <a:solidFill>
                  <a:schemeClr val="tx1">
                    <a:lumMod val="50000"/>
                  </a:schemeClr>
                </a:solidFill>
              </a:rPr>
              <a:t>and forward</a:t>
            </a:r>
            <a:r>
              <a:rPr lang="en-US" altLang="en-US" i="1" dirty="0">
                <a:solidFill>
                  <a:schemeClr val="tx1">
                    <a:lumMod val="50000"/>
                  </a:schemeClr>
                </a:solidFill>
              </a:rPr>
              <a:t>: </a:t>
            </a:r>
            <a:r>
              <a:rPr lang="en-US" altLang="en-US" dirty="0">
                <a:solidFill>
                  <a:schemeClr val="tx1">
                    <a:lumMod val="50000"/>
                  </a:schemeClr>
                </a:solidFill>
              </a:rPr>
              <a:t>entire packet must  arrive at router before it can be transmitted on next </a:t>
            </a:r>
            <a:r>
              <a:rPr lang="en-US" altLang="en-US" dirty="0" smtClean="0">
                <a:solidFill>
                  <a:schemeClr val="tx1">
                    <a:lumMod val="50000"/>
                  </a:schemeClr>
                </a:solidFill>
              </a:rPr>
              <a:t>link</a:t>
            </a:r>
          </a:p>
          <a:p>
            <a:pPr marL="287338" indent="-287338"/>
            <a:r>
              <a:rPr lang="en-US" altLang="en-US" dirty="0">
                <a:solidFill>
                  <a:schemeClr val="tx1">
                    <a:lumMod val="50000"/>
                  </a:schemeClr>
                </a:solidFill>
              </a:rPr>
              <a:t>end-end delay = 2</a:t>
            </a:r>
            <a:r>
              <a:rPr lang="en-US" altLang="en-US" i="1" dirty="0">
                <a:solidFill>
                  <a:schemeClr val="tx1">
                    <a:lumMod val="50000"/>
                  </a:schemeClr>
                </a:solidFill>
              </a:rPr>
              <a:t>L</a:t>
            </a:r>
            <a:r>
              <a:rPr lang="en-US" altLang="en-US" dirty="0">
                <a:solidFill>
                  <a:schemeClr val="tx1">
                    <a:lumMod val="50000"/>
                  </a:schemeClr>
                </a:solidFill>
              </a:rPr>
              <a:t>/</a:t>
            </a:r>
            <a:r>
              <a:rPr lang="en-US" altLang="en-US" i="1" dirty="0">
                <a:solidFill>
                  <a:schemeClr val="tx1">
                    <a:lumMod val="50000"/>
                  </a:schemeClr>
                </a:solidFill>
              </a:rPr>
              <a:t>R</a:t>
            </a:r>
            <a:r>
              <a:rPr lang="en-US" altLang="en-US" dirty="0">
                <a:solidFill>
                  <a:schemeClr val="tx1">
                    <a:lumMod val="50000"/>
                  </a:schemeClr>
                </a:solidFill>
              </a:rPr>
              <a:t> (assuming zero propagation delay)</a:t>
            </a:r>
          </a:p>
          <a:p>
            <a:pPr marL="287338" indent="-287338"/>
            <a:endParaRPr lang="en-US" altLang="en-US" dirty="0">
              <a:solidFill>
                <a:schemeClr val="tx1">
                  <a:lumMod val="50000"/>
                </a:schemeClr>
              </a:solidFill>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pic>
        <p:nvPicPr>
          <p:cNvPr id="3" name="Picture 2"/>
          <p:cNvPicPr>
            <a:picLocks noChangeAspect="1"/>
          </p:cNvPicPr>
          <p:nvPr/>
        </p:nvPicPr>
        <p:blipFill>
          <a:blip r:embed="rId3"/>
          <a:stretch>
            <a:fillRect/>
          </a:stretch>
        </p:blipFill>
        <p:spPr>
          <a:xfrm>
            <a:off x="2158403" y="1224026"/>
            <a:ext cx="5996646" cy="2146305"/>
          </a:xfrm>
          <a:prstGeom prst="rect">
            <a:avLst/>
          </a:prstGeom>
        </p:spPr>
      </p:pic>
      <p:sp>
        <p:nvSpPr>
          <p:cNvPr id="41" name="Rectangle 4"/>
          <p:cNvSpPr txBox="1">
            <a:spLocks noChangeArrowheads="1"/>
          </p:cNvSpPr>
          <p:nvPr/>
        </p:nvSpPr>
        <p:spPr>
          <a:xfrm>
            <a:off x="4085863" y="3733237"/>
            <a:ext cx="3445846" cy="2232025"/>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charset="0"/>
              <a:buNone/>
              <a:defRPr/>
            </a:pPr>
            <a:r>
              <a:rPr lang="en-US" b="1" i="1" dirty="0" smtClean="0">
                <a:solidFill>
                  <a:schemeClr val="tx1">
                    <a:lumMod val="50000"/>
                  </a:schemeClr>
                </a:solidFill>
                <a:ea typeface="ＭＳ Ｐゴシック" charset="0"/>
              </a:rPr>
              <a:t>One-hop numerical example:</a:t>
            </a:r>
          </a:p>
          <a:p>
            <a:pPr>
              <a:defRPr/>
            </a:pPr>
            <a:r>
              <a:rPr lang="en-US" i="1" dirty="0" smtClean="0">
                <a:solidFill>
                  <a:schemeClr val="tx1">
                    <a:lumMod val="50000"/>
                  </a:schemeClr>
                </a:solidFill>
                <a:ea typeface="ＭＳ Ｐゴシック" charset="0"/>
              </a:rPr>
              <a:t>L</a:t>
            </a:r>
            <a:r>
              <a:rPr lang="en-US" dirty="0" smtClean="0">
                <a:solidFill>
                  <a:schemeClr val="tx1">
                    <a:lumMod val="50000"/>
                  </a:schemeClr>
                </a:solidFill>
                <a:ea typeface="ＭＳ Ｐゴシック" charset="0"/>
              </a:rPr>
              <a:t> = 7.5 </a:t>
            </a:r>
            <a:r>
              <a:rPr lang="en-US" dirty="0" err="1" smtClean="0">
                <a:solidFill>
                  <a:schemeClr val="tx1">
                    <a:lumMod val="50000"/>
                  </a:schemeClr>
                </a:solidFill>
                <a:ea typeface="ＭＳ Ｐゴシック" charset="0"/>
              </a:rPr>
              <a:t>Mbits</a:t>
            </a:r>
            <a:endParaRPr lang="en-US" dirty="0" smtClean="0">
              <a:solidFill>
                <a:schemeClr val="tx1">
                  <a:lumMod val="50000"/>
                </a:schemeClr>
              </a:solidFill>
              <a:ea typeface="ＭＳ Ｐゴシック" charset="0"/>
            </a:endParaRPr>
          </a:p>
          <a:p>
            <a:pPr>
              <a:defRPr/>
            </a:pPr>
            <a:r>
              <a:rPr lang="en-US" i="1" dirty="0" smtClean="0">
                <a:solidFill>
                  <a:schemeClr val="tx1">
                    <a:lumMod val="50000"/>
                  </a:schemeClr>
                </a:solidFill>
                <a:ea typeface="ＭＳ Ｐゴシック" charset="0"/>
              </a:rPr>
              <a:t>R</a:t>
            </a:r>
            <a:r>
              <a:rPr lang="en-US" dirty="0" smtClean="0">
                <a:solidFill>
                  <a:schemeClr val="tx1">
                    <a:lumMod val="50000"/>
                  </a:schemeClr>
                </a:solidFill>
                <a:ea typeface="ＭＳ Ｐゴシック" charset="0"/>
              </a:rPr>
              <a:t> = 1.5 Mbps</a:t>
            </a:r>
          </a:p>
          <a:p>
            <a:pPr>
              <a:defRPr/>
            </a:pPr>
            <a:r>
              <a:rPr lang="en-US" dirty="0" smtClean="0">
                <a:solidFill>
                  <a:schemeClr val="tx1">
                    <a:lumMod val="50000"/>
                  </a:schemeClr>
                </a:solidFill>
                <a:ea typeface="ＭＳ Ｐゴシック" charset="0"/>
              </a:rPr>
              <a:t>one-hop transmission delay = 5 sec</a:t>
            </a:r>
            <a:endParaRPr lang="en-US" dirty="0">
              <a:solidFill>
                <a:schemeClr val="tx1">
                  <a:lumMod val="50000"/>
                </a:schemeClr>
              </a:solidFill>
              <a:ea typeface="ＭＳ Ｐゴシック" charset="0"/>
            </a:endParaRPr>
          </a:p>
        </p:txBody>
      </p:sp>
      <p:sp>
        <p:nvSpPr>
          <p:cNvPr id="42" name="Rectangle 4"/>
          <p:cNvSpPr txBox="1">
            <a:spLocks noChangeArrowheads="1"/>
          </p:cNvSpPr>
          <p:nvPr/>
        </p:nvSpPr>
        <p:spPr>
          <a:xfrm>
            <a:off x="7592993" y="3544096"/>
            <a:ext cx="4157156" cy="2232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charset="0"/>
              <a:buNone/>
              <a:defRPr/>
            </a:pPr>
            <a:r>
              <a:rPr lang="en-US" sz="1800" i="1" dirty="0" smtClean="0">
                <a:solidFill>
                  <a:schemeClr val="tx1">
                    <a:lumMod val="50000"/>
                  </a:schemeClr>
                </a:solidFill>
                <a:ea typeface="ＭＳ Ｐゴシック" charset="0"/>
              </a:rPr>
              <a:t>End-to-end delay if a path has N links (R rate/link) (or N-1 routers):</a:t>
            </a:r>
            <a:endParaRPr lang="en-US" sz="1800" dirty="0">
              <a:solidFill>
                <a:schemeClr val="tx1">
                  <a:lumMod val="50000"/>
                </a:schemeClr>
              </a:solidFill>
              <a:ea typeface="ＭＳ Ｐゴシック" charset="0"/>
            </a:endParaRPr>
          </a:p>
        </p:txBody>
      </p:sp>
      <p:pic>
        <p:nvPicPr>
          <p:cNvPr id="43" name="Picture 42"/>
          <p:cNvPicPr>
            <a:picLocks noChangeAspect="1"/>
          </p:cNvPicPr>
          <p:nvPr/>
        </p:nvPicPr>
        <p:blipFill>
          <a:blip r:embed="rId4"/>
          <a:stretch>
            <a:fillRect/>
          </a:stretch>
        </p:blipFill>
        <p:spPr>
          <a:xfrm>
            <a:off x="8393483" y="4486278"/>
            <a:ext cx="2402288" cy="934223"/>
          </a:xfrm>
          <a:prstGeom prst="rect">
            <a:avLst/>
          </a:prstGeom>
        </p:spPr>
      </p:pic>
    </p:spTree>
    <p:extLst>
      <p:ext uri="{BB962C8B-B14F-4D97-AF65-F5344CB8AC3E}">
        <p14:creationId xmlns:p14="http://schemas.microsoft.com/office/powerpoint/2010/main" val="963060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en-US" sz="1800" dirty="0" smtClean="0">
                <a:latin typeface="Helvetica World" panose="020B0500040000020004" pitchFamily="34" charset="0"/>
                <a:cs typeface="Helvetica World" panose="020B0500040000020004" pitchFamily="34" charset="0"/>
              </a:rPr>
              <a:t>PACKET-SWITCHING: QUEUEING DELAY &amp; PACKET LOSS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521622"/>
            <a:ext cx="4020827" cy="3173374"/>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lnSpc>
                <a:spcPct val="100000"/>
              </a:lnSpc>
            </a:pPr>
            <a:r>
              <a:rPr lang="en-US" altLang="en-US" b="1" dirty="0">
                <a:solidFill>
                  <a:schemeClr val="tx1">
                    <a:lumMod val="50000"/>
                  </a:schemeClr>
                </a:solidFill>
              </a:rPr>
              <a:t>Delay</a:t>
            </a:r>
            <a:r>
              <a:rPr lang="en-US" altLang="en-US" dirty="0">
                <a:solidFill>
                  <a:schemeClr val="tx1">
                    <a:lumMod val="50000"/>
                  </a:schemeClr>
                </a:solidFill>
              </a:rPr>
              <a:t>:</a:t>
            </a:r>
          </a:p>
          <a:p>
            <a:pPr marL="744538" lvl="1" indent="-287338">
              <a:lnSpc>
                <a:spcPct val="100000"/>
              </a:lnSpc>
              <a:buFont typeface="Courier New" panose="02070309020205020404" pitchFamily="49" charset="0"/>
              <a:buChar char="o"/>
            </a:pPr>
            <a:r>
              <a:rPr lang="en-US" altLang="en-US" dirty="0">
                <a:solidFill>
                  <a:schemeClr val="tx1">
                    <a:lumMod val="50000"/>
                  </a:schemeClr>
                </a:solidFill>
              </a:rPr>
              <a:t>Store-and-forward delays</a:t>
            </a:r>
          </a:p>
          <a:p>
            <a:pPr marL="744538" lvl="1" indent="-287338">
              <a:lnSpc>
                <a:spcPct val="100000"/>
              </a:lnSpc>
              <a:buFont typeface="Courier New" panose="02070309020205020404" pitchFamily="49" charset="0"/>
              <a:buChar char="o"/>
            </a:pPr>
            <a:r>
              <a:rPr lang="en-US" altLang="en-US" dirty="0">
                <a:solidFill>
                  <a:schemeClr val="tx1">
                    <a:lumMod val="50000"/>
                  </a:schemeClr>
                </a:solidFill>
              </a:rPr>
              <a:t>Queuing delays</a:t>
            </a:r>
          </a:p>
          <a:p>
            <a:pPr marL="744538" lvl="1" indent="-287338">
              <a:lnSpc>
                <a:spcPct val="100000"/>
              </a:lnSpc>
              <a:buFont typeface="Courier New" panose="02070309020205020404" pitchFamily="49" charset="0"/>
              <a:buChar char="o"/>
            </a:pPr>
            <a:r>
              <a:rPr lang="en-US" altLang="en-US" dirty="0">
                <a:solidFill>
                  <a:schemeClr val="tx1">
                    <a:lumMod val="50000"/>
                  </a:schemeClr>
                </a:solidFill>
              </a:rPr>
              <a:t>Propagation delays</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pic>
        <p:nvPicPr>
          <p:cNvPr id="9" name="Picture 8"/>
          <p:cNvPicPr>
            <a:picLocks noChangeAspect="1"/>
          </p:cNvPicPr>
          <p:nvPr/>
        </p:nvPicPr>
        <p:blipFill>
          <a:blip r:embed="rId3"/>
          <a:stretch>
            <a:fillRect/>
          </a:stretch>
        </p:blipFill>
        <p:spPr>
          <a:xfrm>
            <a:off x="6562363" y="1701712"/>
            <a:ext cx="5410201" cy="3433122"/>
          </a:xfrm>
          <a:prstGeom prst="rect">
            <a:avLst/>
          </a:prstGeom>
        </p:spPr>
      </p:pic>
      <p:sp>
        <p:nvSpPr>
          <p:cNvPr id="10" name="Rectangle 6"/>
          <p:cNvSpPr>
            <a:spLocks noChangeArrowheads="1"/>
          </p:cNvSpPr>
          <p:nvPr/>
        </p:nvSpPr>
        <p:spPr bwMode="auto">
          <a:xfrm>
            <a:off x="100407" y="3589519"/>
            <a:ext cx="6092049" cy="203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7338" indent="-287338">
              <a:spcBef>
                <a:spcPts val="600"/>
              </a:spcBef>
              <a:buClr>
                <a:schemeClr val="tx2"/>
              </a:buClr>
              <a:buSzPct val="120000"/>
              <a:buFont typeface="Arial" panose="020B0604020202020204" pitchFamily="34" charset="0"/>
              <a:buChar char="•"/>
              <a:defRPr/>
            </a:pPr>
            <a:r>
              <a:rPr lang="en-US" b="1" dirty="0">
                <a:solidFill>
                  <a:schemeClr val="tx1">
                    <a:lumMod val="50000"/>
                  </a:schemeClr>
                </a:solidFill>
              </a:rPr>
              <a:t>Q</a:t>
            </a:r>
            <a:r>
              <a:rPr lang="en-US" b="1" dirty="0" smtClean="0">
                <a:solidFill>
                  <a:schemeClr val="tx1">
                    <a:lumMod val="50000"/>
                  </a:schemeClr>
                </a:solidFill>
              </a:rPr>
              <a:t>ueuing </a:t>
            </a:r>
            <a:r>
              <a:rPr lang="en-US" b="1" dirty="0">
                <a:solidFill>
                  <a:schemeClr val="tx1">
                    <a:lumMod val="50000"/>
                  </a:schemeClr>
                </a:solidFill>
              </a:rPr>
              <a:t>and loss: </a:t>
            </a:r>
          </a:p>
          <a:p>
            <a:pPr marL="287338" indent="-287338">
              <a:spcBef>
                <a:spcPct val="20000"/>
              </a:spcBef>
              <a:buClr>
                <a:srgbClr val="000099"/>
              </a:buClr>
              <a:buSzPct val="100000"/>
              <a:buFont typeface="Arial" panose="020B0604020202020204" pitchFamily="34" charset="0"/>
              <a:buChar char="•"/>
              <a:defRPr/>
            </a:pPr>
            <a:r>
              <a:rPr lang="en-US" dirty="0">
                <a:solidFill>
                  <a:schemeClr val="tx1">
                    <a:lumMod val="50000"/>
                  </a:schemeClr>
                </a:solidFill>
              </a:rPr>
              <a:t>I</a:t>
            </a:r>
            <a:r>
              <a:rPr lang="en-US" dirty="0" smtClean="0">
                <a:solidFill>
                  <a:schemeClr val="tx1">
                    <a:lumMod val="50000"/>
                  </a:schemeClr>
                </a:solidFill>
              </a:rPr>
              <a:t>f </a:t>
            </a:r>
            <a:r>
              <a:rPr lang="en-US" dirty="0">
                <a:solidFill>
                  <a:schemeClr val="tx1">
                    <a:lumMod val="50000"/>
                  </a:schemeClr>
                </a:solidFill>
              </a:rPr>
              <a:t>arrival </a:t>
            </a:r>
            <a:r>
              <a:rPr lang="en-US" dirty="0">
                <a:solidFill>
                  <a:schemeClr val="tx1">
                    <a:lumMod val="50000"/>
                  </a:schemeClr>
                </a:solidFill>
                <a:latin typeface="+mj-lt"/>
                <a:ea typeface="ＭＳ Ｐゴシック" charset="0"/>
                <a:cs typeface="ＭＳ Ｐゴシック" charset="0"/>
              </a:rPr>
              <a:t>rate (in bits) to link exceeds transmission rate of link for a period of time:</a:t>
            </a:r>
          </a:p>
          <a:p>
            <a:pPr marL="742950" lvl="1" indent="-285750">
              <a:spcBef>
                <a:spcPct val="20000"/>
              </a:spcBef>
              <a:buClr>
                <a:srgbClr val="000099"/>
              </a:buClr>
              <a:buSzPct val="100000"/>
              <a:buFont typeface="Courier New" panose="02070309020205020404" pitchFamily="49" charset="0"/>
              <a:buChar char="o"/>
              <a:defRPr/>
            </a:pPr>
            <a:r>
              <a:rPr lang="en-US" dirty="0">
                <a:solidFill>
                  <a:schemeClr val="tx1">
                    <a:lumMod val="50000"/>
                  </a:schemeClr>
                </a:solidFill>
                <a:latin typeface="+mj-lt"/>
                <a:ea typeface="ＭＳ Ｐゴシック" charset="0"/>
                <a:cs typeface="ＭＳ Ｐゴシック" charset="0"/>
              </a:rPr>
              <a:t>packets will queue, wait to be transmitted on link </a:t>
            </a:r>
          </a:p>
          <a:p>
            <a:pPr marL="742950" lvl="1" indent="-285750">
              <a:spcBef>
                <a:spcPct val="20000"/>
              </a:spcBef>
              <a:buClr>
                <a:srgbClr val="000099"/>
              </a:buClr>
              <a:buFont typeface="Courier New" panose="02070309020205020404" pitchFamily="49" charset="0"/>
              <a:buChar char="o"/>
              <a:defRPr/>
            </a:pPr>
            <a:r>
              <a:rPr lang="en-US" dirty="0">
                <a:solidFill>
                  <a:schemeClr val="tx1">
                    <a:lumMod val="50000"/>
                  </a:schemeClr>
                </a:solidFill>
                <a:latin typeface="+mj-lt"/>
                <a:ea typeface="ＭＳ Ｐゴシック" charset="0"/>
                <a:cs typeface="ＭＳ Ｐゴシック" charset="0"/>
              </a:rPr>
              <a:t>packets can be dropped (lost) if memory (buffer) fills up</a:t>
            </a:r>
          </a:p>
        </p:txBody>
      </p:sp>
    </p:spTree>
    <p:extLst>
      <p:ext uri="{BB962C8B-B14F-4D97-AF65-F5344CB8AC3E}">
        <p14:creationId xmlns:p14="http://schemas.microsoft.com/office/powerpoint/2010/main" val="1763452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en-US" sz="1800" dirty="0" smtClean="0">
                <a:latin typeface="Helvetica World" panose="020B0500040000020004" pitchFamily="34" charset="0"/>
                <a:cs typeface="Helvetica World" panose="020B0500040000020004" pitchFamily="34" charset="0"/>
              </a:rPr>
              <a:t>CIRCUIT SWITCHING</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5166073"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altLang="en-US" dirty="0" smtClean="0">
                <a:solidFill>
                  <a:schemeClr val="tx1">
                    <a:lumMod val="50000"/>
                  </a:schemeClr>
                </a:solidFill>
                <a:latin typeface="+mj-lt"/>
              </a:rPr>
              <a:t>End-end </a:t>
            </a:r>
            <a:r>
              <a:rPr lang="en-US" altLang="en-US" dirty="0">
                <a:solidFill>
                  <a:schemeClr val="tx1">
                    <a:lumMod val="50000"/>
                  </a:schemeClr>
                </a:solidFill>
                <a:latin typeface="+mj-lt"/>
              </a:rPr>
              <a:t>resources allocated to, </a:t>
            </a:r>
            <a:r>
              <a:rPr lang="en-US" altLang="en-US" b="1" dirty="0">
                <a:solidFill>
                  <a:schemeClr val="tx1">
                    <a:lumMod val="50000"/>
                  </a:schemeClr>
                </a:solidFill>
                <a:latin typeface="+mj-lt"/>
              </a:rPr>
              <a:t>reserved</a:t>
            </a:r>
            <a:r>
              <a:rPr lang="en-US" altLang="en-US" dirty="0">
                <a:solidFill>
                  <a:schemeClr val="tx1">
                    <a:lumMod val="50000"/>
                  </a:schemeClr>
                </a:solidFill>
                <a:latin typeface="+mj-lt"/>
              </a:rPr>
              <a:t> for </a:t>
            </a:r>
            <a:r>
              <a:rPr lang="ja-JP" altLang="en-US" dirty="0">
                <a:solidFill>
                  <a:schemeClr val="tx1">
                    <a:lumMod val="50000"/>
                  </a:schemeClr>
                </a:solidFill>
                <a:latin typeface="+mj-lt"/>
              </a:rPr>
              <a:t>“</a:t>
            </a:r>
            <a:r>
              <a:rPr lang="en-US" altLang="ja-JP" dirty="0">
                <a:solidFill>
                  <a:schemeClr val="tx1">
                    <a:lumMod val="50000"/>
                  </a:schemeClr>
                </a:solidFill>
                <a:latin typeface="+mj-lt"/>
              </a:rPr>
              <a:t>call</a:t>
            </a:r>
            <a:r>
              <a:rPr lang="ja-JP" altLang="en-US" dirty="0">
                <a:solidFill>
                  <a:schemeClr val="tx1">
                    <a:lumMod val="50000"/>
                  </a:schemeClr>
                </a:solidFill>
                <a:latin typeface="+mj-lt"/>
              </a:rPr>
              <a:t>”</a:t>
            </a:r>
            <a:r>
              <a:rPr lang="en-US" altLang="ja-JP" dirty="0">
                <a:solidFill>
                  <a:schemeClr val="tx1">
                    <a:lumMod val="50000"/>
                  </a:schemeClr>
                </a:solidFill>
                <a:latin typeface="+mj-lt"/>
              </a:rPr>
              <a:t> between source &amp; </a:t>
            </a:r>
            <a:r>
              <a:rPr lang="en-US" altLang="ja-JP" dirty="0" err="1">
                <a:solidFill>
                  <a:schemeClr val="tx1">
                    <a:lumMod val="50000"/>
                  </a:schemeClr>
                </a:solidFill>
                <a:latin typeface="+mj-lt"/>
              </a:rPr>
              <a:t>dest</a:t>
            </a:r>
            <a:r>
              <a:rPr lang="en-US" altLang="ja-JP" dirty="0">
                <a:solidFill>
                  <a:schemeClr val="tx1">
                    <a:lumMod val="50000"/>
                  </a:schemeClr>
                </a:solidFill>
                <a:latin typeface="+mj-lt"/>
              </a:rPr>
              <a:t>:</a:t>
            </a:r>
          </a:p>
          <a:p>
            <a:pPr algn="just"/>
            <a:r>
              <a:rPr lang="en-US" altLang="en-US" dirty="0">
                <a:solidFill>
                  <a:schemeClr val="tx1">
                    <a:lumMod val="50000"/>
                  </a:schemeClr>
                </a:solidFill>
                <a:latin typeface="+mj-lt"/>
              </a:rPr>
              <a:t>in diagram, each link has four circuits. </a:t>
            </a:r>
          </a:p>
          <a:p>
            <a:pPr marL="682625" lvl="1" indent="-225425" algn="just"/>
            <a:r>
              <a:rPr lang="en-US" altLang="en-US" dirty="0">
                <a:solidFill>
                  <a:schemeClr val="tx1">
                    <a:lumMod val="50000"/>
                  </a:schemeClr>
                </a:solidFill>
                <a:latin typeface="+mj-lt"/>
                <a:ea typeface="MS PGothic" panose="020B0600070205080204" pitchFamily="34" charset="-128"/>
              </a:rPr>
              <a:t>call gets 2</a:t>
            </a:r>
            <a:r>
              <a:rPr lang="en-US" altLang="en-US" baseline="30000" dirty="0">
                <a:solidFill>
                  <a:schemeClr val="tx1">
                    <a:lumMod val="50000"/>
                  </a:schemeClr>
                </a:solidFill>
                <a:latin typeface="+mj-lt"/>
                <a:ea typeface="MS PGothic" panose="020B0600070205080204" pitchFamily="34" charset="-128"/>
              </a:rPr>
              <a:t>nd</a:t>
            </a:r>
            <a:r>
              <a:rPr lang="en-US" altLang="en-US" dirty="0">
                <a:solidFill>
                  <a:schemeClr val="tx1">
                    <a:lumMod val="50000"/>
                  </a:schemeClr>
                </a:solidFill>
                <a:latin typeface="+mj-lt"/>
                <a:ea typeface="MS PGothic" panose="020B0600070205080204" pitchFamily="34" charset="-128"/>
              </a:rPr>
              <a:t> circuit in top link and 1</a:t>
            </a:r>
            <a:r>
              <a:rPr lang="en-US" altLang="en-US" baseline="30000" dirty="0">
                <a:solidFill>
                  <a:schemeClr val="tx1">
                    <a:lumMod val="50000"/>
                  </a:schemeClr>
                </a:solidFill>
                <a:latin typeface="+mj-lt"/>
                <a:ea typeface="MS PGothic" panose="020B0600070205080204" pitchFamily="34" charset="-128"/>
              </a:rPr>
              <a:t>st</a:t>
            </a:r>
            <a:r>
              <a:rPr lang="en-US" altLang="en-US" dirty="0">
                <a:solidFill>
                  <a:schemeClr val="tx1">
                    <a:lumMod val="50000"/>
                  </a:schemeClr>
                </a:solidFill>
                <a:latin typeface="+mj-lt"/>
                <a:ea typeface="MS PGothic" panose="020B0600070205080204" pitchFamily="34" charset="-128"/>
              </a:rPr>
              <a:t> circuit in right link.</a:t>
            </a:r>
          </a:p>
          <a:p>
            <a:pPr algn="just"/>
            <a:r>
              <a:rPr lang="en-US" altLang="en-US" b="1" dirty="0">
                <a:solidFill>
                  <a:schemeClr val="tx1">
                    <a:lumMod val="50000"/>
                  </a:schemeClr>
                </a:solidFill>
                <a:latin typeface="+mj-lt"/>
              </a:rPr>
              <a:t>dedicated</a:t>
            </a:r>
            <a:r>
              <a:rPr lang="en-US" altLang="en-US" dirty="0">
                <a:solidFill>
                  <a:schemeClr val="tx1">
                    <a:lumMod val="50000"/>
                  </a:schemeClr>
                </a:solidFill>
                <a:latin typeface="+mj-lt"/>
              </a:rPr>
              <a:t> resources: </a:t>
            </a:r>
            <a:r>
              <a:rPr lang="en-US" altLang="en-US" b="1" dirty="0">
                <a:solidFill>
                  <a:schemeClr val="tx1">
                    <a:lumMod val="50000"/>
                  </a:schemeClr>
                </a:solidFill>
                <a:latin typeface="+mj-lt"/>
              </a:rPr>
              <a:t>no sharing</a:t>
            </a:r>
          </a:p>
          <a:p>
            <a:pPr marL="682625" lvl="1" indent="-225425" algn="just"/>
            <a:r>
              <a:rPr lang="en-US" altLang="en-US" dirty="0">
                <a:solidFill>
                  <a:schemeClr val="tx1">
                    <a:lumMod val="50000"/>
                  </a:schemeClr>
                </a:solidFill>
                <a:latin typeface="+mj-lt"/>
                <a:ea typeface="Arial" panose="020B0604020202020204" pitchFamily="34" charset="0"/>
              </a:rPr>
              <a:t>circuit-like (guaranteed) performance</a:t>
            </a:r>
          </a:p>
          <a:p>
            <a:pPr marL="682625" lvl="1" indent="-225425" algn="just"/>
            <a:r>
              <a:rPr lang="en-US" altLang="en-US" dirty="0">
                <a:solidFill>
                  <a:schemeClr val="tx1">
                    <a:lumMod val="50000"/>
                  </a:schemeClr>
                </a:solidFill>
                <a:latin typeface="+mj-lt"/>
                <a:ea typeface="Arial" panose="020B0604020202020204" pitchFamily="34" charset="0"/>
              </a:rPr>
              <a:t>reserves a constant transmission rate (a fraction of link’s trans. capacity)</a:t>
            </a:r>
          </a:p>
          <a:p>
            <a:pPr algn="just"/>
            <a:r>
              <a:rPr lang="en-US" altLang="en-US" dirty="0">
                <a:solidFill>
                  <a:schemeClr val="tx1">
                    <a:lumMod val="50000"/>
                  </a:schemeClr>
                </a:solidFill>
                <a:latin typeface="+mj-lt"/>
              </a:rPr>
              <a:t>circuit segment idle if not used by call </a:t>
            </a:r>
            <a:r>
              <a:rPr lang="en-US" altLang="en-US" i="1" dirty="0">
                <a:solidFill>
                  <a:schemeClr val="tx1">
                    <a:lumMod val="50000"/>
                  </a:schemeClr>
                </a:solidFill>
                <a:latin typeface="+mj-lt"/>
              </a:rPr>
              <a:t>(no sharing)</a:t>
            </a:r>
          </a:p>
          <a:p>
            <a:pPr algn="just"/>
            <a:r>
              <a:rPr lang="en-US" altLang="en-US" dirty="0">
                <a:solidFill>
                  <a:schemeClr val="tx1">
                    <a:lumMod val="50000"/>
                  </a:schemeClr>
                </a:solidFill>
                <a:latin typeface="+mj-lt"/>
              </a:rPr>
              <a:t>commonly used in traditional telephone networks</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pic>
        <p:nvPicPr>
          <p:cNvPr id="7" name="Picture 6"/>
          <p:cNvPicPr>
            <a:picLocks noChangeAspect="1"/>
          </p:cNvPicPr>
          <p:nvPr/>
        </p:nvPicPr>
        <p:blipFill>
          <a:blip r:embed="rId3"/>
          <a:stretch>
            <a:fillRect/>
          </a:stretch>
        </p:blipFill>
        <p:spPr>
          <a:xfrm>
            <a:off x="6643931" y="1708221"/>
            <a:ext cx="5023158" cy="3671750"/>
          </a:xfrm>
          <a:prstGeom prst="rect">
            <a:avLst/>
          </a:prstGeom>
        </p:spPr>
      </p:pic>
      <p:sp>
        <p:nvSpPr>
          <p:cNvPr id="8" name="Rectangle 7"/>
          <p:cNvSpPr/>
          <p:nvPr/>
        </p:nvSpPr>
        <p:spPr>
          <a:xfrm>
            <a:off x="6588712" y="1236663"/>
            <a:ext cx="5133596" cy="646331"/>
          </a:xfrm>
          <a:prstGeom prst="rect">
            <a:avLst/>
          </a:prstGeom>
        </p:spPr>
        <p:txBody>
          <a:bodyPr wrap="square">
            <a:spAutoFit/>
          </a:bodyPr>
          <a:lstStyle/>
          <a:p>
            <a:r>
              <a:rPr lang="en-US" b="1" dirty="0" smtClean="0">
                <a:solidFill>
                  <a:srgbClr val="242021"/>
                </a:solidFill>
              </a:rPr>
              <a:t>End- to-end </a:t>
            </a:r>
            <a:r>
              <a:rPr lang="en-US" b="1" dirty="0">
                <a:solidFill>
                  <a:srgbClr val="242021"/>
                </a:solidFill>
              </a:rPr>
              <a:t>connection </a:t>
            </a:r>
            <a:r>
              <a:rPr lang="en-US" dirty="0">
                <a:solidFill>
                  <a:srgbClr val="242021"/>
                </a:solidFill>
              </a:rPr>
              <a:t>between the two hosts</a:t>
            </a:r>
            <a:r>
              <a:rPr lang="en-US" dirty="0"/>
              <a:t> </a:t>
            </a:r>
            <a:br>
              <a:rPr lang="en-US" dirty="0"/>
            </a:br>
            <a:endParaRPr lang="en-US" dirty="0"/>
          </a:p>
        </p:txBody>
      </p:sp>
      <p:sp>
        <p:nvSpPr>
          <p:cNvPr id="11" name="Rectangle 10"/>
          <p:cNvSpPr/>
          <p:nvPr/>
        </p:nvSpPr>
        <p:spPr>
          <a:xfrm>
            <a:off x="5941335" y="5434698"/>
            <a:ext cx="6250665" cy="646331"/>
          </a:xfrm>
          <a:prstGeom prst="rect">
            <a:avLst/>
          </a:prstGeom>
        </p:spPr>
        <p:txBody>
          <a:bodyPr wrap="square">
            <a:spAutoFit/>
          </a:bodyPr>
          <a:lstStyle/>
          <a:p>
            <a:r>
              <a:rPr lang="en-US" b="1" dirty="0" smtClean="0">
                <a:solidFill>
                  <a:schemeClr val="tx1">
                    <a:lumMod val="50000"/>
                  </a:schemeClr>
                </a:solidFill>
                <a:latin typeface="+mj-lt"/>
              </a:rPr>
              <a:t>- Four circuit </a:t>
            </a:r>
            <a:r>
              <a:rPr lang="en-US" b="1" dirty="0">
                <a:solidFill>
                  <a:schemeClr val="tx1">
                    <a:lumMod val="50000"/>
                  </a:schemeClr>
                </a:solidFill>
                <a:latin typeface="+mj-lt"/>
              </a:rPr>
              <a:t>switches are interconnected by four </a:t>
            </a:r>
            <a:r>
              <a:rPr lang="en-US" b="1" dirty="0" smtClean="0">
                <a:solidFill>
                  <a:schemeClr val="tx1">
                    <a:lumMod val="50000"/>
                  </a:schemeClr>
                </a:solidFill>
                <a:latin typeface="+mj-lt"/>
              </a:rPr>
              <a:t>links</a:t>
            </a:r>
          </a:p>
          <a:p>
            <a:r>
              <a:rPr lang="en-US" b="1" dirty="0" smtClean="0">
                <a:solidFill>
                  <a:schemeClr val="tx1">
                    <a:lumMod val="50000"/>
                  </a:schemeClr>
                </a:solidFill>
                <a:latin typeface="+mj-lt"/>
              </a:rPr>
              <a:t>- Each </a:t>
            </a:r>
            <a:r>
              <a:rPr lang="en-US" b="1" dirty="0">
                <a:solidFill>
                  <a:schemeClr val="tx1">
                    <a:lumMod val="50000"/>
                  </a:schemeClr>
                </a:solidFill>
                <a:latin typeface="+mj-lt"/>
              </a:rPr>
              <a:t>of these links has four circuits</a:t>
            </a:r>
          </a:p>
        </p:txBody>
      </p:sp>
    </p:spTree>
    <p:extLst>
      <p:ext uri="{BB962C8B-B14F-4D97-AF65-F5344CB8AC3E}">
        <p14:creationId xmlns:p14="http://schemas.microsoft.com/office/powerpoint/2010/main" val="2728848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en-US" sz="1800" dirty="0" smtClean="0">
                <a:latin typeface="Helvetica World" panose="020B0500040000020004" pitchFamily="34" charset="0"/>
                <a:cs typeface="Helvetica World" panose="020B0500040000020004" pitchFamily="34" charset="0"/>
              </a:rPr>
              <a:t>PACKET SWITCHING versus CIRCUIT SWITCHING</a:t>
            </a:r>
            <a:endParaRPr lang="en-US" sz="1800" dirty="0">
              <a:latin typeface="Helvetica World" panose="020B0500040000020004" pitchFamily="34" charset="0"/>
              <a:cs typeface="Helvetica World" panose="020B05000400000200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419532193"/>
              </p:ext>
            </p:extLst>
          </p:nvPr>
        </p:nvGraphicFramePr>
        <p:xfrm>
          <a:off x="995422" y="1654420"/>
          <a:ext cx="9468092" cy="4206240"/>
        </p:xfrm>
        <a:graphic>
          <a:graphicData uri="http://schemas.openxmlformats.org/drawingml/2006/table">
            <a:tbl>
              <a:tblPr firstRow="1" bandRow="1">
                <a:tableStyleId>{5C22544A-7EE6-4342-B048-85BDC9FD1C3A}</a:tableStyleId>
              </a:tblPr>
              <a:tblGrid>
                <a:gridCol w="4734046">
                  <a:extLst>
                    <a:ext uri="{9D8B030D-6E8A-4147-A177-3AD203B41FA5}">
                      <a16:colId xmlns:a16="http://schemas.microsoft.com/office/drawing/2014/main" val="4008216402"/>
                    </a:ext>
                  </a:extLst>
                </a:gridCol>
                <a:gridCol w="4734046">
                  <a:extLst>
                    <a:ext uri="{9D8B030D-6E8A-4147-A177-3AD203B41FA5}">
                      <a16:colId xmlns:a16="http://schemas.microsoft.com/office/drawing/2014/main" val="3833951568"/>
                    </a:ext>
                  </a:extLst>
                </a:gridCol>
              </a:tblGrid>
              <a:tr h="370840">
                <a:tc>
                  <a:txBody>
                    <a:bodyPr/>
                    <a:lstStyle/>
                    <a:p>
                      <a:pPr algn="ctr"/>
                      <a:r>
                        <a:rPr lang="en-US" sz="2000" dirty="0" smtClean="0">
                          <a:solidFill>
                            <a:schemeClr val="bg1"/>
                          </a:solidFill>
                        </a:rPr>
                        <a:t>Packet Switching</a:t>
                      </a:r>
                      <a:endParaRPr lang="en-US" sz="2000" dirty="0">
                        <a:solidFill>
                          <a:schemeClr val="bg1"/>
                        </a:solidFill>
                      </a:endParaRPr>
                    </a:p>
                  </a:txBody>
                  <a:tcPr/>
                </a:tc>
                <a:tc>
                  <a:txBody>
                    <a:bodyPr/>
                    <a:lstStyle/>
                    <a:p>
                      <a:pPr algn="ctr"/>
                      <a:r>
                        <a:rPr lang="en-US" sz="2000" dirty="0" smtClean="0">
                          <a:solidFill>
                            <a:schemeClr val="bg1"/>
                          </a:solidFill>
                        </a:rPr>
                        <a:t>Circuit</a:t>
                      </a:r>
                      <a:r>
                        <a:rPr lang="en-US" sz="2000" baseline="0" dirty="0" smtClean="0">
                          <a:solidFill>
                            <a:schemeClr val="bg1"/>
                          </a:solidFill>
                        </a:rPr>
                        <a:t> Switching</a:t>
                      </a:r>
                      <a:endParaRPr lang="en-US" sz="2000" dirty="0">
                        <a:solidFill>
                          <a:schemeClr val="bg1"/>
                        </a:solidFill>
                      </a:endParaRPr>
                    </a:p>
                  </a:txBody>
                  <a:tcPr/>
                </a:tc>
                <a:extLst>
                  <a:ext uri="{0D108BD9-81ED-4DB2-BD59-A6C34878D82A}">
                    <a16:rowId xmlns:a16="http://schemas.microsoft.com/office/drawing/2014/main" val="778848669"/>
                  </a:ext>
                </a:extLst>
              </a:tr>
              <a:tr h="370840">
                <a:tc>
                  <a:txBody>
                    <a:bodyPr/>
                    <a:lstStyle/>
                    <a:p>
                      <a:pPr marL="119063" indent="-119063">
                        <a:buFontTx/>
                        <a:buChar char="-"/>
                      </a:pPr>
                      <a:r>
                        <a:rPr lang="en-US" sz="2000" dirty="0" smtClean="0">
                          <a:solidFill>
                            <a:schemeClr val="tx1">
                              <a:lumMod val="50000"/>
                            </a:schemeClr>
                          </a:solidFill>
                        </a:rPr>
                        <a:t>The message is broken down into small packets</a:t>
                      </a:r>
                    </a:p>
                    <a:p>
                      <a:pPr marL="119063" indent="-119063">
                        <a:buFontTx/>
                        <a:buChar char="-"/>
                      </a:pPr>
                      <a:r>
                        <a:rPr lang="en-US" sz="2000" dirty="0" smtClean="0">
                          <a:solidFill>
                            <a:schemeClr val="tx1">
                              <a:lumMod val="50000"/>
                            </a:schemeClr>
                          </a:solidFill>
                        </a:rPr>
                        <a:t>Every packet follows a different route</a:t>
                      </a:r>
                    </a:p>
                  </a:txBody>
                  <a:tcPr/>
                </a:tc>
                <a:tc>
                  <a:txBody>
                    <a:bodyPr/>
                    <a:lstStyle/>
                    <a:p>
                      <a:pPr marL="119063" indent="-119063">
                        <a:buFontTx/>
                        <a:buChar char="-"/>
                      </a:pPr>
                      <a:r>
                        <a:rPr lang="en-US" sz="2000" dirty="0" smtClean="0">
                          <a:solidFill>
                            <a:schemeClr val="tx1">
                              <a:lumMod val="50000"/>
                            </a:schemeClr>
                          </a:solidFill>
                        </a:rPr>
                        <a:t>Entire message</a:t>
                      </a:r>
                      <a:r>
                        <a:rPr lang="en-US" sz="2000" baseline="0" dirty="0" smtClean="0">
                          <a:solidFill>
                            <a:schemeClr val="tx1">
                              <a:lumMod val="50000"/>
                            </a:schemeClr>
                          </a:solidFill>
                        </a:rPr>
                        <a:t> is passed</a:t>
                      </a:r>
                    </a:p>
                    <a:p>
                      <a:pPr marL="119063" indent="-119063">
                        <a:buFontTx/>
                        <a:buChar char="-"/>
                      </a:pPr>
                      <a:r>
                        <a:rPr lang="en-US" sz="2000" baseline="0" dirty="0" smtClean="0">
                          <a:solidFill>
                            <a:schemeClr val="tx1">
                              <a:lumMod val="50000"/>
                            </a:schemeClr>
                          </a:solidFill>
                        </a:rPr>
                        <a:t>There is a dedicated communication link</a:t>
                      </a:r>
                      <a:endParaRPr lang="en-US" sz="2000" dirty="0">
                        <a:solidFill>
                          <a:schemeClr val="tx1">
                            <a:lumMod val="50000"/>
                          </a:schemeClr>
                        </a:solidFill>
                      </a:endParaRPr>
                    </a:p>
                  </a:txBody>
                  <a:tcPr/>
                </a:tc>
                <a:extLst>
                  <a:ext uri="{0D108BD9-81ED-4DB2-BD59-A6C34878D82A}">
                    <a16:rowId xmlns:a16="http://schemas.microsoft.com/office/drawing/2014/main" val="302789167"/>
                  </a:ext>
                </a:extLst>
              </a:tr>
              <a:tr h="370840">
                <a:tc>
                  <a:txBody>
                    <a:bodyPr/>
                    <a:lstStyle/>
                    <a:p>
                      <a:pPr marL="119063" indent="-119063">
                        <a:buFontTx/>
                        <a:buChar char="-"/>
                      </a:pPr>
                      <a:r>
                        <a:rPr lang="en-US" sz="2000" dirty="0" smtClean="0">
                          <a:solidFill>
                            <a:schemeClr val="tx1">
                              <a:lumMod val="50000"/>
                            </a:schemeClr>
                          </a:solidFill>
                        </a:rPr>
                        <a:t>Not suitable for real-time services</a:t>
                      </a:r>
                      <a:r>
                        <a:rPr lang="en-US" sz="2000" baseline="0" dirty="0" smtClean="0">
                          <a:solidFill>
                            <a:schemeClr val="tx1">
                              <a:lumMod val="50000"/>
                            </a:schemeClr>
                          </a:solidFill>
                        </a:rPr>
                        <a:t> (because of its variable &amp; unpredictable end-to-end delays)</a:t>
                      </a:r>
                      <a:endParaRPr lang="en-US" sz="2000" dirty="0" smtClean="0">
                        <a:solidFill>
                          <a:schemeClr val="tx1">
                            <a:lumMod val="50000"/>
                          </a:schemeClr>
                        </a:solidFill>
                      </a:endParaRPr>
                    </a:p>
                  </a:txBody>
                  <a:tcPr/>
                </a:tc>
                <a:tc>
                  <a:txBody>
                    <a:bodyPr/>
                    <a:lstStyle/>
                    <a:p>
                      <a:pPr marL="292100" indent="-292100"/>
                      <a:r>
                        <a:rPr lang="en-US" sz="2000" dirty="0" smtClean="0">
                          <a:solidFill>
                            <a:schemeClr val="tx1">
                              <a:lumMod val="50000"/>
                            </a:schemeClr>
                          </a:solidFill>
                        </a:rPr>
                        <a:t>- Excellent</a:t>
                      </a:r>
                      <a:r>
                        <a:rPr lang="en-US" sz="2000" baseline="0" dirty="0" smtClean="0">
                          <a:solidFill>
                            <a:schemeClr val="tx1">
                              <a:lumMod val="50000"/>
                            </a:schemeClr>
                          </a:solidFill>
                        </a:rPr>
                        <a:t> for real-time communications</a:t>
                      </a:r>
                      <a:endParaRPr lang="en-US" sz="2000" dirty="0">
                        <a:solidFill>
                          <a:schemeClr val="tx1">
                            <a:lumMod val="50000"/>
                          </a:schemeClr>
                        </a:solidFill>
                      </a:endParaRPr>
                    </a:p>
                  </a:txBody>
                  <a:tcPr/>
                </a:tc>
                <a:extLst>
                  <a:ext uri="{0D108BD9-81ED-4DB2-BD59-A6C34878D82A}">
                    <a16:rowId xmlns:a16="http://schemas.microsoft.com/office/drawing/2014/main" val="2786001380"/>
                  </a:ext>
                </a:extLst>
              </a:tr>
              <a:tr h="370840">
                <a:tc>
                  <a:txBody>
                    <a:bodyPr/>
                    <a:lstStyle/>
                    <a:p>
                      <a:r>
                        <a:rPr lang="en-US" sz="2000" dirty="0" smtClean="0">
                          <a:solidFill>
                            <a:schemeClr val="tx1">
                              <a:lumMod val="50000"/>
                            </a:schemeClr>
                          </a:solidFill>
                        </a:rPr>
                        <a:t>- Better sharing of transmission capacity</a:t>
                      </a:r>
                      <a:endParaRPr lang="en-US" sz="2000" dirty="0">
                        <a:solidFill>
                          <a:schemeClr val="tx1">
                            <a:lumMod val="50000"/>
                          </a:schemeClr>
                        </a:solidFill>
                      </a:endParaRPr>
                    </a:p>
                  </a:txBody>
                  <a:tcPr/>
                </a:tc>
                <a:tc>
                  <a:txBody>
                    <a:bodyPr/>
                    <a:lstStyle/>
                    <a:p>
                      <a:r>
                        <a:rPr lang="en-US" sz="2000" dirty="0" smtClean="0">
                          <a:solidFill>
                            <a:schemeClr val="tx1">
                              <a:lumMod val="50000"/>
                            </a:schemeClr>
                          </a:solidFill>
                        </a:rPr>
                        <a:t>- When</a:t>
                      </a:r>
                      <a:r>
                        <a:rPr lang="en-US" sz="2000" baseline="0" dirty="0" smtClean="0">
                          <a:solidFill>
                            <a:schemeClr val="tx1">
                              <a:lumMod val="50000"/>
                            </a:schemeClr>
                          </a:solidFill>
                        </a:rPr>
                        <a:t> no data is transmitted, capacity is unused, but still committed.</a:t>
                      </a:r>
                      <a:endParaRPr lang="en-US" sz="2000" dirty="0">
                        <a:solidFill>
                          <a:schemeClr val="tx1">
                            <a:lumMod val="50000"/>
                          </a:schemeClr>
                        </a:solidFill>
                      </a:endParaRPr>
                    </a:p>
                  </a:txBody>
                  <a:tcPr/>
                </a:tc>
                <a:extLst>
                  <a:ext uri="{0D108BD9-81ED-4DB2-BD59-A6C34878D82A}">
                    <a16:rowId xmlns:a16="http://schemas.microsoft.com/office/drawing/2014/main" val="644793845"/>
                  </a:ext>
                </a:extLst>
              </a:tr>
              <a:tr h="370840">
                <a:tc>
                  <a:txBody>
                    <a:bodyPr/>
                    <a:lstStyle/>
                    <a:p>
                      <a:r>
                        <a:rPr lang="en-US" sz="2000" dirty="0" smtClean="0">
                          <a:solidFill>
                            <a:schemeClr val="tx1">
                              <a:lumMod val="50000"/>
                            </a:schemeClr>
                          </a:solidFill>
                        </a:rPr>
                        <a:t>- Simpler, less costly</a:t>
                      </a:r>
                      <a:endParaRPr lang="en-US" sz="2000" dirty="0">
                        <a:solidFill>
                          <a:schemeClr val="tx1">
                            <a:lumMod val="50000"/>
                          </a:schemeClr>
                        </a:solidFill>
                      </a:endParaRPr>
                    </a:p>
                  </a:txBody>
                  <a:tcPr/>
                </a:tc>
                <a:tc>
                  <a:txBody>
                    <a:bodyPr/>
                    <a:lstStyle/>
                    <a:p>
                      <a:r>
                        <a:rPr lang="en-US" sz="2000" dirty="0" smtClean="0">
                          <a:solidFill>
                            <a:schemeClr val="tx1">
                              <a:lumMod val="50000"/>
                            </a:schemeClr>
                          </a:solidFill>
                        </a:rPr>
                        <a:t>- More</a:t>
                      </a:r>
                      <a:r>
                        <a:rPr lang="en-US" sz="2000" baseline="0" dirty="0" smtClean="0">
                          <a:solidFill>
                            <a:schemeClr val="tx1">
                              <a:lumMod val="50000"/>
                            </a:schemeClr>
                          </a:solidFill>
                        </a:rPr>
                        <a:t> complicated</a:t>
                      </a:r>
                      <a:endParaRPr lang="en-US" sz="2000" dirty="0">
                        <a:solidFill>
                          <a:schemeClr val="tx1">
                            <a:lumMod val="50000"/>
                          </a:schemeClr>
                        </a:solidFill>
                      </a:endParaRPr>
                    </a:p>
                  </a:txBody>
                  <a:tcPr/>
                </a:tc>
                <a:extLst>
                  <a:ext uri="{0D108BD9-81ED-4DB2-BD59-A6C34878D82A}">
                    <a16:rowId xmlns:a16="http://schemas.microsoft.com/office/drawing/2014/main" val="3932367258"/>
                  </a:ext>
                </a:extLst>
              </a:tr>
              <a:tr h="370840">
                <a:tc>
                  <a:txBody>
                    <a:bodyPr/>
                    <a:lstStyle/>
                    <a:p>
                      <a:r>
                        <a:rPr lang="en-US" sz="2000" dirty="0" smtClean="0">
                          <a:solidFill>
                            <a:schemeClr val="tx1">
                              <a:lumMod val="50000"/>
                            </a:schemeClr>
                          </a:solidFill>
                        </a:rPr>
                        <a:t>- Allocates link use</a:t>
                      </a:r>
                      <a:r>
                        <a:rPr lang="en-US" sz="2000" baseline="0" dirty="0" smtClean="0">
                          <a:solidFill>
                            <a:schemeClr val="tx1">
                              <a:lumMod val="50000"/>
                            </a:schemeClr>
                          </a:solidFill>
                        </a:rPr>
                        <a:t> on demand</a:t>
                      </a:r>
                      <a:endParaRPr lang="en-US" sz="2000" dirty="0">
                        <a:solidFill>
                          <a:schemeClr val="tx1">
                            <a:lumMod val="50000"/>
                          </a:schemeClr>
                        </a:solidFill>
                      </a:endParaRPr>
                    </a:p>
                  </a:txBody>
                  <a:tcPr/>
                </a:tc>
                <a:tc>
                  <a:txBody>
                    <a:bodyPr/>
                    <a:lstStyle/>
                    <a:p>
                      <a:r>
                        <a:rPr lang="en-US" sz="2000" dirty="0" smtClean="0">
                          <a:solidFill>
                            <a:schemeClr val="tx1">
                              <a:lumMod val="50000"/>
                            </a:schemeClr>
                          </a:solidFill>
                        </a:rPr>
                        <a:t>- Pre-allocates use</a:t>
                      </a:r>
                      <a:r>
                        <a:rPr lang="en-US" sz="2000" baseline="0" dirty="0" smtClean="0">
                          <a:solidFill>
                            <a:schemeClr val="tx1">
                              <a:lumMod val="50000"/>
                            </a:schemeClr>
                          </a:solidFill>
                        </a:rPr>
                        <a:t> of the transmission link regardless of demand</a:t>
                      </a:r>
                      <a:endParaRPr lang="en-US" sz="2000" dirty="0">
                        <a:solidFill>
                          <a:schemeClr val="tx1">
                            <a:lumMod val="50000"/>
                          </a:schemeClr>
                        </a:solidFill>
                      </a:endParaRPr>
                    </a:p>
                  </a:txBody>
                  <a:tcPr/>
                </a:tc>
                <a:extLst>
                  <a:ext uri="{0D108BD9-81ED-4DB2-BD59-A6C34878D82A}">
                    <a16:rowId xmlns:a16="http://schemas.microsoft.com/office/drawing/2014/main" val="3330944255"/>
                  </a:ext>
                </a:extLst>
              </a:tr>
            </a:tbl>
          </a:graphicData>
        </a:graphic>
      </p:graphicFrame>
    </p:spTree>
    <p:extLst>
      <p:ext uri="{BB962C8B-B14F-4D97-AF65-F5344CB8AC3E}">
        <p14:creationId xmlns:p14="http://schemas.microsoft.com/office/powerpoint/2010/main" val="1437915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195308" y="2299317"/>
            <a:ext cx="8211845" cy="1809766"/>
          </a:xfrm>
        </p:spPr>
        <p:txBody>
          <a:bodyPr/>
          <a:lstStyle/>
          <a:p>
            <a:pPr>
              <a:lnSpc>
                <a:spcPct val="100000"/>
              </a:lnSpc>
            </a:pPr>
            <a:r>
              <a:rPr lang="en-US" dirty="0"/>
              <a:t>6</a:t>
            </a:r>
            <a:r>
              <a:rPr lang="en-US" dirty="0" smtClean="0"/>
              <a:t>. Network topology</a:t>
            </a:r>
            <a:endParaRPr lang="en-US" dirty="0"/>
          </a:p>
        </p:txBody>
      </p:sp>
    </p:spTree>
    <p:extLst>
      <p:ext uri="{BB962C8B-B14F-4D97-AF65-F5344CB8AC3E}">
        <p14:creationId xmlns:p14="http://schemas.microsoft.com/office/powerpoint/2010/main" val="413955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en-US" sz="1800" dirty="0" smtClean="0">
                <a:latin typeface="Helvetica World" panose="020B0500040000020004" pitchFamily="34" charset="0"/>
                <a:cs typeface="Helvetica World" panose="020B0500040000020004" pitchFamily="34" charset="0"/>
              </a:rPr>
              <a:t>NETWORK TOPOLOGY</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11925689"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solidFill>
                  <a:schemeClr val="tx1">
                    <a:lumMod val="50000"/>
                  </a:schemeClr>
                </a:solidFill>
              </a:rPr>
              <a:t>Network topology</a:t>
            </a:r>
            <a:r>
              <a:rPr lang="en-US" dirty="0">
                <a:solidFill>
                  <a:schemeClr val="tx1">
                    <a:lumMod val="50000"/>
                  </a:schemeClr>
                </a:solidFill>
              </a:rPr>
              <a:t> is the arrangement of the elements (links, nodes, etc.) of a communication network</a:t>
            </a:r>
            <a:r>
              <a:rPr lang="en-US" dirty="0" smtClean="0">
                <a:solidFill>
                  <a:schemeClr val="tx1">
                    <a:lumMod val="50000"/>
                  </a:schemeClr>
                </a:solidFill>
              </a:rPr>
              <a:t>.</a:t>
            </a:r>
          </a:p>
          <a:p>
            <a:pPr algn="just"/>
            <a:r>
              <a:rPr lang="en-US" dirty="0">
                <a:solidFill>
                  <a:schemeClr val="tx1">
                    <a:lumMod val="50000"/>
                  </a:schemeClr>
                </a:solidFill>
              </a:rPr>
              <a:t>There are two approaches to network topology: physical and logical. </a:t>
            </a:r>
            <a:endParaRPr lang="en-US" dirty="0" smtClean="0">
              <a:solidFill>
                <a:schemeClr val="tx1">
                  <a:lumMod val="50000"/>
                </a:schemeClr>
              </a:solidFill>
            </a:endParaRPr>
          </a:p>
          <a:p>
            <a:pPr marL="566738" indent="115888" algn="just">
              <a:buFont typeface="Courier New" panose="02070309020205020404" pitchFamily="49" charset="0"/>
              <a:buChar char="o"/>
            </a:pPr>
            <a:r>
              <a:rPr lang="en-US" altLang="en-US" dirty="0">
                <a:solidFill>
                  <a:schemeClr val="tx1">
                    <a:lumMod val="50000"/>
                  </a:schemeClr>
                </a:solidFill>
                <a:latin typeface="+mj-lt"/>
              </a:rPr>
              <a:t>	</a:t>
            </a:r>
            <a:r>
              <a:rPr lang="en-US" dirty="0">
                <a:solidFill>
                  <a:schemeClr val="tx1">
                    <a:lumMod val="50000"/>
                  </a:schemeClr>
                </a:solidFill>
              </a:rPr>
              <a:t>Physical network </a:t>
            </a:r>
            <a:r>
              <a:rPr lang="en-US" dirty="0" smtClean="0">
                <a:solidFill>
                  <a:schemeClr val="tx1">
                    <a:lumMod val="50000"/>
                  </a:schemeClr>
                </a:solidFill>
              </a:rPr>
              <a:t>topology </a:t>
            </a:r>
            <a:r>
              <a:rPr lang="en-US" dirty="0">
                <a:solidFill>
                  <a:schemeClr val="tx1">
                    <a:lumMod val="50000"/>
                  </a:schemeClr>
                </a:solidFill>
              </a:rPr>
              <a:t>refers to the physical connections and interconnections between nodes and the network—the wires, cables, and so forth</a:t>
            </a:r>
            <a:r>
              <a:rPr lang="en-US" dirty="0" smtClean="0">
                <a:solidFill>
                  <a:schemeClr val="tx1">
                    <a:lumMod val="50000"/>
                  </a:schemeClr>
                </a:solidFill>
              </a:rPr>
              <a:t>.</a:t>
            </a:r>
          </a:p>
          <a:p>
            <a:pPr marL="914400" indent="-347663" algn="just">
              <a:buFont typeface="Courier New" panose="02070309020205020404" pitchFamily="49" charset="0"/>
              <a:buChar char="o"/>
            </a:pPr>
            <a:r>
              <a:rPr lang="en-US" dirty="0" smtClean="0">
                <a:solidFill>
                  <a:schemeClr val="tx1">
                    <a:lumMod val="50000"/>
                  </a:schemeClr>
                </a:solidFill>
              </a:rPr>
              <a:t>Logical </a:t>
            </a:r>
            <a:r>
              <a:rPr lang="en-US" dirty="0">
                <a:solidFill>
                  <a:schemeClr val="tx1">
                    <a:lumMod val="50000"/>
                  </a:schemeClr>
                </a:solidFill>
              </a:rPr>
              <a:t>network </a:t>
            </a:r>
            <a:r>
              <a:rPr lang="en-US" dirty="0" smtClean="0">
                <a:solidFill>
                  <a:schemeClr val="tx1">
                    <a:lumMod val="50000"/>
                  </a:schemeClr>
                </a:solidFill>
              </a:rPr>
              <a:t>topology refers </a:t>
            </a:r>
            <a:r>
              <a:rPr lang="en-US" dirty="0">
                <a:solidFill>
                  <a:schemeClr val="tx1">
                    <a:lumMod val="50000"/>
                  </a:schemeClr>
                </a:solidFill>
              </a:rPr>
              <a:t>to the conceptual understanding of how and why the network is arranged the way it is, and how data moves through </a:t>
            </a:r>
            <a:r>
              <a:rPr lang="en-US" dirty="0" smtClean="0">
                <a:solidFill>
                  <a:schemeClr val="tx1">
                    <a:lumMod val="50000"/>
                  </a:schemeClr>
                </a:solidFill>
              </a:rPr>
              <a:t>it.</a:t>
            </a:r>
            <a:endParaRPr lang="en-US" altLang="en-US" dirty="0">
              <a:solidFill>
                <a:schemeClr val="tx1">
                  <a:lumMod val="50000"/>
                </a:schemeClr>
              </a:solidFill>
              <a:latin typeface="+mj-lt"/>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pic>
        <p:nvPicPr>
          <p:cNvPr id="9" name="Picture 2" descr="Network Topologies - EUBoxe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440" y="3899637"/>
            <a:ext cx="6452025" cy="272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75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106532" y="2112886"/>
            <a:ext cx="6374168" cy="1854154"/>
          </a:xfrm>
        </p:spPr>
        <p:txBody>
          <a:bodyPr/>
          <a:lstStyle/>
          <a:p>
            <a:r>
              <a:rPr lang="en-US" dirty="0"/>
              <a:t>7</a:t>
            </a:r>
            <a:r>
              <a:rPr lang="en-US" dirty="0" smtClean="0"/>
              <a:t>. Network Performance</a:t>
            </a:r>
            <a:endParaRPr lang="en-US" dirty="0"/>
          </a:p>
        </p:txBody>
      </p:sp>
    </p:spTree>
    <p:extLst>
      <p:ext uri="{BB962C8B-B14F-4D97-AF65-F5344CB8AC3E}">
        <p14:creationId xmlns:p14="http://schemas.microsoft.com/office/powerpoint/2010/main" val="854622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en-US" sz="1800" dirty="0" smtClean="0">
                <a:latin typeface="Helvetica World" panose="020B0500040000020004" pitchFamily="34" charset="0"/>
                <a:cs typeface="Helvetica World" panose="020B0500040000020004" pitchFamily="34" charset="0"/>
              </a:rPr>
              <a:t>FOUR SOURCES OF PACKET DELAY</a:t>
            </a:r>
            <a:endParaRPr lang="en-US" sz="1800" dirty="0">
              <a:latin typeface="Helvetica World" panose="020B05000400000200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grpSp>
        <p:nvGrpSpPr>
          <p:cNvPr id="6" name="Group 70"/>
          <p:cNvGrpSpPr>
            <a:grpSpLocks/>
          </p:cNvGrpSpPr>
          <p:nvPr/>
        </p:nvGrpSpPr>
        <p:grpSpPr bwMode="auto">
          <a:xfrm>
            <a:off x="3267075" y="1249364"/>
            <a:ext cx="5894388" cy="2935287"/>
            <a:chOff x="1743075" y="1249363"/>
            <a:chExt cx="5894066" cy="2935287"/>
          </a:xfrm>
        </p:grpSpPr>
        <p:sp>
          <p:nvSpPr>
            <p:cNvPr id="7" name="Line 24"/>
            <p:cNvSpPr>
              <a:spLocks noChangeShapeType="1"/>
            </p:cNvSpPr>
            <p:nvPr/>
          </p:nvSpPr>
          <p:spPr bwMode="auto">
            <a:xfrm>
              <a:off x="2620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 name="Group 347"/>
            <p:cNvGrpSpPr>
              <a:grpSpLocks/>
            </p:cNvGrpSpPr>
            <p:nvPr/>
          </p:nvGrpSpPr>
          <p:grpSpPr bwMode="auto">
            <a:xfrm>
              <a:off x="3336378" y="1905474"/>
              <a:ext cx="1162562" cy="715538"/>
              <a:chOff x="1871277" y="1576300"/>
              <a:chExt cx="1128371" cy="437861"/>
            </a:xfrm>
          </p:grpSpPr>
          <p:sp>
            <p:nvSpPr>
              <p:cNvPr id="49" name="Oval 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0" name="Rectangle 49"/>
              <p:cNvSpPr/>
              <p:nvPr/>
            </p:nvSpPr>
            <p:spPr bwMode="auto">
              <a:xfrm>
                <a:off x="1871723" y="1739212"/>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 name="Oval 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2" name="Freeform 51"/>
              <p:cNvSpPr/>
              <p:nvPr/>
            </p:nvSpPr>
            <p:spPr bwMode="auto">
              <a:xfrm>
                <a:off x="2159840" y="1673154"/>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3" name="Freeform 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 name="Freeform 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5" name="Freeform 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6" name="Straight Connector 55"/>
              <p:cNvCxnSpPr>
                <a:cxnSpLocks noChangeShapeType="1"/>
                <a:endCxn id="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7" name="Straight Connector 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0" name="Line 26"/>
            <p:cNvSpPr>
              <a:spLocks noChangeShapeType="1"/>
            </p:cNvSpPr>
            <p:nvPr/>
          </p:nvSpPr>
          <p:spPr bwMode="auto">
            <a:xfrm>
              <a:off x="4545013" y="2276475"/>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29"/>
            <p:cNvSpPr>
              <a:spLocks noChangeArrowheads="1"/>
            </p:cNvSpPr>
            <p:nvPr/>
          </p:nvSpPr>
          <p:spPr bwMode="auto">
            <a:xfrm>
              <a:off x="5464175" y="2076450"/>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12" name="Rectangle 30"/>
            <p:cNvSpPr>
              <a:spLocks noChangeArrowheads="1"/>
            </p:cNvSpPr>
            <p:nvPr/>
          </p:nvSpPr>
          <p:spPr bwMode="auto">
            <a:xfrm>
              <a:off x="4211638" y="2147888"/>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13" name="Rectangle 31"/>
            <p:cNvSpPr>
              <a:spLocks noChangeArrowheads="1"/>
            </p:cNvSpPr>
            <p:nvPr/>
          </p:nvSpPr>
          <p:spPr bwMode="auto">
            <a:xfrm>
              <a:off x="4373563" y="2147888"/>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14" name="Line 35"/>
            <p:cNvSpPr>
              <a:spLocks noChangeShapeType="1"/>
            </p:cNvSpPr>
            <p:nvPr/>
          </p:nvSpPr>
          <p:spPr bwMode="auto">
            <a:xfrm flipV="1">
              <a:off x="6235700"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Rectangle 38"/>
            <p:cNvSpPr>
              <a:spLocks noChangeArrowheads="1"/>
            </p:cNvSpPr>
            <p:nvPr/>
          </p:nvSpPr>
          <p:spPr bwMode="auto">
            <a:xfrm>
              <a:off x="4502150" y="20859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16" name="Text Box 39"/>
            <p:cNvSpPr txBox="1">
              <a:spLocks noChangeArrowheads="1"/>
            </p:cNvSpPr>
            <p:nvPr/>
          </p:nvSpPr>
          <p:spPr bwMode="auto">
            <a:xfrm>
              <a:off x="4891088" y="16891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propagation</a:t>
              </a:r>
            </a:p>
          </p:txBody>
        </p:sp>
        <p:sp>
          <p:nvSpPr>
            <p:cNvPr id="17" name="Line 40"/>
            <p:cNvSpPr>
              <a:spLocks noChangeShapeType="1"/>
            </p:cNvSpPr>
            <p:nvPr/>
          </p:nvSpPr>
          <p:spPr bwMode="auto">
            <a:xfrm rot="10800000">
              <a:off x="4645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43"/>
            <p:cNvSpPr txBox="1">
              <a:spLocks noChangeArrowheads="1"/>
            </p:cNvSpPr>
            <p:nvPr/>
          </p:nvSpPr>
          <p:spPr bwMode="auto">
            <a:xfrm>
              <a:off x="3127375" y="2803525"/>
              <a:ext cx="1289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dirty="0">
                  <a:solidFill>
                    <a:srgbClr val="CC0000"/>
                  </a:solidFill>
                </a:rPr>
                <a:t>nodal</a:t>
              </a:r>
            </a:p>
            <a:p>
              <a:pPr algn="ctr"/>
              <a:r>
                <a:rPr lang="en-US" altLang="en-US" sz="1800" dirty="0">
                  <a:solidFill>
                    <a:srgbClr val="CC0000"/>
                  </a:solidFill>
                </a:rPr>
                <a:t>processing</a:t>
              </a:r>
            </a:p>
          </p:txBody>
        </p:sp>
        <p:sp>
          <p:nvSpPr>
            <p:cNvPr id="19" name="Line 44"/>
            <p:cNvSpPr>
              <a:spLocks noChangeShapeType="1"/>
            </p:cNvSpPr>
            <p:nvPr/>
          </p:nvSpPr>
          <p:spPr bwMode="auto">
            <a:xfrm rot="10800000">
              <a:off x="3378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5"/>
            <p:cNvSpPr>
              <a:spLocks noChangeShapeType="1"/>
            </p:cNvSpPr>
            <p:nvPr/>
          </p:nvSpPr>
          <p:spPr bwMode="auto">
            <a:xfrm rot="10800000" flipV="1">
              <a:off x="4187825"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Text Box 46"/>
            <p:cNvSpPr txBox="1">
              <a:spLocks noChangeArrowheads="1"/>
            </p:cNvSpPr>
            <p:nvPr/>
          </p:nvSpPr>
          <p:spPr bwMode="auto">
            <a:xfrm>
              <a:off x="4595813" y="30607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queueing</a:t>
              </a:r>
            </a:p>
          </p:txBody>
        </p:sp>
        <p:sp>
          <p:nvSpPr>
            <p:cNvPr id="22" name="Line 47"/>
            <p:cNvSpPr>
              <a:spLocks noChangeShapeType="1"/>
            </p:cNvSpPr>
            <p:nvPr/>
          </p:nvSpPr>
          <p:spPr bwMode="auto">
            <a:xfrm rot="10800000">
              <a:off x="4349750"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3"/>
            <p:cNvSpPr>
              <a:spLocks noChangeArrowheads="1"/>
            </p:cNvSpPr>
            <p:nvPr/>
          </p:nvSpPr>
          <p:spPr bwMode="auto">
            <a:xfrm>
              <a:off x="2116138" y="3630613"/>
              <a:ext cx="4943475" cy="554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None/>
              </a:pP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nodal</a:t>
              </a:r>
              <a:r>
                <a:rPr lang="en-US" altLang="en-US">
                  <a:solidFill>
                    <a:srgbClr val="000000"/>
                  </a:solidFill>
                  <a:latin typeface="Gill Sans MT" panose="020B0502020104020203" pitchFamily="34" charset="0"/>
                </a:rPr>
                <a:t> = </a:t>
              </a: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proc</a:t>
              </a:r>
              <a:r>
                <a:rPr lang="en-US" altLang="en-US">
                  <a:solidFill>
                    <a:srgbClr val="000000"/>
                  </a:solidFill>
                  <a:latin typeface="Gill Sans MT" panose="020B0502020104020203" pitchFamily="34" charset="0"/>
                </a:rPr>
                <a:t> + </a:t>
              </a: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queue</a:t>
              </a:r>
              <a:r>
                <a:rPr lang="en-US" altLang="en-US">
                  <a:solidFill>
                    <a:srgbClr val="000000"/>
                  </a:solidFill>
                  <a:latin typeface="Gill Sans MT" panose="020B0502020104020203" pitchFamily="34" charset="0"/>
                </a:rPr>
                <a:t> + </a:t>
              </a: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trans</a:t>
              </a:r>
              <a:r>
                <a:rPr lang="en-US" altLang="en-US">
                  <a:solidFill>
                    <a:srgbClr val="000000"/>
                  </a:solidFill>
                  <a:latin typeface="Gill Sans MT" panose="020B0502020104020203" pitchFamily="34" charset="0"/>
                </a:rPr>
                <a:t> +  </a:t>
              </a: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prop</a:t>
              </a:r>
              <a:endParaRPr lang="en-US" altLang="en-US">
                <a:solidFill>
                  <a:srgbClr val="000000"/>
                </a:solidFill>
                <a:latin typeface="Gill Sans MT" panose="020B0502020104020203" pitchFamily="34" charset="0"/>
              </a:endParaRPr>
            </a:p>
          </p:txBody>
        </p:sp>
        <p:sp>
          <p:nvSpPr>
            <p:cNvPr id="24" name="Line 25"/>
            <p:cNvSpPr>
              <a:spLocks noChangeShapeType="1"/>
            </p:cNvSpPr>
            <p:nvPr/>
          </p:nvSpPr>
          <p:spPr bwMode="auto">
            <a:xfrm flipV="1">
              <a:off x="2619083" y="2397124"/>
              <a:ext cx="73530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32"/>
            <p:cNvSpPr>
              <a:spLocks noChangeArrowheads="1"/>
            </p:cNvSpPr>
            <p:nvPr/>
          </p:nvSpPr>
          <p:spPr bwMode="auto">
            <a:xfrm>
              <a:off x="3159125" y="20478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26" name="Line 33"/>
            <p:cNvSpPr>
              <a:spLocks noChangeShapeType="1"/>
            </p:cNvSpPr>
            <p:nvPr/>
          </p:nvSpPr>
          <p:spPr bwMode="auto">
            <a:xfrm>
              <a:off x="3109913"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36"/>
            <p:cNvSpPr txBox="1">
              <a:spLocks noChangeArrowheads="1"/>
            </p:cNvSpPr>
            <p:nvPr/>
          </p:nvSpPr>
          <p:spPr bwMode="auto">
            <a:xfrm>
              <a:off x="1743075" y="1541463"/>
              <a:ext cx="402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000000"/>
                  </a:solidFill>
                </a:rPr>
                <a:t>A</a:t>
              </a:r>
            </a:p>
          </p:txBody>
        </p:sp>
        <p:sp>
          <p:nvSpPr>
            <p:cNvPr id="28" name="Text Box 37"/>
            <p:cNvSpPr txBox="1">
              <a:spLocks noChangeArrowheads="1"/>
            </p:cNvSpPr>
            <p:nvPr/>
          </p:nvSpPr>
          <p:spPr bwMode="auto">
            <a:xfrm>
              <a:off x="1919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B</a:t>
              </a:r>
            </a:p>
          </p:txBody>
        </p:sp>
        <p:grpSp>
          <p:nvGrpSpPr>
            <p:cNvPr id="29" name="Group 66"/>
            <p:cNvGrpSpPr>
              <a:grpSpLocks/>
            </p:cNvGrpSpPr>
            <p:nvPr/>
          </p:nvGrpSpPr>
          <p:grpSpPr bwMode="auto">
            <a:xfrm>
              <a:off x="1893888" y="1541463"/>
              <a:ext cx="779462" cy="679450"/>
              <a:chOff x="-44" y="1473"/>
              <a:chExt cx="981" cy="1105"/>
            </a:xfrm>
          </p:grpSpPr>
          <p:pic>
            <p:nvPicPr>
              <p:cNvPr id="47"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0" name="Group 69"/>
            <p:cNvGrpSpPr>
              <a:grpSpLocks/>
            </p:cNvGrpSpPr>
            <p:nvPr/>
          </p:nvGrpSpPr>
          <p:grpSpPr bwMode="auto">
            <a:xfrm>
              <a:off x="1943685" y="2548431"/>
              <a:ext cx="779463" cy="679450"/>
              <a:chOff x="-44" y="1473"/>
              <a:chExt cx="981" cy="1105"/>
            </a:xfrm>
          </p:grpSpPr>
          <p:pic>
            <p:nvPicPr>
              <p:cNvPr id="45"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31" name="Text Box 41"/>
            <p:cNvSpPr txBox="1">
              <a:spLocks noChangeArrowheads="1"/>
            </p:cNvSpPr>
            <p:nvPr/>
          </p:nvSpPr>
          <p:spPr bwMode="auto">
            <a:xfrm>
              <a:off x="2987675" y="1249363"/>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transmission</a:t>
              </a:r>
            </a:p>
          </p:txBody>
        </p:sp>
        <p:sp>
          <p:nvSpPr>
            <p:cNvPr id="32" name="Line 42"/>
            <p:cNvSpPr>
              <a:spLocks noChangeShapeType="1"/>
            </p:cNvSpPr>
            <p:nvPr/>
          </p:nvSpPr>
          <p:spPr bwMode="auto">
            <a:xfrm rot="10800000" flipH="1" flipV="1">
              <a:off x="4038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347"/>
            <p:cNvGrpSpPr>
              <a:grpSpLocks/>
            </p:cNvGrpSpPr>
            <p:nvPr/>
          </p:nvGrpSpPr>
          <p:grpSpPr bwMode="auto">
            <a:xfrm>
              <a:off x="6474579" y="1949848"/>
              <a:ext cx="1162562" cy="715538"/>
              <a:chOff x="1871277" y="1576300"/>
              <a:chExt cx="1128371" cy="437861"/>
            </a:xfrm>
          </p:grpSpPr>
          <p:sp>
            <p:nvSpPr>
              <p:cNvPr id="36" name="Oval 35"/>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7" name="Rectangle 36"/>
              <p:cNvSpPr/>
              <p:nvPr/>
            </p:nvSpPr>
            <p:spPr bwMode="auto">
              <a:xfrm>
                <a:off x="1871836" y="1739259"/>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 name="Oval 3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9" name="Freeform 38"/>
              <p:cNvSpPr/>
              <p:nvPr/>
            </p:nvSpPr>
            <p:spPr bwMode="auto">
              <a:xfrm>
                <a:off x="2159951" y="1673201"/>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 name="Freeform 3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1" name="Freeform 4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 name="Freeform 4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3" name="Straight Connector 42"/>
              <p:cNvCxnSpPr>
                <a:cxnSpLocks noChangeShapeType="1"/>
                <a:endCxn id="3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34" name="Rectangle 31"/>
            <p:cNvSpPr>
              <a:spLocks noChangeArrowheads="1"/>
            </p:cNvSpPr>
            <p:nvPr/>
          </p:nvSpPr>
          <p:spPr bwMode="auto">
            <a:xfrm>
              <a:off x="2722387" y="2704007"/>
              <a:ext cx="139765" cy="185197"/>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35" name="Line 33"/>
            <p:cNvSpPr>
              <a:spLocks noChangeShapeType="1"/>
            </p:cNvSpPr>
            <p:nvPr/>
          </p:nvSpPr>
          <p:spPr bwMode="auto">
            <a:xfrm flipV="1">
              <a:off x="2897708" y="2673625"/>
              <a:ext cx="219668"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8" name="Rectangle 4"/>
          <p:cNvSpPr txBox="1">
            <a:spLocks noChangeArrowheads="1"/>
          </p:cNvSpPr>
          <p:nvPr/>
        </p:nvSpPr>
        <p:spPr>
          <a:xfrm>
            <a:off x="410114" y="4410103"/>
            <a:ext cx="4364193" cy="216413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i="1" dirty="0" err="1" smtClean="0">
                <a:solidFill>
                  <a:srgbClr val="FF0000"/>
                </a:solidFill>
                <a:latin typeface="+mj-lt"/>
                <a:ea typeface="ＭＳ Ｐゴシック" charset="0"/>
              </a:rPr>
              <a:t>d</a:t>
            </a:r>
            <a:r>
              <a:rPr lang="en-US" baseline="-25000" dirty="0" err="1" smtClean="0">
                <a:solidFill>
                  <a:srgbClr val="FF0000"/>
                </a:solidFill>
                <a:latin typeface="+mj-lt"/>
                <a:ea typeface="ＭＳ Ｐゴシック" charset="0"/>
              </a:rPr>
              <a:t>proc</a:t>
            </a:r>
            <a:r>
              <a:rPr lang="en-US" dirty="0" smtClean="0">
                <a:solidFill>
                  <a:srgbClr val="FF0000"/>
                </a:solidFill>
                <a:latin typeface="+mj-lt"/>
                <a:ea typeface="ＭＳ Ｐゴシック" charset="0"/>
              </a:rPr>
              <a:t>: nodal processing </a:t>
            </a:r>
          </a:p>
          <a:p>
            <a:pPr>
              <a:defRPr/>
            </a:pPr>
            <a:r>
              <a:rPr lang="en-US" dirty="0" smtClean="0">
                <a:solidFill>
                  <a:schemeClr val="tx1">
                    <a:lumMod val="50000"/>
                  </a:schemeClr>
                </a:solidFill>
                <a:latin typeface="+mj-lt"/>
                <a:ea typeface="ＭＳ Ｐゴシック" charset="0"/>
              </a:rPr>
              <a:t>check bit errors</a:t>
            </a:r>
          </a:p>
          <a:p>
            <a:pPr>
              <a:defRPr/>
            </a:pPr>
            <a:r>
              <a:rPr lang="en-US" dirty="0" smtClean="0">
                <a:solidFill>
                  <a:schemeClr val="tx1">
                    <a:lumMod val="50000"/>
                  </a:schemeClr>
                </a:solidFill>
                <a:latin typeface="+mj-lt"/>
                <a:ea typeface="ＭＳ Ｐゴシック" charset="0"/>
              </a:rPr>
              <a:t>examine the packet’s header</a:t>
            </a:r>
          </a:p>
          <a:p>
            <a:pPr>
              <a:defRPr/>
            </a:pPr>
            <a:r>
              <a:rPr lang="en-US" dirty="0" smtClean="0">
                <a:solidFill>
                  <a:schemeClr val="tx1">
                    <a:lumMod val="50000"/>
                  </a:schemeClr>
                </a:solidFill>
                <a:latin typeface="+mj-lt"/>
                <a:ea typeface="ＭＳ Ｐゴシック" charset="0"/>
              </a:rPr>
              <a:t>determine output link</a:t>
            </a:r>
          </a:p>
          <a:p>
            <a:pPr>
              <a:defRPr/>
            </a:pPr>
            <a:r>
              <a:rPr lang="en-US" dirty="0" smtClean="0">
                <a:solidFill>
                  <a:schemeClr val="tx1">
                    <a:lumMod val="50000"/>
                  </a:schemeClr>
                </a:solidFill>
                <a:latin typeface="+mj-lt"/>
                <a:ea typeface="ＭＳ Ｐゴシック" charset="0"/>
              </a:rPr>
              <a:t>typically &lt; </a:t>
            </a:r>
            <a:r>
              <a:rPr lang="en-US" dirty="0" err="1" smtClean="0">
                <a:solidFill>
                  <a:schemeClr val="tx1">
                    <a:lumMod val="50000"/>
                  </a:schemeClr>
                </a:solidFill>
                <a:latin typeface="+mj-lt"/>
                <a:ea typeface="ＭＳ Ｐゴシック" charset="0"/>
              </a:rPr>
              <a:t>ms</a:t>
            </a:r>
            <a:endParaRPr lang="en-US" dirty="0">
              <a:solidFill>
                <a:schemeClr val="tx1">
                  <a:lumMod val="50000"/>
                </a:schemeClr>
              </a:solidFill>
              <a:latin typeface="+mj-lt"/>
              <a:ea typeface="ＭＳ Ｐゴシック" charset="0"/>
            </a:endParaRPr>
          </a:p>
        </p:txBody>
      </p:sp>
      <p:sp>
        <p:nvSpPr>
          <p:cNvPr id="59" name="Rectangle 58"/>
          <p:cNvSpPr>
            <a:spLocks noChangeArrowheads="1"/>
          </p:cNvSpPr>
          <p:nvPr/>
        </p:nvSpPr>
        <p:spPr bwMode="auto">
          <a:xfrm>
            <a:off x="5978673" y="4377925"/>
            <a:ext cx="5295069" cy="2365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4488" indent="-344488">
              <a:spcBef>
                <a:spcPct val="20000"/>
              </a:spcBef>
              <a:buClr>
                <a:srgbClr val="3333CC"/>
              </a:buClr>
              <a:buSzPct val="85000"/>
              <a:defRPr/>
            </a:pPr>
            <a:r>
              <a:rPr lang="en-US" dirty="0">
                <a:solidFill>
                  <a:schemeClr val="tx1">
                    <a:lumMod val="50000"/>
                  </a:schemeClr>
                </a:solidFill>
                <a:latin typeface="+mj-lt"/>
                <a:ea typeface="ＭＳ Ｐゴシック" charset="0"/>
                <a:cs typeface="ＭＳ Ｐゴシック" charset="0"/>
              </a:rPr>
              <a:t> </a:t>
            </a:r>
            <a:r>
              <a:rPr lang="en-US" i="1" dirty="0">
                <a:solidFill>
                  <a:srgbClr val="FF0000"/>
                </a:solidFill>
                <a:latin typeface="+mj-lt"/>
                <a:ea typeface="ＭＳ Ｐゴシック" charset="0"/>
                <a:cs typeface="ＭＳ Ｐゴシック" charset="0"/>
              </a:rPr>
              <a:t>d</a:t>
            </a:r>
            <a:r>
              <a:rPr lang="en-US" baseline="-25000" dirty="0">
                <a:solidFill>
                  <a:srgbClr val="FF0000"/>
                </a:solidFill>
                <a:latin typeface="+mj-lt"/>
                <a:ea typeface="ＭＳ Ｐゴシック" charset="0"/>
                <a:cs typeface="ＭＳ Ｐゴシック" charset="0"/>
              </a:rPr>
              <a:t>queue</a:t>
            </a:r>
            <a:r>
              <a:rPr lang="en-US" dirty="0">
                <a:solidFill>
                  <a:srgbClr val="FF0000"/>
                </a:solidFill>
                <a:latin typeface="+mj-lt"/>
                <a:ea typeface="ＭＳ Ｐゴシック" charset="0"/>
                <a:cs typeface="ＭＳ Ｐゴシック" charset="0"/>
              </a:rPr>
              <a:t>: queueing delay</a:t>
            </a:r>
          </a:p>
          <a:p>
            <a:pPr marL="285750" indent="-285750">
              <a:spcBef>
                <a:spcPct val="20000"/>
              </a:spcBef>
              <a:buClr>
                <a:srgbClr val="000099"/>
              </a:buClr>
              <a:buFont typeface="Arial" panose="020B0604020202020204" pitchFamily="34" charset="0"/>
              <a:buChar char="•"/>
              <a:defRPr/>
            </a:pPr>
            <a:r>
              <a:rPr lang="en-US" dirty="0">
                <a:solidFill>
                  <a:schemeClr val="tx1">
                    <a:lumMod val="50000"/>
                  </a:schemeClr>
                </a:solidFill>
                <a:latin typeface="+mj-lt"/>
                <a:ea typeface="ＭＳ Ｐゴシック" charset="0"/>
                <a:cs typeface="ＭＳ Ｐゴシック" charset="0"/>
              </a:rPr>
              <a:t>time waiting at output link for </a:t>
            </a:r>
            <a:r>
              <a:rPr lang="en-US" dirty="0" smtClean="0">
                <a:solidFill>
                  <a:schemeClr val="tx1">
                    <a:lumMod val="50000"/>
                  </a:schemeClr>
                </a:solidFill>
                <a:latin typeface="+mj-lt"/>
                <a:ea typeface="ＭＳ Ｐゴシック" charset="0"/>
                <a:cs typeface="ＭＳ Ｐゴシック" charset="0"/>
              </a:rPr>
              <a:t>transmission onto the link </a:t>
            </a:r>
            <a:endParaRPr lang="en-US" dirty="0">
              <a:solidFill>
                <a:schemeClr val="tx1">
                  <a:lumMod val="50000"/>
                </a:schemeClr>
              </a:solidFill>
              <a:latin typeface="+mj-lt"/>
              <a:ea typeface="ＭＳ Ｐゴシック" charset="0"/>
              <a:cs typeface="ＭＳ Ｐゴシック" charset="0"/>
            </a:endParaRPr>
          </a:p>
          <a:p>
            <a:pPr marL="285750" indent="-285750">
              <a:spcBef>
                <a:spcPct val="20000"/>
              </a:spcBef>
              <a:buClr>
                <a:srgbClr val="000099"/>
              </a:buClr>
              <a:buFont typeface="Arial" panose="020B0604020202020204" pitchFamily="34" charset="0"/>
              <a:buChar char="•"/>
              <a:defRPr/>
            </a:pPr>
            <a:r>
              <a:rPr lang="en-US" dirty="0">
                <a:solidFill>
                  <a:schemeClr val="tx1">
                    <a:lumMod val="50000"/>
                  </a:schemeClr>
                </a:solidFill>
                <a:latin typeface="+mj-lt"/>
                <a:ea typeface="ＭＳ Ｐゴシック" charset="0"/>
                <a:cs typeface="ＭＳ Ｐゴシック" charset="0"/>
              </a:rPr>
              <a:t>depends on congestion level of </a:t>
            </a:r>
            <a:r>
              <a:rPr lang="en-US" dirty="0" smtClean="0">
                <a:solidFill>
                  <a:schemeClr val="tx1">
                    <a:lumMod val="50000"/>
                  </a:schemeClr>
                </a:solidFill>
                <a:latin typeface="+mj-lt"/>
                <a:ea typeface="ＭＳ Ｐゴシック" charset="0"/>
                <a:cs typeface="ＭＳ Ｐゴシック" charset="0"/>
              </a:rPr>
              <a:t>router (traffic is heavy or not)</a:t>
            </a:r>
          </a:p>
          <a:p>
            <a:pPr marL="285750" indent="-285750">
              <a:spcBef>
                <a:spcPct val="20000"/>
              </a:spcBef>
              <a:buClr>
                <a:srgbClr val="000099"/>
              </a:buClr>
              <a:buFont typeface="Arial" panose="020B0604020202020204" pitchFamily="34" charset="0"/>
              <a:buChar char="•"/>
              <a:defRPr/>
            </a:pPr>
            <a:r>
              <a:rPr lang="en-US" dirty="0">
                <a:solidFill>
                  <a:schemeClr val="tx1">
                    <a:lumMod val="50000"/>
                  </a:schemeClr>
                </a:solidFill>
                <a:latin typeface="+mj-lt"/>
                <a:ea typeface="ＭＳ Ｐゴシック" charset="0"/>
                <a:cs typeface="ＭＳ Ｐゴシック" charset="0"/>
              </a:rPr>
              <a:t>the order of microseconds to milliseconds in practice</a:t>
            </a:r>
          </a:p>
        </p:txBody>
      </p:sp>
    </p:spTree>
    <p:extLst>
      <p:ext uri="{BB962C8B-B14F-4D97-AF65-F5344CB8AC3E}">
        <p14:creationId xmlns:p14="http://schemas.microsoft.com/office/powerpoint/2010/main" val="4084162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en-US" sz="1800" dirty="0" smtClean="0">
                <a:latin typeface="Helvetica World" panose="020B0500040000020004" pitchFamily="34" charset="0"/>
                <a:cs typeface="Helvetica World" panose="020B0500040000020004" pitchFamily="34" charset="0"/>
              </a:rPr>
              <a:t>FOUR SOURCES OF PACKET DELAY</a:t>
            </a:r>
            <a:endParaRPr lang="en-US" sz="1800" dirty="0">
              <a:latin typeface="Helvetica World" panose="020B05000400000200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grpSp>
        <p:nvGrpSpPr>
          <p:cNvPr id="6" name="Group 70"/>
          <p:cNvGrpSpPr>
            <a:grpSpLocks/>
          </p:cNvGrpSpPr>
          <p:nvPr/>
        </p:nvGrpSpPr>
        <p:grpSpPr bwMode="auto">
          <a:xfrm>
            <a:off x="3267075" y="1249364"/>
            <a:ext cx="5894388" cy="2935287"/>
            <a:chOff x="1743075" y="1249363"/>
            <a:chExt cx="5894066" cy="2935287"/>
          </a:xfrm>
        </p:grpSpPr>
        <p:sp>
          <p:nvSpPr>
            <p:cNvPr id="7" name="Line 24"/>
            <p:cNvSpPr>
              <a:spLocks noChangeShapeType="1"/>
            </p:cNvSpPr>
            <p:nvPr/>
          </p:nvSpPr>
          <p:spPr bwMode="auto">
            <a:xfrm>
              <a:off x="2620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 name="Group 347"/>
            <p:cNvGrpSpPr>
              <a:grpSpLocks/>
            </p:cNvGrpSpPr>
            <p:nvPr/>
          </p:nvGrpSpPr>
          <p:grpSpPr bwMode="auto">
            <a:xfrm>
              <a:off x="3336378" y="1905474"/>
              <a:ext cx="1162562" cy="715538"/>
              <a:chOff x="1871277" y="1576300"/>
              <a:chExt cx="1128371" cy="437861"/>
            </a:xfrm>
          </p:grpSpPr>
          <p:sp>
            <p:nvSpPr>
              <p:cNvPr id="49" name="Oval 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0" name="Rectangle 49"/>
              <p:cNvSpPr/>
              <p:nvPr/>
            </p:nvSpPr>
            <p:spPr bwMode="auto">
              <a:xfrm>
                <a:off x="1871723" y="1739212"/>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 name="Oval 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2" name="Freeform 51"/>
              <p:cNvSpPr/>
              <p:nvPr/>
            </p:nvSpPr>
            <p:spPr bwMode="auto">
              <a:xfrm>
                <a:off x="2159840" y="1673154"/>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3" name="Freeform 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 name="Freeform 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5" name="Freeform 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6" name="Straight Connector 55"/>
              <p:cNvCxnSpPr>
                <a:cxnSpLocks noChangeShapeType="1"/>
                <a:endCxn id="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7" name="Straight Connector 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0" name="Line 26"/>
            <p:cNvSpPr>
              <a:spLocks noChangeShapeType="1"/>
            </p:cNvSpPr>
            <p:nvPr/>
          </p:nvSpPr>
          <p:spPr bwMode="auto">
            <a:xfrm>
              <a:off x="4545013" y="2276475"/>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29"/>
            <p:cNvSpPr>
              <a:spLocks noChangeArrowheads="1"/>
            </p:cNvSpPr>
            <p:nvPr/>
          </p:nvSpPr>
          <p:spPr bwMode="auto">
            <a:xfrm>
              <a:off x="5464175" y="2076450"/>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12" name="Rectangle 30"/>
            <p:cNvSpPr>
              <a:spLocks noChangeArrowheads="1"/>
            </p:cNvSpPr>
            <p:nvPr/>
          </p:nvSpPr>
          <p:spPr bwMode="auto">
            <a:xfrm>
              <a:off x="4211638" y="2147888"/>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13" name="Rectangle 31"/>
            <p:cNvSpPr>
              <a:spLocks noChangeArrowheads="1"/>
            </p:cNvSpPr>
            <p:nvPr/>
          </p:nvSpPr>
          <p:spPr bwMode="auto">
            <a:xfrm>
              <a:off x="4373563" y="2147888"/>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14" name="Line 35"/>
            <p:cNvSpPr>
              <a:spLocks noChangeShapeType="1"/>
            </p:cNvSpPr>
            <p:nvPr/>
          </p:nvSpPr>
          <p:spPr bwMode="auto">
            <a:xfrm flipV="1">
              <a:off x="6235700"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Rectangle 38"/>
            <p:cNvSpPr>
              <a:spLocks noChangeArrowheads="1"/>
            </p:cNvSpPr>
            <p:nvPr/>
          </p:nvSpPr>
          <p:spPr bwMode="auto">
            <a:xfrm>
              <a:off x="4502150" y="20859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16" name="Text Box 39"/>
            <p:cNvSpPr txBox="1">
              <a:spLocks noChangeArrowheads="1"/>
            </p:cNvSpPr>
            <p:nvPr/>
          </p:nvSpPr>
          <p:spPr bwMode="auto">
            <a:xfrm>
              <a:off x="4891088" y="16891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propagation</a:t>
              </a:r>
            </a:p>
          </p:txBody>
        </p:sp>
        <p:sp>
          <p:nvSpPr>
            <p:cNvPr id="17" name="Line 40"/>
            <p:cNvSpPr>
              <a:spLocks noChangeShapeType="1"/>
            </p:cNvSpPr>
            <p:nvPr/>
          </p:nvSpPr>
          <p:spPr bwMode="auto">
            <a:xfrm rot="10800000">
              <a:off x="4645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43"/>
            <p:cNvSpPr txBox="1">
              <a:spLocks noChangeArrowheads="1"/>
            </p:cNvSpPr>
            <p:nvPr/>
          </p:nvSpPr>
          <p:spPr bwMode="auto">
            <a:xfrm>
              <a:off x="3127375" y="2803525"/>
              <a:ext cx="1289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dirty="0">
                  <a:solidFill>
                    <a:srgbClr val="CC0000"/>
                  </a:solidFill>
                </a:rPr>
                <a:t>nodal</a:t>
              </a:r>
            </a:p>
            <a:p>
              <a:pPr algn="ctr"/>
              <a:r>
                <a:rPr lang="en-US" altLang="en-US" sz="1800" dirty="0">
                  <a:solidFill>
                    <a:srgbClr val="CC0000"/>
                  </a:solidFill>
                </a:rPr>
                <a:t>processing</a:t>
              </a:r>
            </a:p>
          </p:txBody>
        </p:sp>
        <p:sp>
          <p:nvSpPr>
            <p:cNvPr id="19" name="Line 44"/>
            <p:cNvSpPr>
              <a:spLocks noChangeShapeType="1"/>
            </p:cNvSpPr>
            <p:nvPr/>
          </p:nvSpPr>
          <p:spPr bwMode="auto">
            <a:xfrm rot="10800000">
              <a:off x="3378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5"/>
            <p:cNvSpPr>
              <a:spLocks noChangeShapeType="1"/>
            </p:cNvSpPr>
            <p:nvPr/>
          </p:nvSpPr>
          <p:spPr bwMode="auto">
            <a:xfrm rot="10800000" flipV="1">
              <a:off x="4187825"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Text Box 46"/>
            <p:cNvSpPr txBox="1">
              <a:spLocks noChangeArrowheads="1"/>
            </p:cNvSpPr>
            <p:nvPr/>
          </p:nvSpPr>
          <p:spPr bwMode="auto">
            <a:xfrm>
              <a:off x="4595813" y="30607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queueing</a:t>
              </a:r>
            </a:p>
          </p:txBody>
        </p:sp>
        <p:sp>
          <p:nvSpPr>
            <p:cNvPr id="22" name="Line 47"/>
            <p:cNvSpPr>
              <a:spLocks noChangeShapeType="1"/>
            </p:cNvSpPr>
            <p:nvPr/>
          </p:nvSpPr>
          <p:spPr bwMode="auto">
            <a:xfrm rot="10800000">
              <a:off x="4349750"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3"/>
            <p:cNvSpPr>
              <a:spLocks noChangeArrowheads="1"/>
            </p:cNvSpPr>
            <p:nvPr/>
          </p:nvSpPr>
          <p:spPr bwMode="auto">
            <a:xfrm>
              <a:off x="2116138" y="3630613"/>
              <a:ext cx="4943475" cy="554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None/>
              </a:pP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nodal</a:t>
              </a:r>
              <a:r>
                <a:rPr lang="en-US" altLang="en-US">
                  <a:solidFill>
                    <a:srgbClr val="000000"/>
                  </a:solidFill>
                  <a:latin typeface="Gill Sans MT" panose="020B0502020104020203" pitchFamily="34" charset="0"/>
                </a:rPr>
                <a:t> = </a:t>
              </a: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proc</a:t>
              </a:r>
              <a:r>
                <a:rPr lang="en-US" altLang="en-US">
                  <a:solidFill>
                    <a:srgbClr val="000000"/>
                  </a:solidFill>
                  <a:latin typeface="Gill Sans MT" panose="020B0502020104020203" pitchFamily="34" charset="0"/>
                </a:rPr>
                <a:t> + </a:t>
              </a: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queue</a:t>
              </a:r>
              <a:r>
                <a:rPr lang="en-US" altLang="en-US">
                  <a:solidFill>
                    <a:srgbClr val="000000"/>
                  </a:solidFill>
                  <a:latin typeface="Gill Sans MT" panose="020B0502020104020203" pitchFamily="34" charset="0"/>
                </a:rPr>
                <a:t> + </a:t>
              </a: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trans</a:t>
              </a:r>
              <a:r>
                <a:rPr lang="en-US" altLang="en-US">
                  <a:solidFill>
                    <a:srgbClr val="000000"/>
                  </a:solidFill>
                  <a:latin typeface="Gill Sans MT" panose="020B0502020104020203" pitchFamily="34" charset="0"/>
                </a:rPr>
                <a:t> +  </a:t>
              </a:r>
              <a:r>
                <a:rPr lang="en-US" altLang="en-US" i="1">
                  <a:solidFill>
                    <a:srgbClr val="000000"/>
                  </a:solidFill>
                  <a:latin typeface="Gill Sans MT" panose="020B0502020104020203" pitchFamily="34" charset="0"/>
                </a:rPr>
                <a:t>d</a:t>
              </a:r>
              <a:r>
                <a:rPr lang="en-US" altLang="en-US" baseline="-25000">
                  <a:solidFill>
                    <a:srgbClr val="000000"/>
                  </a:solidFill>
                  <a:latin typeface="Gill Sans MT" panose="020B0502020104020203" pitchFamily="34" charset="0"/>
                </a:rPr>
                <a:t>prop</a:t>
              </a:r>
              <a:endParaRPr lang="en-US" altLang="en-US">
                <a:solidFill>
                  <a:srgbClr val="000000"/>
                </a:solidFill>
                <a:latin typeface="Gill Sans MT" panose="020B0502020104020203" pitchFamily="34" charset="0"/>
              </a:endParaRPr>
            </a:p>
          </p:txBody>
        </p:sp>
        <p:sp>
          <p:nvSpPr>
            <p:cNvPr id="24" name="Line 25"/>
            <p:cNvSpPr>
              <a:spLocks noChangeShapeType="1"/>
            </p:cNvSpPr>
            <p:nvPr/>
          </p:nvSpPr>
          <p:spPr bwMode="auto">
            <a:xfrm flipV="1">
              <a:off x="2619083" y="2397124"/>
              <a:ext cx="73530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32"/>
            <p:cNvSpPr>
              <a:spLocks noChangeArrowheads="1"/>
            </p:cNvSpPr>
            <p:nvPr/>
          </p:nvSpPr>
          <p:spPr bwMode="auto">
            <a:xfrm>
              <a:off x="3159125" y="20478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26" name="Line 33"/>
            <p:cNvSpPr>
              <a:spLocks noChangeShapeType="1"/>
            </p:cNvSpPr>
            <p:nvPr/>
          </p:nvSpPr>
          <p:spPr bwMode="auto">
            <a:xfrm>
              <a:off x="3109913"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36"/>
            <p:cNvSpPr txBox="1">
              <a:spLocks noChangeArrowheads="1"/>
            </p:cNvSpPr>
            <p:nvPr/>
          </p:nvSpPr>
          <p:spPr bwMode="auto">
            <a:xfrm>
              <a:off x="1743075" y="1541463"/>
              <a:ext cx="402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000000"/>
                  </a:solidFill>
                </a:rPr>
                <a:t>A</a:t>
              </a:r>
            </a:p>
          </p:txBody>
        </p:sp>
        <p:sp>
          <p:nvSpPr>
            <p:cNvPr id="28" name="Text Box 37"/>
            <p:cNvSpPr txBox="1">
              <a:spLocks noChangeArrowheads="1"/>
            </p:cNvSpPr>
            <p:nvPr/>
          </p:nvSpPr>
          <p:spPr bwMode="auto">
            <a:xfrm>
              <a:off x="1919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B</a:t>
              </a:r>
            </a:p>
          </p:txBody>
        </p:sp>
        <p:grpSp>
          <p:nvGrpSpPr>
            <p:cNvPr id="29" name="Group 66"/>
            <p:cNvGrpSpPr>
              <a:grpSpLocks/>
            </p:cNvGrpSpPr>
            <p:nvPr/>
          </p:nvGrpSpPr>
          <p:grpSpPr bwMode="auto">
            <a:xfrm>
              <a:off x="1893888" y="1541463"/>
              <a:ext cx="779462" cy="679450"/>
              <a:chOff x="-44" y="1473"/>
              <a:chExt cx="981" cy="1105"/>
            </a:xfrm>
          </p:grpSpPr>
          <p:pic>
            <p:nvPicPr>
              <p:cNvPr id="47"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0" name="Group 69"/>
            <p:cNvGrpSpPr>
              <a:grpSpLocks/>
            </p:cNvGrpSpPr>
            <p:nvPr/>
          </p:nvGrpSpPr>
          <p:grpSpPr bwMode="auto">
            <a:xfrm>
              <a:off x="1943685" y="2548431"/>
              <a:ext cx="779463" cy="679450"/>
              <a:chOff x="-44" y="1473"/>
              <a:chExt cx="981" cy="1105"/>
            </a:xfrm>
          </p:grpSpPr>
          <p:pic>
            <p:nvPicPr>
              <p:cNvPr id="45"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31" name="Text Box 41"/>
            <p:cNvSpPr txBox="1">
              <a:spLocks noChangeArrowheads="1"/>
            </p:cNvSpPr>
            <p:nvPr/>
          </p:nvSpPr>
          <p:spPr bwMode="auto">
            <a:xfrm>
              <a:off x="2987675" y="1249363"/>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transmission</a:t>
              </a:r>
            </a:p>
          </p:txBody>
        </p:sp>
        <p:sp>
          <p:nvSpPr>
            <p:cNvPr id="32" name="Line 42"/>
            <p:cNvSpPr>
              <a:spLocks noChangeShapeType="1"/>
            </p:cNvSpPr>
            <p:nvPr/>
          </p:nvSpPr>
          <p:spPr bwMode="auto">
            <a:xfrm rot="10800000" flipH="1" flipV="1">
              <a:off x="4038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347"/>
            <p:cNvGrpSpPr>
              <a:grpSpLocks/>
            </p:cNvGrpSpPr>
            <p:nvPr/>
          </p:nvGrpSpPr>
          <p:grpSpPr bwMode="auto">
            <a:xfrm>
              <a:off x="6474579" y="1949848"/>
              <a:ext cx="1162562" cy="715538"/>
              <a:chOff x="1871277" y="1576300"/>
              <a:chExt cx="1128371" cy="437861"/>
            </a:xfrm>
          </p:grpSpPr>
          <p:sp>
            <p:nvSpPr>
              <p:cNvPr id="36" name="Oval 35"/>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7" name="Rectangle 36"/>
              <p:cNvSpPr/>
              <p:nvPr/>
            </p:nvSpPr>
            <p:spPr bwMode="auto">
              <a:xfrm>
                <a:off x="1871836" y="1739259"/>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 name="Oval 3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9" name="Freeform 38"/>
              <p:cNvSpPr/>
              <p:nvPr/>
            </p:nvSpPr>
            <p:spPr bwMode="auto">
              <a:xfrm>
                <a:off x="2159951" y="1673201"/>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 name="Freeform 3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1" name="Freeform 4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 name="Freeform 4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3" name="Straight Connector 42"/>
              <p:cNvCxnSpPr>
                <a:cxnSpLocks noChangeShapeType="1"/>
                <a:endCxn id="3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34" name="Rectangle 31"/>
            <p:cNvSpPr>
              <a:spLocks noChangeArrowheads="1"/>
            </p:cNvSpPr>
            <p:nvPr/>
          </p:nvSpPr>
          <p:spPr bwMode="auto">
            <a:xfrm>
              <a:off x="2722387" y="2704007"/>
              <a:ext cx="139765" cy="185197"/>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000000"/>
                </a:solidFill>
              </a:endParaRPr>
            </a:p>
          </p:txBody>
        </p:sp>
        <p:sp>
          <p:nvSpPr>
            <p:cNvPr id="35" name="Line 33"/>
            <p:cNvSpPr>
              <a:spLocks noChangeShapeType="1"/>
            </p:cNvSpPr>
            <p:nvPr/>
          </p:nvSpPr>
          <p:spPr bwMode="auto">
            <a:xfrm flipV="1">
              <a:off x="2897708" y="2673625"/>
              <a:ext cx="219668"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0" name="Rectangle 3"/>
          <p:cNvSpPr>
            <a:spLocks noChangeArrowheads="1"/>
          </p:cNvSpPr>
          <p:nvPr/>
        </p:nvSpPr>
        <p:spPr bwMode="auto">
          <a:xfrm>
            <a:off x="114166" y="4206076"/>
            <a:ext cx="4730971" cy="261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rgbClr val="000099"/>
              </a:buClr>
              <a:buSzPct val="65000"/>
              <a:defRPr/>
            </a:pPr>
            <a:r>
              <a:rPr lang="en-US" i="1" dirty="0">
                <a:solidFill>
                  <a:srgbClr val="FF0000"/>
                </a:solidFill>
                <a:latin typeface="+mj-lt"/>
                <a:ea typeface="ＭＳ Ｐゴシック" charset="0"/>
                <a:cs typeface="ＭＳ Ｐゴシック" charset="0"/>
              </a:rPr>
              <a:t>d</a:t>
            </a:r>
            <a:r>
              <a:rPr lang="en-US" baseline="-25000" dirty="0">
                <a:solidFill>
                  <a:srgbClr val="FF0000"/>
                </a:solidFill>
                <a:latin typeface="+mj-lt"/>
                <a:ea typeface="ＭＳ Ｐゴシック" charset="0"/>
                <a:cs typeface="ＭＳ Ｐゴシック" charset="0"/>
              </a:rPr>
              <a:t>trans</a:t>
            </a:r>
            <a:r>
              <a:rPr lang="en-US" dirty="0">
                <a:solidFill>
                  <a:srgbClr val="FF0000"/>
                </a:solidFill>
                <a:latin typeface="+mj-lt"/>
                <a:ea typeface="ＭＳ Ｐゴシック" charset="0"/>
                <a:cs typeface="ＭＳ Ｐゴシック" charset="0"/>
              </a:rPr>
              <a:t>: transmission delay:</a:t>
            </a:r>
          </a:p>
          <a:p>
            <a:pPr marL="285750" indent="-285750">
              <a:spcBef>
                <a:spcPct val="20000"/>
              </a:spcBef>
              <a:buClr>
                <a:srgbClr val="000099"/>
              </a:buClr>
              <a:buFont typeface="Arial" panose="020B0604020202020204" pitchFamily="34" charset="0"/>
              <a:buChar char="•"/>
              <a:defRPr/>
            </a:pPr>
            <a:r>
              <a:rPr lang="en-US" dirty="0">
                <a:solidFill>
                  <a:schemeClr val="tx1">
                    <a:lumMod val="50000"/>
                  </a:schemeClr>
                </a:solidFill>
                <a:latin typeface="+mj-lt"/>
                <a:ea typeface="ＭＳ Ｐゴシック" charset="0"/>
                <a:cs typeface="ＭＳ Ｐゴシック" charset="0"/>
              </a:rPr>
              <a:t>the amount of time required to </a:t>
            </a:r>
            <a:r>
              <a:rPr lang="en-US" dirty="0" smtClean="0">
                <a:solidFill>
                  <a:schemeClr val="tx1">
                    <a:lumMod val="50000"/>
                  </a:schemeClr>
                </a:solidFill>
                <a:latin typeface="+mj-lt"/>
                <a:ea typeface="ＭＳ Ｐゴシック" charset="0"/>
                <a:cs typeface="ＭＳ Ｐゴシック" charset="0"/>
              </a:rPr>
              <a:t>push </a:t>
            </a:r>
            <a:r>
              <a:rPr lang="en-US" dirty="0">
                <a:solidFill>
                  <a:schemeClr val="tx1">
                    <a:lumMod val="50000"/>
                  </a:schemeClr>
                </a:solidFill>
                <a:latin typeface="+mj-lt"/>
                <a:ea typeface="ＭＳ Ｐゴシック" charset="0"/>
                <a:cs typeface="ＭＳ Ｐゴシック" charset="0"/>
              </a:rPr>
              <a:t>all of the </a:t>
            </a:r>
            <a:r>
              <a:rPr lang="en-US" dirty="0" smtClean="0">
                <a:solidFill>
                  <a:schemeClr val="tx1">
                    <a:lumMod val="50000"/>
                  </a:schemeClr>
                </a:solidFill>
                <a:latin typeface="+mj-lt"/>
                <a:ea typeface="ＭＳ Ｐゴシック" charset="0"/>
                <a:cs typeface="ＭＳ Ｐゴシック" charset="0"/>
              </a:rPr>
              <a:t>packet’s </a:t>
            </a:r>
            <a:r>
              <a:rPr lang="en-US" dirty="0">
                <a:solidFill>
                  <a:schemeClr val="tx1">
                    <a:lumMod val="50000"/>
                  </a:schemeClr>
                </a:solidFill>
                <a:latin typeface="+mj-lt"/>
                <a:ea typeface="ＭＳ Ｐゴシック" charset="0"/>
                <a:cs typeface="ＭＳ Ｐゴシック" charset="0"/>
              </a:rPr>
              <a:t>bits into the link</a:t>
            </a:r>
          </a:p>
          <a:p>
            <a:pPr marL="285750" indent="-285750">
              <a:spcBef>
                <a:spcPct val="20000"/>
              </a:spcBef>
              <a:buClr>
                <a:srgbClr val="000099"/>
              </a:buClr>
              <a:buFont typeface="Arial" panose="020B0604020202020204" pitchFamily="34" charset="0"/>
              <a:buChar char="•"/>
              <a:defRPr/>
            </a:pPr>
            <a:r>
              <a:rPr lang="en-US" i="1" dirty="0" smtClean="0">
                <a:solidFill>
                  <a:schemeClr val="tx1">
                    <a:lumMod val="50000"/>
                  </a:schemeClr>
                </a:solidFill>
                <a:latin typeface="+mj-lt"/>
                <a:ea typeface="ＭＳ Ｐゴシック" charset="0"/>
                <a:cs typeface="ＭＳ Ｐゴシック" charset="0"/>
              </a:rPr>
              <a:t>L</a:t>
            </a:r>
            <a:r>
              <a:rPr lang="en-US" dirty="0">
                <a:solidFill>
                  <a:schemeClr val="tx1">
                    <a:lumMod val="50000"/>
                  </a:schemeClr>
                </a:solidFill>
                <a:latin typeface="+mj-lt"/>
                <a:ea typeface="ＭＳ Ｐゴシック" charset="0"/>
                <a:cs typeface="ＭＳ Ｐゴシック" charset="0"/>
              </a:rPr>
              <a:t>: packet length (bits) </a:t>
            </a:r>
          </a:p>
          <a:p>
            <a:pPr marL="285750" indent="-285750">
              <a:spcBef>
                <a:spcPct val="20000"/>
              </a:spcBef>
              <a:buClr>
                <a:srgbClr val="000099"/>
              </a:buClr>
              <a:buFont typeface="Arial" panose="020B0604020202020204" pitchFamily="34" charset="0"/>
              <a:buChar char="•"/>
              <a:defRPr/>
            </a:pPr>
            <a:r>
              <a:rPr lang="en-US" i="1" dirty="0">
                <a:solidFill>
                  <a:schemeClr val="tx1">
                    <a:lumMod val="50000"/>
                  </a:schemeClr>
                </a:solidFill>
                <a:latin typeface="+mj-lt"/>
                <a:ea typeface="ＭＳ Ｐゴシック" charset="0"/>
                <a:cs typeface="ＭＳ Ｐゴシック" charset="0"/>
              </a:rPr>
              <a:t>R</a:t>
            </a:r>
            <a:r>
              <a:rPr lang="en-US" dirty="0">
                <a:solidFill>
                  <a:schemeClr val="tx1">
                    <a:lumMod val="50000"/>
                  </a:schemeClr>
                </a:solidFill>
                <a:latin typeface="+mj-lt"/>
                <a:ea typeface="ＭＳ Ｐゴシック" charset="0"/>
                <a:cs typeface="ＭＳ Ｐゴシック" charset="0"/>
              </a:rPr>
              <a:t>: link </a:t>
            </a:r>
            <a:r>
              <a:rPr lang="en-US" i="1" dirty="0">
                <a:solidFill>
                  <a:schemeClr val="tx1">
                    <a:lumMod val="50000"/>
                  </a:schemeClr>
                </a:solidFill>
                <a:latin typeface="+mj-lt"/>
                <a:ea typeface="ＭＳ Ｐゴシック" charset="0"/>
                <a:cs typeface="ＭＳ Ｐゴシック" charset="0"/>
              </a:rPr>
              <a:t>bandwidth (bps</a:t>
            </a:r>
            <a:r>
              <a:rPr lang="en-US" i="1" dirty="0" smtClean="0">
                <a:solidFill>
                  <a:schemeClr val="tx1">
                    <a:lumMod val="50000"/>
                  </a:schemeClr>
                </a:solidFill>
                <a:latin typeface="+mj-lt"/>
                <a:ea typeface="ＭＳ Ｐゴシック" charset="0"/>
                <a:cs typeface="ＭＳ Ｐゴシック" charset="0"/>
              </a:rPr>
              <a:t>) or trans. rate</a:t>
            </a:r>
            <a:endParaRPr lang="en-US" i="1" dirty="0">
              <a:solidFill>
                <a:schemeClr val="tx1">
                  <a:lumMod val="50000"/>
                </a:schemeClr>
              </a:solidFill>
              <a:latin typeface="+mj-lt"/>
              <a:ea typeface="ＭＳ Ｐゴシック" charset="0"/>
              <a:cs typeface="ＭＳ Ｐゴシック" charset="0"/>
            </a:endParaRPr>
          </a:p>
          <a:p>
            <a:pPr marL="285750" indent="-285750">
              <a:spcBef>
                <a:spcPct val="20000"/>
              </a:spcBef>
              <a:buClr>
                <a:srgbClr val="000099"/>
              </a:buClr>
              <a:buFont typeface="Arial" panose="020B0604020202020204" pitchFamily="34" charset="0"/>
              <a:buChar char="•"/>
              <a:defRPr/>
            </a:pPr>
            <a:r>
              <a:rPr lang="en-US" i="1" dirty="0">
                <a:solidFill>
                  <a:schemeClr val="tx1">
                    <a:lumMod val="50000"/>
                  </a:schemeClr>
                </a:solidFill>
                <a:latin typeface="+mj-lt"/>
                <a:ea typeface="ＭＳ Ｐゴシック" charset="0"/>
                <a:cs typeface="ＭＳ Ｐゴシック" charset="0"/>
              </a:rPr>
              <a:t>d</a:t>
            </a:r>
            <a:r>
              <a:rPr lang="en-US" i="1" baseline="-25000" dirty="0">
                <a:solidFill>
                  <a:schemeClr val="tx1">
                    <a:lumMod val="50000"/>
                  </a:schemeClr>
                </a:solidFill>
                <a:latin typeface="+mj-lt"/>
                <a:ea typeface="ＭＳ Ｐゴシック" charset="0"/>
                <a:cs typeface="ＭＳ Ｐゴシック" charset="0"/>
              </a:rPr>
              <a:t>trans</a:t>
            </a:r>
            <a:r>
              <a:rPr lang="en-US" i="1" dirty="0">
                <a:solidFill>
                  <a:schemeClr val="tx1">
                    <a:lumMod val="50000"/>
                  </a:schemeClr>
                </a:solidFill>
                <a:latin typeface="+mj-lt"/>
                <a:ea typeface="ＭＳ Ｐゴシック" charset="0"/>
                <a:cs typeface="ＭＳ Ｐゴシック" charset="0"/>
              </a:rPr>
              <a:t> = </a:t>
            </a:r>
            <a:r>
              <a:rPr lang="en-US" i="1" dirty="0" smtClean="0">
                <a:solidFill>
                  <a:schemeClr val="tx1">
                    <a:lumMod val="50000"/>
                  </a:schemeClr>
                </a:solidFill>
                <a:latin typeface="+mj-lt"/>
                <a:ea typeface="ＭＳ Ｐゴシック" charset="0"/>
                <a:cs typeface="ＭＳ Ｐゴシック" charset="0"/>
              </a:rPr>
              <a:t>L/R</a:t>
            </a:r>
          </a:p>
          <a:p>
            <a:pPr marL="285750" indent="-285750">
              <a:spcBef>
                <a:spcPct val="20000"/>
              </a:spcBef>
              <a:buClr>
                <a:srgbClr val="000099"/>
              </a:buClr>
              <a:buFont typeface="Arial" panose="020B0604020202020204" pitchFamily="34" charset="0"/>
              <a:buChar char="•"/>
              <a:defRPr/>
            </a:pPr>
            <a:r>
              <a:rPr lang="en-US" dirty="0">
                <a:solidFill>
                  <a:schemeClr val="tx1">
                    <a:lumMod val="50000"/>
                  </a:schemeClr>
                </a:solidFill>
                <a:latin typeface="+mj-lt"/>
                <a:ea typeface="ＭＳ Ｐゴシック" charset="0"/>
                <a:cs typeface="ＭＳ Ｐゴシック" charset="0"/>
              </a:rPr>
              <a:t>On the order of microseconds to milliseconds</a:t>
            </a:r>
          </a:p>
        </p:txBody>
      </p:sp>
      <p:sp>
        <p:nvSpPr>
          <p:cNvPr id="61" name="Rectangle 4"/>
          <p:cNvSpPr>
            <a:spLocks noChangeArrowheads="1"/>
          </p:cNvSpPr>
          <p:nvPr/>
        </p:nvSpPr>
        <p:spPr bwMode="auto">
          <a:xfrm>
            <a:off x="7203281" y="4255630"/>
            <a:ext cx="4975277" cy="2582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rgbClr val="000099"/>
              </a:buClr>
              <a:buSzPct val="65000"/>
              <a:defRPr/>
            </a:pPr>
            <a:r>
              <a:rPr lang="en-US" i="1" dirty="0">
                <a:solidFill>
                  <a:srgbClr val="FF0000"/>
                </a:solidFill>
                <a:latin typeface="+mj-lt"/>
                <a:ea typeface="ＭＳ Ｐゴシック" charset="0"/>
                <a:cs typeface="ＭＳ Ｐゴシック" charset="0"/>
              </a:rPr>
              <a:t>d</a:t>
            </a:r>
            <a:r>
              <a:rPr lang="en-US" baseline="-25000" dirty="0">
                <a:solidFill>
                  <a:srgbClr val="FF0000"/>
                </a:solidFill>
                <a:latin typeface="+mj-lt"/>
                <a:ea typeface="ＭＳ Ｐゴシック" charset="0"/>
                <a:cs typeface="ＭＳ Ｐゴシック" charset="0"/>
              </a:rPr>
              <a:t>prop</a:t>
            </a:r>
            <a:r>
              <a:rPr lang="en-US" dirty="0">
                <a:solidFill>
                  <a:srgbClr val="FF0000"/>
                </a:solidFill>
                <a:latin typeface="+mj-lt"/>
                <a:ea typeface="ＭＳ Ｐゴシック" charset="0"/>
                <a:cs typeface="ＭＳ Ｐゴシック" charset="0"/>
              </a:rPr>
              <a:t>: propagation delay:</a:t>
            </a:r>
          </a:p>
          <a:p>
            <a:pPr marL="285750" indent="-285750">
              <a:spcBef>
                <a:spcPct val="20000"/>
              </a:spcBef>
              <a:buClr>
                <a:srgbClr val="000099"/>
              </a:buClr>
              <a:buFont typeface="Arial" panose="020B0604020202020204" pitchFamily="34" charset="0"/>
              <a:buChar char="•"/>
              <a:defRPr/>
            </a:pPr>
            <a:r>
              <a:rPr lang="en-US" dirty="0">
                <a:solidFill>
                  <a:schemeClr val="tx1">
                    <a:lumMod val="50000"/>
                  </a:schemeClr>
                </a:solidFill>
                <a:latin typeface="+mj-lt"/>
                <a:ea typeface="ＭＳ Ｐゴシック" charset="0"/>
                <a:cs typeface="ＭＳ Ｐゴシック" charset="0"/>
              </a:rPr>
              <a:t>time required to propagate from the beginning of the link to the next </a:t>
            </a:r>
            <a:r>
              <a:rPr lang="en-US" dirty="0" smtClean="0">
                <a:solidFill>
                  <a:schemeClr val="tx1">
                    <a:lumMod val="50000"/>
                  </a:schemeClr>
                </a:solidFill>
                <a:latin typeface="+mj-lt"/>
                <a:ea typeface="ＭＳ Ｐゴシック" charset="0"/>
                <a:cs typeface="ＭＳ Ｐゴシック" charset="0"/>
              </a:rPr>
              <a:t>destination</a:t>
            </a:r>
          </a:p>
          <a:p>
            <a:pPr marL="285750" indent="-285750">
              <a:spcBef>
                <a:spcPct val="20000"/>
              </a:spcBef>
              <a:buClr>
                <a:srgbClr val="000099"/>
              </a:buClr>
              <a:buFont typeface="Arial" panose="020B0604020202020204" pitchFamily="34" charset="0"/>
              <a:buChar char="•"/>
              <a:defRPr/>
            </a:pPr>
            <a:r>
              <a:rPr lang="en-US" dirty="0" smtClean="0">
                <a:solidFill>
                  <a:schemeClr val="tx1">
                    <a:lumMod val="50000"/>
                  </a:schemeClr>
                </a:solidFill>
                <a:latin typeface="+mj-lt"/>
                <a:ea typeface="ＭＳ Ｐゴシック" charset="0"/>
                <a:cs typeface="ＭＳ Ｐゴシック" charset="0"/>
              </a:rPr>
              <a:t>Depends on the physical medium</a:t>
            </a:r>
            <a:endParaRPr lang="en-US" dirty="0">
              <a:solidFill>
                <a:schemeClr val="tx1">
                  <a:lumMod val="50000"/>
                </a:schemeClr>
              </a:solidFill>
              <a:latin typeface="+mj-lt"/>
              <a:ea typeface="ＭＳ Ｐゴシック" charset="0"/>
              <a:cs typeface="ＭＳ Ｐゴシック" charset="0"/>
            </a:endParaRPr>
          </a:p>
          <a:p>
            <a:pPr marL="285750" indent="-285750">
              <a:spcBef>
                <a:spcPct val="20000"/>
              </a:spcBef>
              <a:buClr>
                <a:srgbClr val="000099"/>
              </a:buClr>
              <a:buFont typeface="Arial" panose="020B0604020202020204" pitchFamily="34" charset="0"/>
              <a:buChar char="•"/>
              <a:defRPr/>
            </a:pPr>
            <a:r>
              <a:rPr lang="en-US" i="1" dirty="0" smtClean="0">
                <a:solidFill>
                  <a:schemeClr val="tx1">
                    <a:lumMod val="50000"/>
                  </a:schemeClr>
                </a:solidFill>
                <a:latin typeface="+mj-lt"/>
                <a:ea typeface="ＭＳ Ｐゴシック" charset="0"/>
                <a:cs typeface="ＭＳ Ｐゴシック" charset="0"/>
              </a:rPr>
              <a:t>d</a:t>
            </a:r>
            <a:r>
              <a:rPr lang="en-US" dirty="0">
                <a:solidFill>
                  <a:schemeClr val="tx1">
                    <a:lumMod val="50000"/>
                  </a:schemeClr>
                </a:solidFill>
                <a:latin typeface="+mj-lt"/>
                <a:ea typeface="ＭＳ Ｐゴシック" charset="0"/>
                <a:cs typeface="ＭＳ Ｐゴシック" charset="0"/>
              </a:rPr>
              <a:t>: length of physical link</a:t>
            </a:r>
          </a:p>
          <a:p>
            <a:pPr marL="285750" indent="-285750">
              <a:spcBef>
                <a:spcPct val="20000"/>
              </a:spcBef>
              <a:buClr>
                <a:srgbClr val="000099"/>
              </a:buClr>
              <a:buFont typeface="Arial" panose="020B0604020202020204" pitchFamily="34" charset="0"/>
              <a:buChar char="•"/>
              <a:defRPr/>
            </a:pPr>
            <a:r>
              <a:rPr lang="en-US" i="1" dirty="0">
                <a:solidFill>
                  <a:schemeClr val="tx1">
                    <a:lumMod val="50000"/>
                  </a:schemeClr>
                </a:solidFill>
                <a:latin typeface="+mj-lt"/>
                <a:ea typeface="ＭＳ Ｐゴシック" charset="0"/>
                <a:cs typeface="ＭＳ Ｐゴシック" charset="0"/>
              </a:rPr>
              <a:t>s</a:t>
            </a:r>
            <a:r>
              <a:rPr lang="en-US" dirty="0">
                <a:solidFill>
                  <a:schemeClr val="tx1">
                    <a:lumMod val="50000"/>
                  </a:schemeClr>
                </a:solidFill>
                <a:latin typeface="+mj-lt"/>
                <a:ea typeface="ＭＳ Ｐゴシック" charset="0"/>
                <a:cs typeface="ＭＳ Ｐゴシック" charset="0"/>
              </a:rPr>
              <a:t>: propagation speed (~2x10</a:t>
            </a:r>
            <a:r>
              <a:rPr lang="en-US" baseline="30000" dirty="0">
                <a:solidFill>
                  <a:schemeClr val="tx1">
                    <a:lumMod val="50000"/>
                  </a:schemeClr>
                </a:solidFill>
                <a:latin typeface="+mj-lt"/>
                <a:ea typeface="ＭＳ Ｐゴシック" charset="0"/>
                <a:cs typeface="ＭＳ Ｐゴシック" charset="0"/>
              </a:rPr>
              <a:t>8</a:t>
            </a:r>
            <a:r>
              <a:rPr lang="en-US" dirty="0">
                <a:solidFill>
                  <a:schemeClr val="tx1">
                    <a:lumMod val="50000"/>
                  </a:schemeClr>
                </a:solidFill>
                <a:latin typeface="+mj-lt"/>
                <a:ea typeface="ＭＳ Ｐゴシック" charset="0"/>
                <a:cs typeface="ＭＳ Ｐゴシック" charset="0"/>
              </a:rPr>
              <a:t> </a:t>
            </a:r>
            <a:r>
              <a:rPr lang="en-US" dirty="0" smtClean="0">
                <a:solidFill>
                  <a:schemeClr val="tx1">
                    <a:lumMod val="50000"/>
                  </a:schemeClr>
                </a:solidFill>
                <a:latin typeface="+mj-lt"/>
                <a:ea typeface="ＭＳ Ｐゴシック" charset="0"/>
                <a:cs typeface="ＭＳ Ｐゴシック" charset="0"/>
              </a:rPr>
              <a:t>m/sec – 3x</a:t>
            </a:r>
            <a:r>
              <a:rPr lang="en-US" dirty="0">
                <a:solidFill>
                  <a:schemeClr val="tx1">
                    <a:lumMod val="50000"/>
                  </a:schemeClr>
                </a:solidFill>
                <a:latin typeface="+mj-lt"/>
                <a:ea typeface="ＭＳ Ｐゴシック" charset="0"/>
                <a:cs typeface="ＭＳ Ｐゴシック" charset="0"/>
              </a:rPr>
              <a:t>10</a:t>
            </a:r>
            <a:r>
              <a:rPr lang="en-US" baseline="30000" dirty="0">
                <a:solidFill>
                  <a:schemeClr val="tx1">
                    <a:lumMod val="50000"/>
                  </a:schemeClr>
                </a:solidFill>
                <a:latin typeface="+mj-lt"/>
                <a:ea typeface="ＭＳ Ｐゴシック" charset="0"/>
                <a:cs typeface="ＭＳ Ｐゴシック" charset="0"/>
              </a:rPr>
              <a:t>8</a:t>
            </a:r>
            <a:r>
              <a:rPr lang="en-US" dirty="0">
                <a:solidFill>
                  <a:schemeClr val="tx1">
                    <a:lumMod val="50000"/>
                  </a:schemeClr>
                </a:solidFill>
                <a:latin typeface="+mj-lt"/>
                <a:ea typeface="ＭＳ Ｐゴシック" charset="0"/>
                <a:cs typeface="ＭＳ Ｐゴシック" charset="0"/>
              </a:rPr>
              <a:t> </a:t>
            </a:r>
            <a:r>
              <a:rPr lang="en-US" dirty="0" smtClean="0">
                <a:solidFill>
                  <a:schemeClr val="tx1">
                    <a:lumMod val="50000"/>
                  </a:schemeClr>
                </a:solidFill>
                <a:latin typeface="+mj-lt"/>
                <a:ea typeface="ＭＳ Ｐゴシック" charset="0"/>
                <a:cs typeface="ＭＳ Ｐゴシック" charset="0"/>
              </a:rPr>
              <a:t>m/sec)</a:t>
            </a:r>
            <a:endParaRPr lang="en-US" dirty="0">
              <a:solidFill>
                <a:schemeClr val="tx1">
                  <a:lumMod val="50000"/>
                </a:schemeClr>
              </a:solidFill>
              <a:latin typeface="+mj-lt"/>
              <a:ea typeface="ＭＳ Ｐゴシック" charset="0"/>
              <a:cs typeface="ＭＳ Ｐゴシック" charset="0"/>
            </a:endParaRPr>
          </a:p>
          <a:p>
            <a:pPr marL="285750" indent="-285750">
              <a:spcBef>
                <a:spcPct val="20000"/>
              </a:spcBef>
              <a:buClr>
                <a:srgbClr val="000099"/>
              </a:buClr>
              <a:buFont typeface="Arial" panose="020B0604020202020204" pitchFamily="34" charset="0"/>
              <a:buChar char="•"/>
              <a:defRPr/>
            </a:pPr>
            <a:r>
              <a:rPr lang="en-US" i="1" dirty="0">
                <a:solidFill>
                  <a:schemeClr val="tx1">
                    <a:lumMod val="50000"/>
                  </a:schemeClr>
                </a:solidFill>
                <a:latin typeface="+mj-lt"/>
                <a:ea typeface="ＭＳ Ｐゴシック" charset="0"/>
                <a:cs typeface="ＭＳ Ｐゴシック" charset="0"/>
              </a:rPr>
              <a:t>d</a:t>
            </a:r>
            <a:r>
              <a:rPr lang="en-US" baseline="-25000" dirty="0">
                <a:solidFill>
                  <a:schemeClr val="tx1">
                    <a:lumMod val="50000"/>
                  </a:schemeClr>
                </a:solidFill>
                <a:latin typeface="+mj-lt"/>
                <a:ea typeface="ＭＳ Ｐゴシック" charset="0"/>
                <a:cs typeface="ＭＳ Ｐゴシック" charset="0"/>
              </a:rPr>
              <a:t>prop</a:t>
            </a:r>
            <a:r>
              <a:rPr lang="en-US" dirty="0">
                <a:solidFill>
                  <a:schemeClr val="tx1">
                    <a:lumMod val="50000"/>
                  </a:schemeClr>
                </a:solidFill>
                <a:latin typeface="+mj-lt"/>
                <a:ea typeface="ＭＳ Ｐゴシック" charset="0"/>
                <a:cs typeface="ＭＳ Ｐゴシック" charset="0"/>
              </a:rPr>
              <a:t> = </a:t>
            </a:r>
            <a:r>
              <a:rPr lang="en-US" i="1" dirty="0">
                <a:solidFill>
                  <a:schemeClr val="tx1">
                    <a:lumMod val="50000"/>
                  </a:schemeClr>
                </a:solidFill>
                <a:latin typeface="+mj-lt"/>
                <a:ea typeface="ＭＳ Ｐゴシック" charset="0"/>
                <a:cs typeface="ＭＳ Ｐゴシック" charset="0"/>
              </a:rPr>
              <a:t>d</a:t>
            </a:r>
            <a:r>
              <a:rPr lang="en-US" dirty="0">
                <a:solidFill>
                  <a:schemeClr val="tx1">
                    <a:lumMod val="50000"/>
                  </a:schemeClr>
                </a:solidFill>
                <a:latin typeface="+mj-lt"/>
                <a:ea typeface="ＭＳ Ｐゴシック" charset="0"/>
                <a:cs typeface="ＭＳ Ｐゴシック" charset="0"/>
              </a:rPr>
              <a:t>/</a:t>
            </a:r>
            <a:r>
              <a:rPr lang="en-US" i="1" dirty="0">
                <a:solidFill>
                  <a:schemeClr val="tx1">
                    <a:lumMod val="50000"/>
                  </a:schemeClr>
                </a:solidFill>
                <a:latin typeface="+mj-lt"/>
                <a:ea typeface="ＭＳ Ｐゴシック" charset="0"/>
                <a:cs typeface="ＭＳ Ｐゴシック" charset="0"/>
              </a:rPr>
              <a:t>s</a:t>
            </a:r>
          </a:p>
        </p:txBody>
      </p:sp>
      <p:grpSp>
        <p:nvGrpSpPr>
          <p:cNvPr id="62" name="Group 61"/>
          <p:cNvGrpSpPr>
            <a:grpSpLocks/>
          </p:cNvGrpSpPr>
          <p:nvPr/>
        </p:nvGrpSpPr>
        <p:grpSpPr bwMode="auto">
          <a:xfrm>
            <a:off x="4386214" y="5485996"/>
            <a:ext cx="2692400" cy="701675"/>
            <a:chOff x="2271473" y="5377200"/>
            <a:chExt cx="2692148" cy="701675"/>
          </a:xfrm>
        </p:grpSpPr>
        <p:sp>
          <p:nvSpPr>
            <p:cNvPr id="63" name="Text Box 62"/>
            <p:cNvSpPr txBox="1">
              <a:spLocks noChangeArrowheads="1"/>
            </p:cNvSpPr>
            <p:nvPr/>
          </p:nvSpPr>
          <p:spPr bwMode="auto">
            <a:xfrm>
              <a:off x="2598578" y="5377200"/>
              <a:ext cx="2105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i="1" dirty="0" err="1">
                  <a:solidFill>
                    <a:srgbClr val="CC0000"/>
                  </a:solidFill>
                </a:rPr>
                <a:t>d</a:t>
              </a:r>
              <a:r>
                <a:rPr lang="en-US" altLang="en-US" sz="2000" baseline="-25000" dirty="0" err="1">
                  <a:solidFill>
                    <a:srgbClr val="CC0000"/>
                  </a:solidFill>
                </a:rPr>
                <a:t>trans</a:t>
              </a:r>
              <a:r>
                <a:rPr lang="en-US" altLang="en-US" sz="2000" baseline="-25000" dirty="0">
                  <a:solidFill>
                    <a:srgbClr val="CC0000"/>
                  </a:solidFill>
                </a:rPr>
                <a:t> </a:t>
              </a:r>
              <a:r>
                <a:rPr lang="en-US" altLang="en-US" sz="2000" dirty="0">
                  <a:solidFill>
                    <a:srgbClr val="CC0000"/>
                  </a:solidFill>
                </a:rPr>
                <a:t>and </a:t>
              </a:r>
              <a:r>
                <a:rPr lang="en-US" altLang="en-US" sz="2000" i="1" dirty="0" err="1">
                  <a:solidFill>
                    <a:srgbClr val="CC0000"/>
                  </a:solidFill>
                </a:rPr>
                <a:t>d</a:t>
              </a:r>
              <a:r>
                <a:rPr lang="en-US" altLang="en-US" sz="2000" baseline="-25000" dirty="0" err="1">
                  <a:solidFill>
                    <a:srgbClr val="CC0000"/>
                  </a:solidFill>
                </a:rPr>
                <a:t>prop</a:t>
              </a:r>
              <a:endParaRPr lang="en-US" altLang="en-US" sz="2000" baseline="-25000" dirty="0">
                <a:solidFill>
                  <a:srgbClr val="CC0000"/>
                </a:solidFill>
              </a:endParaRPr>
            </a:p>
            <a:p>
              <a:pPr algn="ctr"/>
              <a:r>
                <a:rPr lang="en-US" altLang="en-US" sz="2000" i="1" dirty="0">
                  <a:solidFill>
                    <a:srgbClr val="CC0000"/>
                  </a:solidFill>
                </a:rPr>
                <a:t>very </a:t>
              </a:r>
              <a:r>
                <a:rPr lang="en-US" altLang="en-US" sz="2000" dirty="0">
                  <a:solidFill>
                    <a:srgbClr val="CC0000"/>
                  </a:solidFill>
                </a:rPr>
                <a:t>different</a:t>
              </a:r>
            </a:p>
          </p:txBody>
        </p:sp>
        <p:cxnSp>
          <p:nvCxnSpPr>
            <p:cNvPr id="64" name="Straight Arrow Connector 3"/>
            <p:cNvCxnSpPr>
              <a:cxnSpLocks noChangeShapeType="1"/>
            </p:cNvCxnSpPr>
            <p:nvPr/>
          </p:nvCxnSpPr>
          <p:spPr bwMode="auto">
            <a:xfrm>
              <a:off x="2271473" y="5616983"/>
              <a:ext cx="554448" cy="3"/>
            </a:xfrm>
            <a:prstGeom prst="straightConnector1">
              <a:avLst/>
            </a:prstGeom>
            <a:noFill/>
            <a:ln w="31750">
              <a:solidFill>
                <a:srgbClr val="FF0000"/>
              </a:solidFill>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72"/>
            <p:cNvCxnSpPr>
              <a:cxnSpLocks noChangeShapeType="1"/>
            </p:cNvCxnSpPr>
            <p:nvPr/>
          </p:nvCxnSpPr>
          <p:spPr bwMode="auto">
            <a:xfrm flipH="1">
              <a:off x="4409173" y="5608388"/>
              <a:ext cx="554448" cy="3"/>
            </a:xfrm>
            <a:prstGeom prst="straightConnector1">
              <a:avLst/>
            </a:prstGeom>
            <a:noFill/>
            <a:ln w="31750">
              <a:solidFill>
                <a:srgbClr val="FF0000"/>
              </a:solidFill>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556357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0" y="3053918"/>
            <a:ext cx="9170634" cy="1001898"/>
          </a:xfrm>
        </p:spPr>
        <p:txBody>
          <a:bodyPr/>
          <a:lstStyle/>
          <a:p>
            <a:r>
              <a:rPr lang="en-US" dirty="0" smtClean="0"/>
              <a:t>1. About the course</a:t>
            </a:r>
            <a:endParaRPr lang="en-US" dirty="0"/>
          </a:p>
        </p:txBody>
      </p:sp>
    </p:spTree>
    <p:extLst>
      <p:ext uri="{BB962C8B-B14F-4D97-AF65-F5344CB8AC3E}">
        <p14:creationId xmlns:p14="http://schemas.microsoft.com/office/powerpoint/2010/main" val="236788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fr-FR" sz="1800" dirty="0" err="1">
                <a:latin typeface="Helvetica World" panose="020B0500040000020004" pitchFamily="34" charset="0"/>
                <a:cs typeface="Helvetica World" panose="020B0500040000020004" pitchFamily="34" charset="0"/>
              </a:rPr>
              <a:t>Exercise</a:t>
            </a:r>
            <a:r>
              <a:rPr lang="fr-FR" sz="1800" dirty="0">
                <a:latin typeface="Helvetica World" panose="020B0500040000020004" pitchFamily="34" charset="0"/>
                <a:cs typeface="Helvetica World" panose="020B0500040000020004" pitchFamily="34" charset="0"/>
              </a:rPr>
              <a:t>: </a:t>
            </a:r>
            <a:r>
              <a:rPr lang="fr-FR" sz="1800" dirty="0" err="1">
                <a:latin typeface="Helvetica World" panose="020B0500040000020004" pitchFamily="34" charset="0"/>
                <a:cs typeface="Helvetica World" panose="020B0500040000020004" pitchFamily="34" charset="0"/>
              </a:rPr>
              <a:t>Computing</a:t>
            </a:r>
            <a:r>
              <a:rPr lang="fr-FR" sz="1800" dirty="0">
                <a:latin typeface="Helvetica World" panose="020B0500040000020004" pitchFamily="34" charset="0"/>
                <a:cs typeface="Helvetica World" panose="020B0500040000020004" pitchFamily="34" charset="0"/>
              </a:rPr>
              <a:t> transmission &amp; propagation </a:t>
            </a:r>
            <a:r>
              <a:rPr lang="fr-FR" sz="1800" dirty="0" err="1">
                <a:latin typeface="Helvetica World" panose="020B0500040000020004" pitchFamily="34" charset="0"/>
                <a:cs typeface="Helvetica World" panose="020B0500040000020004" pitchFamily="34" charset="0"/>
              </a:rPr>
              <a:t>delay</a:t>
            </a:r>
            <a:endParaRPr lang="en-US" sz="1800" dirty="0">
              <a:latin typeface="Helvetica World" panose="020B0500040000020004" pitchFamily="34" charset="0"/>
              <a:cs typeface="Helvetica World" panose="020B0500040000020004" pitchFamily="34" charset="0"/>
            </a:endParaRPr>
          </a:p>
        </p:txBody>
      </p:sp>
      <p:sp>
        <p:nvSpPr>
          <p:cNvPr id="66" name="Rectangle 65"/>
          <p:cNvSpPr/>
          <p:nvPr/>
        </p:nvSpPr>
        <p:spPr>
          <a:xfrm>
            <a:off x="236486" y="1330328"/>
            <a:ext cx="115106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0000"/>
                </a:solidFill>
              </a:rPr>
              <a:t>Consider the figure below, with three links, each with the specified transmission rate and link length.</a:t>
            </a:r>
            <a:endParaRPr lang="en-US" dirty="0"/>
          </a:p>
        </p:txBody>
      </p:sp>
      <p:pic>
        <p:nvPicPr>
          <p:cNvPr id="67" name="Picture 66"/>
          <p:cNvPicPr>
            <a:picLocks noChangeAspect="1"/>
          </p:cNvPicPr>
          <p:nvPr/>
        </p:nvPicPr>
        <p:blipFill>
          <a:blip r:embed="rId3"/>
          <a:stretch>
            <a:fillRect/>
          </a:stretch>
        </p:blipFill>
        <p:spPr>
          <a:xfrm>
            <a:off x="2738242" y="1822799"/>
            <a:ext cx="5960519" cy="2701967"/>
          </a:xfrm>
          <a:prstGeom prst="rect">
            <a:avLst/>
          </a:prstGeom>
        </p:spPr>
      </p:pic>
      <p:sp>
        <p:nvSpPr>
          <p:cNvPr id="68" name="Rectangle 67"/>
          <p:cNvSpPr/>
          <p:nvPr/>
        </p:nvSpPr>
        <p:spPr>
          <a:xfrm>
            <a:off x="321783" y="4524766"/>
            <a:ext cx="11551969" cy="2169825"/>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rPr>
              <a:t>Find the end-to-end delay (including the transmission delays and propagation delays on each of the three links, but ignoring queueing delays and processing delays) from when the left host begins transmitting the first bit of a packet to the time when the last bit of that packet is received at the server at the right. The speed of light propagation delay on each link is 3x10**8 m/sec. Note that the transmission rates are in Mbps and the link distances are in Km. Assume a packet length of </a:t>
            </a:r>
            <a:r>
              <a:rPr lang="en-US" b="1" dirty="0">
                <a:solidFill>
                  <a:srgbClr val="000000"/>
                </a:solidFill>
                <a:latin typeface="Arial" panose="020B0604020202020204" pitchFamily="34" charset="0"/>
              </a:rPr>
              <a:t>4000 </a:t>
            </a:r>
            <a:r>
              <a:rPr lang="en-US" dirty="0">
                <a:solidFill>
                  <a:srgbClr val="000000"/>
                </a:solidFill>
                <a:latin typeface="Arial" panose="020B0604020202020204" pitchFamily="34" charset="0"/>
              </a:rPr>
              <a:t>bits. Give your answer in milliseconds.</a:t>
            </a:r>
            <a:endParaRPr lang="en-US" dirty="0"/>
          </a:p>
        </p:txBody>
      </p:sp>
    </p:spTree>
    <p:extLst>
      <p:ext uri="{BB962C8B-B14F-4D97-AF65-F5344CB8AC3E}">
        <p14:creationId xmlns:p14="http://schemas.microsoft.com/office/powerpoint/2010/main" val="3891719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6948470" cy="379287"/>
          </a:xfrm>
        </p:spPr>
        <p:txBody>
          <a:bodyPr/>
          <a:lstStyle/>
          <a:p>
            <a:r>
              <a:rPr lang="fr-FR" sz="1800" dirty="0" smtClean="0">
                <a:latin typeface="Helvetica World" panose="020B0500040000020004" pitchFamily="34" charset="0"/>
                <a:cs typeface="Helvetica World" panose="020B0500040000020004" pitchFamily="34" charset="0"/>
              </a:rPr>
              <a:t>QUEUEING DELAY (REVISITED)</a:t>
            </a:r>
            <a:endParaRPr lang="en-US" sz="1800" dirty="0">
              <a:latin typeface="Helvetica World" panose="020B0500040000020004" pitchFamily="34" charset="0"/>
              <a:cs typeface="Helvetica World" panose="020B0500040000020004" pitchFamily="34" charset="0"/>
            </a:endParaRPr>
          </a:p>
        </p:txBody>
      </p:sp>
      <p:sp>
        <p:nvSpPr>
          <p:cNvPr id="6" name="Rectangle 5"/>
          <p:cNvSpPr/>
          <p:nvPr/>
        </p:nvSpPr>
        <p:spPr>
          <a:xfrm>
            <a:off x="11289" y="2264907"/>
            <a:ext cx="3718103" cy="2031325"/>
          </a:xfrm>
          <a:prstGeom prst="rect">
            <a:avLst/>
          </a:prstGeom>
        </p:spPr>
        <p:txBody>
          <a:bodyPr wrap="square">
            <a:spAutoFit/>
          </a:bodyPr>
          <a:lstStyle/>
          <a:p>
            <a:r>
              <a:rPr lang="en-US" b="1" dirty="0">
                <a:solidFill>
                  <a:schemeClr val="tx1">
                    <a:lumMod val="50000"/>
                  </a:schemeClr>
                </a:solidFill>
              </a:rPr>
              <a:t>When is the queuing delay large and when is </a:t>
            </a:r>
            <a:r>
              <a:rPr lang="en-US" b="1" dirty="0" smtClean="0">
                <a:solidFill>
                  <a:schemeClr val="tx1">
                    <a:lumMod val="50000"/>
                  </a:schemeClr>
                </a:solidFill>
              </a:rPr>
              <a:t>it insignificant?</a:t>
            </a:r>
          </a:p>
          <a:p>
            <a:pPr marL="342900" indent="-342900">
              <a:buFont typeface="Wingdings" panose="05000000000000000000" pitchFamily="2" charset="2"/>
              <a:buChar char="à"/>
            </a:pPr>
            <a:r>
              <a:rPr lang="en-US" dirty="0" smtClean="0">
                <a:solidFill>
                  <a:schemeClr val="tx1">
                    <a:lumMod val="50000"/>
                  </a:schemeClr>
                </a:solidFill>
                <a:sym typeface="Wingdings" panose="05000000000000000000" pitchFamily="2" charset="2"/>
              </a:rPr>
              <a:t>Depends on:</a:t>
            </a:r>
          </a:p>
          <a:p>
            <a:pPr marL="342900" indent="-342900">
              <a:buFontTx/>
              <a:buChar char="-"/>
            </a:pPr>
            <a:r>
              <a:rPr lang="en-US" dirty="0" smtClean="0">
                <a:solidFill>
                  <a:schemeClr val="tx1">
                    <a:lumMod val="50000"/>
                  </a:schemeClr>
                </a:solidFill>
                <a:sym typeface="Wingdings" panose="05000000000000000000" pitchFamily="2" charset="2"/>
              </a:rPr>
              <a:t>Arriving rate at the queue</a:t>
            </a:r>
          </a:p>
          <a:p>
            <a:pPr marL="342900" indent="-342900">
              <a:buFontTx/>
              <a:buChar char="-"/>
            </a:pPr>
            <a:r>
              <a:rPr lang="en-US" dirty="0" smtClean="0">
                <a:solidFill>
                  <a:schemeClr val="tx1">
                    <a:lumMod val="50000"/>
                  </a:schemeClr>
                </a:solidFill>
                <a:sym typeface="Wingdings" panose="05000000000000000000" pitchFamily="2" charset="2"/>
              </a:rPr>
              <a:t>Transmission rate of the link</a:t>
            </a:r>
          </a:p>
          <a:p>
            <a:pPr marL="342900" indent="-342900">
              <a:buFontTx/>
              <a:buChar char="-"/>
            </a:pPr>
            <a:r>
              <a:rPr lang="en-US" dirty="0" smtClean="0">
                <a:solidFill>
                  <a:schemeClr val="tx1">
                    <a:lumMod val="50000"/>
                  </a:schemeClr>
                </a:solidFill>
                <a:sym typeface="Wingdings" panose="05000000000000000000" pitchFamily="2" charset="2"/>
              </a:rPr>
              <a:t>Nature of the arriving traffic (traffic arriving pattern)</a:t>
            </a:r>
            <a:endParaRPr lang="en-US" dirty="0">
              <a:solidFill>
                <a:schemeClr val="tx1">
                  <a:lumMod val="50000"/>
                </a:schemeClr>
              </a:solidFill>
            </a:endParaRPr>
          </a:p>
        </p:txBody>
      </p:sp>
      <p:sp>
        <p:nvSpPr>
          <p:cNvPr id="7" name="Rectangle 3"/>
          <p:cNvSpPr txBox="1">
            <a:spLocks noChangeArrowheads="1"/>
          </p:cNvSpPr>
          <p:nvPr/>
        </p:nvSpPr>
        <p:spPr>
          <a:xfrm>
            <a:off x="3769607" y="1474242"/>
            <a:ext cx="3810000" cy="2821989"/>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r>
              <a:rPr lang="en-US" altLang="en-US" i="1" dirty="0" smtClean="0">
                <a:solidFill>
                  <a:schemeClr val="tx1">
                    <a:lumMod val="50000"/>
                  </a:schemeClr>
                </a:solidFill>
              </a:rPr>
              <a:t>R:</a:t>
            </a:r>
            <a:r>
              <a:rPr lang="en-US" altLang="en-US" dirty="0" smtClean="0">
                <a:solidFill>
                  <a:schemeClr val="tx1">
                    <a:lumMod val="50000"/>
                  </a:schemeClr>
                </a:solidFill>
              </a:rPr>
              <a:t> transmission rate (bps) = rate at which bits are pushed out of the queue</a:t>
            </a:r>
          </a:p>
          <a:p>
            <a:pPr marL="231775" indent="-231775"/>
            <a:r>
              <a:rPr lang="en-US" altLang="en-US" i="1" dirty="0" smtClean="0">
                <a:solidFill>
                  <a:schemeClr val="tx1">
                    <a:lumMod val="50000"/>
                  </a:schemeClr>
                </a:solidFill>
              </a:rPr>
              <a:t>L:</a:t>
            </a:r>
            <a:r>
              <a:rPr lang="en-US" altLang="en-US" dirty="0" smtClean="0">
                <a:solidFill>
                  <a:schemeClr val="tx1">
                    <a:lumMod val="50000"/>
                  </a:schemeClr>
                </a:solidFill>
              </a:rPr>
              <a:t> packet length (bits)</a:t>
            </a:r>
          </a:p>
          <a:p>
            <a:pPr marL="231775" indent="-231775"/>
            <a:r>
              <a:rPr lang="en-US" altLang="en-US" dirty="0" smtClean="0">
                <a:solidFill>
                  <a:schemeClr val="tx1">
                    <a:lumMod val="50000"/>
                  </a:schemeClr>
                </a:solidFill>
              </a:rPr>
              <a:t>a: average </a:t>
            </a:r>
            <a:r>
              <a:rPr lang="en-US" altLang="en-US" b="1" dirty="0" smtClean="0">
                <a:solidFill>
                  <a:schemeClr val="tx1">
                    <a:lumMod val="50000"/>
                  </a:schemeClr>
                </a:solidFill>
              </a:rPr>
              <a:t>packet</a:t>
            </a:r>
            <a:r>
              <a:rPr lang="en-US" altLang="en-US" dirty="0" smtClean="0">
                <a:solidFill>
                  <a:schemeClr val="tx1">
                    <a:lumMod val="50000"/>
                  </a:schemeClr>
                </a:solidFill>
              </a:rPr>
              <a:t> arrival rate</a:t>
            </a:r>
          </a:p>
          <a:p>
            <a:pPr marL="0" indent="0">
              <a:buFont typeface="Arial" panose="020B0604020202020204" pitchFamily="34" charset="0"/>
              <a:buNone/>
            </a:pPr>
            <a:r>
              <a:rPr lang="en-US" altLang="en-US" dirty="0" smtClean="0">
                <a:solidFill>
                  <a:schemeClr val="tx1">
                    <a:lumMod val="50000"/>
                  </a:schemeClr>
                </a:solidFill>
                <a:sym typeface="Wingdings" panose="05000000000000000000" pitchFamily="2" charset="2"/>
              </a:rPr>
              <a:t>La: average rate at which </a:t>
            </a:r>
            <a:r>
              <a:rPr lang="en-US" altLang="en-US" b="1" dirty="0" smtClean="0">
                <a:solidFill>
                  <a:schemeClr val="tx1">
                    <a:lumMod val="50000"/>
                  </a:schemeClr>
                </a:solidFill>
                <a:sym typeface="Wingdings" panose="05000000000000000000" pitchFamily="2" charset="2"/>
              </a:rPr>
              <a:t>bits</a:t>
            </a:r>
            <a:r>
              <a:rPr lang="en-US" altLang="en-US" dirty="0" smtClean="0">
                <a:solidFill>
                  <a:schemeClr val="tx1">
                    <a:lumMod val="50000"/>
                  </a:schemeClr>
                </a:solidFill>
                <a:sym typeface="Wingdings" panose="05000000000000000000" pitchFamily="2" charset="2"/>
              </a:rPr>
              <a:t> arrive at the queue</a:t>
            </a:r>
            <a:endParaRPr lang="en-US" altLang="en-US" dirty="0" smtClean="0">
              <a:solidFill>
                <a:schemeClr val="tx1">
                  <a:lumMod val="50000"/>
                </a:schemeClr>
              </a:solidFill>
            </a:endParaRPr>
          </a:p>
          <a:p>
            <a:pPr marL="231775" indent="-231775"/>
            <a:endParaRPr lang="en-US" altLang="en-US" dirty="0">
              <a:solidFill>
                <a:schemeClr val="tx1">
                  <a:lumMod val="50000"/>
                </a:schemeClr>
              </a:solidFill>
            </a:endParaRPr>
          </a:p>
        </p:txBody>
      </p:sp>
      <p:pic>
        <p:nvPicPr>
          <p:cNvPr id="8" name="Picture 60" descr="queueD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204" y="1140684"/>
            <a:ext cx="496887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1"/>
          <p:cNvSpPr>
            <a:spLocks noChangeArrowheads="1"/>
          </p:cNvSpPr>
          <p:nvPr/>
        </p:nvSpPr>
        <p:spPr bwMode="auto">
          <a:xfrm rot="16200000">
            <a:off x="6697486" y="2438648"/>
            <a:ext cx="24336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buClr>
                <a:schemeClr val="accent2"/>
              </a:buClr>
              <a:buSzPct val="85000"/>
              <a:buFont typeface="Wingdings" panose="05000000000000000000" pitchFamily="2" charset="2"/>
              <a:buNone/>
            </a:pPr>
            <a:r>
              <a:rPr lang="en-US" altLang="en-US" sz="2000" dirty="0">
                <a:solidFill>
                  <a:srgbClr val="000099"/>
                </a:solidFill>
              </a:rPr>
              <a:t>average  queueing delay</a:t>
            </a:r>
          </a:p>
        </p:txBody>
      </p:sp>
      <p:sp>
        <p:nvSpPr>
          <p:cNvPr id="10" name="Rectangle 61"/>
          <p:cNvSpPr>
            <a:spLocks noChangeArrowheads="1"/>
          </p:cNvSpPr>
          <p:nvPr/>
        </p:nvSpPr>
        <p:spPr bwMode="auto">
          <a:xfrm>
            <a:off x="7288828" y="3791406"/>
            <a:ext cx="3810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buClr>
                <a:schemeClr val="accent2"/>
              </a:buClr>
              <a:buSzPct val="85000"/>
              <a:buFont typeface="Wingdings" panose="05000000000000000000" pitchFamily="2" charset="2"/>
              <a:buNone/>
            </a:pPr>
            <a:r>
              <a:rPr lang="en-US" altLang="en-US" sz="2000" dirty="0">
                <a:solidFill>
                  <a:srgbClr val="000099"/>
                </a:solidFill>
              </a:rPr>
              <a:t>traffic intensity </a:t>
            </a:r>
          </a:p>
          <a:p>
            <a:pPr algn="ctr">
              <a:lnSpc>
                <a:spcPct val="85000"/>
              </a:lnSpc>
              <a:buClr>
                <a:schemeClr val="accent2"/>
              </a:buClr>
              <a:buSzPct val="85000"/>
              <a:buFont typeface="Wingdings" panose="05000000000000000000" pitchFamily="2" charset="2"/>
              <a:buNone/>
            </a:pPr>
            <a:r>
              <a:rPr lang="en-US" altLang="en-US" sz="2000" dirty="0">
                <a:solidFill>
                  <a:srgbClr val="000099"/>
                </a:solidFill>
              </a:rPr>
              <a:t>= </a:t>
            </a:r>
            <a:r>
              <a:rPr lang="en-US" altLang="en-US" sz="2000" i="1" dirty="0">
                <a:solidFill>
                  <a:srgbClr val="000099"/>
                </a:solidFill>
              </a:rPr>
              <a:t>La/R</a:t>
            </a:r>
          </a:p>
        </p:txBody>
      </p:sp>
      <p:sp>
        <p:nvSpPr>
          <p:cNvPr id="11" name="Rectangle 62"/>
          <p:cNvSpPr>
            <a:spLocks noChangeArrowheads="1"/>
          </p:cNvSpPr>
          <p:nvPr/>
        </p:nvSpPr>
        <p:spPr bwMode="auto">
          <a:xfrm>
            <a:off x="2626341" y="4395642"/>
            <a:ext cx="6972300" cy="193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31775" indent="-23177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285750" indent="-285750">
              <a:spcBef>
                <a:spcPct val="20000"/>
              </a:spcBef>
              <a:buClr>
                <a:srgbClr val="000099"/>
              </a:buClr>
              <a:buSzPct val="100000"/>
              <a:buFont typeface="Arial" panose="020B0604020202020204" pitchFamily="34" charset="0"/>
              <a:buChar char="•"/>
            </a:pPr>
            <a:r>
              <a:rPr lang="en-US" altLang="en-US" sz="1800" b="1" i="1" dirty="0">
                <a:latin typeface="+mn-lt"/>
              </a:rPr>
              <a:t>La/R</a:t>
            </a:r>
            <a:r>
              <a:rPr lang="en-US" altLang="en-US" sz="1800" b="1" dirty="0">
                <a:latin typeface="+mn-lt"/>
              </a:rPr>
              <a:t> ~ 0: avg. queueing delay small</a:t>
            </a:r>
          </a:p>
          <a:p>
            <a:pPr marL="285750" indent="-285750">
              <a:spcBef>
                <a:spcPct val="20000"/>
              </a:spcBef>
              <a:buClr>
                <a:srgbClr val="000099"/>
              </a:buClr>
              <a:buSzPct val="100000"/>
              <a:buFont typeface="Arial" panose="020B0604020202020204" pitchFamily="34" charset="0"/>
              <a:buChar char="•"/>
            </a:pPr>
            <a:r>
              <a:rPr lang="en-US" altLang="en-US" sz="1800" b="1" i="1" dirty="0">
                <a:latin typeface="+mn-lt"/>
              </a:rPr>
              <a:t>La/R </a:t>
            </a:r>
            <a:r>
              <a:rPr lang="en-US" altLang="en-US" sz="1800" b="1" dirty="0">
                <a:latin typeface="+mn-lt"/>
              </a:rPr>
              <a:t>-&gt; 1: avg. queueing delay large</a:t>
            </a:r>
          </a:p>
          <a:p>
            <a:pPr marL="285750" indent="-285750">
              <a:lnSpc>
                <a:spcPct val="85000"/>
              </a:lnSpc>
              <a:spcBef>
                <a:spcPct val="20000"/>
              </a:spcBef>
              <a:buClr>
                <a:srgbClr val="000099"/>
              </a:buClr>
              <a:buSzPct val="100000"/>
              <a:buFont typeface="Arial" panose="020B0604020202020204" pitchFamily="34" charset="0"/>
              <a:buChar char="•"/>
            </a:pPr>
            <a:r>
              <a:rPr lang="en-US" altLang="en-US" sz="1800" b="1" i="1" dirty="0">
                <a:latin typeface="+mn-lt"/>
              </a:rPr>
              <a:t>La/R </a:t>
            </a:r>
            <a:r>
              <a:rPr lang="en-US" altLang="en-US" sz="1800" b="1" dirty="0">
                <a:latin typeface="+mn-lt"/>
              </a:rPr>
              <a:t>&gt; 1: more </a:t>
            </a:r>
            <a:r>
              <a:rPr lang="ja-JP" altLang="en-US" sz="1800" b="1" dirty="0">
                <a:latin typeface="+mn-lt"/>
              </a:rPr>
              <a:t>“</a:t>
            </a:r>
            <a:r>
              <a:rPr lang="en-US" altLang="ja-JP" sz="1800" b="1" dirty="0">
                <a:latin typeface="+mn-lt"/>
              </a:rPr>
              <a:t>work</a:t>
            </a:r>
            <a:r>
              <a:rPr lang="ja-JP" altLang="en-US" sz="1800" b="1" dirty="0">
                <a:latin typeface="+mn-lt"/>
              </a:rPr>
              <a:t>”</a:t>
            </a:r>
            <a:r>
              <a:rPr lang="en-US" altLang="ja-JP" sz="1800" b="1" dirty="0">
                <a:latin typeface="+mn-lt"/>
              </a:rPr>
              <a:t> arriving </a:t>
            </a:r>
          </a:p>
          <a:p>
            <a:pPr marL="0" indent="0">
              <a:lnSpc>
                <a:spcPct val="85000"/>
              </a:lnSpc>
              <a:spcBef>
                <a:spcPct val="20000"/>
              </a:spcBef>
              <a:buClr>
                <a:srgbClr val="000099"/>
              </a:buClr>
              <a:buSzPct val="100000"/>
            </a:pPr>
            <a:r>
              <a:rPr lang="en-US" altLang="en-US" sz="1800" b="1" dirty="0">
                <a:latin typeface="+mn-lt"/>
              </a:rPr>
              <a:t>	</a:t>
            </a:r>
            <a:r>
              <a:rPr lang="en-US" altLang="en-US" sz="1800" b="1" dirty="0" smtClean="0">
                <a:latin typeface="+mn-lt"/>
              </a:rPr>
              <a:t>than </a:t>
            </a:r>
            <a:r>
              <a:rPr lang="en-US" altLang="en-US" sz="1800" b="1" dirty="0">
                <a:latin typeface="+mn-lt"/>
              </a:rPr>
              <a:t>can be serviced, average delay infinite</a:t>
            </a:r>
            <a:r>
              <a:rPr lang="en-US" altLang="en-US" sz="1800" b="1" dirty="0" smtClean="0">
                <a:latin typeface="+mn-lt"/>
              </a:rPr>
              <a:t>!</a:t>
            </a:r>
          </a:p>
          <a:p>
            <a:pPr marL="285750" indent="-285750">
              <a:lnSpc>
                <a:spcPct val="85000"/>
              </a:lnSpc>
              <a:spcBef>
                <a:spcPct val="20000"/>
              </a:spcBef>
              <a:buClr>
                <a:srgbClr val="000099"/>
              </a:buClr>
              <a:buSzPct val="100000"/>
              <a:buFont typeface="Arial" panose="020B0604020202020204" pitchFamily="34" charset="0"/>
              <a:buChar char="•"/>
            </a:pPr>
            <a:r>
              <a:rPr lang="en-US" altLang="en-US" sz="1800" b="1" i="1" dirty="0"/>
              <a:t>La/R </a:t>
            </a:r>
            <a:r>
              <a:rPr lang="en-US" altLang="en-US" sz="1800" b="1" dirty="0" smtClean="0"/>
              <a:t>&lt; 1: nature of the arriving traffic affects the queuing delay</a:t>
            </a:r>
            <a:endParaRPr lang="en-US" altLang="en-US" sz="1800" b="1" dirty="0">
              <a:latin typeface="+mn-lt"/>
            </a:endParaRPr>
          </a:p>
        </p:txBody>
      </p:sp>
      <p:pic>
        <p:nvPicPr>
          <p:cNvPr id="1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072" y="4395641"/>
            <a:ext cx="1481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5"/>
          <p:cNvSpPr txBox="1">
            <a:spLocks noChangeArrowheads="1"/>
          </p:cNvSpPr>
          <p:nvPr/>
        </p:nvSpPr>
        <p:spPr bwMode="auto">
          <a:xfrm>
            <a:off x="10348487" y="4395642"/>
            <a:ext cx="1074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dirty="0"/>
              <a:t>La/R </a:t>
            </a:r>
            <a:r>
              <a:rPr lang="en-US" altLang="en-US" sz="1800" dirty="0"/>
              <a:t>~ 0</a:t>
            </a:r>
          </a:p>
        </p:txBody>
      </p:sp>
      <p:pic>
        <p:nvPicPr>
          <p:cNvPr id="14"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2742" y="5046432"/>
            <a:ext cx="15462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6"/>
          <p:cNvSpPr txBox="1">
            <a:spLocks noChangeArrowheads="1"/>
          </p:cNvSpPr>
          <p:nvPr/>
        </p:nvSpPr>
        <p:spPr bwMode="auto">
          <a:xfrm>
            <a:off x="9307825" y="6294954"/>
            <a:ext cx="11400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dirty="0"/>
              <a:t>La/R -&gt; 1</a:t>
            </a:r>
          </a:p>
        </p:txBody>
      </p:sp>
      <p:sp>
        <p:nvSpPr>
          <p:cNvPr id="16" name="Rectangle 15"/>
          <p:cNvSpPr/>
          <p:nvPr/>
        </p:nvSpPr>
        <p:spPr>
          <a:xfrm>
            <a:off x="1496530" y="6299632"/>
            <a:ext cx="7697298" cy="369332"/>
          </a:xfrm>
          <a:prstGeom prst="rect">
            <a:avLst/>
          </a:prstGeom>
        </p:spPr>
        <p:txBody>
          <a:bodyPr wrap="square">
            <a:spAutoFit/>
          </a:bodyPr>
          <a:lstStyle/>
          <a:p>
            <a:r>
              <a:rPr lang="en-US" b="1" i="1" dirty="0">
                <a:solidFill>
                  <a:srgbClr val="00B050"/>
                </a:solidFill>
                <a:latin typeface="TimesLTPro-Italic"/>
              </a:rPr>
              <a:t>Design your system so that the traffic intensity is no greater than </a:t>
            </a:r>
            <a:r>
              <a:rPr lang="en-US" b="1" i="1" dirty="0" smtClean="0">
                <a:solidFill>
                  <a:srgbClr val="00B050"/>
                </a:solidFill>
                <a:latin typeface="TimesLTPro-Italic"/>
              </a:rPr>
              <a:t>1.</a:t>
            </a:r>
            <a:endParaRPr lang="en-US" b="1" dirty="0">
              <a:solidFill>
                <a:srgbClr val="00B050"/>
              </a:solidFill>
            </a:endParaRPr>
          </a:p>
        </p:txBody>
      </p:sp>
    </p:spTree>
    <p:extLst>
      <p:ext uri="{BB962C8B-B14F-4D97-AF65-F5344CB8AC3E}">
        <p14:creationId xmlns:p14="http://schemas.microsoft.com/office/powerpoint/2010/main" val="1130863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1289" y="951041"/>
            <a:ext cx="6948470" cy="379287"/>
          </a:xfrm>
        </p:spPr>
        <p:txBody>
          <a:bodyPr/>
          <a:lstStyle/>
          <a:p>
            <a:r>
              <a:rPr lang="fr-FR" sz="1800" dirty="0" smtClean="0">
                <a:latin typeface="Helvetica World" panose="020B0500040000020004" pitchFamily="34" charset="0"/>
                <a:cs typeface="Helvetica World" panose="020B0500040000020004" pitchFamily="34" charset="0"/>
              </a:rPr>
              <a:t>PACKET LOSS</a:t>
            </a:r>
            <a:endParaRPr lang="en-US" sz="1800" dirty="0">
              <a:latin typeface="Helvetica World" panose="020B0500040000020004" pitchFamily="34" charset="0"/>
              <a:cs typeface="Helvetica World" panose="020B0500040000020004" pitchFamily="34" charset="0"/>
            </a:endParaRPr>
          </a:p>
        </p:txBody>
      </p:sp>
      <p:sp>
        <p:nvSpPr>
          <p:cNvPr id="6" name="Rectangle 5"/>
          <p:cNvSpPr/>
          <p:nvPr/>
        </p:nvSpPr>
        <p:spPr>
          <a:xfrm>
            <a:off x="11288" y="1338172"/>
            <a:ext cx="9742311" cy="1338828"/>
          </a:xfrm>
          <a:prstGeom prst="rect">
            <a:avLst/>
          </a:prstGeom>
        </p:spPr>
        <p:txBody>
          <a:bodyPr wrap="square">
            <a:spAutoFit/>
          </a:bodyPr>
          <a:lstStyle/>
          <a:p>
            <a:pPr marL="287338" indent="-287338">
              <a:lnSpc>
                <a:spcPct val="150000"/>
              </a:lnSpc>
              <a:buFont typeface="Arial" panose="020B0604020202020204" pitchFamily="34" charset="0"/>
              <a:buChar char="•"/>
            </a:pPr>
            <a:r>
              <a:rPr lang="en-US" altLang="en-US" dirty="0" smtClean="0">
                <a:solidFill>
                  <a:schemeClr val="tx1">
                    <a:lumMod val="50000"/>
                  </a:schemeClr>
                </a:solidFill>
              </a:rPr>
              <a:t>Queue </a:t>
            </a:r>
            <a:r>
              <a:rPr lang="en-US" altLang="en-US" dirty="0">
                <a:solidFill>
                  <a:schemeClr val="tx1">
                    <a:lumMod val="50000"/>
                  </a:schemeClr>
                </a:solidFill>
              </a:rPr>
              <a:t>(aka buffer) preceding link in buffer has finite capacity</a:t>
            </a:r>
          </a:p>
          <a:p>
            <a:pPr marL="287338" indent="-287338">
              <a:lnSpc>
                <a:spcPct val="150000"/>
              </a:lnSpc>
              <a:buFont typeface="Arial" panose="020B0604020202020204" pitchFamily="34" charset="0"/>
              <a:buChar char="•"/>
            </a:pPr>
            <a:r>
              <a:rPr lang="en-US" altLang="en-US" dirty="0" smtClean="0">
                <a:solidFill>
                  <a:schemeClr val="tx1">
                    <a:lumMod val="50000"/>
                  </a:schemeClr>
                </a:solidFill>
              </a:rPr>
              <a:t>Packet </a:t>
            </a:r>
            <a:r>
              <a:rPr lang="en-US" altLang="en-US" dirty="0">
                <a:solidFill>
                  <a:schemeClr val="tx1">
                    <a:lumMod val="50000"/>
                  </a:schemeClr>
                </a:solidFill>
              </a:rPr>
              <a:t>arriving to full queue dropped (aka lost)</a:t>
            </a:r>
          </a:p>
          <a:p>
            <a:pPr marL="287338" indent="-287338">
              <a:lnSpc>
                <a:spcPct val="150000"/>
              </a:lnSpc>
              <a:buFont typeface="Arial" panose="020B0604020202020204" pitchFamily="34" charset="0"/>
              <a:buChar char="•"/>
            </a:pPr>
            <a:r>
              <a:rPr lang="en-US" altLang="en-US" dirty="0" smtClean="0">
                <a:solidFill>
                  <a:schemeClr val="tx1">
                    <a:lumMod val="50000"/>
                  </a:schemeClr>
                </a:solidFill>
              </a:rPr>
              <a:t>Lost </a:t>
            </a:r>
            <a:r>
              <a:rPr lang="en-US" altLang="en-US" dirty="0">
                <a:solidFill>
                  <a:schemeClr val="tx1">
                    <a:lumMod val="50000"/>
                  </a:schemeClr>
                </a:solidFill>
              </a:rPr>
              <a:t>packet may be retransmitted by previous node, by source end system, or not at all</a:t>
            </a:r>
          </a:p>
        </p:txBody>
      </p:sp>
      <p:grpSp>
        <p:nvGrpSpPr>
          <p:cNvPr id="18" name="Group 347"/>
          <p:cNvGrpSpPr>
            <a:grpSpLocks/>
          </p:cNvGrpSpPr>
          <p:nvPr/>
        </p:nvGrpSpPr>
        <p:grpSpPr bwMode="auto">
          <a:xfrm>
            <a:off x="4551364" y="4194176"/>
            <a:ext cx="1284287" cy="715963"/>
            <a:chOff x="1871277" y="1576300"/>
            <a:chExt cx="1128371" cy="437861"/>
          </a:xfrm>
        </p:grpSpPr>
        <p:sp>
          <p:nvSpPr>
            <p:cNvPr id="19" name="Oval 1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0" name="Rectangle 19"/>
            <p:cNvSpPr/>
            <p:nvPr/>
          </p:nvSpPr>
          <p:spPr bwMode="auto">
            <a:xfrm>
              <a:off x="1871277" y="1739406"/>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1" name="Oval 2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22" name="Freeform 21"/>
            <p:cNvSpPr/>
            <p:nvPr/>
          </p:nvSpPr>
          <p:spPr bwMode="auto">
            <a:xfrm>
              <a:off x="2159995" y="1673387"/>
              <a:ext cx="548146" cy="1611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3" name="Freeform 2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4" name="Freeform 2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5" name="Freeform 2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26" name="Straight Connector 25"/>
            <p:cNvCxnSpPr>
              <a:cxnSpLocks noChangeShapeType="1"/>
              <a:endCxn id="2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28" name="Rectangle 7"/>
          <p:cNvSpPr>
            <a:spLocks noChangeArrowheads="1"/>
          </p:cNvSpPr>
          <p:nvPr/>
        </p:nvSpPr>
        <p:spPr bwMode="auto">
          <a:xfrm>
            <a:off x="4616451" y="4389439"/>
            <a:ext cx="1198563"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CC0000"/>
              </a:solidFill>
            </a:endParaRPr>
          </a:p>
        </p:txBody>
      </p:sp>
      <p:sp>
        <p:nvSpPr>
          <p:cNvPr id="29" name="Line 23"/>
          <p:cNvSpPr>
            <a:spLocks noChangeShapeType="1"/>
          </p:cNvSpPr>
          <p:nvPr/>
        </p:nvSpPr>
        <p:spPr bwMode="auto">
          <a:xfrm>
            <a:off x="3924300" y="4156076"/>
            <a:ext cx="698500" cy="333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4"/>
          <p:cNvSpPr>
            <a:spLocks noChangeShapeType="1"/>
          </p:cNvSpPr>
          <p:nvPr/>
        </p:nvSpPr>
        <p:spPr bwMode="auto">
          <a:xfrm flipV="1">
            <a:off x="4213226" y="4549776"/>
            <a:ext cx="411163" cy="525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5"/>
          <p:cNvSpPr>
            <a:spLocks noChangeShapeType="1"/>
          </p:cNvSpPr>
          <p:nvPr/>
        </p:nvSpPr>
        <p:spPr bwMode="auto">
          <a:xfrm>
            <a:off x="5810251" y="4552951"/>
            <a:ext cx="1933575" cy="95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Rectangle 28"/>
          <p:cNvSpPr>
            <a:spLocks noChangeArrowheads="1"/>
          </p:cNvSpPr>
          <p:nvPr/>
        </p:nvSpPr>
        <p:spPr bwMode="auto">
          <a:xfrm>
            <a:off x="6729414" y="4352926"/>
            <a:ext cx="147637" cy="200025"/>
          </a:xfrm>
          <a:prstGeom prst="rect">
            <a:avLst/>
          </a:prstGeom>
          <a:solidFill>
            <a:schemeClr val="tx2">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33" name="Rectangle 29"/>
          <p:cNvSpPr>
            <a:spLocks noChangeArrowheads="1"/>
          </p:cNvSpPr>
          <p:nvPr/>
        </p:nvSpPr>
        <p:spPr bwMode="auto">
          <a:xfrm>
            <a:off x="5476875" y="4424364"/>
            <a:ext cx="147638" cy="200025"/>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34" name="Rectangle 30"/>
          <p:cNvSpPr>
            <a:spLocks noChangeArrowheads="1"/>
          </p:cNvSpPr>
          <p:nvPr/>
        </p:nvSpPr>
        <p:spPr bwMode="auto">
          <a:xfrm>
            <a:off x="5638800" y="4424364"/>
            <a:ext cx="147638" cy="200025"/>
          </a:xfrm>
          <a:prstGeom prst="rect">
            <a:avLst/>
          </a:prstGeom>
          <a:solidFill>
            <a:srgbClr val="FFC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35" name="Rectangle 31"/>
          <p:cNvSpPr>
            <a:spLocks noChangeArrowheads="1"/>
          </p:cNvSpPr>
          <p:nvPr/>
        </p:nvSpPr>
        <p:spPr bwMode="auto">
          <a:xfrm>
            <a:off x="4389439" y="4772026"/>
            <a:ext cx="147637" cy="200025"/>
          </a:xfrm>
          <a:prstGeom prst="rect">
            <a:avLst/>
          </a:prstGeom>
          <a:solidFill>
            <a:srgbClr val="FFC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36" name="Line 33"/>
          <p:cNvSpPr>
            <a:spLocks noChangeShapeType="1"/>
          </p:cNvSpPr>
          <p:nvPr/>
        </p:nvSpPr>
        <p:spPr bwMode="auto">
          <a:xfrm flipV="1">
            <a:off x="4359276" y="4618038"/>
            <a:ext cx="106363" cy="146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35"/>
          <p:cNvSpPr txBox="1">
            <a:spLocks noChangeArrowheads="1"/>
          </p:cNvSpPr>
          <p:nvPr/>
        </p:nvSpPr>
        <p:spPr bwMode="auto">
          <a:xfrm>
            <a:off x="2941638" y="36845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006600"/>
                </a:solidFill>
              </a:rPr>
              <a:t>A</a:t>
            </a:r>
          </a:p>
        </p:txBody>
      </p:sp>
      <p:sp>
        <p:nvSpPr>
          <p:cNvPr id="38" name="Text Box 36"/>
          <p:cNvSpPr txBox="1">
            <a:spLocks noChangeArrowheads="1"/>
          </p:cNvSpPr>
          <p:nvPr/>
        </p:nvSpPr>
        <p:spPr bwMode="auto">
          <a:xfrm>
            <a:off x="3262313" y="46704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B</a:t>
            </a:r>
          </a:p>
        </p:txBody>
      </p:sp>
      <p:sp>
        <p:nvSpPr>
          <p:cNvPr id="39" name="Text Box 40"/>
          <p:cNvSpPr txBox="1">
            <a:spLocks noChangeArrowheads="1"/>
          </p:cNvSpPr>
          <p:nvPr/>
        </p:nvSpPr>
        <p:spPr bwMode="auto">
          <a:xfrm>
            <a:off x="6289675" y="3594101"/>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packet being transmitted</a:t>
            </a:r>
          </a:p>
        </p:txBody>
      </p:sp>
      <p:sp>
        <p:nvSpPr>
          <p:cNvPr id="40" name="Line 41"/>
          <p:cNvSpPr>
            <a:spLocks noChangeShapeType="1"/>
          </p:cNvSpPr>
          <p:nvPr/>
        </p:nvSpPr>
        <p:spPr bwMode="auto">
          <a:xfrm rot="10800000" flipV="1">
            <a:off x="5853114" y="3886200"/>
            <a:ext cx="681037" cy="56515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Rectangle 56"/>
          <p:cNvSpPr>
            <a:spLocks noChangeArrowheads="1"/>
          </p:cNvSpPr>
          <p:nvPr/>
        </p:nvSpPr>
        <p:spPr bwMode="auto">
          <a:xfrm>
            <a:off x="5313364" y="4422776"/>
            <a:ext cx="147637" cy="200025"/>
          </a:xfrm>
          <a:prstGeom prst="rect">
            <a:avLst/>
          </a:prstGeom>
          <a:solidFill>
            <a:srgbClr val="FFC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42" name="Rectangle 57"/>
          <p:cNvSpPr>
            <a:spLocks noChangeArrowheads="1"/>
          </p:cNvSpPr>
          <p:nvPr/>
        </p:nvSpPr>
        <p:spPr bwMode="auto">
          <a:xfrm>
            <a:off x="5151439" y="4425951"/>
            <a:ext cx="147637" cy="200025"/>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43" name="Rectangle 58"/>
          <p:cNvSpPr>
            <a:spLocks noChangeArrowheads="1"/>
          </p:cNvSpPr>
          <p:nvPr/>
        </p:nvSpPr>
        <p:spPr bwMode="auto">
          <a:xfrm>
            <a:off x="4986339" y="4422776"/>
            <a:ext cx="147637" cy="200025"/>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44" name="Rectangle 59"/>
          <p:cNvSpPr>
            <a:spLocks noChangeArrowheads="1"/>
          </p:cNvSpPr>
          <p:nvPr/>
        </p:nvSpPr>
        <p:spPr bwMode="auto">
          <a:xfrm>
            <a:off x="4822825" y="4422776"/>
            <a:ext cx="147638" cy="200025"/>
          </a:xfrm>
          <a:prstGeom prst="rect">
            <a:avLst/>
          </a:prstGeom>
          <a:solidFill>
            <a:srgbClr val="FFC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45" name="Rectangle 61"/>
          <p:cNvSpPr>
            <a:spLocks noChangeArrowheads="1"/>
          </p:cNvSpPr>
          <p:nvPr/>
        </p:nvSpPr>
        <p:spPr bwMode="auto">
          <a:xfrm>
            <a:off x="4657725" y="4424364"/>
            <a:ext cx="147638" cy="200025"/>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46" name="Rectangle 62"/>
          <p:cNvSpPr>
            <a:spLocks noChangeArrowheads="1"/>
          </p:cNvSpPr>
          <p:nvPr/>
        </p:nvSpPr>
        <p:spPr bwMode="auto">
          <a:xfrm>
            <a:off x="4629151" y="4400550"/>
            <a:ext cx="1171575" cy="242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CC0000"/>
              </a:solidFill>
            </a:endParaRPr>
          </a:p>
        </p:txBody>
      </p:sp>
      <p:sp>
        <p:nvSpPr>
          <p:cNvPr id="47" name="Line 63"/>
          <p:cNvSpPr>
            <a:spLocks noChangeShapeType="1"/>
          </p:cNvSpPr>
          <p:nvPr/>
        </p:nvSpPr>
        <p:spPr bwMode="auto">
          <a:xfrm rot="10800000">
            <a:off x="4616450" y="4892675"/>
            <a:ext cx="687388" cy="3317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64"/>
          <p:cNvSpPr txBox="1">
            <a:spLocks noChangeArrowheads="1"/>
          </p:cNvSpPr>
          <p:nvPr/>
        </p:nvSpPr>
        <p:spPr bwMode="auto">
          <a:xfrm>
            <a:off x="5232400" y="5051425"/>
            <a:ext cx="1924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packet arriving to</a:t>
            </a:r>
          </a:p>
          <a:p>
            <a:r>
              <a:rPr lang="en-US" altLang="en-US" sz="1800">
                <a:solidFill>
                  <a:srgbClr val="CC0000"/>
                </a:solidFill>
              </a:rPr>
              <a:t>full buffer is </a:t>
            </a:r>
            <a:r>
              <a:rPr lang="en-US" altLang="en-US" sz="1800" i="1">
                <a:solidFill>
                  <a:srgbClr val="CC0000"/>
                </a:solidFill>
              </a:rPr>
              <a:t>lost</a:t>
            </a:r>
          </a:p>
        </p:txBody>
      </p:sp>
      <p:sp>
        <p:nvSpPr>
          <p:cNvPr id="49" name="Text Box 65"/>
          <p:cNvSpPr txBox="1">
            <a:spLocks noChangeArrowheads="1"/>
          </p:cNvSpPr>
          <p:nvPr/>
        </p:nvSpPr>
        <p:spPr bwMode="auto">
          <a:xfrm>
            <a:off x="4505325" y="3413125"/>
            <a:ext cx="1568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CC0000"/>
                </a:solidFill>
              </a:rPr>
              <a:t>buffer </a:t>
            </a:r>
          </a:p>
          <a:p>
            <a:pPr algn="ctr"/>
            <a:r>
              <a:rPr lang="en-US" altLang="en-US" sz="1800">
                <a:solidFill>
                  <a:srgbClr val="CC0000"/>
                </a:solidFill>
              </a:rPr>
              <a:t>(waiting area)</a:t>
            </a:r>
          </a:p>
        </p:txBody>
      </p:sp>
      <p:sp>
        <p:nvSpPr>
          <p:cNvPr id="50" name="Line 66"/>
          <p:cNvSpPr>
            <a:spLocks noChangeShapeType="1"/>
          </p:cNvSpPr>
          <p:nvPr/>
        </p:nvSpPr>
        <p:spPr bwMode="auto">
          <a:xfrm>
            <a:off x="4762500" y="4021139"/>
            <a:ext cx="0" cy="3333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 name="Group 48"/>
          <p:cNvGrpSpPr>
            <a:grpSpLocks/>
          </p:cNvGrpSpPr>
          <p:nvPr/>
        </p:nvGrpSpPr>
        <p:grpSpPr bwMode="auto">
          <a:xfrm>
            <a:off x="3117850" y="3705226"/>
            <a:ext cx="820738" cy="688975"/>
            <a:chOff x="-44" y="1473"/>
            <a:chExt cx="981" cy="1105"/>
          </a:xfrm>
        </p:grpSpPr>
        <p:pic>
          <p:nvPicPr>
            <p:cNvPr id="52" name="Picture 4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50"/>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54" name="Group 51"/>
          <p:cNvGrpSpPr>
            <a:grpSpLocks/>
          </p:cNvGrpSpPr>
          <p:nvPr/>
        </p:nvGrpSpPr>
        <p:grpSpPr bwMode="auto">
          <a:xfrm>
            <a:off x="3446464" y="4695826"/>
            <a:ext cx="820737" cy="688975"/>
            <a:chOff x="-44" y="1473"/>
            <a:chExt cx="981" cy="1105"/>
          </a:xfrm>
        </p:grpSpPr>
        <p:pic>
          <p:nvPicPr>
            <p:cNvPr id="55" name="Picture 5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53"/>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2290392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1289" y="951041"/>
            <a:ext cx="6948470" cy="379287"/>
          </a:xfrm>
        </p:spPr>
        <p:txBody>
          <a:bodyPr/>
          <a:lstStyle/>
          <a:p>
            <a:r>
              <a:rPr lang="fr-FR" sz="1800" dirty="0" smtClean="0">
                <a:latin typeface="Helvetica World" panose="020B0500040000020004" pitchFamily="34" charset="0"/>
                <a:cs typeface="Helvetica World" panose="020B0500040000020004" pitchFamily="34" charset="0"/>
              </a:rPr>
              <a:t>THROUGHPUT</a:t>
            </a:r>
            <a:endParaRPr lang="en-US" sz="1800" dirty="0">
              <a:latin typeface="Helvetica World" panose="020B0500040000020004" pitchFamily="34" charset="0"/>
              <a:cs typeface="Helvetica World" panose="020B0500040000020004" pitchFamily="34" charset="0"/>
            </a:endParaRPr>
          </a:p>
        </p:txBody>
      </p:sp>
      <p:sp>
        <p:nvSpPr>
          <p:cNvPr id="6" name="Rectangle 5"/>
          <p:cNvSpPr/>
          <p:nvPr/>
        </p:nvSpPr>
        <p:spPr>
          <a:xfrm>
            <a:off x="11288" y="1338172"/>
            <a:ext cx="9742311" cy="923330"/>
          </a:xfrm>
          <a:prstGeom prst="rect">
            <a:avLst/>
          </a:prstGeom>
        </p:spPr>
        <p:txBody>
          <a:bodyPr wrap="square">
            <a:spAutoFit/>
          </a:bodyPr>
          <a:lstStyle/>
          <a:p>
            <a:pPr marL="287338" indent="-287338">
              <a:buFont typeface="Arial" panose="020B0604020202020204" pitchFamily="34" charset="0"/>
              <a:buChar char="•"/>
            </a:pPr>
            <a:r>
              <a:rPr lang="en-US" altLang="en-US" b="1" i="1" dirty="0">
                <a:solidFill>
                  <a:schemeClr val="tx1">
                    <a:lumMod val="50000"/>
                  </a:schemeClr>
                </a:solidFill>
                <a:latin typeface="+mj-lt"/>
              </a:rPr>
              <a:t>throughput</a:t>
            </a:r>
            <a:r>
              <a:rPr lang="en-US" altLang="en-US" i="1" dirty="0">
                <a:solidFill>
                  <a:schemeClr val="tx1">
                    <a:lumMod val="50000"/>
                  </a:schemeClr>
                </a:solidFill>
                <a:latin typeface="+mj-lt"/>
              </a:rPr>
              <a:t>:</a:t>
            </a:r>
            <a:r>
              <a:rPr lang="en-US" altLang="en-US" dirty="0">
                <a:solidFill>
                  <a:schemeClr val="tx1">
                    <a:lumMod val="50000"/>
                  </a:schemeClr>
                </a:solidFill>
                <a:latin typeface="+mj-lt"/>
              </a:rPr>
              <a:t> rate (bits/time unit) at which bits transferred between sender/receiver</a:t>
            </a:r>
          </a:p>
          <a:p>
            <a:pPr marL="742950" lvl="1" indent="-285750">
              <a:buFont typeface="Courier New" panose="02070309020205020404" pitchFamily="49" charset="0"/>
              <a:buChar char="o"/>
            </a:pPr>
            <a:r>
              <a:rPr lang="en-US" altLang="en-US" b="1" i="1" dirty="0">
                <a:solidFill>
                  <a:schemeClr val="tx1">
                    <a:lumMod val="50000"/>
                  </a:schemeClr>
                </a:solidFill>
                <a:latin typeface="+mj-lt"/>
                <a:ea typeface="Arial" panose="020B0604020202020204" pitchFamily="34" charset="0"/>
              </a:rPr>
              <a:t>instantaneous</a:t>
            </a:r>
            <a:r>
              <a:rPr lang="en-US" altLang="en-US" i="1" dirty="0">
                <a:solidFill>
                  <a:schemeClr val="tx1">
                    <a:lumMod val="50000"/>
                  </a:schemeClr>
                </a:solidFill>
                <a:latin typeface="+mj-lt"/>
                <a:ea typeface="Arial" panose="020B0604020202020204" pitchFamily="34" charset="0"/>
              </a:rPr>
              <a:t>:</a:t>
            </a:r>
            <a:r>
              <a:rPr lang="en-US" altLang="en-US" dirty="0">
                <a:solidFill>
                  <a:schemeClr val="tx1">
                    <a:lumMod val="50000"/>
                  </a:schemeClr>
                </a:solidFill>
                <a:latin typeface="+mj-lt"/>
                <a:ea typeface="Arial" panose="020B0604020202020204" pitchFamily="34" charset="0"/>
              </a:rPr>
              <a:t> rate at given point in time</a:t>
            </a:r>
          </a:p>
          <a:p>
            <a:pPr marL="742950" lvl="1" indent="-285750">
              <a:buFont typeface="Courier New" panose="02070309020205020404" pitchFamily="49" charset="0"/>
              <a:buChar char="o"/>
            </a:pPr>
            <a:r>
              <a:rPr lang="en-US" altLang="en-US" b="1" i="1" dirty="0">
                <a:solidFill>
                  <a:schemeClr val="tx1">
                    <a:lumMod val="50000"/>
                  </a:schemeClr>
                </a:solidFill>
                <a:latin typeface="+mj-lt"/>
                <a:ea typeface="Arial" panose="020B0604020202020204" pitchFamily="34" charset="0"/>
              </a:rPr>
              <a:t>average</a:t>
            </a:r>
            <a:r>
              <a:rPr lang="en-US" altLang="en-US" i="1" dirty="0">
                <a:solidFill>
                  <a:schemeClr val="tx1">
                    <a:lumMod val="50000"/>
                  </a:schemeClr>
                </a:solidFill>
                <a:latin typeface="+mj-lt"/>
                <a:ea typeface="Arial" panose="020B0604020202020204" pitchFamily="34" charset="0"/>
              </a:rPr>
              <a:t>:</a:t>
            </a:r>
            <a:r>
              <a:rPr lang="en-US" altLang="en-US" dirty="0">
                <a:solidFill>
                  <a:schemeClr val="tx1">
                    <a:lumMod val="50000"/>
                  </a:schemeClr>
                </a:solidFill>
                <a:latin typeface="+mj-lt"/>
                <a:ea typeface="Arial" panose="020B0604020202020204" pitchFamily="34" charset="0"/>
              </a:rPr>
              <a:t> rate over longer period of time</a:t>
            </a:r>
          </a:p>
        </p:txBody>
      </p:sp>
      <p:sp>
        <p:nvSpPr>
          <p:cNvPr id="57" name="AutoShape 327"/>
          <p:cNvSpPr>
            <a:spLocks noChangeArrowheads="1"/>
          </p:cNvSpPr>
          <p:nvPr/>
        </p:nvSpPr>
        <p:spPr bwMode="auto">
          <a:xfrm>
            <a:off x="1925638" y="2451865"/>
            <a:ext cx="500062" cy="581025"/>
          </a:xfrm>
          <a:prstGeom prst="can">
            <a:avLst>
              <a:gd name="adj" fmla="val 23491"/>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endParaRPr>
          </a:p>
        </p:txBody>
      </p:sp>
      <p:grpSp>
        <p:nvGrpSpPr>
          <p:cNvPr id="58" name="Group 64"/>
          <p:cNvGrpSpPr>
            <a:grpSpLocks/>
          </p:cNvGrpSpPr>
          <p:nvPr/>
        </p:nvGrpSpPr>
        <p:grpSpPr bwMode="auto">
          <a:xfrm>
            <a:off x="2498726" y="2851914"/>
            <a:ext cx="352425" cy="876300"/>
            <a:chOff x="4140" y="429"/>
            <a:chExt cx="1425" cy="2396"/>
          </a:xfrm>
        </p:grpSpPr>
        <p:sp>
          <p:nvSpPr>
            <p:cNvPr id="59" name="Freeform 65"/>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60" name="Rectangle 66"/>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61" name="Freeform 67"/>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62" name="Freeform 68"/>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63" name="Rectangle 69"/>
            <p:cNvSpPr>
              <a:spLocks noChangeArrowheads="1"/>
            </p:cNvSpPr>
            <p:nvPr/>
          </p:nvSpPr>
          <p:spPr bwMode="auto">
            <a:xfrm>
              <a:off x="4211" y="694"/>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nvGrpSpPr>
            <p:cNvPr id="64" name="Group 70"/>
            <p:cNvGrpSpPr>
              <a:grpSpLocks/>
            </p:cNvGrpSpPr>
            <p:nvPr/>
          </p:nvGrpSpPr>
          <p:grpSpPr bwMode="auto">
            <a:xfrm>
              <a:off x="4749" y="668"/>
              <a:ext cx="581" cy="145"/>
              <a:chOff x="614" y="2568"/>
              <a:chExt cx="725" cy="139"/>
            </a:xfrm>
          </p:grpSpPr>
          <p:sp>
            <p:nvSpPr>
              <p:cNvPr id="89" name="AutoShape 71"/>
              <p:cNvSpPr>
                <a:spLocks noChangeArrowheads="1"/>
              </p:cNvSpPr>
              <p:nvPr/>
            </p:nvSpPr>
            <p:spPr bwMode="auto">
              <a:xfrm>
                <a:off x="615" y="2568"/>
                <a:ext cx="721"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90" name="AutoShape 72"/>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sp>
          <p:nvSpPr>
            <p:cNvPr id="65" name="Rectangle 73"/>
            <p:cNvSpPr>
              <a:spLocks noChangeArrowheads="1"/>
            </p:cNvSpPr>
            <p:nvPr/>
          </p:nvSpPr>
          <p:spPr bwMode="auto">
            <a:xfrm>
              <a:off x="4223" y="1019"/>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nvGrpSpPr>
            <p:cNvPr id="66" name="Group 74"/>
            <p:cNvGrpSpPr>
              <a:grpSpLocks/>
            </p:cNvGrpSpPr>
            <p:nvPr/>
          </p:nvGrpSpPr>
          <p:grpSpPr bwMode="auto">
            <a:xfrm>
              <a:off x="4747" y="994"/>
              <a:ext cx="581" cy="134"/>
              <a:chOff x="614" y="2568"/>
              <a:chExt cx="725" cy="139"/>
            </a:xfrm>
          </p:grpSpPr>
          <p:sp>
            <p:nvSpPr>
              <p:cNvPr id="87" name="AutoShape 75"/>
              <p:cNvSpPr>
                <a:spLocks noChangeArrowheads="1"/>
              </p:cNvSpPr>
              <p:nvPr/>
            </p:nvSpPr>
            <p:spPr bwMode="auto">
              <a:xfrm>
                <a:off x="617" y="2567"/>
                <a:ext cx="72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88" name="AutoShape 76"/>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sp>
          <p:nvSpPr>
            <p:cNvPr id="67" name="Rectangle 77"/>
            <p:cNvSpPr>
              <a:spLocks noChangeArrowheads="1"/>
            </p:cNvSpPr>
            <p:nvPr/>
          </p:nvSpPr>
          <p:spPr bwMode="auto">
            <a:xfrm>
              <a:off x="4217" y="1358"/>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68" name="Rectangle 78"/>
            <p:cNvSpPr>
              <a:spLocks noChangeArrowheads="1"/>
            </p:cNvSpPr>
            <p:nvPr/>
          </p:nvSpPr>
          <p:spPr bwMode="auto">
            <a:xfrm>
              <a:off x="4230" y="1653"/>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nvGrpSpPr>
            <p:cNvPr id="69" name="Group 79"/>
            <p:cNvGrpSpPr>
              <a:grpSpLocks/>
            </p:cNvGrpSpPr>
            <p:nvPr/>
          </p:nvGrpSpPr>
          <p:grpSpPr bwMode="auto">
            <a:xfrm>
              <a:off x="4735" y="1627"/>
              <a:ext cx="582" cy="151"/>
              <a:chOff x="614" y="2568"/>
              <a:chExt cx="725" cy="139"/>
            </a:xfrm>
          </p:grpSpPr>
          <p:sp>
            <p:nvSpPr>
              <p:cNvPr id="85" name="AutoShape 80"/>
              <p:cNvSpPr>
                <a:spLocks noChangeArrowheads="1"/>
              </p:cNvSpPr>
              <p:nvPr/>
            </p:nvSpPr>
            <p:spPr bwMode="auto">
              <a:xfrm>
                <a:off x="616" y="2568"/>
                <a:ext cx="72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86" name="AutoShape 81"/>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sp>
          <p:nvSpPr>
            <p:cNvPr id="70" name="Freeform 82"/>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grpSp>
          <p:nvGrpSpPr>
            <p:cNvPr id="71" name="Group 83"/>
            <p:cNvGrpSpPr>
              <a:grpSpLocks/>
            </p:cNvGrpSpPr>
            <p:nvPr/>
          </p:nvGrpSpPr>
          <p:grpSpPr bwMode="auto">
            <a:xfrm>
              <a:off x="4739" y="1327"/>
              <a:ext cx="582" cy="139"/>
              <a:chOff x="614" y="2568"/>
              <a:chExt cx="725" cy="139"/>
            </a:xfrm>
          </p:grpSpPr>
          <p:sp>
            <p:nvSpPr>
              <p:cNvPr id="83" name="AutoShape 84"/>
              <p:cNvSpPr>
                <a:spLocks noChangeArrowheads="1"/>
              </p:cNvSpPr>
              <p:nvPr/>
            </p:nvSpPr>
            <p:spPr bwMode="auto">
              <a:xfrm>
                <a:off x="611" y="2568"/>
                <a:ext cx="728"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84" name="AutoShape 85"/>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sp>
          <p:nvSpPr>
            <p:cNvPr id="72" name="Rectangle 86"/>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73" name="Freeform 87"/>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74" name="Freeform 88"/>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75" name="Oval 89"/>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76" name="Freeform 90"/>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77" name="AutoShape 91"/>
            <p:cNvSpPr>
              <a:spLocks noChangeArrowheads="1"/>
            </p:cNvSpPr>
            <p:nvPr/>
          </p:nvSpPr>
          <p:spPr bwMode="auto">
            <a:xfrm>
              <a:off x="4140" y="2677"/>
              <a:ext cx="1200" cy="148"/>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78" name="AutoShape 92"/>
            <p:cNvSpPr>
              <a:spLocks noChangeArrowheads="1"/>
            </p:cNvSpPr>
            <p:nvPr/>
          </p:nvSpPr>
          <p:spPr bwMode="auto">
            <a:xfrm>
              <a:off x="4204" y="2712"/>
              <a:ext cx="1072"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79" name="Oval 93"/>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80" name="Oval 94"/>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chemeClr val="tx1">
                    <a:lumMod val="50000"/>
                  </a:schemeClr>
                </a:solidFill>
              </a:endParaRPr>
            </a:p>
          </p:txBody>
        </p:sp>
        <p:sp>
          <p:nvSpPr>
            <p:cNvPr id="81" name="Oval 95"/>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82" name="Rectangle 96"/>
            <p:cNvSpPr>
              <a:spLocks noChangeArrowheads="1"/>
            </p:cNvSpPr>
            <p:nvPr/>
          </p:nvSpPr>
          <p:spPr bwMode="auto">
            <a:xfrm>
              <a:off x="5064" y="1835"/>
              <a:ext cx="83"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grpSp>
        <p:nvGrpSpPr>
          <p:cNvPr id="91" name="Group 61"/>
          <p:cNvGrpSpPr>
            <a:grpSpLocks/>
          </p:cNvGrpSpPr>
          <p:nvPr/>
        </p:nvGrpSpPr>
        <p:grpSpPr bwMode="auto">
          <a:xfrm flipH="1">
            <a:off x="9472613" y="2913827"/>
            <a:ext cx="1192212" cy="1171575"/>
            <a:chOff x="-44" y="1473"/>
            <a:chExt cx="981" cy="1105"/>
          </a:xfrm>
        </p:grpSpPr>
        <p:pic>
          <p:nvPicPr>
            <p:cNvPr id="92" name="Picture 6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6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chemeClr val="tx1">
                    <a:lumMod val="50000"/>
                  </a:schemeClr>
                </a:solidFill>
              </a:endParaRPr>
            </a:p>
          </p:txBody>
        </p:sp>
      </p:grpSp>
      <p:sp>
        <p:nvSpPr>
          <p:cNvPr id="94" name="Text Box 325"/>
          <p:cNvSpPr txBox="1">
            <a:spLocks noChangeArrowheads="1"/>
          </p:cNvSpPr>
          <p:nvPr/>
        </p:nvSpPr>
        <p:spPr bwMode="auto">
          <a:xfrm>
            <a:off x="1886669" y="3923052"/>
            <a:ext cx="1891865"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2000" dirty="0">
                <a:solidFill>
                  <a:schemeClr val="tx1">
                    <a:lumMod val="50000"/>
                  </a:schemeClr>
                </a:solidFill>
                <a:latin typeface="Gill Sans MT" panose="020B0502020104020203" pitchFamily="34" charset="0"/>
              </a:rPr>
              <a:t>server, with</a:t>
            </a:r>
          </a:p>
          <a:p>
            <a:pPr algn="ctr">
              <a:lnSpc>
                <a:spcPct val="85000"/>
              </a:lnSpc>
            </a:pPr>
            <a:r>
              <a:rPr lang="en-US" altLang="en-US" sz="2000" dirty="0">
                <a:solidFill>
                  <a:schemeClr val="tx1">
                    <a:lumMod val="50000"/>
                  </a:schemeClr>
                </a:solidFill>
                <a:latin typeface="Gill Sans MT" panose="020B0502020104020203" pitchFamily="34" charset="0"/>
              </a:rPr>
              <a:t>file of F bits </a:t>
            </a:r>
          </a:p>
          <a:p>
            <a:pPr algn="ctr">
              <a:lnSpc>
                <a:spcPct val="85000"/>
              </a:lnSpc>
            </a:pPr>
            <a:r>
              <a:rPr lang="en-US" altLang="en-US" sz="2000" dirty="0">
                <a:solidFill>
                  <a:schemeClr val="tx1">
                    <a:lumMod val="50000"/>
                  </a:schemeClr>
                </a:solidFill>
                <a:latin typeface="Gill Sans MT" panose="020B0502020104020203" pitchFamily="34" charset="0"/>
              </a:rPr>
              <a:t>to send to client</a:t>
            </a:r>
          </a:p>
        </p:txBody>
      </p:sp>
      <p:sp>
        <p:nvSpPr>
          <p:cNvPr id="95" name="Text Box 328"/>
          <p:cNvSpPr txBox="1">
            <a:spLocks noChangeArrowheads="1"/>
          </p:cNvSpPr>
          <p:nvPr/>
        </p:nvSpPr>
        <p:spPr bwMode="auto">
          <a:xfrm>
            <a:off x="4308475" y="3820289"/>
            <a:ext cx="14303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2000">
                <a:solidFill>
                  <a:schemeClr val="tx1">
                    <a:lumMod val="50000"/>
                  </a:schemeClr>
                </a:solidFill>
                <a:latin typeface="Gill Sans MT" panose="020B0502020104020203" pitchFamily="34" charset="0"/>
              </a:rPr>
              <a:t>link capacity</a:t>
            </a:r>
          </a:p>
          <a:p>
            <a:pPr algn="ctr">
              <a:lnSpc>
                <a:spcPct val="85000"/>
              </a:lnSpc>
            </a:pPr>
            <a:r>
              <a:rPr lang="en-US" altLang="en-US" sz="2000">
                <a:solidFill>
                  <a:schemeClr val="tx1">
                    <a:lumMod val="50000"/>
                  </a:schemeClr>
                </a:solidFill>
                <a:latin typeface="Gill Sans MT" panose="020B0502020104020203" pitchFamily="34" charset="0"/>
              </a:rPr>
              <a:t> R</a:t>
            </a:r>
            <a:r>
              <a:rPr lang="en-US" altLang="en-US" sz="2800" baseline="-25000">
                <a:solidFill>
                  <a:schemeClr val="tx1">
                    <a:lumMod val="50000"/>
                  </a:schemeClr>
                </a:solidFill>
                <a:latin typeface="Gill Sans MT" panose="020B0502020104020203" pitchFamily="34" charset="0"/>
              </a:rPr>
              <a:t>s</a:t>
            </a:r>
            <a:r>
              <a:rPr lang="en-US" altLang="en-US" sz="2000" baseline="-25000">
                <a:solidFill>
                  <a:schemeClr val="tx1">
                    <a:lumMod val="50000"/>
                  </a:schemeClr>
                </a:solidFill>
                <a:latin typeface="Gill Sans MT" panose="020B0502020104020203" pitchFamily="34" charset="0"/>
              </a:rPr>
              <a:t> </a:t>
            </a:r>
            <a:r>
              <a:rPr lang="en-US" altLang="en-US" sz="2000">
                <a:solidFill>
                  <a:schemeClr val="tx1">
                    <a:lumMod val="50000"/>
                  </a:schemeClr>
                </a:solidFill>
                <a:latin typeface="Gill Sans MT" panose="020B0502020104020203" pitchFamily="34" charset="0"/>
              </a:rPr>
              <a:t>bits/sec</a:t>
            </a:r>
          </a:p>
        </p:txBody>
      </p:sp>
      <p:sp>
        <p:nvSpPr>
          <p:cNvPr id="96" name="Text Box 329"/>
          <p:cNvSpPr txBox="1">
            <a:spLocks noChangeArrowheads="1"/>
          </p:cNvSpPr>
          <p:nvPr/>
        </p:nvSpPr>
        <p:spPr bwMode="auto">
          <a:xfrm>
            <a:off x="7177089" y="3828226"/>
            <a:ext cx="14303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2000">
                <a:solidFill>
                  <a:schemeClr val="tx1">
                    <a:lumMod val="50000"/>
                  </a:schemeClr>
                </a:solidFill>
                <a:latin typeface="Gill Sans MT" panose="020B0502020104020203" pitchFamily="34" charset="0"/>
              </a:rPr>
              <a:t>link capacity</a:t>
            </a:r>
          </a:p>
          <a:p>
            <a:pPr algn="ctr">
              <a:lnSpc>
                <a:spcPct val="85000"/>
              </a:lnSpc>
            </a:pPr>
            <a:r>
              <a:rPr lang="en-US" altLang="en-US" sz="2000">
                <a:solidFill>
                  <a:schemeClr val="tx1">
                    <a:lumMod val="50000"/>
                  </a:schemeClr>
                </a:solidFill>
                <a:latin typeface="Gill Sans MT" panose="020B0502020104020203" pitchFamily="34" charset="0"/>
              </a:rPr>
              <a:t> R</a:t>
            </a:r>
            <a:r>
              <a:rPr lang="en-US" altLang="en-US" sz="2800" baseline="-25000">
                <a:solidFill>
                  <a:schemeClr val="tx1">
                    <a:lumMod val="50000"/>
                  </a:schemeClr>
                </a:solidFill>
                <a:latin typeface="Gill Sans MT" panose="020B0502020104020203" pitchFamily="34" charset="0"/>
              </a:rPr>
              <a:t>c</a:t>
            </a:r>
            <a:r>
              <a:rPr lang="en-US" altLang="en-US" sz="2000" baseline="-25000">
                <a:solidFill>
                  <a:schemeClr val="tx1">
                    <a:lumMod val="50000"/>
                  </a:schemeClr>
                </a:solidFill>
                <a:latin typeface="Gill Sans MT" panose="020B0502020104020203" pitchFamily="34" charset="0"/>
              </a:rPr>
              <a:t> </a:t>
            </a:r>
            <a:r>
              <a:rPr lang="en-US" altLang="en-US" sz="2000">
                <a:solidFill>
                  <a:schemeClr val="tx1">
                    <a:lumMod val="50000"/>
                  </a:schemeClr>
                </a:solidFill>
                <a:latin typeface="Gill Sans MT" panose="020B0502020104020203" pitchFamily="34" charset="0"/>
              </a:rPr>
              <a:t>bits/sec</a:t>
            </a:r>
          </a:p>
        </p:txBody>
      </p:sp>
      <p:sp>
        <p:nvSpPr>
          <p:cNvPr id="97" name="Line 337"/>
          <p:cNvSpPr>
            <a:spLocks noChangeShapeType="1"/>
          </p:cNvSpPr>
          <p:nvPr/>
        </p:nvSpPr>
        <p:spPr bwMode="auto">
          <a:xfrm flipH="1" flipV="1">
            <a:off x="4521201" y="3586927"/>
            <a:ext cx="282575" cy="3032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solidFill>
                <a:schemeClr val="tx1">
                  <a:lumMod val="50000"/>
                </a:schemeClr>
              </a:solidFill>
            </a:endParaRPr>
          </a:p>
        </p:txBody>
      </p:sp>
      <p:sp>
        <p:nvSpPr>
          <p:cNvPr id="98" name="Line 347"/>
          <p:cNvSpPr>
            <a:spLocks noChangeShapeType="1"/>
          </p:cNvSpPr>
          <p:nvPr/>
        </p:nvSpPr>
        <p:spPr bwMode="auto">
          <a:xfrm flipH="1" flipV="1">
            <a:off x="7643814" y="3656776"/>
            <a:ext cx="193675" cy="2032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solidFill>
                <a:schemeClr val="tx1">
                  <a:lumMod val="50000"/>
                </a:schemeClr>
              </a:solidFill>
            </a:endParaRPr>
          </a:p>
        </p:txBody>
      </p:sp>
      <p:sp>
        <p:nvSpPr>
          <p:cNvPr id="99" name="Line 352"/>
          <p:cNvSpPr>
            <a:spLocks noChangeShapeType="1"/>
          </p:cNvSpPr>
          <p:nvPr/>
        </p:nvSpPr>
        <p:spPr bwMode="auto">
          <a:xfrm flipH="1">
            <a:off x="2325688" y="3496439"/>
            <a:ext cx="11112" cy="411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solidFill>
                <a:schemeClr val="tx1">
                  <a:lumMod val="50000"/>
                </a:schemeClr>
              </a:solidFill>
            </a:endParaRPr>
          </a:p>
        </p:txBody>
      </p:sp>
      <p:sp>
        <p:nvSpPr>
          <p:cNvPr id="100" name="Line 321"/>
          <p:cNvSpPr>
            <a:spLocks noChangeShapeType="1"/>
          </p:cNvSpPr>
          <p:nvPr/>
        </p:nvSpPr>
        <p:spPr bwMode="auto">
          <a:xfrm>
            <a:off x="2965451" y="3310701"/>
            <a:ext cx="63166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lumMod val="50000"/>
                </a:schemeClr>
              </a:solidFill>
            </a:endParaRPr>
          </a:p>
        </p:txBody>
      </p:sp>
      <p:grpSp>
        <p:nvGrpSpPr>
          <p:cNvPr id="101" name="Group 246"/>
          <p:cNvGrpSpPr>
            <a:grpSpLocks/>
          </p:cNvGrpSpPr>
          <p:nvPr/>
        </p:nvGrpSpPr>
        <p:grpSpPr bwMode="auto">
          <a:xfrm>
            <a:off x="5330825" y="3174177"/>
            <a:ext cx="1055688" cy="360363"/>
            <a:chOff x="3600" y="219"/>
            <a:chExt cx="360" cy="175"/>
          </a:xfrm>
        </p:grpSpPr>
        <p:sp>
          <p:nvSpPr>
            <p:cNvPr id="102" name="Oval 24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latin typeface="Times New Roman" panose="02020603050405020304" pitchFamily="18" charset="0"/>
              </a:endParaRPr>
            </a:p>
          </p:txBody>
        </p:sp>
        <p:sp>
          <p:nvSpPr>
            <p:cNvPr id="103" name="Line 24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104" name="Line 24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105" name="Rectangle 25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chemeClr val="tx1">
                    <a:lumMod val="50000"/>
                  </a:schemeClr>
                </a:solidFill>
                <a:latin typeface="Times New Roman" panose="02020603050405020304" pitchFamily="18" charset="0"/>
              </a:endParaRPr>
            </a:p>
          </p:txBody>
        </p:sp>
        <p:sp>
          <p:nvSpPr>
            <p:cNvPr id="106" name="Oval 25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latin typeface="Times New Roman" panose="02020603050405020304" pitchFamily="18" charset="0"/>
              </a:endParaRPr>
            </a:p>
          </p:txBody>
        </p:sp>
        <p:grpSp>
          <p:nvGrpSpPr>
            <p:cNvPr id="107" name="Group 252"/>
            <p:cNvGrpSpPr>
              <a:grpSpLocks/>
            </p:cNvGrpSpPr>
            <p:nvPr/>
          </p:nvGrpSpPr>
          <p:grpSpPr bwMode="auto">
            <a:xfrm>
              <a:off x="3686" y="244"/>
              <a:ext cx="177" cy="66"/>
              <a:chOff x="2848" y="848"/>
              <a:chExt cx="140" cy="98"/>
            </a:xfrm>
          </p:grpSpPr>
          <p:sp>
            <p:nvSpPr>
              <p:cNvPr id="112" name="Line 2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113" name="Line 2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114" name="Line 2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grpSp>
        <p:grpSp>
          <p:nvGrpSpPr>
            <p:cNvPr id="108" name="Group 256"/>
            <p:cNvGrpSpPr>
              <a:grpSpLocks/>
            </p:cNvGrpSpPr>
            <p:nvPr/>
          </p:nvGrpSpPr>
          <p:grpSpPr bwMode="auto">
            <a:xfrm flipV="1">
              <a:off x="3686" y="243"/>
              <a:ext cx="177" cy="66"/>
              <a:chOff x="2848" y="848"/>
              <a:chExt cx="140" cy="98"/>
            </a:xfrm>
          </p:grpSpPr>
          <p:sp>
            <p:nvSpPr>
              <p:cNvPr id="109" name="Line 25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110" name="Line 25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111" name="Line 25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grpSp>
      </p:grpSp>
      <p:sp>
        <p:nvSpPr>
          <p:cNvPr id="115" name="AutoShape 350"/>
          <p:cNvSpPr>
            <a:spLocks noChangeArrowheads="1"/>
          </p:cNvSpPr>
          <p:nvPr/>
        </p:nvSpPr>
        <p:spPr bwMode="auto">
          <a:xfrm>
            <a:off x="8810625" y="3105915"/>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latin typeface="Times New Roman" panose="02020603050405020304" pitchFamily="18" charset="0"/>
            </a:endParaRPr>
          </a:p>
        </p:txBody>
      </p:sp>
      <p:grpSp>
        <p:nvGrpSpPr>
          <p:cNvPr id="116" name="Group 335"/>
          <p:cNvGrpSpPr>
            <a:grpSpLocks/>
          </p:cNvGrpSpPr>
          <p:nvPr/>
        </p:nvGrpSpPr>
        <p:grpSpPr bwMode="auto">
          <a:xfrm>
            <a:off x="2928938" y="3140839"/>
            <a:ext cx="2322512" cy="392112"/>
            <a:chOff x="2249" y="3430"/>
            <a:chExt cx="1389" cy="256"/>
          </a:xfrm>
        </p:grpSpPr>
        <p:sp>
          <p:nvSpPr>
            <p:cNvPr id="117" name="Oval 333"/>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dirty="0">
                <a:solidFill>
                  <a:schemeClr val="tx1">
                    <a:lumMod val="50000"/>
                  </a:schemeClr>
                </a:solidFill>
                <a:latin typeface="Times New Roman" charset="0"/>
                <a:ea typeface="ＭＳ Ｐゴシック" charset="0"/>
                <a:cs typeface="ＭＳ Ｐゴシック" charset="0"/>
              </a:endParaRPr>
            </a:p>
          </p:txBody>
        </p:sp>
        <p:sp>
          <p:nvSpPr>
            <p:cNvPr id="118" name="Rectangle 332"/>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dirty="0">
                <a:solidFill>
                  <a:schemeClr val="tx1">
                    <a:lumMod val="50000"/>
                  </a:schemeClr>
                </a:solidFill>
                <a:latin typeface="Times New Roman" charset="0"/>
                <a:ea typeface="ＭＳ Ｐゴシック" charset="0"/>
                <a:cs typeface="ＭＳ Ｐゴシック" charset="0"/>
              </a:endParaRPr>
            </a:p>
          </p:txBody>
        </p:sp>
        <p:sp>
          <p:nvSpPr>
            <p:cNvPr id="119" name="Oval 331"/>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latin typeface="Times New Roman" panose="02020603050405020304" pitchFamily="18" charset="0"/>
              </a:endParaRPr>
            </a:p>
          </p:txBody>
        </p:sp>
        <p:sp>
          <p:nvSpPr>
            <p:cNvPr id="120" name="Rectangle 334"/>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dirty="0">
                <a:solidFill>
                  <a:schemeClr val="tx1">
                    <a:lumMod val="50000"/>
                  </a:schemeClr>
                </a:solidFill>
                <a:latin typeface="Times New Roman" charset="0"/>
                <a:ea typeface="ＭＳ Ｐゴシック" charset="0"/>
                <a:cs typeface="ＭＳ Ｐゴシック" charset="0"/>
              </a:endParaRPr>
            </a:p>
          </p:txBody>
        </p:sp>
      </p:grpSp>
      <p:grpSp>
        <p:nvGrpSpPr>
          <p:cNvPr id="121" name="Group 341"/>
          <p:cNvGrpSpPr>
            <a:grpSpLocks/>
          </p:cNvGrpSpPr>
          <p:nvPr/>
        </p:nvGrpSpPr>
        <p:grpSpPr bwMode="auto">
          <a:xfrm>
            <a:off x="6434139" y="3028127"/>
            <a:ext cx="2801937" cy="581025"/>
            <a:chOff x="2249" y="3430"/>
            <a:chExt cx="1389" cy="256"/>
          </a:xfrm>
        </p:grpSpPr>
        <p:sp>
          <p:nvSpPr>
            <p:cNvPr id="122" name="Oval 342"/>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dirty="0">
                <a:solidFill>
                  <a:schemeClr val="tx1">
                    <a:lumMod val="50000"/>
                  </a:schemeClr>
                </a:solidFill>
                <a:latin typeface="Times New Roman" charset="0"/>
                <a:ea typeface="ＭＳ Ｐゴシック" charset="0"/>
                <a:cs typeface="ＭＳ Ｐゴシック" charset="0"/>
              </a:endParaRPr>
            </a:p>
          </p:txBody>
        </p:sp>
        <p:sp>
          <p:nvSpPr>
            <p:cNvPr id="123" name="Rectangle 343"/>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dirty="0">
                <a:solidFill>
                  <a:schemeClr val="tx1">
                    <a:lumMod val="50000"/>
                  </a:schemeClr>
                </a:solidFill>
                <a:latin typeface="Times New Roman" charset="0"/>
                <a:ea typeface="ＭＳ Ｐゴシック" charset="0"/>
                <a:cs typeface="ＭＳ Ｐゴシック" charset="0"/>
              </a:endParaRPr>
            </a:p>
          </p:txBody>
        </p:sp>
        <p:sp>
          <p:nvSpPr>
            <p:cNvPr id="124" name="Oval 344"/>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latin typeface="Times New Roman" panose="02020603050405020304" pitchFamily="18" charset="0"/>
              </a:endParaRPr>
            </a:p>
          </p:txBody>
        </p:sp>
        <p:sp>
          <p:nvSpPr>
            <p:cNvPr id="125" name="Rectangle 345"/>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dirty="0">
                <a:solidFill>
                  <a:schemeClr val="tx1">
                    <a:lumMod val="50000"/>
                  </a:schemeClr>
                </a:solidFill>
                <a:latin typeface="Times New Roman" charset="0"/>
                <a:ea typeface="ＭＳ Ｐゴシック" charset="0"/>
                <a:cs typeface="ＭＳ Ｐゴシック" charset="0"/>
              </a:endParaRPr>
            </a:p>
          </p:txBody>
        </p:sp>
      </p:grpSp>
      <p:grpSp>
        <p:nvGrpSpPr>
          <p:cNvPr id="126" name="Group 99"/>
          <p:cNvGrpSpPr>
            <a:grpSpLocks/>
          </p:cNvGrpSpPr>
          <p:nvPr/>
        </p:nvGrpSpPr>
        <p:grpSpPr bwMode="auto">
          <a:xfrm>
            <a:off x="1650416" y="4860744"/>
            <a:ext cx="7985125" cy="920751"/>
            <a:chOff x="0" y="3794"/>
            <a:chExt cx="5030" cy="580"/>
          </a:xfrm>
        </p:grpSpPr>
        <p:sp>
          <p:nvSpPr>
            <p:cNvPr id="127" name="Text Box 353"/>
            <p:cNvSpPr txBox="1">
              <a:spLocks noChangeArrowheads="1"/>
            </p:cNvSpPr>
            <p:nvPr/>
          </p:nvSpPr>
          <p:spPr bwMode="auto">
            <a:xfrm>
              <a:off x="0" y="3821"/>
              <a:ext cx="1461" cy="5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2000">
                  <a:solidFill>
                    <a:schemeClr val="tx1">
                      <a:lumMod val="50000"/>
                    </a:schemeClr>
                  </a:solidFill>
                  <a:latin typeface="Gill Sans MT" panose="020B0502020104020203" pitchFamily="34" charset="0"/>
                </a:rPr>
                <a:t>server sends bits </a:t>
              </a:r>
            </a:p>
            <a:p>
              <a:pPr algn="ctr">
                <a:lnSpc>
                  <a:spcPct val="85000"/>
                </a:lnSpc>
              </a:pPr>
              <a:r>
                <a:rPr lang="en-US" altLang="en-US" sz="2000">
                  <a:solidFill>
                    <a:schemeClr val="tx1">
                      <a:lumMod val="50000"/>
                    </a:schemeClr>
                  </a:solidFill>
                  <a:latin typeface="Gill Sans MT" panose="020B0502020104020203" pitchFamily="34" charset="0"/>
                </a:rPr>
                <a:t>(fluid) into pipe</a:t>
              </a:r>
            </a:p>
            <a:p>
              <a:pPr algn="ctr">
                <a:lnSpc>
                  <a:spcPct val="85000"/>
                </a:lnSpc>
              </a:pPr>
              <a:endParaRPr lang="en-US" altLang="en-US" sz="2000">
                <a:solidFill>
                  <a:schemeClr val="tx1">
                    <a:lumMod val="50000"/>
                  </a:schemeClr>
                </a:solidFill>
                <a:latin typeface="Gill Sans MT" panose="020B0502020104020203" pitchFamily="34" charset="0"/>
              </a:endParaRPr>
            </a:p>
          </p:txBody>
        </p:sp>
        <p:sp>
          <p:nvSpPr>
            <p:cNvPr id="128" name="Text Box 336"/>
            <p:cNvSpPr txBox="1">
              <a:spLocks noChangeArrowheads="1"/>
            </p:cNvSpPr>
            <p:nvPr/>
          </p:nvSpPr>
          <p:spPr bwMode="auto">
            <a:xfrm>
              <a:off x="1417" y="3794"/>
              <a:ext cx="1769" cy="5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2000" dirty="0">
                  <a:solidFill>
                    <a:schemeClr val="tx1">
                      <a:lumMod val="50000"/>
                    </a:schemeClr>
                  </a:solidFill>
                  <a:latin typeface="Gill Sans MT" panose="020B0502020104020203" pitchFamily="34" charset="0"/>
                </a:rPr>
                <a:t> pipe that can carry</a:t>
              </a:r>
            </a:p>
            <a:p>
              <a:pPr algn="ctr">
                <a:lnSpc>
                  <a:spcPct val="85000"/>
                </a:lnSpc>
              </a:pPr>
              <a:r>
                <a:rPr lang="en-US" altLang="en-US" sz="2000" dirty="0">
                  <a:solidFill>
                    <a:schemeClr val="tx1">
                      <a:lumMod val="50000"/>
                    </a:schemeClr>
                  </a:solidFill>
                  <a:latin typeface="Gill Sans MT" panose="020B0502020104020203" pitchFamily="34" charset="0"/>
                </a:rPr>
                <a:t>fluid at rate</a:t>
              </a:r>
            </a:p>
            <a:p>
              <a:pPr algn="ctr">
                <a:lnSpc>
                  <a:spcPct val="85000"/>
                </a:lnSpc>
              </a:pPr>
              <a:r>
                <a:rPr lang="en-US" altLang="en-US" sz="2000" dirty="0">
                  <a:solidFill>
                    <a:schemeClr val="tx1">
                      <a:lumMod val="50000"/>
                    </a:schemeClr>
                  </a:solidFill>
                  <a:latin typeface="Gill Sans MT" panose="020B0502020104020203" pitchFamily="34" charset="0"/>
                </a:rPr>
                <a:t> </a:t>
              </a:r>
              <a:r>
                <a:rPr lang="en-US" altLang="en-US" sz="2000" i="1" dirty="0" err="1">
                  <a:solidFill>
                    <a:schemeClr val="tx1">
                      <a:lumMod val="50000"/>
                    </a:schemeClr>
                  </a:solidFill>
                  <a:latin typeface="Gill Sans MT" panose="020B0502020104020203" pitchFamily="34" charset="0"/>
                </a:rPr>
                <a:t>R</a:t>
              </a:r>
              <a:r>
                <a:rPr lang="en-US" altLang="en-US" sz="2800" i="1" baseline="-25000" dirty="0" err="1">
                  <a:solidFill>
                    <a:schemeClr val="tx1">
                      <a:lumMod val="50000"/>
                    </a:schemeClr>
                  </a:solidFill>
                  <a:latin typeface="Gill Sans MT" panose="020B0502020104020203" pitchFamily="34" charset="0"/>
                </a:rPr>
                <a:t>s</a:t>
              </a:r>
              <a:r>
                <a:rPr lang="en-US" altLang="en-US" sz="2000" i="1" baseline="-25000" dirty="0">
                  <a:solidFill>
                    <a:schemeClr val="tx1">
                      <a:lumMod val="50000"/>
                    </a:schemeClr>
                  </a:solidFill>
                  <a:latin typeface="Gill Sans MT" panose="020B0502020104020203" pitchFamily="34" charset="0"/>
                </a:rPr>
                <a:t> </a:t>
              </a:r>
              <a:r>
                <a:rPr lang="en-US" altLang="en-US" sz="2000" dirty="0">
                  <a:solidFill>
                    <a:schemeClr val="tx1">
                      <a:lumMod val="50000"/>
                    </a:schemeClr>
                  </a:solidFill>
                  <a:latin typeface="Gill Sans MT" panose="020B0502020104020203" pitchFamily="34" charset="0"/>
                </a:rPr>
                <a:t>bits/sec)</a:t>
              </a:r>
            </a:p>
          </p:txBody>
        </p:sp>
        <p:sp>
          <p:nvSpPr>
            <p:cNvPr id="129" name="Text Box 346"/>
            <p:cNvSpPr txBox="1">
              <a:spLocks noChangeArrowheads="1"/>
            </p:cNvSpPr>
            <p:nvPr/>
          </p:nvSpPr>
          <p:spPr bwMode="auto">
            <a:xfrm>
              <a:off x="3170" y="3798"/>
              <a:ext cx="1860" cy="5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2000" dirty="0">
                  <a:solidFill>
                    <a:schemeClr val="tx1">
                      <a:lumMod val="50000"/>
                    </a:schemeClr>
                  </a:solidFill>
                  <a:latin typeface="Gill Sans MT" panose="020B0502020104020203" pitchFamily="34" charset="0"/>
                </a:rPr>
                <a:t> pipe that can carry</a:t>
              </a:r>
            </a:p>
            <a:p>
              <a:pPr algn="ctr">
                <a:lnSpc>
                  <a:spcPct val="85000"/>
                </a:lnSpc>
              </a:pPr>
              <a:r>
                <a:rPr lang="en-US" altLang="en-US" sz="2000" dirty="0">
                  <a:solidFill>
                    <a:schemeClr val="tx1">
                      <a:lumMod val="50000"/>
                    </a:schemeClr>
                  </a:solidFill>
                  <a:latin typeface="Gill Sans MT" panose="020B0502020104020203" pitchFamily="34" charset="0"/>
                </a:rPr>
                <a:t>fluid at rate</a:t>
              </a:r>
            </a:p>
            <a:p>
              <a:pPr algn="ctr">
                <a:lnSpc>
                  <a:spcPct val="85000"/>
                </a:lnSpc>
              </a:pPr>
              <a:r>
                <a:rPr lang="en-US" altLang="en-US" sz="2000" i="1" dirty="0">
                  <a:solidFill>
                    <a:schemeClr val="tx1">
                      <a:lumMod val="50000"/>
                    </a:schemeClr>
                  </a:solidFill>
                  <a:latin typeface="Gill Sans MT" panose="020B0502020104020203" pitchFamily="34" charset="0"/>
                </a:rPr>
                <a:t> </a:t>
              </a:r>
              <a:r>
                <a:rPr lang="en-US" altLang="en-US" sz="2000" i="1" dirty="0" err="1">
                  <a:solidFill>
                    <a:schemeClr val="tx1">
                      <a:lumMod val="50000"/>
                    </a:schemeClr>
                  </a:solidFill>
                  <a:latin typeface="Gill Sans MT" panose="020B0502020104020203" pitchFamily="34" charset="0"/>
                </a:rPr>
                <a:t>R</a:t>
              </a:r>
              <a:r>
                <a:rPr lang="en-US" altLang="en-US" sz="2800" i="1" baseline="-25000" dirty="0" err="1">
                  <a:solidFill>
                    <a:schemeClr val="tx1">
                      <a:lumMod val="50000"/>
                    </a:schemeClr>
                  </a:solidFill>
                  <a:latin typeface="Gill Sans MT" panose="020B0502020104020203" pitchFamily="34" charset="0"/>
                </a:rPr>
                <a:t>c</a:t>
              </a:r>
              <a:r>
                <a:rPr lang="en-US" altLang="en-US" sz="2000" i="1" baseline="-25000" dirty="0">
                  <a:solidFill>
                    <a:schemeClr val="tx1">
                      <a:lumMod val="50000"/>
                    </a:schemeClr>
                  </a:solidFill>
                  <a:latin typeface="Gill Sans MT" panose="020B0502020104020203" pitchFamily="34" charset="0"/>
                </a:rPr>
                <a:t> </a:t>
              </a:r>
              <a:r>
                <a:rPr lang="en-US" altLang="en-US" sz="2000" dirty="0">
                  <a:solidFill>
                    <a:schemeClr val="tx1">
                      <a:lumMod val="50000"/>
                    </a:schemeClr>
                  </a:solidFill>
                  <a:latin typeface="Gill Sans MT" panose="020B0502020104020203" pitchFamily="34" charset="0"/>
                </a:rPr>
                <a:t>bits/sec)</a:t>
              </a:r>
            </a:p>
          </p:txBody>
        </p:sp>
      </p:grpSp>
      <p:sp>
        <p:nvSpPr>
          <p:cNvPr id="130" name="AutoShape 351"/>
          <p:cNvSpPr>
            <a:spLocks noChangeArrowheads="1"/>
          </p:cNvSpPr>
          <p:nvPr/>
        </p:nvSpPr>
        <p:spPr bwMode="auto">
          <a:xfrm>
            <a:off x="5256214" y="3088452"/>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latin typeface="Times New Roman" panose="02020603050405020304" pitchFamily="18" charset="0"/>
            </a:endParaRPr>
          </a:p>
        </p:txBody>
      </p:sp>
      <p:sp>
        <p:nvSpPr>
          <p:cNvPr id="131" name="AutoShape 349"/>
          <p:cNvSpPr>
            <a:spLocks noChangeArrowheads="1"/>
          </p:cNvSpPr>
          <p:nvPr/>
        </p:nvSpPr>
        <p:spPr bwMode="auto">
          <a:xfrm flipV="1">
            <a:off x="2032001" y="2843977"/>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endParaRPr lang="en-US">
              <a:solidFill>
                <a:schemeClr val="tx1">
                  <a:lumMod val="50000"/>
                </a:schemeClr>
              </a:solidFill>
            </a:endParaRPr>
          </a:p>
        </p:txBody>
      </p:sp>
    </p:spTree>
    <p:extLst>
      <p:ext uri="{BB962C8B-B14F-4D97-AF65-F5344CB8AC3E}">
        <p14:creationId xmlns:p14="http://schemas.microsoft.com/office/powerpoint/2010/main" val="1122707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1289" y="951041"/>
            <a:ext cx="6948470" cy="379287"/>
          </a:xfrm>
        </p:spPr>
        <p:txBody>
          <a:bodyPr/>
          <a:lstStyle/>
          <a:p>
            <a:r>
              <a:rPr lang="fr-FR" sz="1800" dirty="0" smtClean="0">
                <a:latin typeface="Helvetica World" panose="020B0500040000020004" pitchFamily="34" charset="0"/>
                <a:cs typeface="Helvetica World" panose="020B0500040000020004" pitchFamily="34" charset="0"/>
              </a:rPr>
              <a:t>THROUGHPUT</a:t>
            </a:r>
            <a:endParaRPr lang="en-US" sz="1800" dirty="0">
              <a:latin typeface="Helvetica World" panose="020B0500040000020004" pitchFamily="34" charset="0"/>
              <a:cs typeface="Helvetica World" panose="020B0500040000020004" pitchFamily="34" charset="0"/>
            </a:endParaRPr>
          </a:p>
        </p:txBody>
      </p:sp>
      <p:grpSp>
        <p:nvGrpSpPr>
          <p:cNvPr id="132" name="Group 131"/>
          <p:cNvGrpSpPr>
            <a:grpSpLocks/>
          </p:cNvGrpSpPr>
          <p:nvPr/>
        </p:nvGrpSpPr>
        <p:grpSpPr bwMode="auto">
          <a:xfrm>
            <a:off x="5670551" y="4392297"/>
            <a:ext cx="912813" cy="415925"/>
            <a:chOff x="1871277" y="1576300"/>
            <a:chExt cx="1128371" cy="437861"/>
          </a:xfrm>
        </p:grpSpPr>
        <p:sp>
          <p:nvSpPr>
            <p:cNvPr id="266" name="Oval 265"/>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dirty="0">
                <a:ln>
                  <a:solidFill>
                    <a:schemeClr val="tx1"/>
                  </a:solidFill>
                </a:ln>
                <a:solidFill>
                  <a:schemeClr val="tx1">
                    <a:lumMod val="50000"/>
                  </a:schemeClr>
                </a:solidFill>
                <a:latin typeface="+mj-lt"/>
              </a:endParaRPr>
            </a:p>
          </p:txBody>
        </p:sp>
        <p:sp>
          <p:nvSpPr>
            <p:cNvPr id="267" name="Rectangle 266"/>
            <p:cNvSpPr/>
            <p:nvPr/>
          </p:nvSpPr>
          <p:spPr bwMode="auto">
            <a:xfrm>
              <a:off x="1871277" y="1740080"/>
              <a:ext cx="1128371" cy="1153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solidFill>
                  <a:schemeClr val="tx1">
                    <a:lumMod val="50000"/>
                  </a:schemeClr>
                </a:solidFill>
                <a:latin typeface="+mj-lt"/>
              </a:endParaRPr>
            </a:p>
          </p:txBody>
        </p:sp>
        <p:sp>
          <p:nvSpPr>
            <p:cNvPr id="268" name="Oval 26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dirty="0">
                <a:ln>
                  <a:solidFill>
                    <a:schemeClr val="tx1"/>
                  </a:solidFill>
                </a:ln>
                <a:solidFill>
                  <a:schemeClr val="tx1">
                    <a:lumMod val="50000"/>
                  </a:schemeClr>
                </a:solidFill>
                <a:latin typeface="+mj-lt"/>
              </a:endParaRPr>
            </a:p>
          </p:txBody>
        </p:sp>
        <p:sp>
          <p:nvSpPr>
            <p:cNvPr id="269" name="Freeform 268"/>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solidFill>
                  <a:schemeClr val="tx1">
                    <a:lumMod val="50000"/>
                  </a:schemeClr>
                </a:solidFill>
                <a:latin typeface="+mj-lt"/>
              </a:endParaRPr>
            </a:p>
          </p:txBody>
        </p:sp>
        <p:sp>
          <p:nvSpPr>
            <p:cNvPr id="270" name="Freeform 26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71" name="Freeform 27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72" name="Freeform 27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cxnSp>
          <p:nvCxnSpPr>
            <p:cNvPr id="273" name="Straight Connector 272"/>
            <p:cNvCxnSpPr>
              <a:cxnSpLocks noChangeShapeType="1"/>
              <a:endCxn id="26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4" name="Straight Connector 27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3" name="Group 132"/>
          <p:cNvGrpSpPr>
            <a:grpSpLocks/>
          </p:cNvGrpSpPr>
          <p:nvPr/>
        </p:nvGrpSpPr>
        <p:grpSpPr bwMode="auto">
          <a:xfrm>
            <a:off x="5624514" y="2523809"/>
            <a:ext cx="911225" cy="415925"/>
            <a:chOff x="1871277" y="1576300"/>
            <a:chExt cx="1128371" cy="437861"/>
          </a:xfrm>
        </p:grpSpPr>
        <p:sp>
          <p:nvSpPr>
            <p:cNvPr id="257" name="Oval 25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dirty="0">
                <a:ln>
                  <a:solidFill>
                    <a:schemeClr val="tx1"/>
                  </a:solidFill>
                </a:ln>
                <a:solidFill>
                  <a:schemeClr val="tx1">
                    <a:lumMod val="50000"/>
                  </a:schemeClr>
                </a:solidFill>
                <a:latin typeface="+mj-lt"/>
              </a:endParaRPr>
            </a:p>
          </p:txBody>
        </p:sp>
        <p:sp>
          <p:nvSpPr>
            <p:cNvPr id="258" name="Rectangle 257"/>
            <p:cNvSpPr/>
            <p:nvPr/>
          </p:nvSpPr>
          <p:spPr bwMode="auto">
            <a:xfrm>
              <a:off x="1871277" y="1740080"/>
              <a:ext cx="1128371" cy="11531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solidFill>
                  <a:schemeClr val="tx1">
                    <a:lumMod val="50000"/>
                  </a:schemeClr>
                </a:solidFill>
                <a:latin typeface="+mj-lt"/>
              </a:endParaRPr>
            </a:p>
          </p:txBody>
        </p:sp>
        <p:sp>
          <p:nvSpPr>
            <p:cNvPr id="259" name="Oval 25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dirty="0">
                <a:ln>
                  <a:solidFill>
                    <a:schemeClr val="tx1"/>
                  </a:solidFill>
                </a:ln>
                <a:solidFill>
                  <a:schemeClr val="tx1">
                    <a:lumMod val="50000"/>
                  </a:schemeClr>
                </a:solidFill>
                <a:latin typeface="+mj-lt"/>
              </a:endParaRPr>
            </a:p>
          </p:txBody>
        </p:sp>
        <p:sp>
          <p:nvSpPr>
            <p:cNvPr id="260" name="Freeform 259"/>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solidFill>
                  <a:schemeClr val="tx1">
                    <a:lumMod val="50000"/>
                  </a:schemeClr>
                </a:solidFill>
                <a:latin typeface="+mj-lt"/>
              </a:endParaRPr>
            </a:p>
          </p:txBody>
        </p:sp>
        <p:sp>
          <p:nvSpPr>
            <p:cNvPr id="261" name="Freeform 26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62" name="Freeform 26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63" name="Freeform 26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cxnSp>
          <p:nvCxnSpPr>
            <p:cNvPr id="264" name="Straight Connector 263"/>
            <p:cNvCxnSpPr>
              <a:cxnSpLocks noChangeShapeType="1"/>
              <a:endCxn id="25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5" name="Straight Connector 26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4" name="Group 133"/>
          <p:cNvGrpSpPr>
            <a:grpSpLocks/>
          </p:cNvGrpSpPr>
          <p:nvPr/>
        </p:nvGrpSpPr>
        <p:grpSpPr bwMode="auto">
          <a:xfrm>
            <a:off x="2979735" y="2196783"/>
            <a:ext cx="352424" cy="876300"/>
            <a:chOff x="4140" y="429"/>
            <a:chExt cx="1425" cy="2396"/>
          </a:xfrm>
        </p:grpSpPr>
        <p:sp>
          <p:nvSpPr>
            <p:cNvPr id="225" name="Freeform 224"/>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26" name="Rectangle 225"/>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27" name="Freeform 226"/>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28" name="Freeform 227"/>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29" name="Rectangle 228"/>
            <p:cNvSpPr>
              <a:spLocks noChangeArrowheads="1"/>
            </p:cNvSpPr>
            <p:nvPr/>
          </p:nvSpPr>
          <p:spPr bwMode="auto">
            <a:xfrm>
              <a:off x="4211" y="694"/>
              <a:ext cx="597" cy="48"/>
            </a:xfrm>
            <a:prstGeom prst="rect">
              <a:avLst/>
            </a:prstGeom>
            <a:solidFill>
              <a:schemeClr val="tx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230" name="Group 229"/>
            <p:cNvGrpSpPr>
              <a:grpSpLocks/>
            </p:cNvGrpSpPr>
            <p:nvPr/>
          </p:nvGrpSpPr>
          <p:grpSpPr bwMode="auto">
            <a:xfrm>
              <a:off x="4750" y="670"/>
              <a:ext cx="578" cy="143"/>
              <a:chOff x="615" y="2568"/>
              <a:chExt cx="721" cy="137"/>
            </a:xfrm>
          </p:grpSpPr>
          <p:sp>
            <p:nvSpPr>
              <p:cNvPr id="255" name="AutoShape 147"/>
              <p:cNvSpPr>
                <a:spLocks noChangeArrowheads="1"/>
              </p:cNvSpPr>
              <p:nvPr/>
            </p:nvSpPr>
            <p:spPr bwMode="auto">
              <a:xfrm>
                <a:off x="615" y="2568"/>
                <a:ext cx="721"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56" name="AutoShape 148"/>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231" name="Rectangle 230"/>
            <p:cNvSpPr>
              <a:spLocks noChangeArrowheads="1"/>
            </p:cNvSpPr>
            <p:nvPr/>
          </p:nvSpPr>
          <p:spPr bwMode="auto">
            <a:xfrm>
              <a:off x="4223" y="1019"/>
              <a:ext cx="597" cy="48"/>
            </a:xfrm>
            <a:prstGeom prst="rect">
              <a:avLst/>
            </a:prstGeom>
            <a:solidFill>
              <a:schemeClr val="tx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232" name="Group 231"/>
            <p:cNvGrpSpPr>
              <a:grpSpLocks/>
            </p:cNvGrpSpPr>
            <p:nvPr/>
          </p:nvGrpSpPr>
          <p:grpSpPr bwMode="auto">
            <a:xfrm>
              <a:off x="4750" y="994"/>
              <a:ext cx="578" cy="135"/>
              <a:chOff x="617" y="2567"/>
              <a:chExt cx="721" cy="140"/>
            </a:xfrm>
          </p:grpSpPr>
          <p:sp>
            <p:nvSpPr>
              <p:cNvPr id="253" name="AutoShape 151"/>
              <p:cNvSpPr>
                <a:spLocks noChangeArrowheads="1"/>
              </p:cNvSpPr>
              <p:nvPr/>
            </p:nvSpPr>
            <p:spPr bwMode="auto">
              <a:xfrm>
                <a:off x="617" y="2567"/>
                <a:ext cx="72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54" name="AutoShape 152"/>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233" name="Rectangle 232"/>
            <p:cNvSpPr>
              <a:spLocks noChangeArrowheads="1"/>
            </p:cNvSpPr>
            <p:nvPr/>
          </p:nvSpPr>
          <p:spPr bwMode="auto">
            <a:xfrm>
              <a:off x="4217" y="1358"/>
              <a:ext cx="597" cy="48"/>
            </a:xfrm>
            <a:prstGeom prst="rect">
              <a:avLst/>
            </a:prstGeom>
            <a:solidFill>
              <a:schemeClr val="tx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34" name="Rectangle 233"/>
            <p:cNvSpPr>
              <a:spLocks noChangeArrowheads="1"/>
            </p:cNvSpPr>
            <p:nvPr/>
          </p:nvSpPr>
          <p:spPr bwMode="auto">
            <a:xfrm>
              <a:off x="4230" y="1653"/>
              <a:ext cx="597" cy="48"/>
            </a:xfrm>
            <a:prstGeom prst="rect">
              <a:avLst/>
            </a:prstGeom>
            <a:solidFill>
              <a:schemeClr val="tx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235" name="Group 234"/>
            <p:cNvGrpSpPr>
              <a:grpSpLocks/>
            </p:cNvGrpSpPr>
            <p:nvPr/>
          </p:nvGrpSpPr>
          <p:grpSpPr bwMode="auto">
            <a:xfrm>
              <a:off x="4737" y="1625"/>
              <a:ext cx="578" cy="152"/>
              <a:chOff x="616" y="2568"/>
              <a:chExt cx="720" cy="140"/>
            </a:xfrm>
          </p:grpSpPr>
          <p:sp>
            <p:nvSpPr>
              <p:cNvPr id="251" name="AutoShape 156"/>
              <p:cNvSpPr>
                <a:spLocks noChangeArrowheads="1"/>
              </p:cNvSpPr>
              <p:nvPr/>
            </p:nvSpPr>
            <p:spPr bwMode="auto">
              <a:xfrm>
                <a:off x="616" y="2568"/>
                <a:ext cx="72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52" name="AutoShape 157"/>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236" name="Freeform 235"/>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grpSp>
          <p:nvGrpSpPr>
            <p:cNvPr id="237" name="Group 236"/>
            <p:cNvGrpSpPr>
              <a:grpSpLocks/>
            </p:cNvGrpSpPr>
            <p:nvPr/>
          </p:nvGrpSpPr>
          <p:grpSpPr bwMode="auto">
            <a:xfrm>
              <a:off x="4736" y="1328"/>
              <a:ext cx="584" cy="139"/>
              <a:chOff x="611" y="2569"/>
              <a:chExt cx="728" cy="139"/>
            </a:xfrm>
          </p:grpSpPr>
          <p:sp>
            <p:nvSpPr>
              <p:cNvPr id="249" name="AutoShape 160"/>
              <p:cNvSpPr>
                <a:spLocks noChangeArrowheads="1"/>
              </p:cNvSpPr>
              <p:nvPr/>
            </p:nvSpPr>
            <p:spPr bwMode="auto">
              <a:xfrm>
                <a:off x="611" y="2569"/>
                <a:ext cx="728"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50" name="AutoShape 161"/>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238" name="Rectangle 237"/>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39" name="Freeform 238"/>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40" name="Freeform 239"/>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41" name="Oval 240"/>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42" name="Freeform 241"/>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43" name="AutoShape 167"/>
            <p:cNvSpPr>
              <a:spLocks noChangeArrowheads="1"/>
            </p:cNvSpPr>
            <p:nvPr/>
          </p:nvSpPr>
          <p:spPr bwMode="auto">
            <a:xfrm>
              <a:off x="4140" y="2677"/>
              <a:ext cx="1200" cy="148"/>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44" name="AutoShape 168"/>
            <p:cNvSpPr>
              <a:spLocks noChangeArrowheads="1"/>
            </p:cNvSpPr>
            <p:nvPr/>
          </p:nvSpPr>
          <p:spPr bwMode="auto">
            <a:xfrm>
              <a:off x="4204" y="2712"/>
              <a:ext cx="1072"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45" name="Oval 244"/>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46" name="Oval 245"/>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en-US" altLang="en-US">
                <a:solidFill>
                  <a:schemeClr val="tx1">
                    <a:lumMod val="50000"/>
                  </a:schemeClr>
                </a:solidFill>
                <a:latin typeface="+mj-lt"/>
              </a:endParaRPr>
            </a:p>
          </p:txBody>
        </p:sp>
        <p:sp>
          <p:nvSpPr>
            <p:cNvPr id="247" name="Oval 246"/>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48" name="Rectangle 247"/>
            <p:cNvSpPr>
              <a:spLocks noChangeArrowheads="1"/>
            </p:cNvSpPr>
            <p:nvPr/>
          </p:nvSpPr>
          <p:spPr bwMode="auto">
            <a:xfrm>
              <a:off x="5064" y="1835"/>
              <a:ext cx="83" cy="760"/>
            </a:xfrm>
            <a:prstGeom prst="rect">
              <a:avLst/>
            </a:prstGeom>
            <a:solidFill>
              <a:srgbClr val="292929"/>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135" name="Rectangle 134"/>
          <p:cNvSpPr>
            <a:spLocks noGrp="1" noChangeArrowheads="1"/>
          </p:cNvSpPr>
          <p:nvPr/>
        </p:nvSpPr>
        <p:spPr>
          <a:xfrm>
            <a:off x="1884364" y="1390333"/>
            <a:ext cx="8150225" cy="554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1800" b="1" i="1" dirty="0" err="1" smtClean="0">
                <a:solidFill>
                  <a:schemeClr val="tx1">
                    <a:lumMod val="50000"/>
                  </a:schemeClr>
                </a:solidFill>
                <a:latin typeface="+mj-lt"/>
              </a:rPr>
              <a:t>R</a:t>
            </a:r>
            <a:r>
              <a:rPr lang="en-US" altLang="en-US" sz="1800" b="1" i="1" baseline="-25000" dirty="0" err="1" smtClean="0">
                <a:solidFill>
                  <a:schemeClr val="tx1">
                    <a:lumMod val="50000"/>
                  </a:schemeClr>
                </a:solidFill>
                <a:latin typeface="+mj-lt"/>
              </a:rPr>
              <a:t>s</a:t>
            </a:r>
            <a:r>
              <a:rPr lang="en-US" altLang="en-US" sz="1800" b="1" i="1" dirty="0" smtClean="0">
                <a:solidFill>
                  <a:schemeClr val="tx1">
                    <a:lumMod val="50000"/>
                  </a:schemeClr>
                </a:solidFill>
                <a:latin typeface="+mj-lt"/>
              </a:rPr>
              <a:t> &lt; </a:t>
            </a:r>
            <a:r>
              <a:rPr lang="en-US" altLang="en-US" sz="1800" b="1" i="1" dirty="0" err="1" smtClean="0">
                <a:solidFill>
                  <a:schemeClr val="tx1">
                    <a:lumMod val="50000"/>
                  </a:schemeClr>
                </a:solidFill>
                <a:latin typeface="+mj-lt"/>
              </a:rPr>
              <a:t>R</a:t>
            </a:r>
            <a:r>
              <a:rPr lang="en-US" altLang="en-US" sz="1800" b="1" i="1" baseline="-25000" dirty="0" err="1" smtClean="0">
                <a:solidFill>
                  <a:schemeClr val="tx1">
                    <a:lumMod val="50000"/>
                  </a:schemeClr>
                </a:solidFill>
                <a:latin typeface="+mj-lt"/>
              </a:rPr>
              <a:t>c</a:t>
            </a:r>
            <a:r>
              <a:rPr lang="en-US" altLang="en-US" sz="1800" b="1" i="1" dirty="0" smtClean="0">
                <a:solidFill>
                  <a:schemeClr val="tx1">
                    <a:lumMod val="50000"/>
                  </a:schemeClr>
                </a:solidFill>
                <a:latin typeface="+mj-lt"/>
              </a:rPr>
              <a:t>  </a:t>
            </a:r>
            <a:r>
              <a:rPr lang="en-US" altLang="en-US" sz="1800" dirty="0" smtClean="0">
                <a:solidFill>
                  <a:schemeClr val="tx1">
                    <a:lumMod val="50000"/>
                  </a:schemeClr>
                </a:solidFill>
                <a:latin typeface="+mj-lt"/>
              </a:rPr>
              <a:t>What is average end-end throughput?</a:t>
            </a:r>
          </a:p>
        </p:txBody>
      </p:sp>
      <p:grpSp>
        <p:nvGrpSpPr>
          <p:cNvPr id="136" name="Group 135"/>
          <p:cNvGrpSpPr>
            <a:grpSpLocks/>
          </p:cNvGrpSpPr>
          <p:nvPr/>
        </p:nvGrpSpPr>
        <p:grpSpPr bwMode="auto">
          <a:xfrm>
            <a:off x="3432160" y="2549209"/>
            <a:ext cx="2136765" cy="307975"/>
            <a:chOff x="2249" y="3430"/>
            <a:chExt cx="1389" cy="256"/>
          </a:xfrm>
        </p:grpSpPr>
        <p:sp>
          <p:nvSpPr>
            <p:cNvPr id="221" name="Oval 220"/>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sp>
          <p:nvSpPr>
            <p:cNvPr id="222" name="Rectangle 221"/>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sp>
          <p:nvSpPr>
            <p:cNvPr id="223" name="Oval 222"/>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24" name="Rectangle 223"/>
            <p:cNvSpPr>
              <a:spLocks noChangeArrowheads="1"/>
            </p:cNvSpPr>
            <p:nvPr/>
          </p:nvSpPr>
          <p:spPr bwMode="auto">
            <a:xfrm>
              <a:off x="3562" y="3438"/>
              <a:ext cx="44" cy="24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grpSp>
      <p:sp>
        <p:nvSpPr>
          <p:cNvPr id="137" name="Text Box 39"/>
          <p:cNvSpPr txBox="1">
            <a:spLocks noChangeArrowheads="1"/>
          </p:cNvSpPr>
          <p:nvPr/>
        </p:nvSpPr>
        <p:spPr bwMode="auto">
          <a:xfrm>
            <a:off x="3221039" y="2504759"/>
            <a:ext cx="2586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a:solidFill>
                  <a:schemeClr val="tx1">
                    <a:lumMod val="50000"/>
                  </a:schemeClr>
                </a:solidFill>
                <a:latin typeface="+mj-lt"/>
              </a:rPr>
              <a:t>  R</a:t>
            </a:r>
            <a:r>
              <a:rPr lang="en-US" altLang="en-US" baseline="-25000">
                <a:solidFill>
                  <a:schemeClr val="tx1">
                    <a:lumMod val="50000"/>
                  </a:schemeClr>
                </a:solidFill>
                <a:latin typeface="+mj-lt"/>
              </a:rPr>
              <a:t>s </a:t>
            </a:r>
            <a:r>
              <a:rPr lang="en-US" altLang="en-US">
                <a:solidFill>
                  <a:schemeClr val="tx1">
                    <a:lumMod val="50000"/>
                  </a:schemeClr>
                </a:solidFill>
                <a:latin typeface="+mj-lt"/>
              </a:rPr>
              <a:t>bits/sec</a:t>
            </a:r>
          </a:p>
        </p:txBody>
      </p:sp>
      <p:sp>
        <p:nvSpPr>
          <p:cNvPr id="138" name="AutoShape 42"/>
          <p:cNvSpPr>
            <a:spLocks noChangeArrowheads="1"/>
          </p:cNvSpPr>
          <p:nvPr/>
        </p:nvSpPr>
        <p:spPr bwMode="auto">
          <a:xfrm flipV="1">
            <a:off x="2620963" y="2317433"/>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139" name="AutoShape 43"/>
          <p:cNvSpPr>
            <a:spLocks noChangeArrowheads="1"/>
          </p:cNvSpPr>
          <p:nvPr/>
        </p:nvSpPr>
        <p:spPr bwMode="auto">
          <a:xfrm>
            <a:off x="8855076" y="2523809"/>
            <a:ext cx="817563"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140" name="Group 139"/>
          <p:cNvGrpSpPr>
            <a:grpSpLocks/>
          </p:cNvGrpSpPr>
          <p:nvPr/>
        </p:nvGrpSpPr>
        <p:grpSpPr bwMode="auto">
          <a:xfrm>
            <a:off x="6820217" y="2415859"/>
            <a:ext cx="2776221" cy="569913"/>
            <a:chOff x="3140" y="3069"/>
            <a:chExt cx="1901" cy="366"/>
          </a:xfrm>
        </p:grpSpPr>
        <p:grpSp>
          <p:nvGrpSpPr>
            <p:cNvPr id="215" name="Group 214"/>
            <p:cNvGrpSpPr>
              <a:grpSpLocks/>
            </p:cNvGrpSpPr>
            <p:nvPr/>
          </p:nvGrpSpPr>
          <p:grpSpPr bwMode="auto">
            <a:xfrm>
              <a:off x="3140" y="3069"/>
              <a:ext cx="1771" cy="366"/>
              <a:chOff x="2249" y="3430"/>
              <a:chExt cx="1389" cy="256"/>
            </a:xfrm>
          </p:grpSpPr>
          <p:sp>
            <p:nvSpPr>
              <p:cNvPr id="217" name="Oval 216"/>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sp>
            <p:nvSpPr>
              <p:cNvPr id="218" name="Rectangle 217"/>
              <p:cNvSpPr>
                <a:spLocks noChangeArrowheads="1"/>
              </p:cNvSpPr>
              <p:nvPr/>
            </p:nvSpPr>
            <p:spPr bwMode="auto">
              <a:xfrm>
                <a:off x="2275" y="3433"/>
                <a:ext cx="1329"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sp>
            <p:nvSpPr>
              <p:cNvPr id="219" name="Oval 218"/>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20" name="Rectangle 219"/>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grpSp>
        <p:sp>
          <p:nvSpPr>
            <p:cNvPr id="216" name="Text Box 50"/>
            <p:cNvSpPr txBox="1">
              <a:spLocks noChangeArrowheads="1"/>
            </p:cNvSpPr>
            <p:nvPr/>
          </p:nvSpPr>
          <p:spPr bwMode="auto">
            <a:xfrm>
              <a:off x="3181" y="3135"/>
              <a:ext cx="186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a:solidFill>
                    <a:schemeClr val="tx1">
                      <a:lumMod val="50000"/>
                    </a:schemeClr>
                  </a:solidFill>
                  <a:latin typeface="+mj-lt"/>
                </a:rPr>
                <a:t>R</a:t>
              </a:r>
              <a:r>
                <a:rPr lang="en-US" altLang="en-US" baseline="-25000">
                  <a:solidFill>
                    <a:schemeClr val="tx1">
                      <a:lumMod val="50000"/>
                    </a:schemeClr>
                  </a:solidFill>
                  <a:latin typeface="+mj-lt"/>
                </a:rPr>
                <a:t>c </a:t>
              </a:r>
              <a:r>
                <a:rPr lang="en-US" altLang="en-US">
                  <a:solidFill>
                    <a:schemeClr val="tx1">
                      <a:lumMod val="50000"/>
                    </a:schemeClr>
                  </a:solidFill>
                  <a:latin typeface="+mj-lt"/>
                </a:rPr>
                <a:t>bits/sec</a:t>
              </a:r>
            </a:p>
          </p:txBody>
        </p:sp>
      </p:grpSp>
      <p:sp>
        <p:nvSpPr>
          <p:cNvPr id="141" name="Rectangle 140"/>
          <p:cNvSpPr>
            <a:spLocks noChangeArrowheads="1"/>
          </p:cNvSpPr>
          <p:nvPr/>
        </p:nvSpPr>
        <p:spPr bwMode="auto">
          <a:xfrm>
            <a:off x="1920876" y="3273108"/>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buClr>
                <a:srgbClr val="000099"/>
              </a:buClr>
              <a:buSzPct val="100000"/>
              <a:buFont typeface="Wingdings" panose="05000000000000000000" pitchFamily="2" charset="2"/>
              <a:buChar char="§"/>
            </a:pPr>
            <a:r>
              <a:rPr lang="en-US" altLang="en-US" b="1" i="1" dirty="0" err="1">
                <a:solidFill>
                  <a:schemeClr val="tx1">
                    <a:lumMod val="50000"/>
                  </a:schemeClr>
                </a:solidFill>
                <a:latin typeface="+mj-lt"/>
              </a:rPr>
              <a:t>R</a:t>
            </a:r>
            <a:r>
              <a:rPr lang="en-US" altLang="en-US" b="1" i="1" baseline="-25000" dirty="0" err="1">
                <a:solidFill>
                  <a:schemeClr val="tx1">
                    <a:lumMod val="50000"/>
                  </a:schemeClr>
                </a:solidFill>
                <a:latin typeface="+mj-lt"/>
              </a:rPr>
              <a:t>s</a:t>
            </a:r>
            <a:r>
              <a:rPr lang="en-US" altLang="en-US" b="1" i="1" dirty="0">
                <a:solidFill>
                  <a:schemeClr val="tx1">
                    <a:lumMod val="50000"/>
                  </a:schemeClr>
                </a:solidFill>
                <a:latin typeface="+mj-lt"/>
              </a:rPr>
              <a:t> &gt; </a:t>
            </a:r>
            <a:r>
              <a:rPr lang="en-US" altLang="en-US" b="1" i="1" dirty="0" err="1">
                <a:solidFill>
                  <a:schemeClr val="tx1">
                    <a:lumMod val="50000"/>
                  </a:schemeClr>
                </a:solidFill>
                <a:latin typeface="+mj-lt"/>
              </a:rPr>
              <a:t>R</a:t>
            </a:r>
            <a:r>
              <a:rPr lang="en-US" altLang="en-US" b="1" i="1" baseline="-25000" dirty="0" err="1">
                <a:solidFill>
                  <a:schemeClr val="tx1">
                    <a:lumMod val="50000"/>
                  </a:schemeClr>
                </a:solidFill>
                <a:latin typeface="+mj-lt"/>
              </a:rPr>
              <a:t>c</a:t>
            </a:r>
            <a:r>
              <a:rPr lang="en-US" altLang="en-US" b="1" i="1" dirty="0">
                <a:solidFill>
                  <a:schemeClr val="tx1">
                    <a:lumMod val="50000"/>
                  </a:schemeClr>
                </a:solidFill>
                <a:latin typeface="+mj-lt"/>
              </a:rPr>
              <a:t>  </a:t>
            </a:r>
            <a:r>
              <a:rPr lang="en-US" altLang="en-US" dirty="0">
                <a:solidFill>
                  <a:schemeClr val="tx1">
                    <a:lumMod val="50000"/>
                  </a:schemeClr>
                </a:solidFill>
                <a:latin typeface="+mj-lt"/>
              </a:rPr>
              <a:t>What is average end-end throughput?</a:t>
            </a:r>
          </a:p>
        </p:txBody>
      </p:sp>
      <p:grpSp>
        <p:nvGrpSpPr>
          <p:cNvPr id="142" name="Group 141"/>
          <p:cNvGrpSpPr>
            <a:grpSpLocks/>
          </p:cNvGrpSpPr>
          <p:nvPr/>
        </p:nvGrpSpPr>
        <p:grpSpPr bwMode="auto">
          <a:xfrm>
            <a:off x="3499487" y="5302891"/>
            <a:ext cx="6010274" cy="1211263"/>
            <a:chOff x="186" y="3255"/>
            <a:chExt cx="5403" cy="763"/>
          </a:xfrm>
        </p:grpSpPr>
        <p:sp>
          <p:nvSpPr>
            <p:cNvPr id="212" name="Rectangle 211"/>
            <p:cNvSpPr>
              <a:spLocks noChangeArrowheads="1"/>
            </p:cNvSpPr>
            <p:nvPr/>
          </p:nvSpPr>
          <p:spPr bwMode="auto">
            <a:xfrm>
              <a:off x="186" y="3378"/>
              <a:ext cx="5403" cy="640"/>
            </a:xfrm>
            <a:prstGeom prst="rect">
              <a:avLst/>
            </a:prstGeom>
            <a:solidFill>
              <a:schemeClr val="bg1"/>
            </a:solidFill>
            <a:ln w="28575">
              <a:solidFill>
                <a:srgbClr val="CC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13" name="Text Box 101"/>
            <p:cNvSpPr txBox="1">
              <a:spLocks noChangeArrowheads="1"/>
            </p:cNvSpPr>
            <p:nvPr/>
          </p:nvSpPr>
          <p:spPr bwMode="auto">
            <a:xfrm>
              <a:off x="231" y="3549"/>
              <a:ext cx="53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1">
                      <a:lumMod val="50000"/>
                    </a:schemeClr>
                  </a:solidFill>
                  <a:latin typeface="+mj-lt"/>
                </a:rPr>
                <a:t>link on end-end path that </a:t>
              </a:r>
              <a:r>
                <a:rPr lang="en-US" altLang="en-US" dirty="0" smtClean="0">
                  <a:solidFill>
                    <a:schemeClr val="tx1">
                      <a:lumMod val="50000"/>
                    </a:schemeClr>
                  </a:solidFill>
                  <a:latin typeface="+mj-lt"/>
                </a:rPr>
                <a:t>constrains </a:t>
              </a:r>
              <a:r>
                <a:rPr lang="en-US" altLang="en-US" dirty="0">
                  <a:solidFill>
                    <a:schemeClr val="tx1">
                      <a:lumMod val="50000"/>
                    </a:schemeClr>
                  </a:solidFill>
                  <a:latin typeface="+mj-lt"/>
                </a:rPr>
                <a:t>end-end throughput</a:t>
              </a:r>
            </a:p>
          </p:txBody>
        </p:sp>
        <p:sp>
          <p:nvSpPr>
            <p:cNvPr id="214" name="Text Box 104"/>
            <p:cNvSpPr txBox="1">
              <a:spLocks noChangeArrowheads="1"/>
            </p:cNvSpPr>
            <p:nvPr/>
          </p:nvSpPr>
          <p:spPr bwMode="auto">
            <a:xfrm>
              <a:off x="466" y="3255"/>
              <a:ext cx="1744" cy="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b="1" i="1" dirty="0">
                  <a:solidFill>
                    <a:schemeClr val="tx1">
                      <a:lumMod val="50000"/>
                    </a:schemeClr>
                  </a:solidFill>
                  <a:latin typeface="+mj-lt"/>
                </a:rPr>
                <a:t>bottleneck link</a:t>
              </a:r>
            </a:p>
          </p:txBody>
        </p:sp>
      </p:grpSp>
      <p:sp>
        <p:nvSpPr>
          <p:cNvPr id="143" name="AutoShape 51"/>
          <p:cNvSpPr>
            <a:spLocks noChangeArrowheads="1"/>
          </p:cNvSpPr>
          <p:nvPr/>
        </p:nvSpPr>
        <p:spPr bwMode="auto">
          <a:xfrm>
            <a:off x="5570538" y="2517458"/>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144" name="Group 143"/>
          <p:cNvGrpSpPr>
            <a:grpSpLocks/>
          </p:cNvGrpSpPr>
          <p:nvPr/>
        </p:nvGrpSpPr>
        <p:grpSpPr bwMode="auto">
          <a:xfrm flipH="1">
            <a:off x="9598025" y="2363472"/>
            <a:ext cx="871538" cy="885825"/>
            <a:chOff x="-44" y="1473"/>
            <a:chExt cx="981" cy="1105"/>
          </a:xfrm>
        </p:grpSpPr>
        <p:pic>
          <p:nvPicPr>
            <p:cNvPr id="210" name="Picture 20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Freeform 21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grpSp>
      <p:sp>
        <p:nvSpPr>
          <p:cNvPr id="145" name="AutoShape 327"/>
          <p:cNvSpPr>
            <a:spLocks noChangeArrowheads="1"/>
          </p:cNvSpPr>
          <p:nvPr/>
        </p:nvSpPr>
        <p:spPr bwMode="auto">
          <a:xfrm>
            <a:off x="2533650" y="2060258"/>
            <a:ext cx="407988" cy="431800"/>
          </a:xfrm>
          <a:prstGeom prst="can">
            <a:avLst>
              <a:gd name="adj" fmla="val 2139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275" name="Group 274"/>
          <p:cNvGrpSpPr>
            <a:grpSpLocks/>
          </p:cNvGrpSpPr>
          <p:nvPr/>
        </p:nvGrpSpPr>
        <p:grpSpPr bwMode="auto">
          <a:xfrm>
            <a:off x="2706772" y="3860085"/>
            <a:ext cx="7935914" cy="1166813"/>
            <a:chOff x="775" y="2474"/>
            <a:chExt cx="4999" cy="735"/>
          </a:xfrm>
        </p:grpSpPr>
        <p:grpSp>
          <p:nvGrpSpPr>
            <p:cNvPr id="276" name="Group 275"/>
            <p:cNvGrpSpPr>
              <a:grpSpLocks/>
            </p:cNvGrpSpPr>
            <p:nvPr/>
          </p:nvGrpSpPr>
          <p:grpSpPr bwMode="auto">
            <a:xfrm>
              <a:off x="1052" y="2589"/>
              <a:ext cx="221" cy="553"/>
              <a:chOff x="4140" y="429"/>
              <a:chExt cx="1425" cy="2396"/>
            </a:xfrm>
          </p:grpSpPr>
          <p:sp>
            <p:nvSpPr>
              <p:cNvPr id="298" name="Freeform 297"/>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99" name="Rectangle 298"/>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00" name="Freeform 299"/>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301" name="Freeform 300"/>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302" name="Rectangle 301"/>
              <p:cNvSpPr>
                <a:spLocks noChangeArrowheads="1"/>
              </p:cNvSpPr>
              <p:nvPr/>
            </p:nvSpPr>
            <p:spPr bwMode="auto">
              <a:xfrm>
                <a:off x="4211" y="694"/>
                <a:ext cx="597" cy="48"/>
              </a:xfrm>
              <a:prstGeom prst="rect">
                <a:avLst/>
              </a:prstGeom>
              <a:solidFill>
                <a:schemeClr val="tx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303" name="Group 302"/>
              <p:cNvGrpSpPr>
                <a:grpSpLocks/>
              </p:cNvGrpSpPr>
              <p:nvPr/>
            </p:nvGrpSpPr>
            <p:grpSpPr bwMode="auto">
              <a:xfrm>
                <a:off x="4750" y="670"/>
                <a:ext cx="578" cy="143"/>
                <a:chOff x="615" y="2568"/>
                <a:chExt cx="721" cy="137"/>
              </a:xfrm>
            </p:grpSpPr>
            <p:sp>
              <p:nvSpPr>
                <p:cNvPr id="328" name="AutoShape 180"/>
                <p:cNvSpPr>
                  <a:spLocks noChangeArrowheads="1"/>
                </p:cNvSpPr>
                <p:nvPr/>
              </p:nvSpPr>
              <p:spPr bwMode="auto">
                <a:xfrm>
                  <a:off x="615" y="2568"/>
                  <a:ext cx="721"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29" name="AutoShape 181"/>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304" name="Rectangle 303"/>
              <p:cNvSpPr>
                <a:spLocks noChangeArrowheads="1"/>
              </p:cNvSpPr>
              <p:nvPr/>
            </p:nvSpPr>
            <p:spPr bwMode="auto">
              <a:xfrm>
                <a:off x="4223" y="1019"/>
                <a:ext cx="597" cy="48"/>
              </a:xfrm>
              <a:prstGeom prst="rect">
                <a:avLst/>
              </a:prstGeom>
              <a:solidFill>
                <a:schemeClr val="tx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305" name="Group 304"/>
              <p:cNvGrpSpPr>
                <a:grpSpLocks/>
              </p:cNvGrpSpPr>
              <p:nvPr/>
            </p:nvGrpSpPr>
            <p:grpSpPr bwMode="auto">
              <a:xfrm>
                <a:off x="4750" y="994"/>
                <a:ext cx="578" cy="135"/>
                <a:chOff x="617" y="2567"/>
                <a:chExt cx="721" cy="140"/>
              </a:xfrm>
            </p:grpSpPr>
            <p:sp>
              <p:nvSpPr>
                <p:cNvPr id="326" name="AutoShape 184"/>
                <p:cNvSpPr>
                  <a:spLocks noChangeArrowheads="1"/>
                </p:cNvSpPr>
                <p:nvPr/>
              </p:nvSpPr>
              <p:spPr bwMode="auto">
                <a:xfrm>
                  <a:off x="617" y="2567"/>
                  <a:ext cx="72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27" name="AutoShape 185"/>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306" name="Rectangle 305"/>
              <p:cNvSpPr>
                <a:spLocks noChangeArrowheads="1"/>
              </p:cNvSpPr>
              <p:nvPr/>
            </p:nvSpPr>
            <p:spPr bwMode="auto">
              <a:xfrm>
                <a:off x="4217" y="1358"/>
                <a:ext cx="597" cy="48"/>
              </a:xfrm>
              <a:prstGeom prst="rect">
                <a:avLst/>
              </a:prstGeom>
              <a:solidFill>
                <a:schemeClr val="tx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07" name="Rectangle 306"/>
              <p:cNvSpPr>
                <a:spLocks noChangeArrowheads="1"/>
              </p:cNvSpPr>
              <p:nvPr/>
            </p:nvSpPr>
            <p:spPr bwMode="auto">
              <a:xfrm>
                <a:off x="4230" y="1653"/>
                <a:ext cx="597" cy="48"/>
              </a:xfrm>
              <a:prstGeom prst="rect">
                <a:avLst/>
              </a:prstGeom>
              <a:solidFill>
                <a:schemeClr val="tx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308" name="Group 307"/>
              <p:cNvGrpSpPr>
                <a:grpSpLocks/>
              </p:cNvGrpSpPr>
              <p:nvPr/>
            </p:nvGrpSpPr>
            <p:grpSpPr bwMode="auto">
              <a:xfrm>
                <a:off x="4737" y="1625"/>
                <a:ext cx="578" cy="152"/>
                <a:chOff x="616" y="2568"/>
                <a:chExt cx="720" cy="140"/>
              </a:xfrm>
            </p:grpSpPr>
            <p:sp>
              <p:nvSpPr>
                <p:cNvPr id="324" name="AutoShape 189"/>
                <p:cNvSpPr>
                  <a:spLocks noChangeArrowheads="1"/>
                </p:cNvSpPr>
                <p:nvPr/>
              </p:nvSpPr>
              <p:spPr bwMode="auto">
                <a:xfrm>
                  <a:off x="616" y="2568"/>
                  <a:ext cx="72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25" name="AutoShape 190"/>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309" name="Freeform 30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grpSp>
            <p:nvGrpSpPr>
              <p:cNvPr id="310" name="Group 309"/>
              <p:cNvGrpSpPr>
                <a:grpSpLocks/>
              </p:cNvGrpSpPr>
              <p:nvPr/>
            </p:nvGrpSpPr>
            <p:grpSpPr bwMode="auto">
              <a:xfrm>
                <a:off x="4736" y="1327"/>
                <a:ext cx="584" cy="139"/>
                <a:chOff x="611" y="2568"/>
                <a:chExt cx="728" cy="139"/>
              </a:xfrm>
            </p:grpSpPr>
            <p:sp>
              <p:nvSpPr>
                <p:cNvPr id="322" name="AutoShape 193"/>
                <p:cNvSpPr>
                  <a:spLocks noChangeArrowheads="1"/>
                </p:cNvSpPr>
                <p:nvPr/>
              </p:nvSpPr>
              <p:spPr bwMode="auto">
                <a:xfrm>
                  <a:off x="611" y="2568"/>
                  <a:ext cx="728"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23" name="AutoShape 194"/>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311" name="Rectangle 310"/>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12" name="Freeform 31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313" name="Freeform 312"/>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314" name="Oval 313"/>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15" name="Freeform 31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316" name="AutoShape 200"/>
              <p:cNvSpPr>
                <a:spLocks noChangeArrowheads="1"/>
              </p:cNvSpPr>
              <p:nvPr/>
            </p:nvSpPr>
            <p:spPr bwMode="auto">
              <a:xfrm>
                <a:off x="4140" y="2677"/>
                <a:ext cx="1200" cy="148"/>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17" name="AutoShape 201"/>
              <p:cNvSpPr>
                <a:spLocks noChangeArrowheads="1"/>
              </p:cNvSpPr>
              <p:nvPr/>
            </p:nvSpPr>
            <p:spPr bwMode="auto">
              <a:xfrm>
                <a:off x="4204" y="2712"/>
                <a:ext cx="1072"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18" name="Oval 317"/>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19" name="Oval 318"/>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en-US" altLang="en-US">
                  <a:solidFill>
                    <a:schemeClr val="tx1">
                      <a:lumMod val="50000"/>
                    </a:schemeClr>
                  </a:solidFill>
                  <a:latin typeface="+mj-lt"/>
                </a:endParaRPr>
              </a:p>
            </p:txBody>
          </p:sp>
          <p:sp>
            <p:nvSpPr>
              <p:cNvPr id="320" name="Oval 319"/>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321" name="Rectangle 320"/>
              <p:cNvSpPr>
                <a:spLocks noChangeArrowheads="1"/>
              </p:cNvSpPr>
              <p:nvPr/>
            </p:nvSpPr>
            <p:spPr bwMode="auto">
              <a:xfrm>
                <a:off x="5064" y="1835"/>
                <a:ext cx="83" cy="760"/>
              </a:xfrm>
              <a:prstGeom prst="rect">
                <a:avLst/>
              </a:prstGeom>
              <a:solidFill>
                <a:srgbClr val="292929"/>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
          <p:nvSpPr>
            <p:cNvPr id="277" name="Line 57"/>
            <p:cNvSpPr>
              <a:spLocks noChangeShapeType="1"/>
            </p:cNvSpPr>
            <p:nvPr/>
          </p:nvSpPr>
          <p:spPr bwMode="auto">
            <a:xfrm>
              <a:off x="1354" y="2913"/>
              <a:ext cx="36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sp>
          <p:nvSpPr>
            <p:cNvPr id="279" name="AutoShape 90"/>
            <p:cNvSpPr>
              <a:spLocks noChangeArrowheads="1"/>
            </p:cNvSpPr>
            <p:nvPr/>
          </p:nvSpPr>
          <p:spPr bwMode="auto">
            <a:xfrm>
              <a:off x="4741" y="2812"/>
              <a:ext cx="515"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nvGrpSpPr>
            <p:cNvPr id="280" name="Group 279"/>
            <p:cNvGrpSpPr>
              <a:grpSpLocks/>
            </p:cNvGrpSpPr>
            <p:nvPr/>
          </p:nvGrpSpPr>
          <p:grpSpPr bwMode="auto">
            <a:xfrm>
              <a:off x="1330" y="2707"/>
              <a:ext cx="1348" cy="359"/>
              <a:chOff x="2249" y="3430"/>
              <a:chExt cx="1389" cy="256"/>
            </a:xfrm>
          </p:grpSpPr>
          <p:sp>
            <p:nvSpPr>
              <p:cNvPr id="294" name="Oval 293"/>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sp>
            <p:nvSpPr>
              <p:cNvPr id="295" name="Rectangle 294"/>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sp>
            <p:nvSpPr>
              <p:cNvPr id="296" name="Oval 295"/>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97" name="Rectangle 296"/>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grpSp>
        <p:sp>
          <p:nvSpPr>
            <p:cNvPr id="281" name="Text Box 97"/>
            <p:cNvSpPr txBox="1">
              <a:spLocks noChangeArrowheads="1"/>
            </p:cNvSpPr>
            <p:nvPr/>
          </p:nvSpPr>
          <p:spPr bwMode="auto">
            <a:xfrm>
              <a:off x="1313" y="2781"/>
              <a:ext cx="14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a:solidFill>
                    <a:schemeClr val="tx1">
                      <a:lumMod val="50000"/>
                    </a:schemeClr>
                  </a:solidFill>
                  <a:latin typeface="+mj-lt"/>
                </a:rPr>
                <a:t>R</a:t>
              </a:r>
              <a:r>
                <a:rPr lang="en-US" altLang="en-US" baseline="-25000">
                  <a:solidFill>
                    <a:schemeClr val="tx1">
                      <a:lumMod val="50000"/>
                    </a:schemeClr>
                  </a:solidFill>
                  <a:latin typeface="+mj-lt"/>
                </a:rPr>
                <a:t>s </a:t>
              </a:r>
              <a:r>
                <a:rPr lang="en-US" altLang="en-US">
                  <a:solidFill>
                    <a:schemeClr val="tx1">
                      <a:lumMod val="50000"/>
                    </a:schemeClr>
                  </a:solidFill>
                  <a:latin typeface="+mj-lt"/>
                </a:rPr>
                <a:t>bits/sec</a:t>
              </a:r>
            </a:p>
          </p:txBody>
        </p:sp>
        <p:grpSp>
          <p:nvGrpSpPr>
            <p:cNvPr id="282" name="Group 281"/>
            <p:cNvGrpSpPr>
              <a:grpSpLocks/>
            </p:cNvGrpSpPr>
            <p:nvPr/>
          </p:nvGrpSpPr>
          <p:grpSpPr bwMode="auto">
            <a:xfrm>
              <a:off x="3435" y="2828"/>
              <a:ext cx="1631" cy="194"/>
              <a:chOff x="2249" y="3430"/>
              <a:chExt cx="1389" cy="256"/>
            </a:xfrm>
          </p:grpSpPr>
          <p:sp>
            <p:nvSpPr>
              <p:cNvPr id="290" name="Oval 289"/>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sp>
            <p:nvSpPr>
              <p:cNvPr id="291" name="Rectangle 290"/>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sp>
            <p:nvSpPr>
              <p:cNvPr id="292" name="Oval 291"/>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93" name="Rectangle 292"/>
              <p:cNvSpPr>
                <a:spLocks noChangeArrowheads="1"/>
              </p:cNvSpPr>
              <p:nvPr/>
            </p:nvSpPr>
            <p:spPr bwMode="auto">
              <a:xfrm>
                <a:off x="3562" y="3438"/>
                <a:ext cx="45" cy="24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schemeClr val="tx1">
                      <a:lumMod val="50000"/>
                    </a:schemeClr>
                  </a:solidFill>
                  <a:latin typeface="+mj-lt"/>
                  <a:ea typeface="ＭＳ Ｐゴシック" charset="0"/>
                  <a:cs typeface="ＭＳ Ｐゴシック" charset="0"/>
                </a:endParaRPr>
              </a:p>
            </p:txBody>
          </p:sp>
        </p:grpSp>
        <p:sp>
          <p:nvSpPr>
            <p:cNvPr id="283" name="Text Box 88"/>
            <p:cNvSpPr txBox="1">
              <a:spLocks noChangeArrowheads="1"/>
            </p:cNvSpPr>
            <p:nvPr/>
          </p:nvSpPr>
          <p:spPr bwMode="auto">
            <a:xfrm>
              <a:off x="3475" y="2800"/>
              <a:ext cx="16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a:solidFill>
                    <a:schemeClr val="tx1">
                      <a:lumMod val="50000"/>
                    </a:schemeClr>
                  </a:solidFill>
                  <a:latin typeface="+mj-lt"/>
                </a:rPr>
                <a:t>  R</a:t>
              </a:r>
              <a:r>
                <a:rPr lang="en-US" altLang="en-US" baseline="-25000">
                  <a:solidFill>
                    <a:schemeClr val="tx1">
                      <a:lumMod val="50000"/>
                    </a:schemeClr>
                  </a:solidFill>
                  <a:latin typeface="+mj-lt"/>
                </a:rPr>
                <a:t>c </a:t>
              </a:r>
              <a:r>
                <a:rPr lang="en-US" altLang="en-US">
                  <a:solidFill>
                    <a:schemeClr val="tx1">
                      <a:lumMod val="50000"/>
                    </a:schemeClr>
                  </a:solidFill>
                  <a:latin typeface="+mj-lt"/>
                </a:rPr>
                <a:t>bits/sec</a:t>
              </a:r>
            </a:p>
          </p:txBody>
        </p:sp>
        <p:sp>
          <p:nvSpPr>
            <p:cNvPr id="284" name="AutoShape 98"/>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sp>
          <p:nvSpPr>
            <p:cNvPr id="285" name="AutoShape 89"/>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grpSp>
          <p:nvGrpSpPr>
            <p:cNvPr id="286" name="Group 285"/>
            <p:cNvGrpSpPr>
              <a:grpSpLocks/>
            </p:cNvGrpSpPr>
            <p:nvPr/>
          </p:nvGrpSpPr>
          <p:grpSpPr bwMode="auto">
            <a:xfrm flipH="1">
              <a:off x="5225" y="2651"/>
              <a:ext cx="549" cy="558"/>
              <a:chOff x="-44" y="1473"/>
              <a:chExt cx="981" cy="1105"/>
            </a:xfrm>
          </p:grpSpPr>
          <p:pic>
            <p:nvPicPr>
              <p:cNvPr id="288" name="Picture 28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28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50000"/>
                    </a:schemeClr>
                  </a:solidFill>
                  <a:latin typeface="+mj-lt"/>
                </a:endParaRPr>
              </a:p>
            </p:txBody>
          </p:sp>
        </p:grpSp>
        <p:sp>
          <p:nvSpPr>
            <p:cNvPr id="287" name="AutoShape 327"/>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chemeClr val="tx1">
                    <a:lumMod val="50000"/>
                  </a:schemeClr>
                </a:solidFill>
                <a:latin typeface="+mj-lt"/>
              </a:endParaRPr>
            </a:p>
          </p:txBody>
        </p:sp>
      </p:grpSp>
    </p:spTree>
    <p:extLst>
      <p:ext uri="{BB962C8B-B14F-4D97-AF65-F5344CB8AC3E}">
        <p14:creationId xmlns:p14="http://schemas.microsoft.com/office/powerpoint/2010/main" val="10785670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8402" y="910636"/>
            <a:ext cx="6948470" cy="379287"/>
          </a:xfrm>
        </p:spPr>
        <p:txBody>
          <a:bodyPr/>
          <a:lstStyle/>
          <a:p>
            <a:r>
              <a:rPr lang="fr-FR" sz="1800" dirty="0" smtClean="0">
                <a:latin typeface="Helvetica World" panose="020B0500040000020004" pitchFamily="34" charset="0"/>
                <a:cs typeface="Helvetica World" panose="020B0500040000020004" pitchFamily="34" charset="0"/>
              </a:rPr>
              <a:t>THROUGHPUT: INTERNET SCENARIO</a:t>
            </a:r>
            <a:endParaRPr lang="en-US" sz="1800" dirty="0">
              <a:latin typeface="Helvetica World" panose="020B0500040000020004" pitchFamily="34" charset="0"/>
              <a:cs typeface="Helvetica World" panose="020B0500040000020004" pitchFamily="34" charset="0"/>
            </a:endParaRPr>
          </a:p>
        </p:txBody>
      </p:sp>
      <p:pic>
        <p:nvPicPr>
          <p:cNvPr id="146" name="Picture 145"/>
          <p:cNvPicPr>
            <a:picLocks noChangeAspect="1"/>
          </p:cNvPicPr>
          <p:nvPr/>
        </p:nvPicPr>
        <p:blipFill>
          <a:blip r:embed="rId3"/>
          <a:stretch>
            <a:fillRect/>
          </a:stretch>
        </p:blipFill>
        <p:spPr>
          <a:xfrm>
            <a:off x="6008034" y="1289923"/>
            <a:ext cx="4580591" cy="4316035"/>
          </a:xfrm>
          <a:prstGeom prst="rect">
            <a:avLst/>
          </a:prstGeom>
        </p:spPr>
      </p:pic>
      <p:sp>
        <p:nvSpPr>
          <p:cNvPr id="147" name="Text Box 44"/>
          <p:cNvSpPr txBox="1">
            <a:spLocks noChangeArrowheads="1"/>
          </p:cNvSpPr>
          <p:nvPr/>
        </p:nvSpPr>
        <p:spPr bwMode="auto">
          <a:xfrm>
            <a:off x="6051550" y="5635626"/>
            <a:ext cx="4464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dirty="0">
                <a:solidFill>
                  <a:schemeClr val="tx1">
                    <a:lumMod val="50000"/>
                  </a:schemeClr>
                </a:solidFill>
              </a:rPr>
              <a:t>10 connections (fairly) share backbone bottleneck link </a:t>
            </a:r>
            <a:r>
              <a:rPr lang="en-US" altLang="en-US" sz="1800" i="1" dirty="0">
                <a:solidFill>
                  <a:schemeClr val="tx1">
                    <a:lumMod val="50000"/>
                  </a:schemeClr>
                </a:solidFill>
              </a:rPr>
              <a:t>R</a:t>
            </a:r>
            <a:r>
              <a:rPr lang="en-US" altLang="en-US" sz="1800" baseline="-25000" dirty="0">
                <a:solidFill>
                  <a:schemeClr val="tx1">
                    <a:lumMod val="50000"/>
                  </a:schemeClr>
                </a:solidFill>
              </a:rPr>
              <a:t> </a:t>
            </a:r>
            <a:r>
              <a:rPr lang="en-US" altLang="en-US" sz="1800" dirty="0">
                <a:solidFill>
                  <a:schemeClr val="tx1">
                    <a:lumMod val="50000"/>
                  </a:schemeClr>
                </a:solidFill>
              </a:rPr>
              <a:t>bits/sec</a:t>
            </a:r>
          </a:p>
        </p:txBody>
      </p:sp>
      <p:sp>
        <p:nvSpPr>
          <p:cNvPr id="148" name="Rectangle 523"/>
          <p:cNvSpPr txBox="1">
            <a:spLocks noChangeArrowheads="1"/>
          </p:cNvSpPr>
          <p:nvPr/>
        </p:nvSpPr>
        <p:spPr>
          <a:xfrm>
            <a:off x="639997" y="1520826"/>
            <a:ext cx="4719638" cy="411480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solidFill>
                  <a:schemeClr val="tx1">
                    <a:lumMod val="50000"/>
                  </a:schemeClr>
                </a:solidFill>
              </a:rPr>
              <a:t>Per-connection end-end throughput: </a:t>
            </a:r>
            <a:r>
              <a:rPr lang="en-US" altLang="en-US" i="1" dirty="0" smtClean="0">
                <a:solidFill>
                  <a:schemeClr val="tx1">
                    <a:lumMod val="50000"/>
                  </a:schemeClr>
                </a:solidFill>
              </a:rPr>
              <a:t>min(</a:t>
            </a:r>
            <a:r>
              <a:rPr lang="en-US" altLang="en-US" i="1" dirty="0" err="1" smtClean="0">
                <a:solidFill>
                  <a:schemeClr val="tx1">
                    <a:lumMod val="50000"/>
                  </a:schemeClr>
                </a:solidFill>
              </a:rPr>
              <a:t>R</a:t>
            </a:r>
            <a:r>
              <a:rPr lang="en-US" altLang="en-US" i="1" baseline="-25000" dirty="0" err="1" smtClean="0">
                <a:solidFill>
                  <a:schemeClr val="tx1">
                    <a:lumMod val="50000"/>
                  </a:schemeClr>
                </a:solidFill>
              </a:rPr>
              <a:t>c</a:t>
            </a:r>
            <a:r>
              <a:rPr lang="en-US" altLang="en-US" i="1" dirty="0" err="1" smtClean="0">
                <a:solidFill>
                  <a:schemeClr val="tx1">
                    <a:lumMod val="50000"/>
                  </a:schemeClr>
                </a:solidFill>
              </a:rPr>
              <a:t>,R</a:t>
            </a:r>
            <a:r>
              <a:rPr lang="en-US" altLang="en-US" i="1" baseline="-25000" dirty="0" err="1" smtClean="0">
                <a:solidFill>
                  <a:schemeClr val="tx1">
                    <a:lumMod val="50000"/>
                  </a:schemeClr>
                </a:solidFill>
              </a:rPr>
              <a:t>s</a:t>
            </a:r>
            <a:r>
              <a:rPr lang="en-US" altLang="en-US" i="1" dirty="0" err="1" smtClean="0">
                <a:solidFill>
                  <a:schemeClr val="tx1">
                    <a:lumMod val="50000"/>
                  </a:schemeClr>
                </a:solidFill>
              </a:rPr>
              <a:t>,R</a:t>
            </a:r>
            <a:r>
              <a:rPr lang="en-US" altLang="en-US" i="1" dirty="0" smtClean="0">
                <a:solidFill>
                  <a:schemeClr val="tx1">
                    <a:lumMod val="50000"/>
                  </a:schemeClr>
                </a:solidFill>
              </a:rPr>
              <a:t>/10)</a:t>
            </a:r>
          </a:p>
          <a:p>
            <a:endParaRPr lang="en-US" altLang="en-US" i="1" dirty="0" smtClean="0">
              <a:solidFill>
                <a:schemeClr val="tx1">
                  <a:lumMod val="50000"/>
                </a:schemeClr>
              </a:solidFill>
            </a:endParaRPr>
          </a:p>
          <a:p>
            <a:r>
              <a:rPr lang="en-US" altLang="en-US" dirty="0">
                <a:solidFill>
                  <a:schemeClr val="tx1">
                    <a:lumMod val="50000"/>
                  </a:schemeClr>
                </a:solidFill>
              </a:rPr>
              <a:t>I</a:t>
            </a:r>
            <a:r>
              <a:rPr lang="en-US" altLang="en-US" dirty="0" smtClean="0">
                <a:solidFill>
                  <a:schemeClr val="tx1">
                    <a:lumMod val="50000"/>
                  </a:schemeClr>
                </a:solidFill>
              </a:rPr>
              <a:t>n practice: </a:t>
            </a:r>
            <a:r>
              <a:rPr lang="en-US" altLang="en-US" i="1" dirty="0" err="1" smtClean="0">
                <a:solidFill>
                  <a:schemeClr val="tx1">
                    <a:lumMod val="50000"/>
                  </a:schemeClr>
                </a:solidFill>
              </a:rPr>
              <a:t>R</a:t>
            </a:r>
            <a:r>
              <a:rPr lang="en-US" altLang="en-US" i="1" baseline="-25000" dirty="0" err="1" smtClean="0">
                <a:solidFill>
                  <a:schemeClr val="tx1">
                    <a:lumMod val="50000"/>
                  </a:schemeClr>
                </a:solidFill>
              </a:rPr>
              <a:t>c</a:t>
            </a:r>
            <a:r>
              <a:rPr lang="en-US" altLang="en-US" dirty="0" smtClean="0">
                <a:solidFill>
                  <a:schemeClr val="tx1">
                    <a:lumMod val="50000"/>
                  </a:schemeClr>
                </a:solidFill>
              </a:rPr>
              <a:t> or </a:t>
            </a:r>
            <a:r>
              <a:rPr lang="en-US" altLang="en-US" i="1" dirty="0" err="1" smtClean="0">
                <a:solidFill>
                  <a:schemeClr val="tx1">
                    <a:lumMod val="50000"/>
                  </a:schemeClr>
                </a:solidFill>
              </a:rPr>
              <a:t>R</a:t>
            </a:r>
            <a:r>
              <a:rPr lang="en-US" altLang="en-US" i="1" baseline="-25000" dirty="0" err="1" smtClean="0">
                <a:solidFill>
                  <a:schemeClr val="tx1">
                    <a:lumMod val="50000"/>
                  </a:schemeClr>
                </a:solidFill>
              </a:rPr>
              <a:t>s</a:t>
            </a:r>
            <a:r>
              <a:rPr lang="en-US" altLang="en-US" dirty="0" smtClean="0">
                <a:solidFill>
                  <a:schemeClr val="tx1">
                    <a:lumMod val="50000"/>
                  </a:schemeClr>
                </a:solidFill>
              </a:rPr>
              <a:t> is often bottleneck (access network) </a:t>
            </a:r>
            <a:r>
              <a:rPr lang="en-US" altLang="en-US" i="1" dirty="0" smtClean="0">
                <a:solidFill>
                  <a:schemeClr val="tx1">
                    <a:lumMod val="50000"/>
                  </a:schemeClr>
                </a:solidFill>
              </a:rPr>
              <a:t>because the core of the Internet is over-provisioned with high speed links that experience little congestion</a:t>
            </a:r>
          </a:p>
        </p:txBody>
      </p:sp>
    </p:spTree>
    <p:extLst>
      <p:ext uri="{BB962C8B-B14F-4D97-AF65-F5344CB8AC3E}">
        <p14:creationId xmlns:p14="http://schemas.microsoft.com/office/powerpoint/2010/main" val="2052447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8402" y="910636"/>
            <a:ext cx="6948470" cy="379287"/>
          </a:xfrm>
        </p:spPr>
        <p:txBody>
          <a:bodyPr/>
          <a:lstStyle/>
          <a:p>
            <a:r>
              <a:rPr lang="fr-FR" sz="1800" dirty="0" smtClean="0">
                <a:latin typeface="Helvetica World" panose="020B0500040000020004" pitchFamily="34" charset="0"/>
                <a:cs typeface="Helvetica World" panose="020B0500040000020004" pitchFamily="34" charset="0"/>
              </a:rPr>
              <a:t>THROUGHPUT: EXERCISE</a:t>
            </a:r>
            <a:endParaRPr lang="en-US" sz="1800" dirty="0">
              <a:latin typeface="Helvetica World" panose="020B0500040000020004" pitchFamily="34" charset="0"/>
              <a:cs typeface="Helvetica World" panose="020B0500040000020004" pitchFamily="34" charset="0"/>
            </a:endParaRPr>
          </a:p>
        </p:txBody>
      </p:sp>
      <p:pic>
        <p:nvPicPr>
          <p:cNvPr id="6" name="Picture 5"/>
          <p:cNvPicPr>
            <a:picLocks noChangeAspect="1"/>
          </p:cNvPicPr>
          <p:nvPr/>
        </p:nvPicPr>
        <p:blipFill>
          <a:blip r:embed="rId3"/>
          <a:stretch>
            <a:fillRect/>
          </a:stretch>
        </p:blipFill>
        <p:spPr>
          <a:xfrm>
            <a:off x="6741186" y="1179568"/>
            <a:ext cx="4820894" cy="4551269"/>
          </a:xfrm>
          <a:prstGeom prst="rect">
            <a:avLst/>
          </a:prstGeom>
        </p:spPr>
      </p:pic>
      <p:sp>
        <p:nvSpPr>
          <p:cNvPr id="7" name="Rectangle 523"/>
          <p:cNvSpPr txBox="1">
            <a:spLocks noChangeArrowheads="1"/>
          </p:cNvSpPr>
          <p:nvPr/>
        </p:nvSpPr>
        <p:spPr>
          <a:xfrm>
            <a:off x="106361" y="1289923"/>
            <a:ext cx="6634825" cy="5701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800" dirty="0">
                <a:solidFill>
                  <a:schemeClr val="tx1">
                    <a:lumMod val="50000"/>
                  </a:schemeClr>
                </a:solidFill>
                <a:latin typeface="+mj-lt"/>
              </a:rPr>
              <a:t>Consider the scenario shown below, with four different servers connected to four different clients over four three-hop paths. The four pairs share a common middle hop with a transmission capacity of R = 300 Mbps. The four links from the servers to the shared link have a transmission capacity of R</a:t>
            </a:r>
            <a:r>
              <a:rPr lang="en-US" sz="1800" baseline="-25000" dirty="0">
                <a:solidFill>
                  <a:schemeClr val="tx1">
                    <a:lumMod val="50000"/>
                  </a:schemeClr>
                </a:solidFill>
                <a:latin typeface="+mj-lt"/>
              </a:rPr>
              <a:t>S</a:t>
            </a:r>
            <a:r>
              <a:rPr lang="en-US" sz="1800" dirty="0">
                <a:solidFill>
                  <a:schemeClr val="tx1">
                    <a:lumMod val="50000"/>
                  </a:schemeClr>
                </a:solidFill>
                <a:latin typeface="+mj-lt"/>
              </a:rPr>
              <a:t> = 70 Mbps. Each of the four links from the shared middle link to a client has a transmission capacity of R</a:t>
            </a:r>
            <a:r>
              <a:rPr lang="en-US" sz="1800" baseline="-25000" dirty="0">
                <a:solidFill>
                  <a:schemeClr val="tx1">
                    <a:lumMod val="50000"/>
                  </a:schemeClr>
                </a:solidFill>
                <a:latin typeface="+mj-lt"/>
              </a:rPr>
              <a:t>C</a:t>
            </a:r>
            <a:r>
              <a:rPr lang="en-US" sz="1800" dirty="0">
                <a:solidFill>
                  <a:schemeClr val="tx1">
                    <a:lumMod val="50000"/>
                  </a:schemeClr>
                </a:solidFill>
                <a:latin typeface="+mj-lt"/>
              </a:rPr>
              <a:t> = 80 Mbps per second. You might want to review Figure 1.20 in the text before answering the following questions:</a:t>
            </a:r>
          </a:p>
          <a:p>
            <a:pPr marL="514350" indent="-514350" algn="just">
              <a:lnSpc>
                <a:spcPct val="100000"/>
              </a:lnSpc>
              <a:buFont typeface="+mj-lt"/>
              <a:buAutoNum type="arabicPeriod"/>
            </a:pPr>
            <a:r>
              <a:rPr lang="en-US" sz="1800" dirty="0">
                <a:solidFill>
                  <a:schemeClr val="tx1">
                    <a:lumMod val="50000"/>
                  </a:schemeClr>
                </a:solidFill>
                <a:latin typeface="+mj-lt"/>
              </a:rPr>
              <a:t>What is the maximum achievable end-end throughput (in Mbps) for each of four client-to-server pairs, assuming that the middle link is fair-shared (i.e., divides its transmission rate equally among the four pairs)?</a:t>
            </a:r>
          </a:p>
          <a:p>
            <a:pPr marL="514350" indent="-514350" algn="just">
              <a:lnSpc>
                <a:spcPct val="100000"/>
              </a:lnSpc>
              <a:buFont typeface="+mj-lt"/>
              <a:buAutoNum type="arabicPeriod"/>
            </a:pPr>
            <a:r>
              <a:rPr lang="en-US" sz="1800" dirty="0">
                <a:solidFill>
                  <a:schemeClr val="tx1">
                    <a:lumMod val="50000"/>
                  </a:schemeClr>
                </a:solidFill>
                <a:latin typeface="+mj-lt"/>
              </a:rPr>
              <a:t>Which link is the bottleneck link for each session?</a:t>
            </a:r>
          </a:p>
          <a:p>
            <a:pPr marL="514350" indent="-514350" algn="just">
              <a:lnSpc>
                <a:spcPct val="100000"/>
              </a:lnSpc>
              <a:buFont typeface="+mj-lt"/>
              <a:buAutoNum type="arabicPeriod"/>
            </a:pPr>
            <a:r>
              <a:rPr lang="en-US" sz="1800" dirty="0">
                <a:solidFill>
                  <a:schemeClr val="tx1">
                    <a:lumMod val="50000"/>
                  </a:schemeClr>
                </a:solidFill>
                <a:latin typeface="+mj-lt"/>
              </a:rPr>
              <a:t>Assuming that the senders are sending at the maximum rate possible, what are the link utilizations for the sender links (R</a:t>
            </a:r>
            <a:r>
              <a:rPr lang="en-US" sz="1800" baseline="-25000" dirty="0">
                <a:solidFill>
                  <a:schemeClr val="tx1">
                    <a:lumMod val="50000"/>
                  </a:schemeClr>
                </a:solidFill>
                <a:latin typeface="+mj-lt"/>
              </a:rPr>
              <a:t>S</a:t>
            </a:r>
            <a:r>
              <a:rPr lang="en-US" sz="1800" dirty="0">
                <a:solidFill>
                  <a:schemeClr val="tx1">
                    <a:lumMod val="50000"/>
                  </a:schemeClr>
                </a:solidFill>
                <a:latin typeface="+mj-lt"/>
              </a:rPr>
              <a:t>), client links (R</a:t>
            </a:r>
            <a:r>
              <a:rPr lang="en-US" sz="1800" baseline="-25000" dirty="0">
                <a:solidFill>
                  <a:schemeClr val="tx1">
                    <a:lumMod val="50000"/>
                  </a:schemeClr>
                </a:solidFill>
                <a:latin typeface="+mj-lt"/>
              </a:rPr>
              <a:t>C</a:t>
            </a:r>
            <a:r>
              <a:rPr lang="en-US" sz="1800" dirty="0">
                <a:solidFill>
                  <a:schemeClr val="tx1">
                    <a:lumMod val="50000"/>
                  </a:schemeClr>
                </a:solidFill>
                <a:latin typeface="+mj-lt"/>
              </a:rPr>
              <a:t>), and the middle link (R)?</a:t>
            </a:r>
          </a:p>
        </p:txBody>
      </p:sp>
    </p:spTree>
    <p:extLst>
      <p:ext uri="{BB962C8B-B14F-4D97-AF65-F5344CB8AC3E}">
        <p14:creationId xmlns:p14="http://schemas.microsoft.com/office/powerpoint/2010/main" val="3756681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106532" y="2112886"/>
            <a:ext cx="6374168" cy="1854154"/>
          </a:xfrm>
        </p:spPr>
        <p:txBody>
          <a:bodyPr/>
          <a:lstStyle/>
          <a:p>
            <a:r>
              <a:rPr lang="en-US" dirty="0"/>
              <a:t>8</a:t>
            </a:r>
            <a:r>
              <a:rPr lang="en-US" dirty="0" smtClean="0"/>
              <a:t>. Internet Structure</a:t>
            </a:r>
            <a:endParaRPr lang="en-US" dirty="0"/>
          </a:p>
        </p:txBody>
      </p:sp>
    </p:spTree>
    <p:extLst>
      <p:ext uri="{BB962C8B-B14F-4D97-AF65-F5344CB8AC3E}">
        <p14:creationId xmlns:p14="http://schemas.microsoft.com/office/powerpoint/2010/main" val="636839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STRUCTURE: NETWORK OF NETWORKS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5524889"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ct val="20000"/>
              </a:spcBef>
              <a:buClr>
                <a:srgbClr val="000099"/>
              </a:buClr>
              <a:buSzPct val="100000"/>
            </a:pPr>
            <a:r>
              <a:rPr lang="en-US" altLang="en-US" dirty="0">
                <a:solidFill>
                  <a:schemeClr val="tx1">
                    <a:lumMod val="50000"/>
                  </a:schemeClr>
                </a:solidFill>
                <a:latin typeface="+mj-lt"/>
              </a:rPr>
              <a:t>End systems connect </a:t>
            </a:r>
            <a:r>
              <a:rPr lang="en-US" altLang="en-US" b="1" dirty="0">
                <a:solidFill>
                  <a:schemeClr val="tx1">
                    <a:lumMod val="50000"/>
                  </a:schemeClr>
                </a:solidFill>
                <a:latin typeface="+mj-lt"/>
              </a:rPr>
              <a:t>to Internet </a:t>
            </a:r>
            <a:r>
              <a:rPr lang="en-US" altLang="en-US" dirty="0">
                <a:solidFill>
                  <a:schemeClr val="tx1">
                    <a:lumMod val="50000"/>
                  </a:schemeClr>
                </a:solidFill>
                <a:latin typeface="+mj-lt"/>
              </a:rPr>
              <a:t>via access </a:t>
            </a:r>
            <a:r>
              <a:rPr lang="en-US" altLang="en-US" b="1" dirty="0">
                <a:solidFill>
                  <a:schemeClr val="tx1">
                    <a:lumMod val="50000"/>
                  </a:schemeClr>
                </a:solidFill>
                <a:latin typeface="+mj-lt"/>
              </a:rPr>
              <a:t>ISPs</a:t>
            </a:r>
            <a:r>
              <a:rPr lang="en-US" altLang="en-US" dirty="0">
                <a:solidFill>
                  <a:schemeClr val="tx1">
                    <a:lumMod val="50000"/>
                  </a:schemeClr>
                </a:solidFill>
                <a:latin typeface="+mj-lt"/>
              </a:rPr>
              <a:t> (</a:t>
            </a:r>
            <a:r>
              <a:rPr lang="en-US" altLang="en-US" b="1" dirty="0">
                <a:solidFill>
                  <a:schemeClr val="tx1">
                    <a:lumMod val="50000"/>
                  </a:schemeClr>
                </a:solidFill>
                <a:latin typeface="+mj-lt"/>
              </a:rPr>
              <a:t>Internet Service Providers</a:t>
            </a:r>
            <a:r>
              <a:rPr lang="en-US" altLang="en-US" dirty="0">
                <a:solidFill>
                  <a:schemeClr val="tx1">
                    <a:lumMod val="50000"/>
                  </a:schemeClr>
                </a:solidFill>
                <a:latin typeface="+mj-lt"/>
              </a:rPr>
              <a:t>)</a:t>
            </a:r>
          </a:p>
          <a:p>
            <a:pPr lvl="1" algn="just">
              <a:lnSpc>
                <a:spcPct val="100000"/>
              </a:lnSpc>
              <a:spcBef>
                <a:spcPct val="20000"/>
              </a:spcBef>
              <a:buClr>
                <a:srgbClr val="000099"/>
              </a:buClr>
              <a:buSzPct val="100000"/>
              <a:buFont typeface="Courier New" panose="02070309020205020404" pitchFamily="49" charset="0"/>
              <a:buChar char="o"/>
            </a:pPr>
            <a:r>
              <a:rPr lang="en-US" altLang="en-US" dirty="0">
                <a:solidFill>
                  <a:schemeClr val="tx1">
                    <a:lumMod val="50000"/>
                  </a:schemeClr>
                </a:solidFill>
                <a:latin typeface="+mj-lt"/>
              </a:rPr>
              <a:t>residential, company and university ISPs</a:t>
            </a:r>
          </a:p>
          <a:p>
            <a:pPr algn="just">
              <a:lnSpc>
                <a:spcPct val="100000"/>
              </a:lnSpc>
              <a:spcBef>
                <a:spcPct val="20000"/>
              </a:spcBef>
              <a:buClr>
                <a:srgbClr val="000099"/>
              </a:buClr>
              <a:buSzPct val="100000"/>
            </a:pPr>
            <a:r>
              <a:rPr lang="en-US" altLang="en-US" dirty="0">
                <a:solidFill>
                  <a:schemeClr val="tx1">
                    <a:lumMod val="50000"/>
                  </a:schemeClr>
                </a:solidFill>
                <a:latin typeface="+mj-lt"/>
              </a:rPr>
              <a:t>Access ISPs in turn must be interconnected. </a:t>
            </a:r>
          </a:p>
          <a:p>
            <a:pPr lvl="1" algn="just">
              <a:lnSpc>
                <a:spcPct val="100000"/>
              </a:lnSpc>
              <a:spcBef>
                <a:spcPct val="20000"/>
              </a:spcBef>
              <a:buClr>
                <a:srgbClr val="000099"/>
              </a:buClr>
              <a:buSzPct val="100000"/>
              <a:buFont typeface="Courier New" panose="02070309020205020404" pitchFamily="49" charset="0"/>
              <a:buChar char="o"/>
            </a:pPr>
            <a:r>
              <a:rPr lang="en-US" altLang="en-US" dirty="0">
                <a:solidFill>
                  <a:schemeClr val="tx1">
                    <a:lumMod val="50000"/>
                  </a:schemeClr>
                </a:solidFill>
                <a:latin typeface="+mj-lt"/>
              </a:rPr>
              <a:t>so that any two hosts can send packets to each other</a:t>
            </a:r>
          </a:p>
          <a:p>
            <a:pPr algn="just">
              <a:lnSpc>
                <a:spcPct val="100000"/>
              </a:lnSpc>
              <a:spcBef>
                <a:spcPct val="20000"/>
              </a:spcBef>
              <a:buClr>
                <a:srgbClr val="000099"/>
              </a:buClr>
              <a:buSzPct val="100000"/>
            </a:pPr>
            <a:r>
              <a:rPr lang="en-US" altLang="en-US" dirty="0">
                <a:solidFill>
                  <a:schemeClr val="tx1">
                    <a:lumMod val="50000"/>
                  </a:schemeClr>
                </a:solidFill>
                <a:latin typeface="+mj-lt"/>
              </a:rPr>
              <a:t>Resulting network of networks is very complex</a:t>
            </a:r>
          </a:p>
          <a:p>
            <a:pPr lvl="1" algn="just">
              <a:lnSpc>
                <a:spcPct val="100000"/>
              </a:lnSpc>
              <a:spcBef>
                <a:spcPct val="20000"/>
              </a:spcBef>
              <a:buClr>
                <a:srgbClr val="000099"/>
              </a:buClr>
              <a:buSzPct val="100000"/>
              <a:buFont typeface="Courier New" panose="02070309020205020404" pitchFamily="49" charset="0"/>
              <a:buChar char="o"/>
            </a:pPr>
            <a:r>
              <a:rPr lang="en-US" altLang="en-US" dirty="0">
                <a:solidFill>
                  <a:schemeClr val="tx1">
                    <a:lumMod val="50000"/>
                  </a:schemeClr>
                </a:solidFill>
                <a:latin typeface="+mj-lt"/>
              </a:rPr>
              <a:t>evolution was driven by </a:t>
            </a:r>
            <a:r>
              <a:rPr lang="en-US" altLang="en-US" b="1" dirty="0">
                <a:solidFill>
                  <a:schemeClr val="tx1">
                    <a:lumMod val="50000"/>
                  </a:schemeClr>
                </a:solidFill>
                <a:latin typeface="+mj-lt"/>
              </a:rPr>
              <a:t>economics</a:t>
            </a:r>
            <a:r>
              <a:rPr lang="en-US" altLang="en-US" dirty="0">
                <a:solidFill>
                  <a:schemeClr val="tx1">
                    <a:lumMod val="50000"/>
                  </a:schemeClr>
                </a:solidFill>
                <a:latin typeface="+mj-lt"/>
              </a:rPr>
              <a:t> and </a:t>
            </a:r>
            <a:r>
              <a:rPr lang="en-US" altLang="en-US" b="1" dirty="0">
                <a:solidFill>
                  <a:schemeClr val="tx1">
                    <a:lumMod val="50000"/>
                  </a:schemeClr>
                </a:solidFill>
                <a:latin typeface="+mj-lt"/>
              </a:rPr>
              <a:t>national policies rather than by performance considerations</a:t>
            </a:r>
            <a:r>
              <a:rPr lang="en-US" altLang="en-US" dirty="0">
                <a:solidFill>
                  <a:schemeClr val="tx1">
                    <a:lumMod val="50000"/>
                  </a:schemeClr>
                </a:solidFill>
                <a:latin typeface="+mj-lt"/>
              </a:rPr>
              <a:t>.</a:t>
            </a:r>
          </a:p>
          <a:p>
            <a:pPr algn="just">
              <a:lnSpc>
                <a:spcPct val="100000"/>
              </a:lnSpc>
              <a:spcBef>
                <a:spcPct val="20000"/>
              </a:spcBef>
              <a:buClr>
                <a:srgbClr val="000099"/>
              </a:buClr>
              <a:buSzPct val="100000"/>
            </a:pPr>
            <a:r>
              <a:rPr lang="en-US" altLang="en-US" dirty="0">
                <a:solidFill>
                  <a:schemeClr val="tx1">
                    <a:lumMod val="50000"/>
                  </a:schemeClr>
                </a:solidFill>
                <a:latin typeface="+mj-lt"/>
              </a:rPr>
              <a:t>Let</a:t>
            </a:r>
            <a:r>
              <a:rPr lang="ja-JP" altLang="en-US" dirty="0">
                <a:solidFill>
                  <a:schemeClr val="tx1">
                    <a:lumMod val="50000"/>
                  </a:schemeClr>
                </a:solidFill>
                <a:latin typeface="+mj-lt"/>
              </a:rPr>
              <a:t>’</a:t>
            </a:r>
            <a:r>
              <a:rPr lang="en-US" altLang="ja-JP" dirty="0">
                <a:solidFill>
                  <a:schemeClr val="tx1">
                    <a:lumMod val="50000"/>
                  </a:schemeClr>
                </a:solidFill>
                <a:latin typeface="+mj-lt"/>
              </a:rPr>
              <a:t>s take a stepwise approach to describe current Internet structure</a:t>
            </a:r>
            <a:endParaRPr lang="en-US" altLang="en-US" dirty="0">
              <a:solidFill>
                <a:schemeClr val="tx1">
                  <a:lumMod val="50000"/>
                </a:schemeClr>
              </a:solidFill>
              <a:latin typeface="+mj-lt"/>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pic>
        <p:nvPicPr>
          <p:cNvPr id="6" name="Picture 5"/>
          <p:cNvPicPr>
            <a:picLocks noChangeAspect="1"/>
          </p:cNvPicPr>
          <p:nvPr/>
        </p:nvPicPr>
        <p:blipFill>
          <a:blip r:embed="rId3"/>
          <a:stretch>
            <a:fillRect/>
          </a:stretch>
        </p:blipFill>
        <p:spPr>
          <a:xfrm>
            <a:off x="6020400" y="964356"/>
            <a:ext cx="4600453" cy="5806834"/>
          </a:xfrm>
          <a:prstGeom prst="rect">
            <a:avLst/>
          </a:prstGeom>
        </p:spPr>
      </p:pic>
    </p:spTree>
    <p:extLst>
      <p:ext uri="{BB962C8B-B14F-4D97-AF65-F5344CB8AC3E}">
        <p14:creationId xmlns:p14="http://schemas.microsoft.com/office/powerpoint/2010/main" val="38798554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STRUCTURE: NETWORK OF NETWORKS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11786793"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ct val="20000"/>
              </a:spcBef>
              <a:buClr>
                <a:srgbClr val="000099"/>
              </a:buClr>
              <a:buSzPct val="100000"/>
            </a:pPr>
            <a:r>
              <a:rPr lang="en-US" altLang="en-US" b="1" i="1" dirty="0">
                <a:solidFill>
                  <a:schemeClr val="tx1">
                    <a:lumMod val="50000"/>
                  </a:schemeClr>
                </a:solidFill>
              </a:rPr>
              <a:t>Question</a:t>
            </a:r>
            <a:r>
              <a:rPr lang="en-US" altLang="en-US" i="1" dirty="0">
                <a:solidFill>
                  <a:schemeClr val="tx1">
                    <a:lumMod val="50000"/>
                  </a:schemeClr>
                </a:solidFill>
              </a:rPr>
              <a:t>: </a:t>
            </a:r>
            <a:r>
              <a:rPr lang="en-US" altLang="en-US" dirty="0">
                <a:solidFill>
                  <a:schemeClr val="tx1">
                    <a:lumMod val="50000"/>
                  </a:schemeClr>
                </a:solidFill>
              </a:rPr>
              <a:t>given </a:t>
            </a:r>
            <a:r>
              <a:rPr lang="en-US" altLang="en-US" i="1" dirty="0">
                <a:solidFill>
                  <a:schemeClr val="tx1">
                    <a:lumMod val="50000"/>
                  </a:schemeClr>
                </a:solidFill>
              </a:rPr>
              <a:t>millions</a:t>
            </a:r>
            <a:r>
              <a:rPr lang="en-US" altLang="en-US" dirty="0">
                <a:solidFill>
                  <a:schemeClr val="tx1">
                    <a:lumMod val="50000"/>
                  </a:schemeClr>
                </a:solidFill>
              </a:rPr>
              <a:t> of access ISPs, how to connect them together?</a:t>
            </a:r>
            <a:endParaRPr lang="en-US" altLang="en-US" dirty="0">
              <a:solidFill>
                <a:schemeClr val="tx1">
                  <a:lumMod val="50000"/>
                </a:schemeClr>
              </a:solidFill>
              <a:latin typeface="+mj-lt"/>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grpSp>
        <p:nvGrpSpPr>
          <p:cNvPr id="7" name="Group 5"/>
          <p:cNvGrpSpPr>
            <a:grpSpLocks/>
          </p:cNvGrpSpPr>
          <p:nvPr/>
        </p:nvGrpSpPr>
        <p:grpSpPr bwMode="auto">
          <a:xfrm>
            <a:off x="1974851" y="1849438"/>
            <a:ext cx="8437563" cy="4559300"/>
            <a:chOff x="154891" y="1905681"/>
            <a:chExt cx="8436427" cy="4559651"/>
          </a:xfrm>
        </p:grpSpPr>
        <p:grpSp>
          <p:nvGrpSpPr>
            <p:cNvPr id="8" name="Group 2"/>
            <p:cNvGrpSpPr>
              <a:grpSpLocks/>
            </p:cNvGrpSpPr>
            <p:nvPr/>
          </p:nvGrpSpPr>
          <p:grpSpPr bwMode="auto">
            <a:xfrm>
              <a:off x="1529396" y="2297655"/>
              <a:ext cx="648422" cy="418253"/>
              <a:chOff x="3053396" y="4304255"/>
              <a:chExt cx="648422" cy="418253"/>
            </a:xfrm>
          </p:grpSpPr>
          <p:sp>
            <p:nvSpPr>
              <p:cNvPr id="6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9" name="Group 131"/>
            <p:cNvGrpSpPr>
              <a:grpSpLocks/>
            </p:cNvGrpSpPr>
            <p:nvPr/>
          </p:nvGrpSpPr>
          <p:grpSpPr bwMode="auto">
            <a:xfrm>
              <a:off x="373696" y="3097755"/>
              <a:ext cx="648422" cy="418253"/>
              <a:chOff x="3053396" y="4304255"/>
              <a:chExt cx="648422" cy="418253"/>
            </a:xfrm>
          </p:grpSpPr>
          <p:sp>
            <p:nvSpPr>
              <p:cNvPr id="5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0" name="Group 135"/>
            <p:cNvGrpSpPr>
              <a:grpSpLocks/>
            </p:cNvGrpSpPr>
            <p:nvPr/>
          </p:nvGrpSpPr>
          <p:grpSpPr bwMode="auto">
            <a:xfrm>
              <a:off x="6037896" y="2551655"/>
              <a:ext cx="648422" cy="418253"/>
              <a:chOff x="3053396" y="4304255"/>
              <a:chExt cx="648422" cy="418253"/>
            </a:xfrm>
          </p:grpSpPr>
          <p:sp>
            <p:nvSpPr>
              <p:cNvPr id="5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1" name="Group 138"/>
            <p:cNvGrpSpPr>
              <a:grpSpLocks/>
            </p:cNvGrpSpPr>
            <p:nvPr/>
          </p:nvGrpSpPr>
          <p:grpSpPr bwMode="auto">
            <a:xfrm>
              <a:off x="945196" y="5409155"/>
              <a:ext cx="648422" cy="418253"/>
              <a:chOff x="3053396" y="4304255"/>
              <a:chExt cx="648422" cy="418253"/>
            </a:xfrm>
          </p:grpSpPr>
          <p:sp>
            <p:nvSpPr>
              <p:cNvPr id="5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2" name="Group 141"/>
            <p:cNvGrpSpPr>
              <a:grpSpLocks/>
            </p:cNvGrpSpPr>
            <p:nvPr/>
          </p:nvGrpSpPr>
          <p:grpSpPr bwMode="auto">
            <a:xfrm>
              <a:off x="526096" y="4786855"/>
              <a:ext cx="648422" cy="418253"/>
              <a:chOff x="3053396" y="4304255"/>
              <a:chExt cx="648422" cy="418253"/>
            </a:xfrm>
          </p:grpSpPr>
          <p:sp>
            <p:nvSpPr>
              <p:cNvPr id="5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3" name="Group 144"/>
            <p:cNvGrpSpPr>
              <a:grpSpLocks/>
            </p:cNvGrpSpPr>
            <p:nvPr/>
          </p:nvGrpSpPr>
          <p:grpSpPr bwMode="auto">
            <a:xfrm>
              <a:off x="297496" y="4126455"/>
              <a:ext cx="648422" cy="418253"/>
              <a:chOff x="3053396" y="4304255"/>
              <a:chExt cx="648422" cy="418253"/>
            </a:xfrm>
          </p:grpSpPr>
          <p:sp>
            <p:nvSpPr>
              <p:cNvPr id="5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4" name="Group 147"/>
            <p:cNvGrpSpPr>
              <a:grpSpLocks/>
            </p:cNvGrpSpPr>
            <p:nvPr/>
          </p:nvGrpSpPr>
          <p:grpSpPr bwMode="auto">
            <a:xfrm>
              <a:off x="6787196" y="2983455"/>
              <a:ext cx="648422" cy="418253"/>
              <a:chOff x="3053396" y="4304255"/>
              <a:chExt cx="648422" cy="418253"/>
            </a:xfrm>
          </p:grpSpPr>
          <p:sp>
            <p:nvSpPr>
              <p:cNvPr id="4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5" name="Group 150"/>
            <p:cNvGrpSpPr>
              <a:grpSpLocks/>
            </p:cNvGrpSpPr>
            <p:nvPr/>
          </p:nvGrpSpPr>
          <p:grpSpPr bwMode="auto">
            <a:xfrm>
              <a:off x="3129596" y="2056355"/>
              <a:ext cx="648422" cy="418253"/>
              <a:chOff x="3053396" y="4304255"/>
              <a:chExt cx="648422" cy="418253"/>
            </a:xfrm>
          </p:grpSpPr>
          <p:sp>
            <p:nvSpPr>
              <p:cNvPr id="4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dirty="0"/>
                  <a:t>access</a:t>
                </a:r>
              </a:p>
              <a:p>
                <a:pPr algn="ctr">
                  <a:lnSpc>
                    <a:spcPts val="1000"/>
                  </a:lnSpc>
                </a:pPr>
                <a:r>
                  <a:rPr lang="en-US" altLang="en-US" sz="1000" dirty="0"/>
                  <a:t>net</a:t>
                </a:r>
              </a:p>
            </p:txBody>
          </p:sp>
        </p:grpSp>
        <p:grpSp>
          <p:nvGrpSpPr>
            <p:cNvPr id="16" name="Group 153"/>
            <p:cNvGrpSpPr>
              <a:grpSpLocks/>
            </p:cNvGrpSpPr>
            <p:nvPr/>
          </p:nvGrpSpPr>
          <p:grpSpPr bwMode="auto">
            <a:xfrm>
              <a:off x="754696" y="2704055"/>
              <a:ext cx="648422" cy="418253"/>
              <a:chOff x="3053396" y="4304255"/>
              <a:chExt cx="648422" cy="418253"/>
            </a:xfrm>
          </p:grpSpPr>
          <p:sp>
            <p:nvSpPr>
              <p:cNvPr id="4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7" name="Group 156"/>
            <p:cNvGrpSpPr>
              <a:grpSpLocks/>
            </p:cNvGrpSpPr>
            <p:nvPr/>
          </p:nvGrpSpPr>
          <p:grpSpPr bwMode="auto">
            <a:xfrm>
              <a:off x="4043996" y="2030955"/>
              <a:ext cx="648422" cy="418253"/>
              <a:chOff x="3053396" y="4304255"/>
              <a:chExt cx="648422" cy="418253"/>
            </a:xfrm>
          </p:grpSpPr>
          <p:sp>
            <p:nvSpPr>
              <p:cNvPr id="4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8" name="Group 160"/>
            <p:cNvGrpSpPr>
              <a:grpSpLocks/>
            </p:cNvGrpSpPr>
            <p:nvPr/>
          </p:nvGrpSpPr>
          <p:grpSpPr bwMode="auto">
            <a:xfrm>
              <a:off x="7104696" y="5663155"/>
              <a:ext cx="648422" cy="418253"/>
              <a:chOff x="3053396" y="4304255"/>
              <a:chExt cx="648422" cy="418253"/>
            </a:xfrm>
          </p:grpSpPr>
          <p:sp>
            <p:nvSpPr>
              <p:cNvPr id="4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9" name="Group 163"/>
            <p:cNvGrpSpPr>
              <a:grpSpLocks/>
            </p:cNvGrpSpPr>
            <p:nvPr/>
          </p:nvGrpSpPr>
          <p:grpSpPr bwMode="auto">
            <a:xfrm>
              <a:off x="7942896" y="5015455"/>
              <a:ext cx="648422" cy="418253"/>
              <a:chOff x="3053396" y="4304255"/>
              <a:chExt cx="648422" cy="418253"/>
            </a:xfrm>
          </p:grpSpPr>
          <p:sp>
            <p:nvSpPr>
              <p:cNvPr id="3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0" name="Group 166"/>
            <p:cNvGrpSpPr>
              <a:grpSpLocks/>
            </p:cNvGrpSpPr>
            <p:nvPr/>
          </p:nvGrpSpPr>
          <p:grpSpPr bwMode="auto">
            <a:xfrm>
              <a:off x="7714296" y="4101055"/>
              <a:ext cx="648422" cy="418253"/>
              <a:chOff x="3053396" y="4304255"/>
              <a:chExt cx="648422" cy="418253"/>
            </a:xfrm>
          </p:grpSpPr>
          <p:sp>
            <p:nvSpPr>
              <p:cNvPr id="3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1" name="Group 169"/>
            <p:cNvGrpSpPr>
              <a:grpSpLocks/>
            </p:cNvGrpSpPr>
            <p:nvPr/>
          </p:nvGrpSpPr>
          <p:grpSpPr bwMode="auto">
            <a:xfrm>
              <a:off x="4869496" y="5904455"/>
              <a:ext cx="648422" cy="418253"/>
              <a:chOff x="3053396" y="4304255"/>
              <a:chExt cx="648422" cy="418253"/>
            </a:xfrm>
          </p:grpSpPr>
          <p:sp>
            <p:nvSpPr>
              <p:cNvPr id="3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2" name="Group 172"/>
            <p:cNvGrpSpPr>
              <a:grpSpLocks/>
            </p:cNvGrpSpPr>
            <p:nvPr/>
          </p:nvGrpSpPr>
          <p:grpSpPr bwMode="auto">
            <a:xfrm>
              <a:off x="3955096" y="6044155"/>
              <a:ext cx="648422" cy="418253"/>
              <a:chOff x="3053396" y="4304255"/>
              <a:chExt cx="648422" cy="418253"/>
            </a:xfrm>
          </p:grpSpPr>
          <p:sp>
            <p:nvSpPr>
              <p:cNvPr id="3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3" name="Group 175"/>
            <p:cNvGrpSpPr>
              <a:grpSpLocks/>
            </p:cNvGrpSpPr>
            <p:nvPr/>
          </p:nvGrpSpPr>
          <p:grpSpPr bwMode="auto">
            <a:xfrm>
              <a:off x="2735896" y="5891755"/>
              <a:ext cx="648422" cy="418253"/>
              <a:chOff x="3053396" y="4304255"/>
              <a:chExt cx="648422" cy="418253"/>
            </a:xfrm>
          </p:grpSpPr>
          <p:sp>
            <p:nvSpPr>
              <p:cNvPr id="3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24"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25"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26"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27"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28"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29"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grpSp>
    </p:spTree>
    <p:extLst>
      <p:ext uri="{BB962C8B-B14F-4D97-AF65-F5344CB8AC3E}">
        <p14:creationId xmlns:p14="http://schemas.microsoft.com/office/powerpoint/2010/main" val="26323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 grpId="0"/>
      <p:bldP spid="7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62144" y="925730"/>
            <a:ext cx="2601157" cy="379287"/>
          </a:xfrm>
        </p:spPr>
        <p:txBody>
          <a:bodyPr/>
          <a:lstStyle/>
          <a:p>
            <a:r>
              <a:rPr lang="en-US" sz="1600" dirty="0" smtClean="0"/>
              <a:t>ABOUT THE COURSE</a:t>
            </a:r>
            <a:endParaRPr lang="en-US" sz="1600" dirty="0"/>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62143" y="1120010"/>
            <a:ext cx="11967099" cy="5737990"/>
          </a:xfrm>
        </p:spPr>
        <p:txBody>
          <a:bodyPr/>
          <a:lstStyle/>
          <a:p>
            <a:pPr algn="just"/>
            <a:r>
              <a:rPr lang="en-US" b="1" dirty="0" smtClean="0">
                <a:solidFill>
                  <a:schemeClr val="tx1">
                    <a:lumMod val="50000"/>
                  </a:schemeClr>
                </a:solidFill>
              </a:rPr>
              <a:t>Title</a:t>
            </a:r>
            <a:r>
              <a:rPr lang="en-US" dirty="0" smtClean="0">
                <a:solidFill>
                  <a:schemeClr val="tx1">
                    <a:lumMod val="50000"/>
                  </a:schemeClr>
                </a:solidFill>
              </a:rPr>
              <a:t>:  			</a:t>
            </a:r>
            <a:r>
              <a:rPr lang="en-US" b="1" dirty="0" smtClean="0">
                <a:solidFill>
                  <a:schemeClr val="tx1">
                    <a:lumMod val="50000"/>
                  </a:schemeClr>
                </a:solidFill>
              </a:rPr>
              <a:t>COMPUTER NETWORKS</a:t>
            </a:r>
          </a:p>
          <a:p>
            <a:pPr algn="just"/>
            <a:r>
              <a:rPr lang="en-US" b="1" dirty="0" smtClean="0">
                <a:solidFill>
                  <a:schemeClr val="tx1">
                    <a:lumMod val="50000"/>
                  </a:schemeClr>
                </a:solidFill>
              </a:rPr>
              <a:t>Period:</a:t>
            </a:r>
            <a:r>
              <a:rPr lang="en-US" dirty="0" smtClean="0">
                <a:solidFill>
                  <a:schemeClr val="tx1">
                    <a:lumMod val="50000"/>
                  </a:schemeClr>
                </a:solidFill>
              </a:rPr>
              <a:t> 		Semester I, 2020 – 2021</a:t>
            </a:r>
          </a:p>
          <a:p>
            <a:pPr algn="just"/>
            <a:r>
              <a:rPr lang="en-US" b="1" dirty="0" smtClean="0">
                <a:solidFill>
                  <a:schemeClr val="tx1">
                    <a:lumMod val="50000"/>
                  </a:schemeClr>
                </a:solidFill>
              </a:rPr>
              <a:t>Google Classroom:</a:t>
            </a:r>
            <a:r>
              <a:rPr lang="en-US" dirty="0" smtClean="0">
                <a:solidFill>
                  <a:schemeClr val="tx1">
                    <a:lumMod val="50000"/>
                  </a:schemeClr>
                </a:solidFill>
              </a:rPr>
              <a:t> 	18Nh1</a:t>
            </a:r>
            <a:r>
              <a:rPr lang="en-US" dirty="0" smtClean="0">
                <a:solidFill>
                  <a:srgbClr val="FF0000"/>
                </a:solidFill>
              </a:rPr>
              <a:t>x </a:t>
            </a:r>
            <a:r>
              <a:rPr lang="en-US" dirty="0" smtClean="0">
                <a:solidFill>
                  <a:schemeClr val="tx1">
                    <a:lumMod val="50000"/>
                  </a:schemeClr>
                </a:solidFill>
              </a:rPr>
              <a:t>– Computer Networks</a:t>
            </a:r>
          </a:p>
          <a:p>
            <a:pPr algn="just"/>
            <a:r>
              <a:rPr lang="en-US" b="1" dirty="0" smtClean="0">
                <a:solidFill>
                  <a:schemeClr val="tx1">
                    <a:lumMod val="50000"/>
                  </a:schemeClr>
                </a:solidFill>
              </a:rPr>
              <a:t>Assignments</a:t>
            </a:r>
            <a:r>
              <a:rPr lang="en-US" dirty="0" smtClean="0">
                <a:solidFill>
                  <a:schemeClr val="tx1">
                    <a:lumMod val="50000"/>
                  </a:schemeClr>
                </a:solidFill>
              </a:rPr>
              <a:t>: 	</a:t>
            </a:r>
          </a:p>
          <a:p>
            <a:pPr lvl="1" algn="just">
              <a:lnSpc>
                <a:spcPct val="100000"/>
              </a:lnSpc>
            </a:pPr>
            <a:r>
              <a:rPr lang="en-US" dirty="0" smtClean="0">
                <a:solidFill>
                  <a:schemeClr val="tx1">
                    <a:lumMod val="50000"/>
                  </a:schemeClr>
                </a:solidFill>
              </a:rPr>
              <a:t>Need to finish </a:t>
            </a:r>
            <a:r>
              <a:rPr lang="en-US" b="1" dirty="0" smtClean="0">
                <a:solidFill>
                  <a:schemeClr val="tx1">
                    <a:lumMod val="50000"/>
                  </a:schemeClr>
                </a:solidFill>
              </a:rPr>
              <a:t>before deadline</a:t>
            </a:r>
          </a:p>
          <a:p>
            <a:pPr lvl="1" algn="just">
              <a:lnSpc>
                <a:spcPct val="100000"/>
              </a:lnSpc>
            </a:pPr>
            <a:r>
              <a:rPr lang="en-US" dirty="0" smtClean="0">
                <a:solidFill>
                  <a:schemeClr val="tx1">
                    <a:lumMod val="50000"/>
                  </a:schemeClr>
                </a:solidFill>
              </a:rPr>
              <a:t>Submit on Classroom</a:t>
            </a:r>
          </a:p>
          <a:p>
            <a:pPr lvl="1" algn="just">
              <a:lnSpc>
                <a:spcPct val="100000"/>
              </a:lnSpc>
            </a:pPr>
            <a:r>
              <a:rPr lang="en-US" dirty="0" smtClean="0">
                <a:solidFill>
                  <a:schemeClr val="tx1">
                    <a:lumMod val="50000"/>
                  </a:schemeClr>
                </a:solidFill>
              </a:rPr>
              <a:t>A missing assignment = </a:t>
            </a:r>
            <a:r>
              <a:rPr lang="en-US" b="1" dirty="0" smtClean="0">
                <a:solidFill>
                  <a:schemeClr val="tx1">
                    <a:lumMod val="50000"/>
                  </a:schemeClr>
                </a:solidFill>
              </a:rPr>
              <a:t>-2 points </a:t>
            </a:r>
            <a:r>
              <a:rPr lang="en-US" dirty="0" smtClean="0">
                <a:solidFill>
                  <a:schemeClr val="tx1">
                    <a:lumMod val="50000"/>
                  </a:schemeClr>
                </a:solidFill>
              </a:rPr>
              <a:t>in Mid-term exam</a:t>
            </a:r>
          </a:p>
          <a:p>
            <a:pPr marL="228600" lvl="1" indent="-228600" algn="just">
              <a:buFont typeface="Arial" panose="020B0604020202020204" pitchFamily="34" charset="0"/>
              <a:buChar char="•"/>
            </a:pPr>
            <a:r>
              <a:rPr lang="en-US" b="1" dirty="0" smtClean="0">
                <a:solidFill>
                  <a:schemeClr val="tx1">
                    <a:lumMod val="50000"/>
                  </a:schemeClr>
                </a:solidFill>
              </a:rPr>
              <a:t>Mid-term exam</a:t>
            </a:r>
            <a:r>
              <a:rPr lang="en-US" dirty="0" smtClean="0">
                <a:solidFill>
                  <a:schemeClr val="tx1">
                    <a:lumMod val="50000"/>
                  </a:schemeClr>
                </a:solidFill>
              </a:rPr>
              <a:t>: Multiple choices or Writing</a:t>
            </a:r>
          </a:p>
          <a:p>
            <a:pPr marL="228600" lvl="1" indent="-228600" algn="just">
              <a:buFont typeface="Arial" panose="020B0604020202020204" pitchFamily="34" charset="0"/>
              <a:buChar char="•"/>
            </a:pPr>
            <a:r>
              <a:rPr lang="en-US" b="1" dirty="0" smtClean="0">
                <a:solidFill>
                  <a:schemeClr val="tx1">
                    <a:lumMod val="50000"/>
                  </a:schemeClr>
                </a:solidFill>
              </a:rPr>
              <a:t>Final exam</a:t>
            </a:r>
            <a:r>
              <a:rPr lang="en-US" dirty="0" smtClean="0">
                <a:solidFill>
                  <a:schemeClr val="tx1">
                    <a:lumMod val="50000"/>
                  </a:schemeClr>
                </a:solidFill>
              </a:rPr>
              <a:t>: Multiple choices</a:t>
            </a:r>
          </a:p>
          <a:p>
            <a:pPr algn="just"/>
            <a:r>
              <a:rPr lang="en-US" b="1" dirty="0" smtClean="0">
                <a:solidFill>
                  <a:schemeClr val="tx1">
                    <a:lumMod val="50000"/>
                  </a:schemeClr>
                </a:solidFill>
              </a:rPr>
              <a:t>Lecturer:		PhD. Le Tran Duc</a:t>
            </a:r>
          </a:p>
          <a:p>
            <a:pPr marL="800100" lvl="1" indent="-296863" algn="just">
              <a:buFont typeface="Courier New" panose="02070309020205020404" pitchFamily="49" charset="0"/>
              <a:buChar char="o"/>
            </a:pPr>
            <a:r>
              <a:rPr lang="en-US" dirty="0" smtClean="0">
                <a:solidFill>
                  <a:schemeClr val="tx1">
                    <a:lumMod val="50000"/>
                  </a:schemeClr>
                </a:solidFill>
              </a:rPr>
              <a:t>Research Interests:</a:t>
            </a:r>
          </a:p>
          <a:p>
            <a:pPr lvl="2" algn="just">
              <a:lnSpc>
                <a:spcPct val="100000"/>
              </a:lnSpc>
            </a:pPr>
            <a:r>
              <a:rPr lang="en-US" dirty="0" smtClean="0">
                <a:solidFill>
                  <a:schemeClr val="tx1">
                    <a:lumMod val="50000"/>
                  </a:schemeClr>
                </a:solidFill>
              </a:rPr>
              <a:t>Networking, FANET, VANET, </a:t>
            </a:r>
            <a:r>
              <a:rPr lang="en-US" dirty="0" err="1" smtClean="0">
                <a:solidFill>
                  <a:schemeClr val="tx1">
                    <a:lumMod val="50000"/>
                  </a:schemeClr>
                </a:solidFill>
              </a:rPr>
              <a:t>LoRaWan</a:t>
            </a:r>
            <a:r>
              <a:rPr lang="en-US" dirty="0" smtClean="0">
                <a:solidFill>
                  <a:schemeClr val="tx1">
                    <a:lumMod val="50000"/>
                  </a:schemeClr>
                </a:solidFill>
              </a:rPr>
              <a:t>, WLAN</a:t>
            </a:r>
          </a:p>
          <a:p>
            <a:pPr lvl="2" algn="just">
              <a:lnSpc>
                <a:spcPct val="100000"/>
              </a:lnSpc>
            </a:pPr>
            <a:r>
              <a:rPr lang="en-US" dirty="0" smtClean="0">
                <a:solidFill>
                  <a:schemeClr val="tx1">
                    <a:lumMod val="50000"/>
                  </a:schemeClr>
                </a:solidFill>
              </a:rPr>
              <a:t>Network Security, Malware Analysis</a:t>
            </a:r>
            <a:endParaRPr lang="en-US" dirty="0">
              <a:solidFill>
                <a:schemeClr val="tx1">
                  <a:lumMod val="50000"/>
                </a:schemeClr>
              </a:solidFill>
            </a:endParaRPr>
          </a:p>
          <a:p>
            <a:pPr marL="800100" lvl="2" indent="-280988" algn="just">
              <a:buFont typeface="Courier New" panose="02070309020205020404" pitchFamily="49" charset="0"/>
              <a:buChar char="o"/>
            </a:pPr>
            <a:r>
              <a:rPr lang="en-US" dirty="0" smtClean="0">
                <a:solidFill>
                  <a:schemeClr val="tx1">
                    <a:lumMod val="50000"/>
                  </a:schemeClr>
                </a:solidFill>
              </a:rPr>
              <a:t>E-mail: </a:t>
            </a:r>
            <a:r>
              <a:rPr lang="en-US" dirty="0" smtClean="0">
                <a:solidFill>
                  <a:schemeClr val="tx1">
                    <a:lumMod val="50000"/>
                  </a:schemeClr>
                </a:solidFill>
                <a:hlinkClick r:id="rId3"/>
              </a:rPr>
              <a:t>letranduc@dut.udn.vn</a:t>
            </a:r>
            <a:r>
              <a:rPr lang="en-US" dirty="0" smtClean="0">
                <a:solidFill>
                  <a:schemeClr val="tx1">
                    <a:lumMod val="50000"/>
                  </a:schemeClr>
                </a:solidFill>
              </a:rPr>
              <a:t>    &amp;     Tel: 0931733853</a:t>
            </a:r>
          </a:p>
          <a:p>
            <a:pPr marL="519112" lvl="2" indent="0" algn="just">
              <a:buNone/>
            </a:pPr>
            <a:endParaRPr lang="en-US" dirty="0" smtClean="0">
              <a:solidFill>
                <a:schemeClr val="tx1">
                  <a:lumMod val="50000"/>
                </a:schemeClr>
              </a:solidFill>
            </a:endParaRPr>
          </a:p>
        </p:txBody>
      </p:sp>
    </p:spTree>
    <p:extLst>
      <p:ext uri="{BB962C8B-B14F-4D97-AF65-F5344CB8AC3E}">
        <p14:creationId xmlns:p14="http://schemas.microsoft.com/office/powerpoint/2010/main" val="3928178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STRUCTURE: NETWORK OF NETWORKS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11786793"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ct val="20000"/>
              </a:spcBef>
              <a:buClr>
                <a:srgbClr val="000099"/>
              </a:buClr>
              <a:buSzPct val="100000"/>
            </a:pPr>
            <a:r>
              <a:rPr lang="en-US" altLang="en-US" b="1" i="1" dirty="0">
                <a:solidFill>
                  <a:schemeClr val="tx1">
                    <a:lumMod val="50000"/>
                  </a:schemeClr>
                </a:solidFill>
              </a:rPr>
              <a:t>Option</a:t>
            </a:r>
            <a:r>
              <a:rPr lang="en-US" altLang="en-US" i="1" dirty="0">
                <a:solidFill>
                  <a:schemeClr val="tx1">
                    <a:lumMod val="50000"/>
                  </a:schemeClr>
                </a:solidFill>
              </a:rPr>
              <a:t>: connect each access ISP to every other access ISP?</a:t>
            </a:r>
            <a:endParaRPr lang="en-US" altLang="en-US" dirty="0">
              <a:solidFill>
                <a:schemeClr val="tx1">
                  <a:lumMod val="50000"/>
                </a:schemeClr>
              </a:solidFill>
              <a:latin typeface="+mj-lt"/>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grpSp>
        <p:nvGrpSpPr>
          <p:cNvPr id="78" name="Group 141"/>
          <p:cNvGrpSpPr>
            <a:grpSpLocks/>
          </p:cNvGrpSpPr>
          <p:nvPr/>
        </p:nvGrpSpPr>
        <p:grpSpPr bwMode="auto">
          <a:xfrm>
            <a:off x="2346325" y="4730751"/>
            <a:ext cx="647700" cy="417513"/>
            <a:chOff x="3053396" y="4304255"/>
            <a:chExt cx="648422" cy="418253"/>
          </a:xfrm>
        </p:grpSpPr>
        <p:sp>
          <p:nvSpPr>
            <p:cNvPr id="7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1" name="Group 144"/>
          <p:cNvGrpSpPr>
            <a:grpSpLocks/>
          </p:cNvGrpSpPr>
          <p:nvPr/>
        </p:nvGrpSpPr>
        <p:grpSpPr bwMode="auto">
          <a:xfrm>
            <a:off x="2117725" y="4070351"/>
            <a:ext cx="647700" cy="417513"/>
            <a:chOff x="3053396" y="4304255"/>
            <a:chExt cx="648422" cy="418253"/>
          </a:xfrm>
        </p:grpSpPr>
        <p:sp>
          <p:nvSpPr>
            <p:cNvPr id="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84" name="TextBox 181"/>
          <p:cNvSpPr txBox="1">
            <a:spLocks noChangeArrowheads="1"/>
          </p:cNvSpPr>
          <p:nvPr/>
        </p:nvSpPr>
        <p:spPr bwMode="auto">
          <a:xfrm rot="11651262">
            <a:off x="3551239" y="578961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85" name="TextBox 182"/>
          <p:cNvSpPr txBox="1">
            <a:spLocks noChangeArrowheads="1"/>
          </p:cNvSpPr>
          <p:nvPr/>
        </p:nvSpPr>
        <p:spPr bwMode="auto">
          <a:xfrm rot="16607303">
            <a:off x="1964532" y="3482182"/>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86" name="TextBox 183"/>
          <p:cNvSpPr txBox="1">
            <a:spLocks noChangeArrowheads="1"/>
          </p:cNvSpPr>
          <p:nvPr/>
        </p:nvSpPr>
        <p:spPr bwMode="auto">
          <a:xfrm rot="20582737">
            <a:off x="4151314" y="1849439"/>
            <a:ext cx="542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grpSp>
        <p:nvGrpSpPr>
          <p:cNvPr id="87" name="Group 25"/>
          <p:cNvGrpSpPr>
            <a:grpSpLocks/>
          </p:cNvGrpSpPr>
          <p:nvPr/>
        </p:nvGrpSpPr>
        <p:grpSpPr bwMode="auto">
          <a:xfrm>
            <a:off x="2432050" y="2281239"/>
            <a:ext cx="7361238" cy="3768725"/>
            <a:chOff x="888125" y="2295063"/>
            <a:chExt cx="7361771" cy="3769689"/>
          </a:xfrm>
        </p:grpSpPr>
        <p:cxnSp>
          <p:nvCxnSpPr>
            <p:cNvPr id="88" name="Straight Connector 7"/>
            <p:cNvCxnSpPr>
              <a:cxnSpLocks noChangeShapeType="1"/>
              <a:stCxn id="151" idx="0"/>
            </p:cNvCxnSpPr>
            <p:nvPr/>
          </p:nvCxnSpPr>
          <p:spPr bwMode="auto">
            <a:xfrm flipV="1">
              <a:off x="1661409" y="2570969"/>
              <a:ext cx="577293" cy="28026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9" name="Straight Connector 188"/>
            <p:cNvCxnSpPr>
              <a:cxnSpLocks noChangeShapeType="1"/>
              <a:stCxn id="151" idx="0"/>
            </p:cNvCxnSpPr>
            <p:nvPr/>
          </p:nvCxnSpPr>
          <p:spPr bwMode="auto">
            <a:xfrm flipH="1" flipV="1">
              <a:off x="1509155" y="3032403"/>
              <a:ext cx="171469" cy="2327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 name="Straight Connector 190"/>
            <p:cNvCxnSpPr>
              <a:cxnSpLocks noChangeShapeType="1"/>
              <a:stCxn id="151" idx="0"/>
            </p:cNvCxnSpPr>
            <p:nvPr/>
          </p:nvCxnSpPr>
          <p:spPr bwMode="auto">
            <a:xfrm flipH="1" flipV="1">
              <a:off x="1185287" y="3451504"/>
              <a:ext cx="495337" cy="19080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1" name="Straight Connector 192"/>
            <p:cNvCxnSpPr>
              <a:cxnSpLocks noChangeShapeType="1"/>
              <a:stCxn id="151" idx="0"/>
            </p:cNvCxnSpPr>
            <p:nvPr/>
          </p:nvCxnSpPr>
          <p:spPr bwMode="auto">
            <a:xfrm flipH="1" flipV="1">
              <a:off x="1181567" y="4298698"/>
              <a:ext cx="499057" cy="1060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 name="Straight Connector 195"/>
            <p:cNvCxnSpPr>
              <a:cxnSpLocks noChangeShapeType="1"/>
              <a:stCxn id="151" idx="0"/>
            </p:cNvCxnSpPr>
            <p:nvPr/>
          </p:nvCxnSpPr>
          <p:spPr bwMode="auto">
            <a:xfrm flipH="1" flipV="1">
              <a:off x="1386886" y="4980292"/>
              <a:ext cx="293738" cy="3792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 name="Straight Connector 197"/>
            <p:cNvCxnSpPr>
              <a:cxnSpLocks noChangeShapeType="1"/>
              <a:endCxn id="151" idx="0"/>
            </p:cNvCxnSpPr>
            <p:nvPr/>
          </p:nvCxnSpPr>
          <p:spPr bwMode="auto">
            <a:xfrm flipH="1" flipV="1">
              <a:off x="1661409" y="5373637"/>
              <a:ext cx="1526432" cy="593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 name="Straight Connector 199"/>
            <p:cNvCxnSpPr>
              <a:cxnSpLocks noChangeShapeType="1"/>
              <a:endCxn id="151" idx="0"/>
            </p:cNvCxnSpPr>
            <p:nvPr/>
          </p:nvCxnSpPr>
          <p:spPr bwMode="auto">
            <a:xfrm flipH="1" flipV="1">
              <a:off x="1680624" y="5359527"/>
              <a:ext cx="2723702" cy="7030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 name="Straight Connector 201"/>
            <p:cNvCxnSpPr>
              <a:cxnSpLocks noChangeShapeType="1"/>
              <a:endCxn id="151" idx="0"/>
            </p:cNvCxnSpPr>
            <p:nvPr/>
          </p:nvCxnSpPr>
          <p:spPr bwMode="auto">
            <a:xfrm flipH="1" flipV="1">
              <a:off x="1680624" y="5359527"/>
              <a:ext cx="3605885" cy="619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 name="Straight Connector 203"/>
            <p:cNvCxnSpPr>
              <a:cxnSpLocks noChangeShapeType="1"/>
              <a:endCxn id="151" idx="0"/>
            </p:cNvCxnSpPr>
            <p:nvPr/>
          </p:nvCxnSpPr>
          <p:spPr bwMode="auto">
            <a:xfrm flipH="1">
              <a:off x="1680624" y="5184745"/>
              <a:ext cx="6569272" cy="1747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7" name="Straight Connector 204"/>
            <p:cNvCxnSpPr>
              <a:cxnSpLocks noChangeShapeType="1"/>
              <a:endCxn id="151" idx="0"/>
            </p:cNvCxnSpPr>
            <p:nvPr/>
          </p:nvCxnSpPr>
          <p:spPr bwMode="auto">
            <a:xfrm flipH="1" flipV="1">
              <a:off x="1680624" y="5359527"/>
              <a:ext cx="5742435" cy="4867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 name="Straight Connector 207"/>
            <p:cNvCxnSpPr>
              <a:cxnSpLocks noChangeShapeType="1"/>
              <a:endCxn id="151" idx="0"/>
            </p:cNvCxnSpPr>
            <p:nvPr/>
          </p:nvCxnSpPr>
          <p:spPr bwMode="auto">
            <a:xfrm flipH="1">
              <a:off x="1680624" y="4311835"/>
              <a:ext cx="6338019" cy="10476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 name="Straight Connector 209"/>
            <p:cNvCxnSpPr>
              <a:cxnSpLocks noChangeShapeType="1"/>
              <a:endCxn id="151" idx="0"/>
            </p:cNvCxnSpPr>
            <p:nvPr/>
          </p:nvCxnSpPr>
          <p:spPr bwMode="auto">
            <a:xfrm flipH="1">
              <a:off x="1680624" y="3273553"/>
              <a:ext cx="5749312" cy="2085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 name="Straight Connector 211"/>
            <p:cNvCxnSpPr>
              <a:cxnSpLocks noChangeShapeType="1"/>
              <a:endCxn id="151" idx="0"/>
            </p:cNvCxnSpPr>
            <p:nvPr/>
          </p:nvCxnSpPr>
          <p:spPr bwMode="auto">
            <a:xfrm flipH="1">
              <a:off x="1680624" y="2784308"/>
              <a:ext cx="4942318" cy="25752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 name="Straight Connector 213"/>
            <p:cNvCxnSpPr>
              <a:cxnSpLocks noChangeShapeType="1"/>
              <a:endCxn id="151" idx="0"/>
            </p:cNvCxnSpPr>
            <p:nvPr/>
          </p:nvCxnSpPr>
          <p:spPr bwMode="auto">
            <a:xfrm flipH="1">
              <a:off x="1680624" y="2295063"/>
              <a:ext cx="2971398" cy="30644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 name="Straight Connector 215"/>
            <p:cNvCxnSpPr>
              <a:cxnSpLocks noChangeShapeType="1"/>
              <a:endCxn id="151" idx="0"/>
            </p:cNvCxnSpPr>
            <p:nvPr/>
          </p:nvCxnSpPr>
          <p:spPr bwMode="auto">
            <a:xfrm flipH="1">
              <a:off x="1680624" y="2295321"/>
              <a:ext cx="2025496" cy="30642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 name="TextBox 24"/>
            <p:cNvSpPr txBox="1">
              <a:spLocks noChangeArrowheads="1"/>
            </p:cNvSpPr>
            <p:nvPr/>
          </p:nvSpPr>
          <p:spPr bwMode="auto">
            <a:xfrm rot="5710989">
              <a:off x="859913" y="4114468"/>
              <a:ext cx="3642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a:t>
              </a:r>
            </a:p>
          </p:txBody>
        </p:sp>
        <p:sp>
          <p:nvSpPr>
            <p:cNvPr id="104" name="TextBox 218"/>
            <p:cNvSpPr txBox="1">
              <a:spLocks noChangeArrowheads="1"/>
            </p:cNvSpPr>
            <p:nvPr/>
          </p:nvSpPr>
          <p:spPr bwMode="auto">
            <a:xfrm rot="7515077">
              <a:off x="4511491" y="5728762"/>
              <a:ext cx="3642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a:t>
              </a:r>
            </a:p>
          </p:txBody>
        </p:sp>
        <p:sp>
          <p:nvSpPr>
            <p:cNvPr id="105" name="TextBox 219"/>
            <p:cNvSpPr txBox="1">
              <a:spLocks noChangeArrowheads="1"/>
            </p:cNvSpPr>
            <p:nvPr/>
          </p:nvSpPr>
          <p:spPr bwMode="auto">
            <a:xfrm rot="3940343">
              <a:off x="6392354" y="384621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a:t>
              </a:r>
            </a:p>
          </p:txBody>
        </p:sp>
        <p:sp>
          <p:nvSpPr>
            <p:cNvPr id="106" name="TextBox 220"/>
            <p:cNvSpPr txBox="1">
              <a:spLocks noChangeArrowheads="1"/>
            </p:cNvSpPr>
            <p:nvPr/>
          </p:nvSpPr>
          <p:spPr bwMode="auto">
            <a:xfrm rot="2048420">
              <a:off x="4482993" y="2684685"/>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a:t>
              </a:r>
            </a:p>
          </p:txBody>
        </p:sp>
        <p:sp>
          <p:nvSpPr>
            <p:cNvPr id="107" name="TextBox 221"/>
            <p:cNvSpPr txBox="1">
              <a:spLocks noChangeArrowheads="1"/>
            </p:cNvSpPr>
            <p:nvPr/>
          </p:nvSpPr>
          <p:spPr bwMode="auto">
            <a:xfrm rot="-316136">
              <a:off x="2189980" y="268738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a:t>
              </a:r>
            </a:p>
          </p:txBody>
        </p:sp>
      </p:grpSp>
      <p:grpSp>
        <p:nvGrpSpPr>
          <p:cNvPr id="108" name="Group 223"/>
          <p:cNvGrpSpPr>
            <a:grpSpLocks/>
          </p:cNvGrpSpPr>
          <p:nvPr/>
        </p:nvGrpSpPr>
        <p:grpSpPr bwMode="auto">
          <a:xfrm>
            <a:off x="2682875" y="2305050"/>
            <a:ext cx="7094538" cy="3695700"/>
            <a:chOff x="862570" y="2361120"/>
            <a:chExt cx="7094553" cy="3695520"/>
          </a:xfrm>
        </p:grpSpPr>
        <p:cxnSp>
          <p:nvCxnSpPr>
            <p:cNvPr id="109" name="Straight Connector 224"/>
            <p:cNvCxnSpPr>
              <a:cxnSpLocks noChangeShapeType="1"/>
            </p:cNvCxnSpPr>
            <p:nvPr/>
          </p:nvCxnSpPr>
          <p:spPr bwMode="auto">
            <a:xfrm flipH="1">
              <a:off x="1446332" y="2897188"/>
              <a:ext cx="4736982" cy="2535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 name="Straight Connector 225"/>
            <p:cNvCxnSpPr>
              <a:cxnSpLocks noChangeShapeType="1"/>
            </p:cNvCxnSpPr>
            <p:nvPr/>
          </p:nvCxnSpPr>
          <p:spPr bwMode="auto">
            <a:xfrm flipH="1">
              <a:off x="2972043" y="2885760"/>
              <a:ext cx="3213953" cy="3041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 name="Straight Connector 226"/>
            <p:cNvCxnSpPr>
              <a:cxnSpLocks noChangeShapeType="1"/>
            </p:cNvCxnSpPr>
            <p:nvPr/>
          </p:nvCxnSpPr>
          <p:spPr bwMode="auto">
            <a:xfrm flipH="1">
              <a:off x="4328465" y="2877120"/>
              <a:ext cx="1866171" cy="31795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2" name="Straight Connector 227"/>
            <p:cNvCxnSpPr>
              <a:cxnSpLocks noChangeShapeType="1"/>
            </p:cNvCxnSpPr>
            <p:nvPr/>
          </p:nvCxnSpPr>
          <p:spPr bwMode="auto">
            <a:xfrm flipH="1">
              <a:off x="5270184" y="2877120"/>
              <a:ext cx="915812" cy="30585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 name="Straight Connector 228"/>
            <p:cNvCxnSpPr>
              <a:cxnSpLocks noChangeShapeType="1"/>
            </p:cNvCxnSpPr>
            <p:nvPr/>
          </p:nvCxnSpPr>
          <p:spPr bwMode="auto">
            <a:xfrm>
              <a:off x="6167438" y="2901156"/>
              <a:ext cx="1141702" cy="280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229"/>
            <p:cNvCxnSpPr>
              <a:cxnSpLocks noChangeShapeType="1"/>
            </p:cNvCxnSpPr>
            <p:nvPr/>
          </p:nvCxnSpPr>
          <p:spPr bwMode="auto">
            <a:xfrm>
              <a:off x="6171406" y="2889250"/>
              <a:ext cx="1785717" cy="2355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5" name="Straight Connector 230"/>
            <p:cNvCxnSpPr>
              <a:cxnSpLocks noChangeShapeType="1"/>
            </p:cNvCxnSpPr>
            <p:nvPr/>
          </p:nvCxnSpPr>
          <p:spPr bwMode="auto">
            <a:xfrm>
              <a:off x="6179344" y="2881313"/>
              <a:ext cx="1587707" cy="1386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6" name="Straight Connector 231"/>
            <p:cNvCxnSpPr>
              <a:cxnSpLocks noChangeShapeType="1"/>
            </p:cNvCxnSpPr>
            <p:nvPr/>
          </p:nvCxnSpPr>
          <p:spPr bwMode="auto">
            <a:xfrm>
              <a:off x="6179344" y="2897188"/>
              <a:ext cx="602786" cy="2909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7" name="Straight Connector 232"/>
            <p:cNvCxnSpPr>
              <a:cxnSpLocks noChangeShapeType="1"/>
            </p:cNvCxnSpPr>
            <p:nvPr/>
          </p:nvCxnSpPr>
          <p:spPr bwMode="auto">
            <a:xfrm>
              <a:off x="4584546" y="2364240"/>
              <a:ext cx="1558252" cy="5128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8" name="Straight Connector 233"/>
            <p:cNvCxnSpPr>
              <a:cxnSpLocks noChangeShapeType="1"/>
            </p:cNvCxnSpPr>
            <p:nvPr/>
          </p:nvCxnSpPr>
          <p:spPr bwMode="auto">
            <a:xfrm>
              <a:off x="3691549" y="2361120"/>
              <a:ext cx="2485808" cy="533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9" name="Straight Connector 234"/>
            <p:cNvCxnSpPr>
              <a:cxnSpLocks noChangeShapeType="1"/>
            </p:cNvCxnSpPr>
            <p:nvPr/>
          </p:nvCxnSpPr>
          <p:spPr bwMode="auto">
            <a:xfrm>
              <a:off x="2081460" y="2548080"/>
              <a:ext cx="4078617" cy="337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0" name="Straight Connector 235"/>
            <p:cNvCxnSpPr>
              <a:cxnSpLocks noChangeShapeType="1"/>
            </p:cNvCxnSpPr>
            <p:nvPr/>
          </p:nvCxnSpPr>
          <p:spPr bwMode="auto">
            <a:xfrm flipV="1">
              <a:off x="1309418" y="2903040"/>
              <a:ext cx="4842020" cy="30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1" name="Straight Connector 236"/>
            <p:cNvCxnSpPr>
              <a:cxnSpLocks noChangeShapeType="1"/>
            </p:cNvCxnSpPr>
            <p:nvPr/>
          </p:nvCxnSpPr>
          <p:spPr bwMode="auto">
            <a:xfrm flipV="1">
              <a:off x="934801" y="2894400"/>
              <a:ext cx="5242556" cy="3770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2" name="Straight Connector 237"/>
            <p:cNvCxnSpPr>
              <a:cxnSpLocks noChangeShapeType="1"/>
            </p:cNvCxnSpPr>
            <p:nvPr/>
          </p:nvCxnSpPr>
          <p:spPr bwMode="auto">
            <a:xfrm flipV="1">
              <a:off x="862570" y="2901156"/>
              <a:ext cx="5296930" cy="13866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3" name="Straight Connector 238"/>
            <p:cNvCxnSpPr>
              <a:cxnSpLocks noChangeShapeType="1"/>
            </p:cNvCxnSpPr>
            <p:nvPr/>
          </p:nvCxnSpPr>
          <p:spPr bwMode="auto">
            <a:xfrm flipV="1">
              <a:off x="1101367" y="2901156"/>
              <a:ext cx="5077977" cy="20260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4" name="Group 239"/>
          <p:cNvGrpSpPr>
            <a:grpSpLocks/>
          </p:cNvGrpSpPr>
          <p:nvPr/>
        </p:nvGrpSpPr>
        <p:grpSpPr bwMode="auto">
          <a:xfrm>
            <a:off x="2619375" y="2195514"/>
            <a:ext cx="7158038" cy="3798887"/>
            <a:chOff x="799176" y="2251902"/>
            <a:chExt cx="7158126" cy="3799069"/>
          </a:xfrm>
        </p:grpSpPr>
        <p:cxnSp>
          <p:nvCxnSpPr>
            <p:cNvPr id="125" name="Straight Connector 240"/>
            <p:cNvCxnSpPr>
              <a:cxnSpLocks noChangeShapeType="1"/>
            </p:cNvCxnSpPr>
            <p:nvPr/>
          </p:nvCxnSpPr>
          <p:spPr bwMode="auto">
            <a:xfrm>
              <a:off x="2012365" y="2732956"/>
              <a:ext cx="3121627" cy="32043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6" name="Straight Connector 241"/>
            <p:cNvCxnSpPr>
              <a:cxnSpLocks noChangeShapeType="1"/>
            </p:cNvCxnSpPr>
            <p:nvPr/>
          </p:nvCxnSpPr>
          <p:spPr bwMode="auto">
            <a:xfrm>
              <a:off x="2009682" y="2721528"/>
              <a:ext cx="2384511" cy="33294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7" name="Straight Connector 242"/>
            <p:cNvCxnSpPr>
              <a:cxnSpLocks noChangeShapeType="1"/>
            </p:cNvCxnSpPr>
            <p:nvPr/>
          </p:nvCxnSpPr>
          <p:spPr bwMode="auto">
            <a:xfrm>
              <a:off x="2001042" y="2712888"/>
              <a:ext cx="1091382" cy="31978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8" name="Straight Connector 243"/>
            <p:cNvCxnSpPr>
              <a:cxnSpLocks noChangeShapeType="1"/>
            </p:cNvCxnSpPr>
            <p:nvPr/>
          </p:nvCxnSpPr>
          <p:spPr bwMode="auto">
            <a:xfrm flipH="1">
              <a:off x="1471306" y="2712888"/>
              <a:ext cx="538376" cy="2698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9" name="Straight Connector 244"/>
            <p:cNvCxnSpPr>
              <a:cxnSpLocks noChangeShapeType="1"/>
            </p:cNvCxnSpPr>
            <p:nvPr/>
          </p:nvCxnSpPr>
          <p:spPr bwMode="auto">
            <a:xfrm flipH="1">
              <a:off x="1007181" y="2736924"/>
              <a:ext cx="1021059" cy="20695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0" name="Straight Connector 245"/>
            <p:cNvCxnSpPr>
              <a:cxnSpLocks noChangeShapeType="1"/>
            </p:cNvCxnSpPr>
            <p:nvPr/>
          </p:nvCxnSpPr>
          <p:spPr bwMode="auto">
            <a:xfrm flipH="1">
              <a:off x="799176" y="2725018"/>
              <a:ext cx="1225097" cy="14135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1" name="Straight Connector 246"/>
            <p:cNvCxnSpPr>
              <a:cxnSpLocks noChangeShapeType="1"/>
            </p:cNvCxnSpPr>
            <p:nvPr/>
          </p:nvCxnSpPr>
          <p:spPr bwMode="auto">
            <a:xfrm flipH="1">
              <a:off x="932218" y="2704755"/>
              <a:ext cx="1107153" cy="588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 name="Straight Connector 247"/>
            <p:cNvCxnSpPr>
              <a:cxnSpLocks noChangeShapeType="1"/>
            </p:cNvCxnSpPr>
            <p:nvPr/>
          </p:nvCxnSpPr>
          <p:spPr bwMode="auto">
            <a:xfrm flipH="1">
              <a:off x="1293642" y="2704755"/>
              <a:ext cx="745729" cy="2167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3" name="Straight Connector 248"/>
            <p:cNvCxnSpPr>
              <a:cxnSpLocks noChangeShapeType="1"/>
            </p:cNvCxnSpPr>
            <p:nvPr/>
          </p:nvCxnSpPr>
          <p:spPr bwMode="auto">
            <a:xfrm flipH="1">
              <a:off x="2052880" y="2251902"/>
              <a:ext cx="1141349" cy="4609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4" name="Straight Connector 249"/>
            <p:cNvCxnSpPr>
              <a:cxnSpLocks noChangeShapeType="1"/>
            </p:cNvCxnSpPr>
            <p:nvPr/>
          </p:nvCxnSpPr>
          <p:spPr bwMode="auto">
            <a:xfrm flipH="1">
              <a:off x="2018321" y="2332076"/>
              <a:ext cx="2284094" cy="398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5" name="Straight Connector 250"/>
            <p:cNvCxnSpPr>
              <a:cxnSpLocks noChangeShapeType="1"/>
            </p:cNvCxnSpPr>
            <p:nvPr/>
          </p:nvCxnSpPr>
          <p:spPr bwMode="auto">
            <a:xfrm flipH="1" flipV="1">
              <a:off x="2035602" y="2721528"/>
              <a:ext cx="4016700" cy="141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6" name="Straight Connector 251"/>
            <p:cNvCxnSpPr>
              <a:cxnSpLocks noChangeShapeType="1"/>
            </p:cNvCxnSpPr>
            <p:nvPr/>
          </p:nvCxnSpPr>
          <p:spPr bwMode="auto">
            <a:xfrm flipH="1" flipV="1">
              <a:off x="2044240" y="2738808"/>
              <a:ext cx="4755057" cy="5290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7" name="Straight Connector 252"/>
            <p:cNvCxnSpPr>
              <a:cxnSpLocks noChangeShapeType="1"/>
            </p:cNvCxnSpPr>
            <p:nvPr/>
          </p:nvCxnSpPr>
          <p:spPr bwMode="auto">
            <a:xfrm flipH="1" flipV="1">
              <a:off x="2018321" y="2730168"/>
              <a:ext cx="5710381" cy="15549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8" name="Straight Connector 253"/>
            <p:cNvCxnSpPr>
              <a:cxnSpLocks noChangeShapeType="1"/>
            </p:cNvCxnSpPr>
            <p:nvPr/>
          </p:nvCxnSpPr>
          <p:spPr bwMode="auto">
            <a:xfrm flipH="1" flipV="1">
              <a:off x="2036178" y="2736924"/>
              <a:ext cx="5921124" cy="2462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9" name="Straight Connector 254"/>
            <p:cNvCxnSpPr>
              <a:cxnSpLocks noChangeShapeType="1"/>
            </p:cNvCxnSpPr>
            <p:nvPr/>
          </p:nvCxnSpPr>
          <p:spPr bwMode="auto">
            <a:xfrm flipH="1" flipV="1">
              <a:off x="2016335" y="2736924"/>
              <a:ext cx="5165304" cy="30002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40" name="TextBox 139"/>
          <p:cNvSpPr txBox="1">
            <a:spLocks noChangeArrowheads="1"/>
          </p:cNvSpPr>
          <p:nvPr/>
        </p:nvSpPr>
        <p:spPr bwMode="auto">
          <a:xfrm>
            <a:off x="4021139" y="3403600"/>
            <a:ext cx="4268787"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dirty="0"/>
              <a:t>connecting each access ISP to each other directly </a:t>
            </a:r>
            <a:r>
              <a:rPr lang="en-US" altLang="en-US" i="1" dirty="0">
                <a:solidFill>
                  <a:srgbClr val="CC0000"/>
                </a:solidFill>
              </a:rPr>
              <a:t>doesn’t scale: </a:t>
            </a:r>
            <a:r>
              <a:rPr lang="en-US" altLang="en-US" dirty="0"/>
              <a:t>O(</a:t>
            </a:r>
            <a:r>
              <a:rPr lang="en-US" altLang="en-US" i="1" dirty="0"/>
              <a:t>N</a:t>
            </a:r>
            <a:r>
              <a:rPr lang="en-US" altLang="en-US" baseline="30000" dirty="0"/>
              <a:t>2</a:t>
            </a:r>
            <a:r>
              <a:rPr lang="en-US" altLang="en-US" dirty="0"/>
              <a:t>) connections.</a:t>
            </a:r>
          </a:p>
        </p:txBody>
      </p:sp>
      <p:grpSp>
        <p:nvGrpSpPr>
          <p:cNvPr id="141" name="Group 2"/>
          <p:cNvGrpSpPr>
            <a:grpSpLocks/>
          </p:cNvGrpSpPr>
          <p:nvPr/>
        </p:nvGrpSpPr>
        <p:grpSpPr bwMode="auto">
          <a:xfrm>
            <a:off x="3349625" y="2241551"/>
            <a:ext cx="647700" cy="417513"/>
            <a:chOff x="3053396" y="4304255"/>
            <a:chExt cx="648422" cy="418253"/>
          </a:xfrm>
        </p:grpSpPr>
        <p:sp>
          <p:nvSpPr>
            <p:cNvPr id="14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44" name="Group 131"/>
          <p:cNvGrpSpPr>
            <a:grpSpLocks/>
          </p:cNvGrpSpPr>
          <p:nvPr/>
        </p:nvGrpSpPr>
        <p:grpSpPr bwMode="auto">
          <a:xfrm>
            <a:off x="2193925" y="3041651"/>
            <a:ext cx="647700" cy="417513"/>
            <a:chOff x="3053396" y="4304255"/>
            <a:chExt cx="648422" cy="418253"/>
          </a:xfrm>
        </p:grpSpPr>
        <p:sp>
          <p:nvSpPr>
            <p:cNvPr id="14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47" name="Group 153"/>
          <p:cNvGrpSpPr>
            <a:grpSpLocks/>
          </p:cNvGrpSpPr>
          <p:nvPr/>
        </p:nvGrpSpPr>
        <p:grpSpPr bwMode="auto">
          <a:xfrm>
            <a:off x="2574925" y="2647951"/>
            <a:ext cx="647700" cy="417513"/>
            <a:chOff x="3053396" y="4304255"/>
            <a:chExt cx="648422" cy="418253"/>
          </a:xfrm>
        </p:grpSpPr>
        <p:sp>
          <p:nvSpPr>
            <p:cNvPr id="14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50" name="Group 138"/>
          <p:cNvGrpSpPr>
            <a:grpSpLocks/>
          </p:cNvGrpSpPr>
          <p:nvPr/>
        </p:nvGrpSpPr>
        <p:grpSpPr bwMode="auto">
          <a:xfrm>
            <a:off x="2765425" y="5353051"/>
            <a:ext cx="647700" cy="417513"/>
            <a:chOff x="3053396" y="4304255"/>
            <a:chExt cx="648422" cy="418253"/>
          </a:xfrm>
        </p:grpSpPr>
        <p:sp>
          <p:nvSpPr>
            <p:cNvPr id="1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53" name="Group 150"/>
          <p:cNvGrpSpPr>
            <a:grpSpLocks/>
          </p:cNvGrpSpPr>
          <p:nvPr/>
        </p:nvGrpSpPr>
        <p:grpSpPr bwMode="auto">
          <a:xfrm>
            <a:off x="4949825" y="2000251"/>
            <a:ext cx="649288" cy="417513"/>
            <a:chOff x="3053396" y="4304255"/>
            <a:chExt cx="648422" cy="418253"/>
          </a:xfrm>
        </p:grpSpPr>
        <p:sp>
          <p:nvSpPr>
            <p:cNvPr id="15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56" name="Group 156"/>
          <p:cNvGrpSpPr>
            <a:grpSpLocks/>
          </p:cNvGrpSpPr>
          <p:nvPr/>
        </p:nvGrpSpPr>
        <p:grpSpPr bwMode="auto">
          <a:xfrm>
            <a:off x="5864225" y="1974851"/>
            <a:ext cx="649288" cy="417513"/>
            <a:chOff x="3053396" y="4304255"/>
            <a:chExt cx="648422" cy="418253"/>
          </a:xfrm>
        </p:grpSpPr>
        <p:sp>
          <p:nvSpPr>
            <p:cNvPr id="15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159" name="TextBox 4"/>
          <p:cNvSpPr txBox="1">
            <a:spLocks noChangeArrowheads="1"/>
          </p:cNvSpPr>
          <p:nvPr/>
        </p:nvSpPr>
        <p:spPr bwMode="auto">
          <a:xfrm rot="1053502">
            <a:off x="6964364" y="1900239"/>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grpSp>
        <p:nvGrpSpPr>
          <p:cNvPr id="160" name="Group 147"/>
          <p:cNvGrpSpPr>
            <a:grpSpLocks/>
          </p:cNvGrpSpPr>
          <p:nvPr/>
        </p:nvGrpSpPr>
        <p:grpSpPr bwMode="auto">
          <a:xfrm>
            <a:off x="8607425" y="2927351"/>
            <a:ext cx="649288" cy="417513"/>
            <a:chOff x="3053396" y="4304255"/>
            <a:chExt cx="648422" cy="418253"/>
          </a:xfrm>
        </p:grpSpPr>
        <p:sp>
          <p:nvSpPr>
            <p:cNvPr id="16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63" name="Group 160"/>
          <p:cNvGrpSpPr>
            <a:grpSpLocks/>
          </p:cNvGrpSpPr>
          <p:nvPr/>
        </p:nvGrpSpPr>
        <p:grpSpPr bwMode="auto">
          <a:xfrm>
            <a:off x="8924925" y="5607051"/>
            <a:ext cx="649288" cy="417513"/>
            <a:chOff x="3053396" y="4304255"/>
            <a:chExt cx="648422" cy="418253"/>
          </a:xfrm>
        </p:grpSpPr>
        <p:sp>
          <p:nvSpPr>
            <p:cNvPr id="16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66" name="Group 163"/>
          <p:cNvGrpSpPr>
            <a:grpSpLocks/>
          </p:cNvGrpSpPr>
          <p:nvPr/>
        </p:nvGrpSpPr>
        <p:grpSpPr bwMode="auto">
          <a:xfrm>
            <a:off x="9763125" y="4959351"/>
            <a:ext cx="649288" cy="417513"/>
            <a:chOff x="3053396" y="4304255"/>
            <a:chExt cx="648422" cy="418253"/>
          </a:xfrm>
        </p:grpSpPr>
        <p:sp>
          <p:nvSpPr>
            <p:cNvPr id="16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69" name="Group 166"/>
          <p:cNvGrpSpPr>
            <a:grpSpLocks/>
          </p:cNvGrpSpPr>
          <p:nvPr/>
        </p:nvGrpSpPr>
        <p:grpSpPr bwMode="auto">
          <a:xfrm>
            <a:off x="9534525" y="4044951"/>
            <a:ext cx="649288" cy="417513"/>
            <a:chOff x="3053396" y="4304255"/>
            <a:chExt cx="648422" cy="418253"/>
          </a:xfrm>
        </p:grpSpPr>
        <p:sp>
          <p:nvSpPr>
            <p:cNvPr id="17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172" name="TextBox 179"/>
          <p:cNvSpPr txBox="1">
            <a:spLocks noChangeArrowheads="1"/>
          </p:cNvSpPr>
          <p:nvPr/>
        </p:nvSpPr>
        <p:spPr bwMode="auto">
          <a:xfrm rot="2829263">
            <a:off x="9250363" y="3373438"/>
            <a:ext cx="544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grpSp>
        <p:nvGrpSpPr>
          <p:cNvPr id="173" name="Group 135"/>
          <p:cNvGrpSpPr>
            <a:grpSpLocks/>
          </p:cNvGrpSpPr>
          <p:nvPr/>
        </p:nvGrpSpPr>
        <p:grpSpPr bwMode="auto">
          <a:xfrm>
            <a:off x="7858125" y="2495551"/>
            <a:ext cx="649288" cy="417513"/>
            <a:chOff x="3053396" y="4304255"/>
            <a:chExt cx="648422" cy="418253"/>
          </a:xfrm>
        </p:grpSpPr>
        <p:sp>
          <p:nvSpPr>
            <p:cNvPr id="17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76" name="Group 169"/>
          <p:cNvGrpSpPr>
            <a:grpSpLocks/>
          </p:cNvGrpSpPr>
          <p:nvPr/>
        </p:nvGrpSpPr>
        <p:grpSpPr bwMode="auto">
          <a:xfrm>
            <a:off x="6689725" y="5848351"/>
            <a:ext cx="649288" cy="417513"/>
            <a:chOff x="3053396" y="4304255"/>
            <a:chExt cx="648422" cy="418253"/>
          </a:xfrm>
        </p:grpSpPr>
        <p:sp>
          <p:nvSpPr>
            <p:cNvPr id="17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79" name="Group 172"/>
          <p:cNvGrpSpPr>
            <a:grpSpLocks/>
          </p:cNvGrpSpPr>
          <p:nvPr/>
        </p:nvGrpSpPr>
        <p:grpSpPr bwMode="auto">
          <a:xfrm>
            <a:off x="5775325" y="5988051"/>
            <a:ext cx="649288" cy="417513"/>
            <a:chOff x="3053396" y="4304255"/>
            <a:chExt cx="648422" cy="418253"/>
          </a:xfrm>
        </p:grpSpPr>
        <p:sp>
          <p:nvSpPr>
            <p:cNvPr id="1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82" name="Group 175"/>
          <p:cNvGrpSpPr>
            <a:grpSpLocks/>
          </p:cNvGrpSpPr>
          <p:nvPr/>
        </p:nvGrpSpPr>
        <p:grpSpPr bwMode="auto">
          <a:xfrm>
            <a:off x="4556125" y="5835651"/>
            <a:ext cx="649288" cy="417513"/>
            <a:chOff x="3053396" y="4304255"/>
            <a:chExt cx="648422" cy="418253"/>
          </a:xfrm>
        </p:grpSpPr>
        <p:sp>
          <p:nvSpPr>
            <p:cNvPr id="18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185" name="TextBox 180"/>
          <p:cNvSpPr txBox="1">
            <a:spLocks noChangeArrowheads="1"/>
          </p:cNvSpPr>
          <p:nvPr/>
        </p:nvSpPr>
        <p:spPr bwMode="auto">
          <a:xfrm rot="9845918">
            <a:off x="7918451" y="58848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Tree>
    <p:extLst>
      <p:ext uri="{BB962C8B-B14F-4D97-AF65-F5344CB8AC3E}">
        <p14:creationId xmlns:p14="http://schemas.microsoft.com/office/powerpoint/2010/main" val="382146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up)">
                                      <p:cBhvr>
                                        <p:cTn id="19" dur="1000"/>
                                        <p:tgtEl>
                                          <p:spTgt spid="108"/>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wipe(up)">
                                      <p:cBhvr>
                                        <p:cTn id="23" dur="1000"/>
                                        <p:tgtEl>
                                          <p:spTgt spid="12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dissolve">
                                      <p:cBhvr>
                                        <p:cTn id="27" dur="16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 grpId="0"/>
      <p:bldP spid="730" grpId="0"/>
      <p:bldP spid="1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STRUCTURE: NETWORK OF NETWORKS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11786793"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20000"/>
              </a:spcBef>
              <a:buClr>
                <a:srgbClr val="000099"/>
              </a:buClr>
              <a:buSzPct val="75000"/>
              <a:buNone/>
              <a:defRPr/>
            </a:pPr>
            <a:r>
              <a:rPr lang="en-US" b="1" i="1" dirty="0">
                <a:solidFill>
                  <a:schemeClr val="tx1">
                    <a:lumMod val="50000"/>
                  </a:schemeClr>
                </a:solidFill>
                <a:latin typeface="+mj-lt"/>
              </a:rPr>
              <a:t>Option</a:t>
            </a:r>
            <a:r>
              <a:rPr lang="en-US" i="1" dirty="0">
                <a:solidFill>
                  <a:schemeClr val="tx1">
                    <a:lumMod val="50000"/>
                  </a:schemeClr>
                </a:solidFill>
                <a:latin typeface="+mj-lt"/>
              </a:rPr>
              <a:t>: connect each access ISP to one global transit ISP? </a:t>
            </a:r>
          </a:p>
          <a:p>
            <a:pPr>
              <a:lnSpc>
                <a:spcPct val="85000"/>
              </a:lnSpc>
              <a:spcBef>
                <a:spcPct val="20000"/>
              </a:spcBef>
              <a:buClr>
                <a:srgbClr val="000099"/>
              </a:buClr>
              <a:buSzPct val="75000"/>
              <a:buNone/>
              <a:defRPr/>
            </a:pPr>
            <a:r>
              <a:rPr lang="en-US" b="1" i="1" dirty="0">
                <a:solidFill>
                  <a:schemeClr val="tx1">
                    <a:lumMod val="50000"/>
                  </a:schemeClr>
                </a:solidFill>
                <a:latin typeface="+mj-lt"/>
              </a:rPr>
              <a:t>Customer</a:t>
            </a:r>
            <a:r>
              <a:rPr lang="en-US" i="1" dirty="0">
                <a:solidFill>
                  <a:schemeClr val="tx1">
                    <a:lumMod val="50000"/>
                  </a:schemeClr>
                </a:solidFill>
                <a:latin typeface="+mj-lt"/>
              </a:rPr>
              <a:t> and </a:t>
            </a:r>
            <a:r>
              <a:rPr lang="en-US" b="1" i="1" dirty="0">
                <a:solidFill>
                  <a:schemeClr val="tx1">
                    <a:lumMod val="50000"/>
                  </a:schemeClr>
                </a:solidFill>
                <a:latin typeface="+mj-lt"/>
              </a:rPr>
              <a:t>provider</a:t>
            </a:r>
            <a:r>
              <a:rPr lang="en-US" i="1" dirty="0">
                <a:solidFill>
                  <a:schemeClr val="tx1">
                    <a:lumMod val="50000"/>
                  </a:schemeClr>
                </a:solidFill>
                <a:latin typeface="+mj-lt"/>
              </a:rPr>
              <a:t> ISPs have economic agreement</a:t>
            </a:r>
            <a:r>
              <a:rPr lang="en-US" i="1" dirty="0"/>
              <a:t>.</a:t>
            </a:r>
            <a:endParaRPr lang="en-US" dirty="0"/>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grpSp>
        <p:nvGrpSpPr>
          <p:cNvPr id="292" name="Group 5"/>
          <p:cNvGrpSpPr>
            <a:grpSpLocks/>
          </p:cNvGrpSpPr>
          <p:nvPr/>
        </p:nvGrpSpPr>
        <p:grpSpPr bwMode="auto">
          <a:xfrm>
            <a:off x="1974851" y="1849438"/>
            <a:ext cx="8437563" cy="4559300"/>
            <a:chOff x="154891" y="1905681"/>
            <a:chExt cx="8436427" cy="4559651"/>
          </a:xfrm>
        </p:grpSpPr>
        <p:grpSp>
          <p:nvGrpSpPr>
            <p:cNvPr id="293" name="Group 2"/>
            <p:cNvGrpSpPr>
              <a:grpSpLocks/>
            </p:cNvGrpSpPr>
            <p:nvPr/>
          </p:nvGrpSpPr>
          <p:grpSpPr bwMode="auto">
            <a:xfrm>
              <a:off x="1529396" y="2297655"/>
              <a:ext cx="648422" cy="418253"/>
              <a:chOff x="3053396" y="4304255"/>
              <a:chExt cx="648422" cy="418253"/>
            </a:xfrm>
          </p:grpSpPr>
          <p:sp>
            <p:nvSpPr>
              <p:cNvPr id="34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94" name="Group 131"/>
            <p:cNvGrpSpPr>
              <a:grpSpLocks/>
            </p:cNvGrpSpPr>
            <p:nvPr/>
          </p:nvGrpSpPr>
          <p:grpSpPr bwMode="auto">
            <a:xfrm>
              <a:off x="373696" y="3097755"/>
              <a:ext cx="648422" cy="418253"/>
              <a:chOff x="3053396" y="4304255"/>
              <a:chExt cx="648422" cy="418253"/>
            </a:xfrm>
          </p:grpSpPr>
          <p:sp>
            <p:nvSpPr>
              <p:cNvPr id="34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95" name="Group 135"/>
            <p:cNvGrpSpPr>
              <a:grpSpLocks/>
            </p:cNvGrpSpPr>
            <p:nvPr/>
          </p:nvGrpSpPr>
          <p:grpSpPr bwMode="auto">
            <a:xfrm>
              <a:off x="6037896" y="2551655"/>
              <a:ext cx="648422" cy="418253"/>
              <a:chOff x="3053396" y="4304255"/>
              <a:chExt cx="648422" cy="418253"/>
            </a:xfrm>
          </p:grpSpPr>
          <p:sp>
            <p:nvSpPr>
              <p:cNvPr id="34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96" name="Group 138"/>
            <p:cNvGrpSpPr>
              <a:grpSpLocks/>
            </p:cNvGrpSpPr>
            <p:nvPr/>
          </p:nvGrpSpPr>
          <p:grpSpPr bwMode="auto">
            <a:xfrm>
              <a:off x="945196" y="5409155"/>
              <a:ext cx="648422" cy="418253"/>
              <a:chOff x="3053396" y="4304255"/>
              <a:chExt cx="648422" cy="418253"/>
            </a:xfrm>
          </p:grpSpPr>
          <p:sp>
            <p:nvSpPr>
              <p:cNvPr id="33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97" name="Group 141"/>
            <p:cNvGrpSpPr>
              <a:grpSpLocks/>
            </p:cNvGrpSpPr>
            <p:nvPr/>
          </p:nvGrpSpPr>
          <p:grpSpPr bwMode="auto">
            <a:xfrm>
              <a:off x="526096" y="4786855"/>
              <a:ext cx="648422" cy="418253"/>
              <a:chOff x="3053396" y="4304255"/>
              <a:chExt cx="648422" cy="418253"/>
            </a:xfrm>
          </p:grpSpPr>
          <p:sp>
            <p:nvSpPr>
              <p:cNvPr id="33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98" name="Group 144"/>
            <p:cNvGrpSpPr>
              <a:grpSpLocks/>
            </p:cNvGrpSpPr>
            <p:nvPr/>
          </p:nvGrpSpPr>
          <p:grpSpPr bwMode="auto">
            <a:xfrm>
              <a:off x="297496" y="4126455"/>
              <a:ext cx="648422" cy="418253"/>
              <a:chOff x="3053396" y="4304255"/>
              <a:chExt cx="648422" cy="418253"/>
            </a:xfrm>
          </p:grpSpPr>
          <p:sp>
            <p:nvSpPr>
              <p:cNvPr id="33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299" name="Group 147"/>
            <p:cNvGrpSpPr>
              <a:grpSpLocks/>
            </p:cNvGrpSpPr>
            <p:nvPr/>
          </p:nvGrpSpPr>
          <p:grpSpPr bwMode="auto">
            <a:xfrm>
              <a:off x="6787196" y="2983455"/>
              <a:ext cx="648422" cy="418253"/>
              <a:chOff x="3053396" y="4304255"/>
              <a:chExt cx="648422" cy="418253"/>
            </a:xfrm>
          </p:grpSpPr>
          <p:sp>
            <p:nvSpPr>
              <p:cNvPr id="3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0" name="Group 150"/>
            <p:cNvGrpSpPr>
              <a:grpSpLocks/>
            </p:cNvGrpSpPr>
            <p:nvPr/>
          </p:nvGrpSpPr>
          <p:grpSpPr bwMode="auto">
            <a:xfrm>
              <a:off x="3129596" y="2056355"/>
              <a:ext cx="648422" cy="418253"/>
              <a:chOff x="3053396" y="4304255"/>
              <a:chExt cx="648422" cy="418253"/>
            </a:xfrm>
          </p:grpSpPr>
          <p:sp>
            <p:nvSpPr>
              <p:cNvPr id="3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1" name="Group 153"/>
            <p:cNvGrpSpPr>
              <a:grpSpLocks/>
            </p:cNvGrpSpPr>
            <p:nvPr/>
          </p:nvGrpSpPr>
          <p:grpSpPr bwMode="auto">
            <a:xfrm>
              <a:off x="754696" y="2704055"/>
              <a:ext cx="648422" cy="418253"/>
              <a:chOff x="3053396" y="4304255"/>
              <a:chExt cx="648422" cy="418253"/>
            </a:xfrm>
          </p:grpSpPr>
          <p:sp>
            <p:nvSpPr>
              <p:cNvPr id="3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2" name="Group 156"/>
            <p:cNvGrpSpPr>
              <a:grpSpLocks/>
            </p:cNvGrpSpPr>
            <p:nvPr/>
          </p:nvGrpSpPr>
          <p:grpSpPr bwMode="auto">
            <a:xfrm>
              <a:off x="4043996" y="2030955"/>
              <a:ext cx="648422" cy="418253"/>
              <a:chOff x="3053396" y="4304255"/>
              <a:chExt cx="648422" cy="418253"/>
            </a:xfrm>
          </p:grpSpPr>
          <p:sp>
            <p:nvSpPr>
              <p:cNvPr id="3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3" name="Group 160"/>
            <p:cNvGrpSpPr>
              <a:grpSpLocks/>
            </p:cNvGrpSpPr>
            <p:nvPr/>
          </p:nvGrpSpPr>
          <p:grpSpPr bwMode="auto">
            <a:xfrm>
              <a:off x="7104696" y="5663155"/>
              <a:ext cx="648422" cy="418253"/>
              <a:chOff x="3053396" y="4304255"/>
              <a:chExt cx="648422" cy="418253"/>
            </a:xfrm>
          </p:grpSpPr>
          <p:sp>
            <p:nvSpPr>
              <p:cNvPr id="3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4" name="Group 163"/>
            <p:cNvGrpSpPr>
              <a:grpSpLocks/>
            </p:cNvGrpSpPr>
            <p:nvPr/>
          </p:nvGrpSpPr>
          <p:grpSpPr bwMode="auto">
            <a:xfrm>
              <a:off x="7942896" y="5015455"/>
              <a:ext cx="648422" cy="418253"/>
              <a:chOff x="3053396" y="4304255"/>
              <a:chExt cx="648422" cy="418253"/>
            </a:xfrm>
          </p:grpSpPr>
          <p:sp>
            <p:nvSpPr>
              <p:cNvPr id="3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5" name="Group 166"/>
            <p:cNvGrpSpPr>
              <a:grpSpLocks/>
            </p:cNvGrpSpPr>
            <p:nvPr/>
          </p:nvGrpSpPr>
          <p:grpSpPr bwMode="auto">
            <a:xfrm>
              <a:off x="7714296" y="4101055"/>
              <a:ext cx="648422" cy="418253"/>
              <a:chOff x="3053396" y="4304255"/>
              <a:chExt cx="648422" cy="418253"/>
            </a:xfrm>
          </p:grpSpPr>
          <p:sp>
            <p:nvSpPr>
              <p:cNvPr id="3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6" name="Group 169"/>
            <p:cNvGrpSpPr>
              <a:grpSpLocks/>
            </p:cNvGrpSpPr>
            <p:nvPr/>
          </p:nvGrpSpPr>
          <p:grpSpPr bwMode="auto">
            <a:xfrm>
              <a:off x="4869496" y="5904455"/>
              <a:ext cx="648422" cy="418253"/>
              <a:chOff x="3053396" y="4304255"/>
              <a:chExt cx="648422" cy="418253"/>
            </a:xfrm>
          </p:grpSpPr>
          <p:sp>
            <p:nvSpPr>
              <p:cNvPr id="3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7" name="Group 172"/>
            <p:cNvGrpSpPr>
              <a:grpSpLocks/>
            </p:cNvGrpSpPr>
            <p:nvPr/>
          </p:nvGrpSpPr>
          <p:grpSpPr bwMode="auto">
            <a:xfrm>
              <a:off x="3955096" y="6044155"/>
              <a:ext cx="648422" cy="418253"/>
              <a:chOff x="3053396" y="4304255"/>
              <a:chExt cx="648422" cy="418253"/>
            </a:xfrm>
          </p:grpSpPr>
          <p:sp>
            <p:nvSpPr>
              <p:cNvPr id="3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308" name="Group 175"/>
            <p:cNvGrpSpPr>
              <a:grpSpLocks/>
            </p:cNvGrpSpPr>
            <p:nvPr/>
          </p:nvGrpSpPr>
          <p:grpSpPr bwMode="auto">
            <a:xfrm>
              <a:off x="2735896" y="5891755"/>
              <a:ext cx="648422" cy="418253"/>
              <a:chOff x="3053396" y="4304255"/>
              <a:chExt cx="648422" cy="418253"/>
            </a:xfrm>
          </p:grpSpPr>
          <p:sp>
            <p:nvSpPr>
              <p:cNvPr id="3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309"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310"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311"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312"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313"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314"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grpSp>
      <p:sp>
        <p:nvSpPr>
          <p:cNvPr id="347" name="Oval 3"/>
          <p:cNvSpPr>
            <a:spLocks noChangeArrowheads="1"/>
          </p:cNvSpPr>
          <p:nvPr/>
        </p:nvSpPr>
        <p:spPr bwMode="auto">
          <a:xfrm>
            <a:off x="4240214" y="3192464"/>
            <a:ext cx="3709987" cy="1862137"/>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348" name="Straight Connector 10"/>
          <p:cNvCxnSpPr>
            <a:cxnSpLocks noChangeShapeType="1"/>
            <a:stCxn id="446" idx="7"/>
          </p:cNvCxnSpPr>
          <p:nvPr/>
        </p:nvCxnSpPr>
        <p:spPr bwMode="auto">
          <a:xfrm>
            <a:off x="5546726" y="3521075"/>
            <a:ext cx="1223963" cy="968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49" name="Straight Connector 297"/>
          <p:cNvCxnSpPr>
            <a:cxnSpLocks noChangeShapeType="1"/>
          </p:cNvCxnSpPr>
          <p:nvPr/>
        </p:nvCxnSpPr>
        <p:spPr bwMode="auto">
          <a:xfrm>
            <a:off x="6180138" y="3924301"/>
            <a:ext cx="139700" cy="1127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50" name="Straight Connector 298"/>
          <p:cNvCxnSpPr>
            <a:cxnSpLocks noChangeShapeType="1"/>
          </p:cNvCxnSpPr>
          <p:nvPr/>
        </p:nvCxnSpPr>
        <p:spPr bwMode="auto">
          <a:xfrm flipV="1">
            <a:off x="5949950" y="4200526"/>
            <a:ext cx="280988" cy="61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51" name="Straight Connector 299"/>
          <p:cNvCxnSpPr>
            <a:cxnSpLocks noChangeShapeType="1"/>
          </p:cNvCxnSpPr>
          <p:nvPr/>
        </p:nvCxnSpPr>
        <p:spPr bwMode="auto">
          <a:xfrm flipV="1">
            <a:off x="5607050" y="3962401"/>
            <a:ext cx="223838" cy="1492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52" name="Straight Connector 300"/>
          <p:cNvCxnSpPr>
            <a:cxnSpLocks noChangeShapeType="1"/>
            <a:stCxn id="394" idx="6"/>
          </p:cNvCxnSpPr>
          <p:nvPr/>
        </p:nvCxnSpPr>
        <p:spPr bwMode="auto">
          <a:xfrm flipV="1">
            <a:off x="5246689" y="4367213"/>
            <a:ext cx="238125" cy="1333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53" name="Straight Connector 301"/>
          <p:cNvCxnSpPr>
            <a:cxnSpLocks noChangeShapeType="1"/>
          </p:cNvCxnSpPr>
          <p:nvPr/>
        </p:nvCxnSpPr>
        <p:spPr bwMode="auto">
          <a:xfrm flipV="1">
            <a:off x="6199188" y="4267200"/>
            <a:ext cx="292100" cy="3429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54" name="Straight Connector 302"/>
          <p:cNvCxnSpPr>
            <a:cxnSpLocks noChangeShapeType="1"/>
          </p:cNvCxnSpPr>
          <p:nvPr/>
        </p:nvCxnSpPr>
        <p:spPr bwMode="auto">
          <a:xfrm flipH="1" flipV="1">
            <a:off x="6767513" y="4248151"/>
            <a:ext cx="412750" cy="1682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55" name="Straight Connector 303"/>
          <p:cNvCxnSpPr>
            <a:cxnSpLocks noChangeShapeType="1"/>
          </p:cNvCxnSpPr>
          <p:nvPr/>
        </p:nvCxnSpPr>
        <p:spPr bwMode="auto">
          <a:xfrm flipV="1">
            <a:off x="6751638" y="3776663"/>
            <a:ext cx="328612" cy="2667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56" name="Straight Connector 304"/>
          <p:cNvCxnSpPr>
            <a:cxnSpLocks noChangeShapeType="1"/>
            <a:endCxn id="444" idx="7"/>
          </p:cNvCxnSpPr>
          <p:nvPr/>
        </p:nvCxnSpPr>
        <p:spPr bwMode="auto">
          <a:xfrm flipH="1" flipV="1">
            <a:off x="5548314" y="3600451"/>
            <a:ext cx="261937" cy="11906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357" name="TextBox 39958"/>
          <p:cNvSpPr txBox="1">
            <a:spLocks noChangeArrowheads="1"/>
          </p:cNvSpPr>
          <p:nvPr/>
        </p:nvSpPr>
        <p:spPr bwMode="auto">
          <a:xfrm>
            <a:off x="4411663" y="3584576"/>
            <a:ext cx="1008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global</a:t>
            </a:r>
            <a:br>
              <a:rPr lang="en-US" altLang="en-US" i="1"/>
            </a:br>
            <a:r>
              <a:rPr lang="en-US" altLang="en-US" i="1"/>
              <a:t>ISP</a:t>
            </a:r>
          </a:p>
        </p:txBody>
      </p:sp>
      <p:grpSp>
        <p:nvGrpSpPr>
          <p:cNvPr id="358" name="Group 347"/>
          <p:cNvGrpSpPr>
            <a:grpSpLocks/>
          </p:cNvGrpSpPr>
          <p:nvPr/>
        </p:nvGrpSpPr>
        <p:grpSpPr bwMode="auto">
          <a:xfrm>
            <a:off x="6186489" y="3994150"/>
            <a:ext cx="611187" cy="298450"/>
            <a:chOff x="1871277" y="1576300"/>
            <a:chExt cx="1128371" cy="437860"/>
          </a:xfrm>
        </p:grpSpPr>
        <p:sp>
          <p:nvSpPr>
            <p:cNvPr id="359" name="Oval 35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60" name="Rectangle 359"/>
            <p:cNvSpPr/>
            <p:nvPr/>
          </p:nvSpPr>
          <p:spPr bwMode="auto">
            <a:xfrm>
              <a:off x="1871277" y="1739333"/>
              <a:ext cx="1128371" cy="1164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1" name="Oval 36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62" name="Freeform 361"/>
            <p:cNvSpPr/>
            <p:nvPr/>
          </p:nvSpPr>
          <p:spPr bwMode="auto">
            <a:xfrm>
              <a:off x="2158499" y="1674120"/>
              <a:ext cx="550997" cy="16070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3" name="Freeform 36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4" name="Freeform 36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5" name="Freeform 36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66" name="Straight Connector 365"/>
            <p:cNvCxnSpPr>
              <a:cxnSpLocks noChangeShapeType="1"/>
              <a:endCxn id="36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8" name="Group 347"/>
          <p:cNvGrpSpPr>
            <a:grpSpLocks/>
          </p:cNvGrpSpPr>
          <p:nvPr/>
        </p:nvGrpSpPr>
        <p:grpSpPr bwMode="auto">
          <a:xfrm>
            <a:off x="5632450" y="3694113"/>
            <a:ext cx="609600" cy="296862"/>
            <a:chOff x="1871277" y="1576300"/>
            <a:chExt cx="1128371" cy="437860"/>
          </a:xfrm>
        </p:grpSpPr>
        <p:sp>
          <p:nvSpPr>
            <p:cNvPr id="369" name="Oval 36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70" name="Rectangle 369"/>
            <p:cNvSpPr/>
            <p:nvPr/>
          </p:nvSpPr>
          <p:spPr bwMode="auto">
            <a:xfrm>
              <a:off x="1871277" y="1740205"/>
              <a:ext cx="1128371" cy="11473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71" name="Oval 37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72" name="Freeform 371"/>
            <p:cNvSpPr/>
            <p:nvPr/>
          </p:nvSpPr>
          <p:spPr bwMode="auto">
            <a:xfrm>
              <a:off x="2159247" y="1672301"/>
              <a:ext cx="549494" cy="1615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73" name="Freeform 37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4" name="Freeform 37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5" name="Freeform 37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76" name="Straight Connector 375"/>
            <p:cNvCxnSpPr>
              <a:cxnSpLocks noChangeShapeType="1"/>
              <a:endCxn id="37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7" name="Straight Connector 37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78" name="Group 347"/>
          <p:cNvGrpSpPr>
            <a:grpSpLocks/>
          </p:cNvGrpSpPr>
          <p:nvPr/>
        </p:nvGrpSpPr>
        <p:grpSpPr bwMode="auto">
          <a:xfrm>
            <a:off x="5372100" y="4106863"/>
            <a:ext cx="611188" cy="298450"/>
            <a:chOff x="1871277" y="1576300"/>
            <a:chExt cx="1128371" cy="437860"/>
          </a:xfrm>
        </p:grpSpPr>
        <p:sp>
          <p:nvSpPr>
            <p:cNvPr id="379" name="Oval 37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80" name="Rectangle 379"/>
            <p:cNvSpPr/>
            <p:nvPr/>
          </p:nvSpPr>
          <p:spPr bwMode="auto">
            <a:xfrm>
              <a:off x="1871277" y="1739333"/>
              <a:ext cx="1128371" cy="1164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1" name="Oval 38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82" name="Freeform 381"/>
            <p:cNvSpPr/>
            <p:nvPr/>
          </p:nvSpPr>
          <p:spPr bwMode="auto">
            <a:xfrm>
              <a:off x="2158498" y="1674120"/>
              <a:ext cx="550996" cy="16070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3" name="Freeform 38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4" name="Freeform 38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5" name="Freeform 38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86" name="Straight Connector 385"/>
            <p:cNvCxnSpPr>
              <a:cxnSpLocks noChangeShapeType="1"/>
              <a:endCxn id="38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7" name="Straight Connector 38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388" name="Straight Connector 307"/>
          <p:cNvCxnSpPr>
            <a:cxnSpLocks noChangeShapeType="1"/>
          </p:cNvCxnSpPr>
          <p:nvPr/>
        </p:nvCxnSpPr>
        <p:spPr bwMode="auto">
          <a:xfrm>
            <a:off x="2690814" y="4260850"/>
            <a:ext cx="1971675" cy="211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9" name="Straight Connector 308"/>
          <p:cNvCxnSpPr>
            <a:cxnSpLocks noChangeShapeType="1"/>
          </p:cNvCxnSpPr>
          <p:nvPr/>
        </p:nvCxnSpPr>
        <p:spPr bwMode="auto">
          <a:xfrm flipV="1">
            <a:off x="2917826" y="4573588"/>
            <a:ext cx="1744663"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90" name="Straight Connector 309"/>
          <p:cNvCxnSpPr>
            <a:cxnSpLocks noChangeShapeType="1"/>
          </p:cNvCxnSpPr>
          <p:nvPr/>
        </p:nvCxnSpPr>
        <p:spPr bwMode="auto">
          <a:xfrm flipV="1">
            <a:off x="3321051" y="4622800"/>
            <a:ext cx="1431925"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391" name="Group 347"/>
          <p:cNvGrpSpPr>
            <a:grpSpLocks/>
          </p:cNvGrpSpPr>
          <p:nvPr/>
        </p:nvGrpSpPr>
        <p:grpSpPr bwMode="auto">
          <a:xfrm>
            <a:off x="4637089" y="4391025"/>
            <a:ext cx="611187" cy="298450"/>
            <a:chOff x="1871277" y="1576300"/>
            <a:chExt cx="1128371" cy="437860"/>
          </a:xfrm>
        </p:grpSpPr>
        <p:sp>
          <p:nvSpPr>
            <p:cNvPr id="392" name="Oval 39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93" name="Rectangle 392"/>
            <p:cNvSpPr/>
            <p:nvPr/>
          </p:nvSpPr>
          <p:spPr bwMode="auto">
            <a:xfrm>
              <a:off x="1871277" y="1739333"/>
              <a:ext cx="1128371" cy="1164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4" name="Oval 39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95" name="Freeform 394"/>
            <p:cNvSpPr/>
            <p:nvPr/>
          </p:nvSpPr>
          <p:spPr bwMode="auto">
            <a:xfrm>
              <a:off x="2158499" y="1674120"/>
              <a:ext cx="550997" cy="16070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6" name="Freeform 39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97" name="Freeform 39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98" name="Freeform 39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99" name="Straight Connector 398"/>
            <p:cNvCxnSpPr>
              <a:cxnSpLocks noChangeShapeType="1"/>
              <a:endCxn id="39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00" name="Straight Connector 39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01" name="Straight Connector 310"/>
          <p:cNvCxnSpPr>
            <a:cxnSpLocks noChangeShapeType="1"/>
            <a:stCxn id="316" idx="0"/>
          </p:cNvCxnSpPr>
          <p:nvPr/>
        </p:nvCxnSpPr>
        <p:spPr bwMode="auto">
          <a:xfrm flipV="1">
            <a:off x="4913313" y="4643438"/>
            <a:ext cx="57150" cy="1211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2" name="Straight Connector 311"/>
          <p:cNvCxnSpPr>
            <a:cxnSpLocks noChangeShapeType="1"/>
          </p:cNvCxnSpPr>
          <p:nvPr/>
        </p:nvCxnSpPr>
        <p:spPr bwMode="auto">
          <a:xfrm flipV="1">
            <a:off x="6140450" y="4872038"/>
            <a:ext cx="6350" cy="1135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3" name="Straight Connector 312"/>
          <p:cNvCxnSpPr>
            <a:cxnSpLocks noChangeShapeType="1"/>
            <a:stCxn id="319" idx="1"/>
          </p:cNvCxnSpPr>
          <p:nvPr/>
        </p:nvCxnSpPr>
        <p:spPr bwMode="auto">
          <a:xfrm flipH="1" flipV="1">
            <a:off x="6448426" y="4821238"/>
            <a:ext cx="506413" cy="1058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404" name="Group 347"/>
          <p:cNvGrpSpPr>
            <a:grpSpLocks/>
          </p:cNvGrpSpPr>
          <p:nvPr/>
        </p:nvGrpSpPr>
        <p:grpSpPr bwMode="auto">
          <a:xfrm>
            <a:off x="5956300" y="4586288"/>
            <a:ext cx="611188" cy="296862"/>
            <a:chOff x="1871277" y="1576300"/>
            <a:chExt cx="1128371" cy="437860"/>
          </a:xfrm>
        </p:grpSpPr>
        <p:sp>
          <p:nvSpPr>
            <p:cNvPr id="405" name="Oval 4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06" name="Rectangle 405"/>
            <p:cNvSpPr/>
            <p:nvPr/>
          </p:nvSpPr>
          <p:spPr bwMode="auto">
            <a:xfrm>
              <a:off x="1871277" y="1740205"/>
              <a:ext cx="1128371" cy="11473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7" name="Oval 4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08" name="Freeform 407"/>
            <p:cNvSpPr/>
            <p:nvPr/>
          </p:nvSpPr>
          <p:spPr bwMode="auto">
            <a:xfrm>
              <a:off x="2158498" y="1672301"/>
              <a:ext cx="550996" cy="1615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9" name="Freeform 4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10" name="Freeform 4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11" name="Freeform 4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12" name="Straight Connector 411"/>
            <p:cNvCxnSpPr>
              <a:cxnSpLocks noChangeShapeType="1"/>
              <a:endCxn id="40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13" name="Straight Connector 4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14" name="Straight Connector 313"/>
          <p:cNvCxnSpPr>
            <a:cxnSpLocks noChangeShapeType="1"/>
            <a:endCxn id="418" idx="7"/>
          </p:cNvCxnSpPr>
          <p:nvPr/>
        </p:nvCxnSpPr>
        <p:spPr bwMode="auto">
          <a:xfrm flipH="1" flipV="1">
            <a:off x="7566025" y="4586289"/>
            <a:ext cx="1512888" cy="1082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5" name="Straight Connector 314"/>
          <p:cNvCxnSpPr>
            <a:cxnSpLocks noChangeShapeType="1"/>
          </p:cNvCxnSpPr>
          <p:nvPr/>
        </p:nvCxnSpPr>
        <p:spPr bwMode="auto">
          <a:xfrm flipH="1" flipV="1">
            <a:off x="7623176" y="4464050"/>
            <a:ext cx="2244725"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6" name="Straight Connector 315"/>
          <p:cNvCxnSpPr>
            <a:cxnSpLocks noChangeShapeType="1"/>
            <a:endCxn id="420" idx="5"/>
          </p:cNvCxnSpPr>
          <p:nvPr/>
        </p:nvCxnSpPr>
        <p:spPr bwMode="auto">
          <a:xfrm flipH="1">
            <a:off x="7564438" y="4159251"/>
            <a:ext cx="2076450" cy="193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417" name="Group 347"/>
          <p:cNvGrpSpPr>
            <a:grpSpLocks/>
          </p:cNvGrpSpPr>
          <p:nvPr/>
        </p:nvGrpSpPr>
        <p:grpSpPr bwMode="auto">
          <a:xfrm>
            <a:off x="7045325" y="4321176"/>
            <a:ext cx="611188" cy="296863"/>
            <a:chOff x="1871277" y="1576300"/>
            <a:chExt cx="1128371" cy="437860"/>
          </a:xfrm>
        </p:grpSpPr>
        <p:sp>
          <p:nvSpPr>
            <p:cNvPr id="418" name="Oval 41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19" name="Rectangle 418"/>
            <p:cNvSpPr/>
            <p:nvPr/>
          </p:nvSpPr>
          <p:spPr bwMode="auto">
            <a:xfrm>
              <a:off x="1871277" y="1740205"/>
              <a:ext cx="1128371" cy="1147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20" name="Oval 41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21" name="Freeform 420"/>
            <p:cNvSpPr/>
            <p:nvPr/>
          </p:nvSpPr>
          <p:spPr bwMode="auto">
            <a:xfrm>
              <a:off x="2158498" y="1672302"/>
              <a:ext cx="550996" cy="16156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22" name="Freeform 42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3" name="Freeform 42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4" name="Freeform 42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25" name="Straight Connector 424"/>
            <p:cNvCxnSpPr>
              <a:cxnSpLocks noChangeShapeType="1"/>
              <a:endCxn id="42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26" name="Straight Connector 42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27" name="Straight Connector 316"/>
          <p:cNvCxnSpPr>
            <a:cxnSpLocks noChangeShapeType="1"/>
          </p:cNvCxnSpPr>
          <p:nvPr/>
        </p:nvCxnSpPr>
        <p:spPr bwMode="auto">
          <a:xfrm flipH="1">
            <a:off x="7385050" y="3227389"/>
            <a:ext cx="142240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8" name="Straight Connector 317"/>
          <p:cNvCxnSpPr>
            <a:cxnSpLocks noChangeShapeType="1"/>
          </p:cNvCxnSpPr>
          <p:nvPr/>
        </p:nvCxnSpPr>
        <p:spPr bwMode="auto">
          <a:xfrm flipH="1">
            <a:off x="7208839" y="2803526"/>
            <a:ext cx="898525" cy="728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9" name="Straight Connector 318"/>
          <p:cNvCxnSpPr>
            <a:cxnSpLocks noChangeShapeType="1"/>
            <a:stCxn id="327" idx="9"/>
          </p:cNvCxnSpPr>
          <p:nvPr/>
        </p:nvCxnSpPr>
        <p:spPr bwMode="auto">
          <a:xfrm>
            <a:off x="6373814" y="2381250"/>
            <a:ext cx="555625"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430" name="Group 347"/>
          <p:cNvGrpSpPr>
            <a:grpSpLocks/>
          </p:cNvGrpSpPr>
          <p:nvPr/>
        </p:nvGrpSpPr>
        <p:grpSpPr bwMode="auto">
          <a:xfrm>
            <a:off x="6778625" y="3497263"/>
            <a:ext cx="611188" cy="296862"/>
            <a:chOff x="1871277" y="1576300"/>
            <a:chExt cx="1128371" cy="437860"/>
          </a:xfrm>
        </p:grpSpPr>
        <p:sp>
          <p:nvSpPr>
            <p:cNvPr id="431" name="Oval 43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32" name="Rectangle 431"/>
            <p:cNvSpPr/>
            <p:nvPr/>
          </p:nvSpPr>
          <p:spPr bwMode="auto">
            <a:xfrm>
              <a:off x="1871277" y="1740205"/>
              <a:ext cx="1128371" cy="11473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3" name="Oval 43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34" name="Freeform 433"/>
            <p:cNvSpPr/>
            <p:nvPr/>
          </p:nvSpPr>
          <p:spPr bwMode="auto">
            <a:xfrm>
              <a:off x="2158498" y="1672301"/>
              <a:ext cx="550996" cy="1615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5" name="Freeform 43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6" name="Freeform 43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7" name="Freeform 43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38" name="Straight Connector 437"/>
            <p:cNvCxnSpPr>
              <a:cxnSpLocks noChangeShapeType="1"/>
              <a:endCxn id="43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9" name="Straight Connector 43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0" name="Straight Connector 22"/>
          <p:cNvCxnSpPr>
            <a:cxnSpLocks noChangeShapeType="1"/>
          </p:cNvCxnSpPr>
          <p:nvPr/>
        </p:nvCxnSpPr>
        <p:spPr bwMode="auto">
          <a:xfrm>
            <a:off x="3886201" y="2578101"/>
            <a:ext cx="1230313" cy="796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1" name="Straight Connector 305"/>
          <p:cNvCxnSpPr>
            <a:cxnSpLocks noChangeShapeType="1"/>
          </p:cNvCxnSpPr>
          <p:nvPr/>
        </p:nvCxnSpPr>
        <p:spPr bwMode="auto">
          <a:xfrm>
            <a:off x="3141663" y="2909888"/>
            <a:ext cx="1885950" cy="519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2" name="Straight Connector 306"/>
          <p:cNvCxnSpPr>
            <a:cxnSpLocks noChangeShapeType="1"/>
          </p:cNvCxnSpPr>
          <p:nvPr/>
        </p:nvCxnSpPr>
        <p:spPr bwMode="auto">
          <a:xfrm>
            <a:off x="2754313" y="3278188"/>
            <a:ext cx="2273300" cy="260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443" name="Group 347"/>
          <p:cNvGrpSpPr>
            <a:grpSpLocks/>
          </p:cNvGrpSpPr>
          <p:nvPr/>
        </p:nvGrpSpPr>
        <p:grpSpPr bwMode="auto">
          <a:xfrm>
            <a:off x="5026025" y="3335338"/>
            <a:ext cx="611188" cy="296862"/>
            <a:chOff x="1871277" y="1576300"/>
            <a:chExt cx="1128371" cy="437860"/>
          </a:xfrm>
        </p:grpSpPr>
        <p:sp>
          <p:nvSpPr>
            <p:cNvPr id="444" name="Oval 44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45" name="Rectangle 444"/>
            <p:cNvSpPr/>
            <p:nvPr/>
          </p:nvSpPr>
          <p:spPr bwMode="auto">
            <a:xfrm>
              <a:off x="1871277" y="1740205"/>
              <a:ext cx="1128371" cy="11473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6" name="Oval 44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47" name="Freeform 446"/>
            <p:cNvSpPr/>
            <p:nvPr/>
          </p:nvSpPr>
          <p:spPr bwMode="auto">
            <a:xfrm>
              <a:off x="2158498" y="1672301"/>
              <a:ext cx="550996" cy="1615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8" name="Freeform 44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9" name="Freeform 44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50" name="Freeform 44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51" name="Straight Connector 450"/>
            <p:cNvCxnSpPr>
              <a:cxnSpLocks noChangeShapeType="1"/>
              <a:endCxn id="44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52" name="Straight Connector 45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498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 grpId="0"/>
      <p:bldP spid="7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STRUCTURE: NETWORK OF NETWORKS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11786793"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20000"/>
              </a:spcBef>
              <a:buClr>
                <a:srgbClr val="000099"/>
              </a:buClr>
              <a:buSzPct val="75000"/>
              <a:buNone/>
              <a:defRPr/>
            </a:pPr>
            <a:r>
              <a:rPr lang="en-US" altLang="en-US" dirty="0">
                <a:solidFill>
                  <a:schemeClr val="tx1">
                    <a:lumMod val="50000"/>
                  </a:schemeClr>
                </a:solidFill>
                <a:latin typeface="+mj-lt"/>
              </a:rPr>
              <a:t>But if one global ISP is viable business, there will be </a:t>
            </a:r>
            <a:r>
              <a:rPr lang="en-US" altLang="en-US" b="1" dirty="0">
                <a:solidFill>
                  <a:schemeClr val="tx1">
                    <a:lumMod val="50000"/>
                  </a:schemeClr>
                </a:solidFill>
                <a:latin typeface="+mj-lt"/>
              </a:rPr>
              <a:t>competitors</a:t>
            </a:r>
            <a:r>
              <a:rPr lang="en-US" altLang="en-US" dirty="0">
                <a:solidFill>
                  <a:schemeClr val="tx1">
                    <a:lumMod val="50000"/>
                  </a:schemeClr>
                </a:solidFill>
                <a:latin typeface="+mj-lt"/>
              </a:rPr>
              <a:t> ….  which must be </a:t>
            </a:r>
            <a:r>
              <a:rPr lang="en-US" altLang="en-US" b="1" dirty="0">
                <a:solidFill>
                  <a:schemeClr val="tx1">
                    <a:lumMod val="50000"/>
                  </a:schemeClr>
                </a:solidFill>
                <a:latin typeface="+mj-lt"/>
              </a:rPr>
              <a:t>interconnected</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670" name="Oval 3"/>
          <p:cNvSpPr>
            <a:spLocks noChangeArrowheads="1"/>
          </p:cNvSpPr>
          <p:nvPr/>
        </p:nvSpPr>
        <p:spPr bwMode="auto">
          <a:xfrm>
            <a:off x="3044825" y="4203701"/>
            <a:ext cx="2941638" cy="132397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671" name="Straight Connector 10"/>
          <p:cNvCxnSpPr>
            <a:cxnSpLocks noChangeShapeType="1"/>
            <a:stCxn id="944" idx="7"/>
          </p:cNvCxnSpPr>
          <p:nvPr/>
        </p:nvCxnSpPr>
        <p:spPr bwMode="auto">
          <a:xfrm>
            <a:off x="4079876" y="4437063"/>
            <a:ext cx="969963" cy="682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72" name="Straight Connector 297"/>
          <p:cNvCxnSpPr>
            <a:cxnSpLocks noChangeShapeType="1"/>
          </p:cNvCxnSpPr>
          <p:nvPr/>
        </p:nvCxnSpPr>
        <p:spPr bwMode="auto">
          <a:xfrm>
            <a:off x="4583114" y="4724401"/>
            <a:ext cx="109537" cy="793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73" name="Straight Connector 298"/>
          <p:cNvCxnSpPr>
            <a:cxnSpLocks noChangeShapeType="1"/>
          </p:cNvCxnSpPr>
          <p:nvPr/>
        </p:nvCxnSpPr>
        <p:spPr bwMode="auto">
          <a:xfrm flipV="1">
            <a:off x="4400550" y="4919663"/>
            <a:ext cx="222250"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74" name="Straight Connector 299"/>
          <p:cNvCxnSpPr>
            <a:cxnSpLocks noChangeShapeType="1"/>
          </p:cNvCxnSpPr>
          <p:nvPr/>
        </p:nvCxnSpPr>
        <p:spPr bwMode="auto">
          <a:xfrm flipV="1">
            <a:off x="4127500" y="4751388"/>
            <a:ext cx="177800"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75" name="Straight Connector 300"/>
          <p:cNvCxnSpPr>
            <a:cxnSpLocks noChangeShapeType="1"/>
            <a:stCxn id="974" idx="6"/>
          </p:cNvCxnSpPr>
          <p:nvPr/>
        </p:nvCxnSpPr>
        <p:spPr bwMode="auto">
          <a:xfrm flipV="1">
            <a:off x="3841751" y="5038725"/>
            <a:ext cx="188913"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76" name="Straight Connector 301"/>
          <p:cNvCxnSpPr>
            <a:cxnSpLocks noChangeShapeType="1"/>
          </p:cNvCxnSpPr>
          <p:nvPr/>
        </p:nvCxnSpPr>
        <p:spPr bwMode="auto">
          <a:xfrm flipV="1">
            <a:off x="4597401" y="4967289"/>
            <a:ext cx="231775" cy="2444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77" name="Straight Connector 302"/>
          <p:cNvCxnSpPr>
            <a:cxnSpLocks noChangeShapeType="1"/>
          </p:cNvCxnSpPr>
          <p:nvPr/>
        </p:nvCxnSpPr>
        <p:spPr bwMode="auto">
          <a:xfrm flipH="1" flipV="1">
            <a:off x="5048251" y="4954588"/>
            <a:ext cx="327025" cy="1190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78" name="Straight Connector 303"/>
          <p:cNvCxnSpPr>
            <a:cxnSpLocks noChangeShapeType="1"/>
          </p:cNvCxnSpPr>
          <p:nvPr/>
        </p:nvCxnSpPr>
        <p:spPr bwMode="auto">
          <a:xfrm flipV="1">
            <a:off x="5035550" y="4619626"/>
            <a:ext cx="260350" cy="188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79" name="Straight Connector 304"/>
          <p:cNvCxnSpPr>
            <a:cxnSpLocks noChangeShapeType="1"/>
            <a:endCxn id="942" idx="7"/>
          </p:cNvCxnSpPr>
          <p:nvPr/>
        </p:nvCxnSpPr>
        <p:spPr bwMode="auto">
          <a:xfrm flipH="1" flipV="1">
            <a:off x="4081463" y="4494214"/>
            <a:ext cx="207962"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680" name="TextBox 39958"/>
          <p:cNvSpPr txBox="1">
            <a:spLocks noChangeArrowheads="1"/>
          </p:cNvSpPr>
          <p:nvPr/>
        </p:nvSpPr>
        <p:spPr bwMode="auto">
          <a:xfrm>
            <a:off x="3179763" y="4533901"/>
            <a:ext cx="9763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C</a:t>
            </a:r>
          </a:p>
        </p:txBody>
      </p:sp>
      <p:grpSp>
        <p:nvGrpSpPr>
          <p:cNvPr id="681" name="Group 347"/>
          <p:cNvGrpSpPr>
            <a:grpSpLocks/>
          </p:cNvGrpSpPr>
          <p:nvPr/>
        </p:nvGrpSpPr>
        <p:grpSpPr bwMode="auto">
          <a:xfrm>
            <a:off x="5056189" y="4419600"/>
            <a:ext cx="485775" cy="211138"/>
            <a:chOff x="1871277" y="1576300"/>
            <a:chExt cx="1128371" cy="437860"/>
          </a:xfrm>
        </p:grpSpPr>
        <p:sp>
          <p:nvSpPr>
            <p:cNvPr id="682" name="Oval 68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83" name="Rectangle 682"/>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84" name="Oval 68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85" name="Freeform 684"/>
            <p:cNvSpPr/>
            <p:nvPr/>
          </p:nvSpPr>
          <p:spPr bwMode="auto">
            <a:xfrm>
              <a:off x="2158901" y="1671774"/>
              <a:ext cx="549434"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86" name="Freeform 68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87" name="Freeform 68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88" name="Freeform 68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89" name="Straight Connector 688"/>
            <p:cNvCxnSpPr>
              <a:cxnSpLocks noChangeShapeType="1"/>
              <a:endCxn id="68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90" name="Straight Connector 68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91" name="Group 347"/>
          <p:cNvGrpSpPr>
            <a:grpSpLocks/>
          </p:cNvGrpSpPr>
          <p:nvPr/>
        </p:nvGrpSpPr>
        <p:grpSpPr bwMode="auto">
          <a:xfrm>
            <a:off x="4587875" y="4773614"/>
            <a:ext cx="484188" cy="211137"/>
            <a:chOff x="1871277" y="1576300"/>
            <a:chExt cx="1128371" cy="437860"/>
          </a:xfrm>
        </p:grpSpPr>
        <p:sp>
          <p:nvSpPr>
            <p:cNvPr id="692" name="Oval 69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93" name="Rectangle 692"/>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94" name="Oval 69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95" name="Freeform 694"/>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96" name="Freeform 69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97" name="Freeform 69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98" name="Freeform 69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99" name="Straight Connector 698"/>
            <p:cNvCxnSpPr>
              <a:cxnSpLocks noChangeShapeType="1"/>
              <a:endCxn id="69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00" name="Straight Connector 69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701" name="Group 347"/>
          <p:cNvGrpSpPr>
            <a:grpSpLocks/>
          </p:cNvGrpSpPr>
          <p:nvPr/>
        </p:nvGrpSpPr>
        <p:grpSpPr bwMode="auto">
          <a:xfrm>
            <a:off x="4148139" y="4560889"/>
            <a:ext cx="484187" cy="211137"/>
            <a:chOff x="1871277" y="1576300"/>
            <a:chExt cx="1128371" cy="437860"/>
          </a:xfrm>
        </p:grpSpPr>
        <p:sp>
          <p:nvSpPr>
            <p:cNvPr id="702" name="Oval 70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03" name="Rectangle 702"/>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04" name="Oval 70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05" name="Freeform 704"/>
            <p:cNvSpPr/>
            <p:nvPr/>
          </p:nvSpPr>
          <p:spPr bwMode="auto">
            <a:xfrm>
              <a:off x="2159844" y="1671772"/>
              <a:ext cx="547538"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06" name="Freeform 70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07" name="Freeform 70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08" name="Freeform 70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09" name="Straight Connector 708"/>
            <p:cNvCxnSpPr>
              <a:cxnSpLocks noChangeShapeType="1"/>
              <a:endCxn id="70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10" name="Straight Connector 70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711" name="Group 347"/>
          <p:cNvGrpSpPr>
            <a:grpSpLocks/>
          </p:cNvGrpSpPr>
          <p:nvPr/>
        </p:nvGrpSpPr>
        <p:grpSpPr bwMode="auto">
          <a:xfrm>
            <a:off x="3941764" y="4854575"/>
            <a:ext cx="484187" cy="211138"/>
            <a:chOff x="1871277" y="1576300"/>
            <a:chExt cx="1128371" cy="437860"/>
          </a:xfrm>
        </p:grpSpPr>
        <p:sp>
          <p:nvSpPr>
            <p:cNvPr id="712" name="Oval 71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13" name="Rectangle 712"/>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14" name="Oval 71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15" name="Freeform 714"/>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16" name="Freeform 71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17" name="Freeform 71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18" name="Freeform 71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19" name="Straight Connector 718"/>
            <p:cNvCxnSpPr>
              <a:cxnSpLocks noChangeShapeType="1"/>
              <a:endCxn id="71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20" name="Straight Connector 71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721" name="Oval 3"/>
          <p:cNvSpPr>
            <a:spLocks noChangeArrowheads="1"/>
          </p:cNvSpPr>
          <p:nvPr/>
        </p:nvSpPr>
        <p:spPr bwMode="auto">
          <a:xfrm>
            <a:off x="6138863" y="3649664"/>
            <a:ext cx="3219450" cy="134302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22" name="Straight Connector 10"/>
          <p:cNvCxnSpPr>
            <a:cxnSpLocks noChangeShapeType="1"/>
            <a:stCxn id="737" idx="7"/>
          </p:cNvCxnSpPr>
          <p:nvPr/>
        </p:nvCxnSpPr>
        <p:spPr bwMode="auto">
          <a:xfrm>
            <a:off x="7272339" y="3886200"/>
            <a:ext cx="1062037" cy="698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23" name="Straight Connector 297"/>
          <p:cNvCxnSpPr>
            <a:cxnSpLocks noChangeShapeType="1"/>
          </p:cNvCxnSpPr>
          <p:nvPr/>
        </p:nvCxnSpPr>
        <p:spPr bwMode="auto">
          <a:xfrm>
            <a:off x="7823200" y="4176713"/>
            <a:ext cx="120650" cy="825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24" name="Straight Connector 298"/>
          <p:cNvCxnSpPr>
            <a:cxnSpLocks noChangeShapeType="1"/>
          </p:cNvCxnSpPr>
          <p:nvPr/>
        </p:nvCxnSpPr>
        <p:spPr bwMode="auto">
          <a:xfrm flipV="1">
            <a:off x="7623175" y="4376738"/>
            <a:ext cx="242888"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25" name="Straight Connector 299"/>
          <p:cNvCxnSpPr>
            <a:cxnSpLocks noChangeShapeType="1"/>
          </p:cNvCxnSpPr>
          <p:nvPr/>
        </p:nvCxnSpPr>
        <p:spPr bwMode="auto">
          <a:xfrm flipV="1">
            <a:off x="7324726" y="4205288"/>
            <a:ext cx="195263"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26" name="Straight Connector 300"/>
          <p:cNvCxnSpPr>
            <a:cxnSpLocks noChangeShapeType="1"/>
            <a:stCxn id="933" idx="6"/>
          </p:cNvCxnSpPr>
          <p:nvPr/>
        </p:nvCxnSpPr>
        <p:spPr bwMode="auto">
          <a:xfrm flipV="1">
            <a:off x="7011989" y="4497388"/>
            <a:ext cx="206375"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27" name="Straight Connector 301"/>
          <p:cNvCxnSpPr>
            <a:cxnSpLocks noChangeShapeType="1"/>
          </p:cNvCxnSpPr>
          <p:nvPr/>
        </p:nvCxnSpPr>
        <p:spPr bwMode="auto">
          <a:xfrm flipV="1">
            <a:off x="7839075" y="4424363"/>
            <a:ext cx="254000" cy="247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28" name="Straight Connector 302"/>
          <p:cNvCxnSpPr>
            <a:cxnSpLocks noChangeShapeType="1"/>
          </p:cNvCxnSpPr>
          <p:nvPr/>
        </p:nvCxnSpPr>
        <p:spPr bwMode="auto">
          <a:xfrm flipH="1" flipV="1">
            <a:off x="8302626" y="4403725"/>
            <a:ext cx="358775" cy="120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31" name="Straight Connector 303"/>
          <p:cNvCxnSpPr>
            <a:cxnSpLocks noChangeShapeType="1"/>
          </p:cNvCxnSpPr>
          <p:nvPr/>
        </p:nvCxnSpPr>
        <p:spPr bwMode="auto">
          <a:xfrm flipV="1">
            <a:off x="8318500" y="4070350"/>
            <a:ext cx="285750" cy="1920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32" name="Straight Connector 304"/>
          <p:cNvCxnSpPr>
            <a:cxnSpLocks noChangeShapeType="1"/>
            <a:endCxn id="735" idx="7"/>
          </p:cNvCxnSpPr>
          <p:nvPr/>
        </p:nvCxnSpPr>
        <p:spPr bwMode="auto">
          <a:xfrm flipH="1" flipV="1">
            <a:off x="7273926" y="3943351"/>
            <a:ext cx="227013" cy="857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733" name="TextBox 39958"/>
          <p:cNvSpPr txBox="1">
            <a:spLocks noChangeArrowheads="1"/>
          </p:cNvSpPr>
          <p:nvPr/>
        </p:nvSpPr>
        <p:spPr bwMode="auto">
          <a:xfrm>
            <a:off x="6288088" y="3983039"/>
            <a:ext cx="958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B</a:t>
            </a:r>
          </a:p>
        </p:txBody>
      </p:sp>
      <p:grpSp>
        <p:nvGrpSpPr>
          <p:cNvPr id="734" name="Group 347"/>
          <p:cNvGrpSpPr>
            <a:grpSpLocks/>
          </p:cNvGrpSpPr>
          <p:nvPr/>
        </p:nvGrpSpPr>
        <p:grpSpPr bwMode="auto">
          <a:xfrm>
            <a:off x="6821489" y="3752851"/>
            <a:ext cx="530225" cy="214313"/>
            <a:chOff x="1871277" y="1576300"/>
            <a:chExt cx="1128371" cy="437860"/>
          </a:xfrm>
        </p:grpSpPr>
        <p:sp>
          <p:nvSpPr>
            <p:cNvPr id="735" name="Oval 73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36" name="Rectangle 735"/>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37" name="Oval 73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38" name="Freeform 737"/>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39" name="Freeform 73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40" name="Freeform 73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41" name="Freeform 74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42" name="Straight Connector 741"/>
            <p:cNvCxnSpPr>
              <a:cxnSpLocks noChangeShapeType="1"/>
              <a:endCxn id="73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43" name="Straight Connector 74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744" name="Group 347"/>
          <p:cNvGrpSpPr>
            <a:grpSpLocks/>
          </p:cNvGrpSpPr>
          <p:nvPr/>
        </p:nvGrpSpPr>
        <p:grpSpPr bwMode="auto">
          <a:xfrm>
            <a:off x="7827964" y="4227513"/>
            <a:ext cx="530225" cy="214312"/>
            <a:chOff x="1871277" y="1576300"/>
            <a:chExt cx="1128371" cy="437860"/>
          </a:xfrm>
        </p:grpSpPr>
        <p:sp>
          <p:nvSpPr>
            <p:cNvPr id="745" name="Oval 74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46" name="Rectangle 745"/>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47" name="Oval 74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48" name="Freeform 747"/>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49" name="Freeform 74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50" name="Freeform 74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51" name="Freeform 75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52" name="Straight Connector 751"/>
            <p:cNvCxnSpPr>
              <a:cxnSpLocks noChangeShapeType="1"/>
              <a:endCxn id="74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53" name="Straight Connector 75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754" name="Group 347"/>
          <p:cNvGrpSpPr>
            <a:grpSpLocks/>
          </p:cNvGrpSpPr>
          <p:nvPr/>
        </p:nvGrpSpPr>
        <p:grpSpPr bwMode="auto">
          <a:xfrm>
            <a:off x="7346951" y="4011613"/>
            <a:ext cx="530225" cy="214312"/>
            <a:chOff x="1871277" y="1576300"/>
            <a:chExt cx="1128371" cy="437860"/>
          </a:xfrm>
        </p:grpSpPr>
        <p:sp>
          <p:nvSpPr>
            <p:cNvPr id="755" name="Oval 75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56" name="Rectangle 755"/>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57" name="Oval 75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58" name="Freeform 757"/>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59" name="Freeform 75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60" name="Freeform 75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61" name="Freeform 76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62" name="Straight Connector 761"/>
            <p:cNvCxnSpPr>
              <a:cxnSpLocks noChangeShapeType="1"/>
              <a:endCxn id="75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63" name="Straight Connector 76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764" name="Group 347"/>
          <p:cNvGrpSpPr>
            <a:grpSpLocks/>
          </p:cNvGrpSpPr>
          <p:nvPr/>
        </p:nvGrpSpPr>
        <p:grpSpPr bwMode="auto">
          <a:xfrm>
            <a:off x="7121526" y="4310063"/>
            <a:ext cx="530225" cy="214312"/>
            <a:chOff x="1871277" y="1576300"/>
            <a:chExt cx="1128371" cy="437860"/>
          </a:xfrm>
        </p:grpSpPr>
        <p:sp>
          <p:nvSpPr>
            <p:cNvPr id="765" name="Oval 76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66" name="Rectangle 765"/>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67" name="Oval 76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68" name="Freeform 767"/>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69" name="Freeform 76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70" name="Freeform 76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71" name="Freeform 77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72" name="Straight Connector 771"/>
            <p:cNvCxnSpPr>
              <a:cxnSpLocks noChangeShapeType="1"/>
              <a:endCxn id="76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73" name="Straight Connector 77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774" name="Oval 3"/>
          <p:cNvSpPr>
            <a:spLocks noChangeArrowheads="1"/>
          </p:cNvSpPr>
          <p:nvPr/>
        </p:nvSpPr>
        <p:spPr bwMode="auto">
          <a:xfrm>
            <a:off x="3257550" y="2725739"/>
            <a:ext cx="3475038" cy="138112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75" name="Straight Connector 10"/>
          <p:cNvCxnSpPr>
            <a:cxnSpLocks noChangeShapeType="1"/>
            <a:stCxn id="984" idx="7"/>
          </p:cNvCxnSpPr>
          <p:nvPr/>
        </p:nvCxnSpPr>
        <p:spPr bwMode="auto">
          <a:xfrm>
            <a:off x="4481514" y="2968626"/>
            <a:ext cx="1146175" cy="730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76" name="Straight Connector 297"/>
          <p:cNvCxnSpPr>
            <a:cxnSpLocks noChangeShapeType="1"/>
          </p:cNvCxnSpPr>
          <p:nvPr/>
        </p:nvCxnSpPr>
        <p:spPr bwMode="auto">
          <a:xfrm>
            <a:off x="5075239" y="3268664"/>
            <a:ext cx="130175"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77" name="Straight Connector 298"/>
          <p:cNvCxnSpPr>
            <a:cxnSpLocks noChangeShapeType="1"/>
          </p:cNvCxnSpPr>
          <p:nvPr/>
        </p:nvCxnSpPr>
        <p:spPr bwMode="auto">
          <a:xfrm flipV="1">
            <a:off x="4859339" y="3473450"/>
            <a:ext cx="263525" cy="460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78" name="Straight Connector 299"/>
          <p:cNvCxnSpPr>
            <a:cxnSpLocks noChangeShapeType="1"/>
          </p:cNvCxnSpPr>
          <p:nvPr/>
        </p:nvCxnSpPr>
        <p:spPr bwMode="auto">
          <a:xfrm flipV="1">
            <a:off x="4538663" y="3297239"/>
            <a:ext cx="209550" cy="1095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79" name="Straight Connector 300"/>
          <p:cNvCxnSpPr>
            <a:cxnSpLocks noChangeShapeType="1"/>
            <a:stCxn id="838" idx="6"/>
          </p:cNvCxnSpPr>
          <p:nvPr/>
        </p:nvCxnSpPr>
        <p:spPr bwMode="auto">
          <a:xfrm flipV="1">
            <a:off x="4200525" y="3597276"/>
            <a:ext cx="222250" cy="984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80" name="Straight Connector 301"/>
          <p:cNvCxnSpPr>
            <a:cxnSpLocks noChangeShapeType="1"/>
          </p:cNvCxnSpPr>
          <p:nvPr/>
        </p:nvCxnSpPr>
        <p:spPr bwMode="auto">
          <a:xfrm flipV="1">
            <a:off x="5092700" y="3522663"/>
            <a:ext cx="273050" cy="254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81" name="Straight Connector 302"/>
          <p:cNvCxnSpPr>
            <a:cxnSpLocks noChangeShapeType="1"/>
          </p:cNvCxnSpPr>
          <p:nvPr/>
        </p:nvCxnSpPr>
        <p:spPr bwMode="auto">
          <a:xfrm flipH="1" flipV="1">
            <a:off x="5624513" y="3508376"/>
            <a:ext cx="387350" cy="1254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82" name="Straight Connector 303"/>
          <p:cNvCxnSpPr>
            <a:cxnSpLocks noChangeShapeType="1"/>
          </p:cNvCxnSpPr>
          <p:nvPr/>
        </p:nvCxnSpPr>
        <p:spPr bwMode="auto">
          <a:xfrm flipV="1">
            <a:off x="5610226" y="3159125"/>
            <a:ext cx="307975" cy="1984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83" name="Straight Connector 304"/>
          <p:cNvCxnSpPr>
            <a:cxnSpLocks noChangeShapeType="1"/>
            <a:endCxn id="982" idx="7"/>
          </p:cNvCxnSpPr>
          <p:nvPr/>
        </p:nvCxnSpPr>
        <p:spPr bwMode="auto">
          <a:xfrm flipH="1" flipV="1">
            <a:off x="4483101" y="3028951"/>
            <a:ext cx="246063" cy="873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784" name="TextBox 39958"/>
          <p:cNvSpPr txBox="1">
            <a:spLocks noChangeArrowheads="1"/>
          </p:cNvSpPr>
          <p:nvPr/>
        </p:nvSpPr>
        <p:spPr bwMode="auto">
          <a:xfrm>
            <a:off x="3417889" y="3070226"/>
            <a:ext cx="947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A</a:t>
            </a:r>
          </a:p>
        </p:txBody>
      </p:sp>
      <p:grpSp>
        <p:nvGrpSpPr>
          <p:cNvPr id="785" name="Group 347"/>
          <p:cNvGrpSpPr>
            <a:grpSpLocks/>
          </p:cNvGrpSpPr>
          <p:nvPr/>
        </p:nvGrpSpPr>
        <p:grpSpPr bwMode="auto">
          <a:xfrm>
            <a:off x="5884864" y="3562351"/>
            <a:ext cx="573087" cy="220663"/>
            <a:chOff x="1871277" y="1576300"/>
            <a:chExt cx="1128371" cy="437860"/>
          </a:xfrm>
        </p:grpSpPr>
        <p:sp>
          <p:nvSpPr>
            <p:cNvPr id="786" name="Oval 78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87" name="Rectangle 786"/>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88" name="Oval 78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89" name="Freeform 788"/>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90" name="Freeform 78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91" name="Freeform 79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92" name="Freeform 79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93" name="Straight Connector 792"/>
            <p:cNvCxnSpPr>
              <a:cxnSpLocks noChangeShapeType="1"/>
              <a:endCxn id="78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94" name="Straight Connector 79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795" name="Group 347"/>
          <p:cNvGrpSpPr>
            <a:grpSpLocks/>
          </p:cNvGrpSpPr>
          <p:nvPr/>
        </p:nvGrpSpPr>
        <p:grpSpPr bwMode="auto">
          <a:xfrm>
            <a:off x="5081588" y="3321051"/>
            <a:ext cx="571500" cy="220663"/>
            <a:chOff x="1871277" y="1576300"/>
            <a:chExt cx="1128371" cy="437860"/>
          </a:xfrm>
        </p:grpSpPr>
        <p:sp>
          <p:nvSpPr>
            <p:cNvPr id="796" name="Oval 79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97" name="Rectangle 796"/>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98" name="Oval 79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799" name="Freeform 798"/>
            <p:cNvSpPr/>
            <p:nvPr/>
          </p:nvSpPr>
          <p:spPr bwMode="auto">
            <a:xfrm>
              <a:off x="2159638" y="1673953"/>
              <a:ext cx="548513"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00" name="Freeform 79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01" name="Freeform 80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02" name="Freeform 80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03" name="Straight Connector 802"/>
            <p:cNvCxnSpPr>
              <a:cxnSpLocks noChangeShapeType="1"/>
              <a:endCxn id="79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04" name="Straight Connector 80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05" name="Group 347"/>
          <p:cNvGrpSpPr>
            <a:grpSpLocks/>
          </p:cNvGrpSpPr>
          <p:nvPr/>
        </p:nvGrpSpPr>
        <p:grpSpPr bwMode="auto">
          <a:xfrm>
            <a:off x="4560889" y="3098801"/>
            <a:ext cx="573087" cy="219075"/>
            <a:chOff x="1871277" y="1576300"/>
            <a:chExt cx="1128371" cy="437860"/>
          </a:xfrm>
        </p:grpSpPr>
        <p:sp>
          <p:nvSpPr>
            <p:cNvPr id="806" name="Oval 80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807" name="Rectangle 806"/>
            <p:cNvSpPr/>
            <p:nvPr/>
          </p:nvSpPr>
          <p:spPr bwMode="auto">
            <a:xfrm>
              <a:off x="1871277" y="1738119"/>
              <a:ext cx="1128371" cy="11739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08" name="Oval 80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809" name="Freeform 808"/>
            <p:cNvSpPr/>
            <p:nvPr/>
          </p:nvSpPr>
          <p:spPr bwMode="auto">
            <a:xfrm>
              <a:off x="2158840" y="1674661"/>
              <a:ext cx="550120"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10" name="Freeform 80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11" name="Freeform 81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12" name="Freeform 81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13" name="Straight Connector 812"/>
            <p:cNvCxnSpPr>
              <a:cxnSpLocks noChangeShapeType="1"/>
              <a:endCxn id="80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14" name="Straight Connector 81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15" name="Group 347"/>
          <p:cNvGrpSpPr>
            <a:grpSpLocks/>
          </p:cNvGrpSpPr>
          <p:nvPr/>
        </p:nvGrpSpPr>
        <p:grpSpPr bwMode="auto">
          <a:xfrm>
            <a:off x="4318000" y="3405189"/>
            <a:ext cx="573088" cy="219075"/>
            <a:chOff x="1871277" y="1576300"/>
            <a:chExt cx="1128371" cy="437860"/>
          </a:xfrm>
        </p:grpSpPr>
        <p:sp>
          <p:nvSpPr>
            <p:cNvPr id="816" name="Oval 81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817" name="Rectangle 816"/>
            <p:cNvSpPr/>
            <p:nvPr/>
          </p:nvSpPr>
          <p:spPr bwMode="auto">
            <a:xfrm>
              <a:off x="1871277" y="1738117"/>
              <a:ext cx="1128371" cy="11739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18" name="Oval 81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819" name="Freeform 818"/>
            <p:cNvSpPr/>
            <p:nvPr/>
          </p:nvSpPr>
          <p:spPr bwMode="auto">
            <a:xfrm>
              <a:off x="2158839" y="1674659"/>
              <a:ext cx="550119"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20" name="Freeform 81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21" name="Freeform 82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22" name="Freeform 82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23" name="Straight Connector 822"/>
            <p:cNvCxnSpPr>
              <a:cxnSpLocks noChangeShapeType="1"/>
              <a:endCxn id="81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24" name="Straight Connector 82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25" name="Group 347"/>
          <p:cNvGrpSpPr>
            <a:grpSpLocks/>
          </p:cNvGrpSpPr>
          <p:nvPr/>
        </p:nvGrpSpPr>
        <p:grpSpPr bwMode="auto">
          <a:xfrm>
            <a:off x="4865689" y="3759201"/>
            <a:ext cx="573087" cy="220663"/>
            <a:chOff x="1871277" y="1576300"/>
            <a:chExt cx="1128371" cy="437860"/>
          </a:xfrm>
        </p:grpSpPr>
        <p:sp>
          <p:nvSpPr>
            <p:cNvPr id="826" name="Oval 82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827" name="Rectangle 826"/>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28" name="Oval 82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829" name="Freeform 828"/>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30" name="Freeform 82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31" name="Freeform 83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32" name="Freeform 83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33" name="Straight Connector 832"/>
            <p:cNvCxnSpPr>
              <a:cxnSpLocks noChangeShapeType="1"/>
              <a:endCxn id="82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34" name="Straight Connector 83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35" name="Group 347"/>
          <p:cNvGrpSpPr>
            <a:grpSpLocks/>
          </p:cNvGrpSpPr>
          <p:nvPr/>
        </p:nvGrpSpPr>
        <p:grpSpPr bwMode="auto">
          <a:xfrm>
            <a:off x="3629025" y="3614738"/>
            <a:ext cx="573088" cy="220662"/>
            <a:chOff x="1871277" y="1576300"/>
            <a:chExt cx="1128371" cy="437860"/>
          </a:xfrm>
        </p:grpSpPr>
        <p:sp>
          <p:nvSpPr>
            <p:cNvPr id="836" name="Oval 83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837" name="Rectangle 836"/>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38" name="Oval 83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839" name="Freeform 838"/>
            <p:cNvSpPr/>
            <p:nvPr/>
          </p:nvSpPr>
          <p:spPr bwMode="auto">
            <a:xfrm>
              <a:off x="2158839" y="1673951"/>
              <a:ext cx="550119"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40" name="Freeform 83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41" name="Freeform 84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842" name="Freeform 84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843" name="Straight Connector 842"/>
            <p:cNvCxnSpPr>
              <a:cxnSpLocks noChangeShapeType="1"/>
              <a:endCxn id="83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44" name="Straight Connector 84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45" name="Group 2"/>
          <p:cNvGrpSpPr>
            <a:grpSpLocks/>
          </p:cNvGrpSpPr>
          <p:nvPr/>
        </p:nvGrpSpPr>
        <p:grpSpPr bwMode="auto">
          <a:xfrm>
            <a:off x="3349625" y="2241551"/>
            <a:ext cx="647700" cy="417513"/>
            <a:chOff x="3053396" y="4304255"/>
            <a:chExt cx="648422" cy="418253"/>
          </a:xfrm>
        </p:grpSpPr>
        <p:sp>
          <p:nvSpPr>
            <p:cNvPr id="84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48" name="Group 131"/>
          <p:cNvGrpSpPr>
            <a:grpSpLocks/>
          </p:cNvGrpSpPr>
          <p:nvPr/>
        </p:nvGrpSpPr>
        <p:grpSpPr bwMode="auto">
          <a:xfrm>
            <a:off x="2193925" y="3041651"/>
            <a:ext cx="647700" cy="417513"/>
            <a:chOff x="3053396" y="4304255"/>
            <a:chExt cx="648422" cy="418253"/>
          </a:xfrm>
        </p:grpSpPr>
        <p:sp>
          <p:nvSpPr>
            <p:cNvPr id="84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0"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51" name="Group 135"/>
          <p:cNvGrpSpPr>
            <a:grpSpLocks/>
          </p:cNvGrpSpPr>
          <p:nvPr/>
        </p:nvGrpSpPr>
        <p:grpSpPr bwMode="auto">
          <a:xfrm>
            <a:off x="7858125" y="2495551"/>
            <a:ext cx="649288" cy="417513"/>
            <a:chOff x="3053396" y="4304255"/>
            <a:chExt cx="648422" cy="418253"/>
          </a:xfrm>
        </p:grpSpPr>
        <p:sp>
          <p:nvSpPr>
            <p:cNvPr id="85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3"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54" name="Group 138"/>
          <p:cNvGrpSpPr>
            <a:grpSpLocks/>
          </p:cNvGrpSpPr>
          <p:nvPr/>
        </p:nvGrpSpPr>
        <p:grpSpPr bwMode="auto">
          <a:xfrm>
            <a:off x="2765425" y="5353051"/>
            <a:ext cx="647700" cy="417513"/>
            <a:chOff x="3053396" y="4304255"/>
            <a:chExt cx="648422" cy="418253"/>
          </a:xfrm>
        </p:grpSpPr>
        <p:sp>
          <p:nvSpPr>
            <p:cNvPr id="85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57" name="Group 141"/>
          <p:cNvGrpSpPr>
            <a:grpSpLocks/>
          </p:cNvGrpSpPr>
          <p:nvPr/>
        </p:nvGrpSpPr>
        <p:grpSpPr bwMode="auto">
          <a:xfrm>
            <a:off x="2346325" y="4730751"/>
            <a:ext cx="647700" cy="417513"/>
            <a:chOff x="3053396" y="4304255"/>
            <a:chExt cx="648422" cy="418253"/>
          </a:xfrm>
        </p:grpSpPr>
        <p:sp>
          <p:nvSpPr>
            <p:cNvPr id="85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9"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60" name="Group 144"/>
          <p:cNvGrpSpPr>
            <a:grpSpLocks/>
          </p:cNvGrpSpPr>
          <p:nvPr/>
        </p:nvGrpSpPr>
        <p:grpSpPr bwMode="auto">
          <a:xfrm>
            <a:off x="2117725" y="4070351"/>
            <a:ext cx="647700" cy="417513"/>
            <a:chOff x="3053396" y="4304255"/>
            <a:chExt cx="648422" cy="418253"/>
          </a:xfrm>
        </p:grpSpPr>
        <p:sp>
          <p:nvSpPr>
            <p:cNvPr id="86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2"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63" name="Group 147"/>
          <p:cNvGrpSpPr>
            <a:grpSpLocks/>
          </p:cNvGrpSpPr>
          <p:nvPr/>
        </p:nvGrpSpPr>
        <p:grpSpPr bwMode="auto">
          <a:xfrm>
            <a:off x="8607425" y="2927351"/>
            <a:ext cx="649288" cy="417513"/>
            <a:chOff x="3053396" y="4304255"/>
            <a:chExt cx="648422" cy="418253"/>
          </a:xfrm>
        </p:grpSpPr>
        <p:sp>
          <p:nvSpPr>
            <p:cNvPr id="86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5"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66" name="Group 150"/>
          <p:cNvGrpSpPr>
            <a:grpSpLocks/>
          </p:cNvGrpSpPr>
          <p:nvPr/>
        </p:nvGrpSpPr>
        <p:grpSpPr bwMode="auto">
          <a:xfrm>
            <a:off x="4949825" y="2000251"/>
            <a:ext cx="649288" cy="417513"/>
            <a:chOff x="3053396" y="4304255"/>
            <a:chExt cx="648422" cy="418253"/>
          </a:xfrm>
        </p:grpSpPr>
        <p:sp>
          <p:nvSpPr>
            <p:cNvPr id="86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8"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69" name="Group 153"/>
          <p:cNvGrpSpPr>
            <a:grpSpLocks/>
          </p:cNvGrpSpPr>
          <p:nvPr/>
        </p:nvGrpSpPr>
        <p:grpSpPr bwMode="auto">
          <a:xfrm>
            <a:off x="2574925" y="2647951"/>
            <a:ext cx="647700" cy="417513"/>
            <a:chOff x="3053396" y="4304255"/>
            <a:chExt cx="648422" cy="418253"/>
          </a:xfrm>
        </p:grpSpPr>
        <p:sp>
          <p:nvSpPr>
            <p:cNvPr id="87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72" name="Group 156"/>
          <p:cNvGrpSpPr>
            <a:grpSpLocks/>
          </p:cNvGrpSpPr>
          <p:nvPr/>
        </p:nvGrpSpPr>
        <p:grpSpPr bwMode="auto">
          <a:xfrm>
            <a:off x="5864225" y="1974851"/>
            <a:ext cx="649288" cy="417513"/>
            <a:chOff x="3053396" y="4304255"/>
            <a:chExt cx="648422" cy="418253"/>
          </a:xfrm>
        </p:grpSpPr>
        <p:sp>
          <p:nvSpPr>
            <p:cNvPr id="87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75" name="Group 160"/>
          <p:cNvGrpSpPr>
            <a:grpSpLocks/>
          </p:cNvGrpSpPr>
          <p:nvPr/>
        </p:nvGrpSpPr>
        <p:grpSpPr bwMode="auto">
          <a:xfrm>
            <a:off x="8924925" y="5607051"/>
            <a:ext cx="649288" cy="417513"/>
            <a:chOff x="3053396" y="4304255"/>
            <a:chExt cx="648422" cy="418253"/>
          </a:xfrm>
        </p:grpSpPr>
        <p:sp>
          <p:nvSpPr>
            <p:cNvPr id="87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7"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78" name="Group 163"/>
          <p:cNvGrpSpPr>
            <a:grpSpLocks/>
          </p:cNvGrpSpPr>
          <p:nvPr/>
        </p:nvGrpSpPr>
        <p:grpSpPr bwMode="auto">
          <a:xfrm>
            <a:off x="9763125" y="4959351"/>
            <a:ext cx="649288" cy="417513"/>
            <a:chOff x="3053396" y="4304255"/>
            <a:chExt cx="648422" cy="418253"/>
          </a:xfrm>
        </p:grpSpPr>
        <p:sp>
          <p:nvSpPr>
            <p:cNvPr id="87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81" name="Group 169"/>
          <p:cNvGrpSpPr>
            <a:grpSpLocks/>
          </p:cNvGrpSpPr>
          <p:nvPr/>
        </p:nvGrpSpPr>
        <p:grpSpPr bwMode="auto">
          <a:xfrm>
            <a:off x="6689725" y="5848351"/>
            <a:ext cx="649288" cy="417513"/>
            <a:chOff x="3053396" y="4304255"/>
            <a:chExt cx="648422" cy="418253"/>
          </a:xfrm>
        </p:grpSpPr>
        <p:sp>
          <p:nvSpPr>
            <p:cNvPr id="8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3"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84" name="Group 172"/>
          <p:cNvGrpSpPr>
            <a:grpSpLocks/>
          </p:cNvGrpSpPr>
          <p:nvPr/>
        </p:nvGrpSpPr>
        <p:grpSpPr bwMode="auto">
          <a:xfrm>
            <a:off x="5775325" y="5988051"/>
            <a:ext cx="649288" cy="417513"/>
            <a:chOff x="3053396" y="4304255"/>
            <a:chExt cx="648422" cy="418253"/>
          </a:xfrm>
        </p:grpSpPr>
        <p:sp>
          <p:nvSpPr>
            <p:cNvPr id="88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887" name="Group 175"/>
          <p:cNvGrpSpPr>
            <a:grpSpLocks/>
          </p:cNvGrpSpPr>
          <p:nvPr/>
        </p:nvGrpSpPr>
        <p:grpSpPr bwMode="auto">
          <a:xfrm>
            <a:off x="4556125" y="5835651"/>
            <a:ext cx="649288" cy="417513"/>
            <a:chOff x="3053396" y="4304255"/>
            <a:chExt cx="648422" cy="418253"/>
          </a:xfrm>
        </p:grpSpPr>
        <p:sp>
          <p:nvSpPr>
            <p:cNvPr id="8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9"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890" name="TextBox 4"/>
          <p:cNvSpPr txBox="1">
            <a:spLocks noChangeArrowheads="1"/>
          </p:cNvSpPr>
          <p:nvPr/>
        </p:nvSpPr>
        <p:spPr bwMode="auto">
          <a:xfrm rot="1053502">
            <a:off x="6964364" y="1900239"/>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891" name="TextBox 179"/>
          <p:cNvSpPr txBox="1">
            <a:spLocks noChangeArrowheads="1"/>
          </p:cNvSpPr>
          <p:nvPr/>
        </p:nvSpPr>
        <p:spPr bwMode="auto">
          <a:xfrm rot="2829263">
            <a:off x="9250363" y="3373438"/>
            <a:ext cx="544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892" name="TextBox 180"/>
          <p:cNvSpPr txBox="1">
            <a:spLocks noChangeArrowheads="1"/>
          </p:cNvSpPr>
          <p:nvPr/>
        </p:nvSpPr>
        <p:spPr bwMode="auto">
          <a:xfrm rot="9845918">
            <a:off x="7918451" y="58848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893" name="TextBox 181"/>
          <p:cNvSpPr txBox="1">
            <a:spLocks noChangeArrowheads="1"/>
          </p:cNvSpPr>
          <p:nvPr/>
        </p:nvSpPr>
        <p:spPr bwMode="auto">
          <a:xfrm rot="11651262">
            <a:off x="3551239" y="578961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894" name="TextBox 182"/>
          <p:cNvSpPr txBox="1">
            <a:spLocks noChangeArrowheads="1"/>
          </p:cNvSpPr>
          <p:nvPr/>
        </p:nvSpPr>
        <p:spPr bwMode="auto">
          <a:xfrm rot="16607303">
            <a:off x="1964532" y="3482182"/>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895" name="TextBox 183"/>
          <p:cNvSpPr txBox="1">
            <a:spLocks noChangeArrowheads="1"/>
          </p:cNvSpPr>
          <p:nvPr/>
        </p:nvSpPr>
        <p:spPr bwMode="auto">
          <a:xfrm rot="20582737">
            <a:off x="4151314" y="1849439"/>
            <a:ext cx="542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cxnSp>
        <p:nvCxnSpPr>
          <p:cNvPr id="896" name="Straight Connector 12"/>
          <p:cNvCxnSpPr>
            <a:cxnSpLocks noChangeShapeType="1"/>
          </p:cNvCxnSpPr>
          <p:nvPr/>
        </p:nvCxnSpPr>
        <p:spPr bwMode="auto">
          <a:xfrm>
            <a:off x="3906839"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97" name="Straight Connector 500"/>
          <p:cNvCxnSpPr>
            <a:cxnSpLocks noChangeShapeType="1"/>
            <a:endCxn id="984" idx="2"/>
          </p:cNvCxnSpPr>
          <p:nvPr/>
        </p:nvCxnSpPr>
        <p:spPr bwMode="auto">
          <a:xfrm>
            <a:off x="3162300" y="2849563"/>
            <a:ext cx="83185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98" name="Straight Connector 501"/>
          <p:cNvCxnSpPr>
            <a:cxnSpLocks noChangeShapeType="1"/>
          </p:cNvCxnSpPr>
          <p:nvPr/>
        </p:nvCxnSpPr>
        <p:spPr bwMode="auto">
          <a:xfrm flipV="1">
            <a:off x="2759075" y="2973388"/>
            <a:ext cx="1303338" cy="27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99" name="Straight Connector 502"/>
          <p:cNvCxnSpPr>
            <a:cxnSpLocks noChangeShapeType="1"/>
          </p:cNvCxnSpPr>
          <p:nvPr/>
        </p:nvCxnSpPr>
        <p:spPr bwMode="auto">
          <a:xfrm>
            <a:off x="5440364" y="2411414"/>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0" name="Straight Connector 503"/>
          <p:cNvCxnSpPr>
            <a:cxnSpLocks noChangeShapeType="1"/>
          </p:cNvCxnSpPr>
          <p:nvPr/>
        </p:nvCxnSpPr>
        <p:spPr bwMode="auto">
          <a:xfrm flipH="1">
            <a:off x="5949951" y="2389189"/>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 name="Straight Connector 504"/>
          <p:cNvCxnSpPr>
            <a:cxnSpLocks noChangeShapeType="1"/>
          </p:cNvCxnSpPr>
          <p:nvPr/>
        </p:nvCxnSpPr>
        <p:spPr bwMode="auto">
          <a:xfrm>
            <a:off x="8294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2" name="Straight Connector 505"/>
          <p:cNvCxnSpPr>
            <a:cxnSpLocks noChangeShapeType="1"/>
          </p:cNvCxnSpPr>
          <p:nvPr/>
        </p:nvCxnSpPr>
        <p:spPr bwMode="auto">
          <a:xfrm flipH="1">
            <a:off x="8661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3" name="Straight Connector 507"/>
          <p:cNvCxnSpPr>
            <a:cxnSpLocks noChangeShapeType="1"/>
          </p:cNvCxnSpPr>
          <p:nvPr/>
        </p:nvCxnSpPr>
        <p:spPr bwMode="auto">
          <a:xfrm flipH="1" flipV="1">
            <a:off x="8978901"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4" name="Straight Connector 509"/>
          <p:cNvCxnSpPr>
            <a:cxnSpLocks noChangeShapeType="1"/>
            <a:stCxn id="882" idx="0"/>
          </p:cNvCxnSpPr>
          <p:nvPr/>
        </p:nvCxnSpPr>
        <p:spPr bwMode="auto">
          <a:xfrm flipH="1" flipV="1">
            <a:off x="6843713" y="4694238"/>
            <a:ext cx="285750" cy="1160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5" name="Straight Connector 510"/>
          <p:cNvCxnSpPr>
            <a:cxnSpLocks noChangeShapeType="1"/>
          </p:cNvCxnSpPr>
          <p:nvPr/>
        </p:nvCxnSpPr>
        <p:spPr bwMode="auto">
          <a:xfrm flipH="1" flipV="1">
            <a:off x="5592764"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6" name="Straight Connector 511"/>
          <p:cNvCxnSpPr>
            <a:cxnSpLocks noChangeShapeType="1"/>
            <a:stCxn id="889" idx="0"/>
          </p:cNvCxnSpPr>
          <p:nvPr/>
        </p:nvCxnSpPr>
        <p:spPr bwMode="auto">
          <a:xfrm flipH="1" flipV="1">
            <a:off x="4668839" y="5192714"/>
            <a:ext cx="244475" cy="661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7" name="Straight Connector 512"/>
          <p:cNvCxnSpPr>
            <a:cxnSpLocks noChangeShapeType="1"/>
          </p:cNvCxnSpPr>
          <p:nvPr/>
        </p:nvCxnSpPr>
        <p:spPr bwMode="auto">
          <a:xfrm flipV="1">
            <a:off x="3314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8" name="Straight Connector 513"/>
          <p:cNvCxnSpPr>
            <a:cxnSpLocks noChangeShapeType="1"/>
            <a:endCxn id="974" idx="2"/>
          </p:cNvCxnSpPr>
          <p:nvPr/>
        </p:nvCxnSpPr>
        <p:spPr bwMode="auto">
          <a:xfrm>
            <a:off x="2908300" y="5018089"/>
            <a:ext cx="450850"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9" name="Straight Connector 514"/>
          <p:cNvCxnSpPr>
            <a:cxnSpLocks noChangeShapeType="1"/>
          </p:cNvCxnSpPr>
          <p:nvPr/>
        </p:nvCxnSpPr>
        <p:spPr bwMode="auto">
          <a:xfrm>
            <a:off x="2679700" y="4376738"/>
            <a:ext cx="99695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910" name="Group 347"/>
          <p:cNvGrpSpPr>
            <a:grpSpLocks/>
          </p:cNvGrpSpPr>
          <p:nvPr/>
        </p:nvGrpSpPr>
        <p:grpSpPr bwMode="auto">
          <a:xfrm>
            <a:off x="8342314" y="3868738"/>
            <a:ext cx="530225" cy="214312"/>
            <a:chOff x="1871277" y="1576300"/>
            <a:chExt cx="1128371" cy="437860"/>
          </a:xfrm>
        </p:grpSpPr>
        <p:sp>
          <p:nvSpPr>
            <p:cNvPr id="911" name="Oval 91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12" name="Rectangle 911"/>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13" name="Oval 91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14" name="Freeform 913"/>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15" name="Freeform 91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16" name="Freeform 91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17" name="Freeform 91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18" name="Straight Connector 917"/>
            <p:cNvCxnSpPr>
              <a:cxnSpLocks noChangeShapeType="1"/>
              <a:endCxn id="91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19" name="Straight Connector 91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20" name="Group 347"/>
          <p:cNvGrpSpPr>
            <a:grpSpLocks/>
          </p:cNvGrpSpPr>
          <p:nvPr/>
        </p:nvGrpSpPr>
        <p:grpSpPr bwMode="auto">
          <a:xfrm>
            <a:off x="8574089" y="4464051"/>
            <a:ext cx="530225" cy="214313"/>
            <a:chOff x="1871277" y="1576300"/>
            <a:chExt cx="1128371" cy="437860"/>
          </a:xfrm>
        </p:grpSpPr>
        <p:sp>
          <p:nvSpPr>
            <p:cNvPr id="921" name="Oval 92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22" name="Rectangle 921"/>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23" name="Oval 92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24" name="Freeform 923"/>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25" name="Freeform 92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26" name="Freeform 92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27" name="Freeform 92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28" name="Straight Connector 927"/>
            <p:cNvCxnSpPr>
              <a:cxnSpLocks noChangeShapeType="1"/>
              <a:endCxn id="92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29" name="Straight Connector 92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30" name="Group 347"/>
          <p:cNvGrpSpPr>
            <a:grpSpLocks/>
          </p:cNvGrpSpPr>
          <p:nvPr/>
        </p:nvGrpSpPr>
        <p:grpSpPr bwMode="auto">
          <a:xfrm>
            <a:off x="6483351" y="4514851"/>
            <a:ext cx="530225" cy="214313"/>
            <a:chOff x="1871277" y="1576300"/>
            <a:chExt cx="1128371" cy="437860"/>
          </a:xfrm>
        </p:grpSpPr>
        <p:sp>
          <p:nvSpPr>
            <p:cNvPr id="931" name="Oval 93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32" name="Rectangle 931"/>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33" name="Oval 93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34" name="Freeform 933"/>
            <p:cNvSpPr/>
            <p:nvPr/>
          </p:nvSpPr>
          <p:spPr bwMode="auto">
            <a:xfrm>
              <a:off x="2158438" y="1673602"/>
              <a:ext cx="550671"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35" name="Freeform 93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36" name="Freeform 93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37" name="Freeform 93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38" name="Straight Connector 937"/>
            <p:cNvCxnSpPr>
              <a:cxnSpLocks noChangeShapeType="1"/>
              <a:endCxn id="93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39" name="Straight Connector 93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940" name="Straight Connector 508"/>
          <p:cNvCxnSpPr>
            <a:cxnSpLocks noChangeShapeType="1"/>
          </p:cNvCxnSpPr>
          <p:nvPr/>
        </p:nvCxnSpPr>
        <p:spPr bwMode="auto">
          <a:xfrm flipH="1" flipV="1">
            <a:off x="8020050" y="4722814"/>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941" name="Group 347"/>
          <p:cNvGrpSpPr>
            <a:grpSpLocks/>
          </p:cNvGrpSpPr>
          <p:nvPr/>
        </p:nvGrpSpPr>
        <p:grpSpPr bwMode="auto">
          <a:xfrm>
            <a:off x="3667125" y="4305300"/>
            <a:ext cx="484188" cy="211138"/>
            <a:chOff x="1871277" y="1576300"/>
            <a:chExt cx="1128371" cy="437860"/>
          </a:xfrm>
        </p:grpSpPr>
        <p:sp>
          <p:nvSpPr>
            <p:cNvPr id="942" name="Oval 94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43" name="Rectangle 942"/>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4" name="Oval 94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45" name="Freeform 944"/>
            <p:cNvSpPr/>
            <p:nvPr/>
          </p:nvSpPr>
          <p:spPr bwMode="auto">
            <a:xfrm>
              <a:off x="2159844" y="1671774"/>
              <a:ext cx="547537"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6" name="Freeform 94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47" name="Freeform 94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48" name="Freeform 94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49" name="Straight Connector 948"/>
            <p:cNvCxnSpPr>
              <a:cxnSpLocks noChangeShapeType="1"/>
              <a:endCxn id="94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0" name="Straight Connector 94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51" name="Group 347"/>
          <p:cNvGrpSpPr>
            <a:grpSpLocks/>
          </p:cNvGrpSpPr>
          <p:nvPr/>
        </p:nvGrpSpPr>
        <p:grpSpPr bwMode="auto">
          <a:xfrm>
            <a:off x="5268914" y="5006975"/>
            <a:ext cx="484187" cy="211138"/>
            <a:chOff x="1871277" y="1576300"/>
            <a:chExt cx="1128371" cy="437860"/>
          </a:xfrm>
        </p:grpSpPr>
        <p:sp>
          <p:nvSpPr>
            <p:cNvPr id="952" name="Oval 95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53" name="Rectangle 952"/>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54" name="Oval 95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55" name="Freeform 954"/>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56" name="Freeform 95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57" name="Freeform 95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58" name="Freeform 95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59" name="Straight Connector 958"/>
            <p:cNvCxnSpPr>
              <a:cxnSpLocks noChangeShapeType="1"/>
              <a:endCxn id="95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60" name="Straight Connector 95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61" name="Group 439"/>
          <p:cNvGrpSpPr>
            <a:grpSpLocks/>
          </p:cNvGrpSpPr>
          <p:nvPr/>
        </p:nvGrpSpPr>
        <p:grpSpPr bwMode="auto">
          <a:xfrm>
            <a:off x="4405314" y="5194300"/>
            <a:ext cx="484187" cy="211138"/>
            <a:chOff x="1871277" y="1576300"/>
            <a:chExt cx="1128371" cy="437860"/>
          </a:xfrm>
        </p:grpSpPr>
        <p:sp>
          <p:nvSpPr>
            <p:cNvPr id="962" name="Oval 96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63" name="Rectangle 962"/>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64" name="Oval 96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65" name="Freeform 964"/>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66" name="Freeform 96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67" name="Freeform 96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68" name="Freeform 96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69" name="Straight Connector 968"/>
            <p:cNvCxnSpPr>
              <a:cxnSpLocks noChangeShapeType="1"/>
              <a:endCxn id="96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0" name="Straight Connector 96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71" name="Group 347"/>
          <p:cNvGrpSpPr>
            <a:grpSpLocks/>
          </p:cNvGrpSpPr>
          <p:nvPr/>
        </p:nvGrpSpPr>
        <p:grpSpPr bwMode="auto">
          <a:xfrm>
            <a:off x="3359150" y="5056189"/>
            <a:ext cx="484188" cy="211137"/>
            <a:chOff x="1871277" y="1576300"/>
            <a:chExt cx="1128371" cy="437860"/>
          </a:xfrm>
        </p:grpSpPr>
        <p:sp>
          <p:nvSpPr>
            <p:cNvPr id="972" name="Oval 97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73" name="Rectangle 972"/>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74" name="Oval 97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75" name="Freeform 974"/>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76" name="Freeform 97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77" name="Freeform 97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78" name="Freeform 97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79" name="Straight Connector 978"/>
            <p:cNvCxnSpPr>
              <a:cxnSpLocks noChangeShapeType="1"/>
              <a:endCxn id="97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80" name="Straight Connector 97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81" name="Group 347"/>
          <p:cNvGrpSpPr>
            <a:grpSpLocks/>
          </p:cNvGrpSpPr>
          <p:nvPr/>
        </p:nvGrpSpPr>
        <p:grpSpPr bwMode="auto">
          <a:xfrm>
            <a:off x="3994150" y="2832101"/>
            <a:ext cx="571500" cy="220663"/>
            <a:chOff x="1871277" y="1576300"/>
            <a:chExt cx="1128371" cy="437860"/>
          </a:xfrm>
        </p:grpSpPr>
        <p:sp>
          <p:nvSpPr>
            <p:cNvPr id="982" name="Oval 98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83" name="Rectangle 982"/>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84" name="Oval 98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85" name="Freeform 984"/>
            <p:cNvSpPr/>
            <p:nvPr/>
          </p:nvSpPr>
          <p:spPr bwMode="auto">
            <a:xfrm>
              <a:off x="2159638" y="1673953"/>
              <a:ext cx="548515"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86" name="Freeform 98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87" name="Freeform 98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88" name="Freeform 98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89" name="Straight Connector 988"/>
            <p:cNvCxnSpPr>
              <a:cxnSpLocks noChangeShapeType="1"/>
              <a:endCxn id="98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0" name="Straight Connector 98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91" name="Group 347"/>
          <p:cNvGrpSpPr>
            <a:grpSpLocks/>
          </p:cNvGrpSpPr>
          <p:nvPr/>
        </p:nvGrpSpPr>
        <p:grpSpPr bwMode="auto">
          <a:xfrm>
            <a:off x="5635625" y="2951163"/>
            <a:ext cx="571500" cy="220662"/>
            <a:chOff x="1871277" y="1576300"/>
            <a:chExt cx="1128371" cy="437860"/>
          </a:xfrm>
        </p:grpSpPr>
        <p:sp>
          <p:nvSpPr>
            <p:cNvPr id="992" name="Oval 99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93" name="Rectangle 992"/>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94" name="Oval 99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995" name="Freeform 994"/>
            <p:cNvSpPr/>
            <p:nvPr/>
          </p:nvSpPr>
          <p:spPr bwMode="auto">
            <a:xfrm>
              <a:off x="2159638" y="1673951"/>
              <a:ext cx="548515"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96" name="Freeform 99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97" name="Freeform 99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998" name="Freeform 99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999" name="Straight Connector 998"/>
            <p:cNvCxnSpPr>
              <a:cxnSpLocks noChangeShapeType="1"/>
              <a:endCxn id="99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00" name="Straight Connector 99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01" name="Group 531"/>
          <p:cNvGrpSpPr>
            <a:grpSpLocks/>
          </p:cNvGrpSpPr>
          <p:nvPr/>
        </p:nvGrpSpPr>
        <p:grpSpPr bwMode="auto">
          <a:xfrm>
            <a:off x="7627939" y="4654551"/>
            <a:ext cx="530225" cy="214313"/>
            <a:chOff x="1871277" y="1576300"/>
            <a:chExt cx="1128371" cy="437860"/>
          </a:xfrm>
        </p:grpSpPr>
        <p:sp>
          <p:nvSpPr>
            <p:cNvPr id="1002" name="Oval 100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03" name="Rectangle 1002"/>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04" name="Oval 100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05" name="Freeform 1004"/>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06" name="Freeform 100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07" name="Freeform 100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08" name="Freeform 100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009" name="Straight Connector 1008"/>
            <p:cNvCxnSpPr>
              <a:cxnSpLocks noChangeShapeType="1"/>
              <a:endCxn id="100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0" name="Straight Connector 100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1011" name="Straight Connector 506"/>
          <p:cNvCxnSpPr>
            <a:cxnSpLocks noChangeShapeType="1"/>
          </p:cNvCxnSpPr>
          <p:nvPr/>
        </p:nvCxnSpPr>
        <p:spPr bwMode="auto">
          <a:xfrm flipH="1">
            <a:off x="9090025" y="431165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012" name="Group 166"/>
          <p:cNvGrpSpPr>
            <a:grpSpLocks/>
          </p:cNvGrpSpPr>
          <p:nvPr/>
        </p:nvGrpSpPr>
        <p:grpSpPr bwMode="auto">
          <a:xfrm>
            <a:off x="9534525" y="4044951"/>
            <a:ext cx="649288" cy="417513"/>
            <a:chOff x="3053396" y="4304255"/>
            <a:chExt cx="648422" cy="418253"/>
          </a:xfrm>
        </p:grpSpPr>
        <p:sp>
          <p:nvSpPr>
            <p:cNvPr id="10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015" name="Group 20"/>
          <p:cNvGrpSpPr>
            <a:grpSpLocks/>
          </p:cNvGrpSpPr>
          <p:nvPr/>
        </p:nvGrpSpPr>
        <p:grpSpPr bwMode="auto">
          <a:xfrm>
            <a:off x="6221413" y="2871789"/>
            <a:ext cx="2133600" cy="1082675"/>
            <a:chOff x="4696844" y="2871032"/>
            <a:chExt cx="2133865" cy="1082781"/>
          </a:xfrm>
        </p:grpSpPr>
        <p:grpSp>
          <p:nvGrpSpPr>
            <p:cNvPr id="1016" name="Group 16"/>
            <p:cNvGrpSpPr>
              <a:grpSpLocks/>
            </p:cNvGrpSpPr>
            <p:nvPr/>
          </p:nvGrpSpPr>
          <p:grpSpPr bwMode="auto">
            <a:xfrm>
              <a:off x="5677190" y="2871032"/>
              <a:ext cx="530938" cy="338554"/>
              <a:chOff x="5573768" y="2726239"/>
              <a:chExt cx="530938" cy="338554"/>
            </a:xfrm>
          </p:grpSpPr>
          <p:sp>
            <p:nvSpPr>
              <p:cNvPr id="1019"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020"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chemeClr val="bg1"/>
                    </a:solidFill>
                  </a:rPr>
                  <a:t>IXP</a:t>
                </a:r>
              </a:p>
            </p:txBody>
          </p:sp>
        </p:grpSp>
        <p:cxnSp>
          <p:nvCxnSpPr>
            <p:cNvPr id="1017" name="Straight Connector 18"/>
            <p:cNvCxnSpPr>
              <a:cxnSpLocks noChangeShapeType="1"/>
            </p:cNvCxnSpPr>
            <p:nvPr/>
          </p:nvCxnSpPr>
          <p:spPr bwMode="auto">
            <a:xfrm>
              <a:off x="4696844" y="3073933"/>
              <a:ext cx="980347" cy="35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18" name="Straight Connector 516"/>
            <p:cNvCxnSpPr>
              <a:cxnSpLocks noChangeShapeType="1"/>
            </p:cNvCxnSpPr>
            <p:nvPr/>
          </p:nvCxnSpPr>
          <p:spPr bwMode="auto">
            <a:xfrm>
              <a:off x="6137159" y="3146857"/>
              <a:ext cx="693550" cy="8069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1021" name="Group 39939"/>
          <p:cNvGrpSpPr>
            <a:grpSpLocks/>
          </p:cNvGrpSpPr>
          <p:nvPr/>
        </p:nvGrpSpPr>
        <p:grpSpPr bwMode="auto">
          <a:xfrm>
            <a:off x="3908425" y="3703639"/>
            <a:ext cx="2921000" cy="1411287"/>
            <a:chOff x="2577005" y="3679131"/>
            <a:chExt cx="2919566" cy="1413453"/>
          </a:xfrm>
        </p:grpSpPr>
        <p:cxnSp>
          <p:nvCxnSpPr>
            <p:cNvPr id="1022" name="Straight Connector 7"/>
            <p:cNvCxnSpPr>
              <a:cxnSpLocks noChangeShapeType="1"/>
              <a:stCxn id="786" idx="6"/>
            </p:cNvCxnSpPr>
            <p:nvPr/>
          </p:nvCxnSpPr>
          <p:spPr bwMode="auto">
            <a:xfrm>
              <a:off x="5124112" y="3679131"/>
              <a:ext cx="372459" cy="17130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23" name="Straight Connector 415"/>
            <p:cNvCxnSpPr>
              <a:cxnSpLocks noChangeShapeType="1"/>
              <a:endCxn id="944" idx="4"/>
            </p:cNvCxnSpPr>
            <p:nvPr/>
          </p:nvCxnSpPr>
          <p:spPr bwMode="auto">
            <a:xfrm flipH="1">
              <a:off x="2577005" y="3804357"/>
              <a:ext cx="19911" cy="47755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24" name="Straight Connector 523"/>
            <p:cNvCxnSpPr>
              <a:cxnSpLocks noChangeShapeType="1"/>
            </p:cNvCxnSpPr>
            <p:nvPr/>
          </p:nvCxnSpPr>
          <p:spPr bwMode="auto">
            <a:xfrm flipV="1">
              <a:off x="4424422" y="4626270"/>
              <a:ext cx="726759" cy="46631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1025" name="Group 39945"/>
          <p:cNvGrpSpPr>
            <a:grpSpLocks/>
          </p:cNvGrpSpPr>
          <p:nvPr/>
        </p:nvGrpSpPr>
        <p:grpSpPr bwMode="auto">
          <a:xfrm>
            <a:off x="6210301" y="4864101"/>
            <a:ext cx="1914525" cy="741363"/>
            <a:chOff x="4686300" y="4864100"/>
            <a:chExt cx="1914118" cy="740879"/>
          </a:xfrm>
        </p:grpSpPr>
        <p:sp>
          <p:nvSpPr>
            <p:cNvPr id="1026" name="TextBox 39940"/>
            <p:cNvSpPr txBox="1">
              <a:spLocks noChangeArrowheads="1"/>
            </p:cNvSpPr>
            <p:nvPr/>
          </p:nvSpPr>
          <p:spPr bwMode="auto">
            <a:xfrm>
              <a:off x="4838700" y="5143500"/>
              <a:ext cx="1761718" cy="4614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solidFill>
                    <a:srgbClr val="CC0000"/>
                  </a:solidFill>
                </a:rPr>
                <a:t>peering link</a:t>
              </a:r>
            </a:p>
          </p:txBody>
        </p:sp>
        <p:cxnSp>
          <p:nvCxnSpPr>
            <p:cNvPr id="1027" name="Straight Connector 39943"/>
            <p:cNvCxnSpPr>
              <a:cxnSpLocks noChangeShapeType="1"/>
            </p:cNvCxnSpPr>
            <p:nvPr/>
          </p:nvCxnSpPr>
          <p:spPr bwMode="auto">
            <a:xfrm>
              <a:off x="4686300" y="4864100"/>
              <a:ext cx="266700" cy="4191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grpSp>
      <p:grpSp>
        <p:nvGrpSpPr>
          <p:cNvPr id="1028" name="Group 39950"/>
          <p:cNvGrpSpPr>
            <a:grpSpLocks/>
          </p:cNvGrpSpPr>
          <p:nvPr/>
        </p:nvGrpSpPr>
        <p:grpSpPr bwMode="auto">
          <a:xfrm>
            <a:off x="6794501" y="1701800"/>
            <a:ext cx="3478213" cy="1169988"/>
            <a:chOff x="5270500" y="1701800"/>
            <a:chExt cx="3477123" cy="1169232"/>
          </a:xfrm>
        </p:grpSpPr>
        <p:sp>
          <p:nvSpPr>
            <p:cNvPr id="1029" name="TextBox 39946"/>
            <p:cNvSpPr txBox="1">
              <a:spLocks noChangeArrowheads="1"/>
            </p:cNvSpPr>
            <p:nvPr/>
          </p:nvSpPr>
          <p:spPr bwMode="auto">
            <a:xfrm>
              <a:off x="5270500" y="1701800"/>
              <a:ext cx="3477123" cy="46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solidFill>
                    <a:srgbClr val="CC0000"/>
                  </a:solidFill>
                </a:rPr>
                <a:t>Internet exchange point </a:t>
              </a:r>
            </a:p>
          </p:txBody>
        </p:sp>
        <p:cxnSp>
          <p:nvCxnSpPr>
            <p:cNvPr id="1030" name="Straight Connector 39948"/>
            <p:cNvCxnSpPr>
              <a:cxnSpLocks noChangeShapeType="1"/>
              <a:endCxn id="1020" idx="0"/>
            </p:cNvCxnSpPr>
            <p:nvPr/>
          </p:nvCxnSpPr>
          <p:spPr bwMode="auto">
            <a:xfrm flipH="1">
              <a:off x="5952289" y="2159000"/>
              <a:ext cx="219911" cy="71203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grpSp>
      <p:grpSp>
        <p:nvGrpSpPr>
          <p:cNvPr id="1031" name="Group 39937"/>
          <p:cNvGrpSpPr>
            <a:grpSpLocks/>
          </p:cNvGrpSpPr>
          <p:nvPr/>
        </p:nvGrpSpPr>
        <p:grpSpPr bwMode="auto">
          <a:xfrm>
            <a:off x="5430839" y="3883025"/>
            <a:ext cx="1379537" cy="674688"/>
            <a:chOff x="3962400" y="3676180"/>
            <a:chExt cx="1378622" cy="673930"/>
          </a:xfrm>
        </p:grpSpPr>
        <p:cxnSp>
          <p:nvCxnSpPr>
            <p:cNvPr id="1032" name="Straight Connector 515"/>
            <p:cNvCxnSpPr>
              <a:cxnSpLocks noChangeShapeType="1"/>
            </p:cNvCxnSpPr>
            <p:nvPr/>
          </p:nvCxnSpPr>
          <p:spPr bwMode="auto">
            <a:xfrm flipV="1">
              <a:off x="4065677" y="4166418"/>
              <a:ext cx="194972" cy="18369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1033" name="Group 518"/>
            <p:cNvGrpSpPr>
              <a:grpSpLocks/>
            </p:cNvGrpSpPr>
            <p:nvPr/>
          </p:nvGrpSpPr>
          <p:grpSpPr bwMode="auto">
            <a:xfrm>
              <a:off x="3993651" y="3824925"/>
              <a:ext cx="549165" cy="360218"/>
              <a:chOff x="5634518" y="2616953"/>
              <a:chExt cx="549165" cy="360218"/>
            </a:xfrm>
          </p:grpSpPr>
          <p:sp>
            <p:nvSpPr>
              <p:cNvPr id="1036" name="Oval 521"/>
              <p:cNvSpPr>
                <a:spLocks noChangeArrowheads="1"/>
              </p:cNvSpPr>
              <p:nvPr/>
            </p:nvSpPr>
            <p:spPr bwMode="auto">
              <a:xfrm>
                <a:off x="5634518" y="2672371"/>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037" name="TextBox 522"/>
              <p:cNvSpPr txBox="1">
                <a:spLocks noChangeArrowheads="1"/>
              </p:cNvSpPr>
              <p:nvPr/>
            </p:nvSpPr>
            <p:spPr bwMode="auto">
              <a:xfrm>
                <a:off x="5672004" y="2616953"/>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chemeClr val="bg1"/>
                    </a:solidFill>
                  </a:rPr>
                  <a:t>IXP</a:t>
                </a:r>
              </a:p>
            </p:txBody>
          </p:sp>
        </p:grpSp>
        <p:cxnSp>
          <p:nvCxnSpPr>
            <p:cNvPr id="1034" name="Straight Connector 519"/>
            <p:cNvCxnSpPr>
              <a:cxnSpLocks noChangeShapeType="1"/>
              <a:stCxn id="1036" idx="6"/>
              <a:endCxn id="735" idx="2"/>
            </p:cNvCxnSpPr>
            <p:nvPr/>
          </p:nvCxnSpPr>
          <p:spPr bwMode="auto">
            <a:xfrm flipV="1">
              <a:off x="4521743" y="3687971"/>
              <a:ext cx="819279" cy="34477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35" name="Straight Connector 520"/>
            <p:cNvCxnSpPr>
              <a:cxnSpLocks noChangeShapeType="1"/>
            </p:cNvCxnSpPr>
            <p:nvPr/>
          </p:nvCxnSpPr>
          <p:spPr bwMode="auto">
            <a:xfrm>
              <a:off x="3962400" y="3676180"/>
              <a:ext cx="300277" cy="20338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556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21"/>
                                        </p:tgtEl>
                                        <p:attrNameLst>
                                          <p:attrName>style.visibility</p:attrName>
                                        </p:attrNameLst>
                                      </p:cBhvr>
                                      <p:to>
                                        <p:strVal val="visible"/>
                                      </p:to>
                                    </p:set>
                                    <p:animEffect transition="in" filter="dissolve">
                                      <p:cBhvr>
                                        <p:cTn id="15" dur="500"/>
                                        <p:tgtEl>
                                          <p:spTgt spid="1021"/>
                                        </p:tgtEl>
                                      </p:cBhvr>
                                    </p:animEffect>
                                  </p:childTnLst>
                                </p:cTn>
                              </p:par>
                              <p:par>
                                <p:cTn id="16" presetID="9" presetClass="entr" presetSubtype="0" fill="hold" nodeType="withEffect">
                                  <p:stCondLst>
                                    <p:cond delay="0"/>
                                  </p:stCondLst>
                                  <p:childTnLst>
                                    <p:set>
                                      <p:cBhvr>
                                        <p:cTn id="17" dur="1" fill="hold">
                                          <p:stCondLst>
                                            <p:cond delay="0"/>
                                          </p:stCondLst>
                                        </p:cTn>
                                        <p:tgtEl>
                                          <p:spTgt spid="1025"/>
                                        </p:tgtEl>
                                        <p:attrNameLst>
                                          <p:attrName>style.visibility</p:attrName>
                                        </p:attrNameLst>
                                      </p:cBhvr>
                                      <p:to>
                                        <p:strVal val="visible"/>
                                      </p:to>
                                    </p:set>
                                    <p:animEffect transition="in" filter="dissolve">
                                      <p:cBhvr>
                                        <p:cTn id="18" dur="500"/>
                                        <p:tgtEl>
                                          <p:spTgt spid="102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15"/>
                                        </p:tgtEl>
                                        <p:attrNameLst>
                                          <p:attrName>style.visibility</p:attrName>
                                        </p:attrNameLst>
                                      </p:cBhvr>
                                      <p:to>
                                        <p:strVal val="visible"/>
                                      </p:to>
                                    </p:set>
                                    <p:animEffect transition="in" filter="dissolve">
                                      <p:cBhvr>
                                        <p:cTn id="23" dur="500"/>
                                        <p:tgtEl>
                                          <p:spTgt spid="1015"/>
                                        </p:tgtEl>
                                      </p:cBhvr>
                                    </p:animEffect>
                                  </p:childTnLst>
                                </p:cTn>
                              </p:par>
                              <p:par>
                                <p:cTn id="24" presetID="9"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dissolve">
                                      <p:cBhvr>
                                        <p:cTn id="26" dur="500"/>
                                        <p:tgtEl>
                                          <p:spTgt spid="1028"/>
                                        </p:tgtEl>
                                      </p:cBhvr>
                                    </p:animEffect>
                                  </p:childTnLst>
                                </p:cTn>
                              </p:par>
                              <p:par>
                                <p:cTn id="27" presetID="9" presetClass="entr" presetSubtype="0" fill="hold" nodeType="withEffect">
                                  <p:stCondLst>
                                    <p:cond delay="0"/>
                                  </p:stCondLst>
                                  <p:childTnLst>
                                    <p:set>
                                      <p:cBhvr>
                                        <p:cTn id="28" dur="1" fill="hold">
                                          <p:stCondLst>
                                            <p:cond delay="0"/>
                                          </p:stCondLst>
                                        </p:cTn>
                                        <p:tgtEl>
                                          <p:spTgt spid="1031"/>
                                        </p:tgtEl>
                                        <p:attrNameLst>
                                          <p:attrName>style.visibility</p:attrName>
                                        </p:attrNameLst>
                                      </p:cBhvr>
                                      <p:to>
                                        <p:strVal val="visible"/>
                                      </p:to>
                                    </p:set>
                                    <p:animEffect transition="in" filter="dissolve">
                                      <p:cBhvr>
                                        <p:cTn id="29"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 grpId="0"/>
      <p:bldP spid="7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STRUCTURE: NETWORK OF NETWORKS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11786793"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20000"/>
              </a:spcBef>
              <a:buClr>
                <a:srgbClr val="000099"/>
              </a:buClr>
              <a:buSzPct val="75000"/>
              <a:buNone/>
            </a:pPr>
            <a:r>
              <a:rPr lang="en-US" altLang="en-US" dirty="0">
                <a:solidFill>
                  <a:schemeClr val="tx1">
                    <a:lumMod val="50000"/>
                  </a:schemeClr>
                </a:solidFill>
                <a:latin typeface="+mj-lt"/>
              </a:rPr>
              <a:t>… and </a:t>
            </a:r>
            <a:r>
              <a:rPr lang="en-US" altLang="en-US" b="1" dirty="0">
                <a:solidFill>
                  <a:schemeClr val="tx1">
                    <a:lumMod val="50000"/>
                  </a:schemeClr>
                </a:solidFill>
                <a:latin typeface="+mj-lt"/>
              </a:rPr>
              <a:t>regional</a:t>
            </a:r>
            <a:r>
              <a:rPr lang="en-US" altLang="en-US" dirty="0">
                <a:solidFill>
                  <a:schemeClr val="tx1">
                    <a:lumMod val="50000"/>
                  </a:schemeClr>
                </a:solidFill>
                <a:latin typeface="+mj-lt"/>
              </a:rPr>
              <a:t> networks may arise to connect access nets to ISPs </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371" name="Oval 3"/>
          <p:cNvSpPr>
            <a:spLocks noChangeArrowheads="1"/>
          </p:cNvSpPr>
          <p:nvPr/>
        </p:nvSpPr>
        <p:spPr bwMode="auto">
          <a:xfrm>
            <a:off x="3044825" y="4203701"/>
            <a:ext cx="2941638" cy="132397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372" name="Straight Connector 10"/>
          <p:cNvCxnSpPr>
            <a:cxnSpLocks noChangeShapeType="1"/>
            <a:stCxn id="628" idx="7"/>
          </p:cNvCxnSpPr>
          <p:nvPr/>
        </p:nvCxnSpPr>
        <p:spPr bwMode="auto">
          <a:xfrm>
            <a:off x="4079876" y="4437063"/>
            <a:ext cx="969963" cy="682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3" name="Straight Connector 297"/>
          <p:cNvCxnSpPr>
            <a:cxnSpLocks noChangeShapeType="1"/>
          </p:cNvCxnSpPr>
          <p:nvPr/>
        </p:nvCxnSpPr>
        <p:spPr bwMode="auto">
          <a:xfrm>
            <a:off x="4583114" y="4724401"/>
            <a:ext cx="109537" cy="793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4" name="Straight Connector 298"/>
          <p:cNvCxnSpPr>
            <a:cxnSpLocks noChangeShapeType="1"/>
          </p:cNvCxnSpPr>
          <p:nvPr/>
        </p:nvCxnSpPr>
        <p:spPr bwMode="auto">
          <a:xfrm flipV="1">
            <a:off x="4400550" y="4919663"/>
            <a:ext cx="222250"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5" name="Straight Connector 299"/>
          <p:cNvCxnSpPr>
            <a:cxnSpLocks noChangeShapeType="1"/>
          </p:cNvCxnSpPr>
          <p:nvPr/>
        </p:nvCxnSpPr>
        <p:spPr bwMode="auto">
          <a:xfrm flipV="1">
            <a:off x="4127500" y="4751388"/>
            <a:ext cx="177800"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6" name="Straight Connector 300"/>
          <p:cNvCxnSpPr>
            <a:cxnSpLocks noChangeShapeType="1"/>
            <a:stCxn id="658" idx="6"/>
          </p:cNvCxnSpPr>
          <p:nvPr/>
        </p:nvCxnSpPr>
        <p:spPr bwMode="auto">
          <a:xfrm flipV="1">
            <a:off x="3841751" y="5038725"/>
            <a:ext cx="188913"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7" name="Straight Connector 301"/>
          <p:cNvCxnSpPr>
            <a:cxnSpLocks noChangeShapeType="1"/>
          </p:cNvCxnSpPr>
          <p:nvPr/>
        </p:nvCxnSpPr>
        <p:spPr bwMode="auto">
          <a:xfrm flipV="1">
            <a:off x="4597401" y="4967289"/>
            <a:ext cx="231775" cy="2444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8" name="Straight Connector 302"/>
          <p:cNvCxnSpPr>
            <a:cxnSpLocks noChangeShapeType="1"/>
          </p:cNvCxnSpPr>
          <p:nvPr/>
        </p:nvCxnSpPr>
        <p:spPr bwMode="auto">
          <a:xfrm flipH="1" flipV="1">
            <a:off x="5048251" y="4954588"/>
            <a:ext cx="327025" cy="1190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9" name="Straight Connector 303"/>
          <p:cNvCxnSpPr>
            <a:cxnSpLocks noChangeShapeType="1"/>
          </p:cNvCxnSpPr>
          <p:nvPr/>
        </p:nvCxnSpPr>
        <p:spPr bwMode="auto">
          <a:xfrm flipV="1">
            <a:off x="5035550" y="4619626"/>
            <a:ext cx="260350" cy="188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0" name="Straight Connector 304"/>
          <p:cNvCxnSpPr>
            <a:cxnSpLocks noChangeShapeType="1"/>
            <a:endCxn id="626" idx="7"/>
          </p:cNvCxnSpPr>
          <p:nvPr/>
        </p:nvCxnSpPr>
        <p:spPr bwMode="auto">
          <a:xfrm flipH="1" flipV="1">
            <a:off x="4081463" y="4494214"/>
            <a:ext cx="207962"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381" name="TextBox 39958"/>
          <p:cNvSpPr txBox="1">
            <a:spLocks noChangeArrowheads="1"/>
          </p:cNvSpPr>
          <p:nvPr/>
        </p:nvSpPr>
        <p:spPr bwMode="auto">
          <a:xfrm>
            <a:off x="3179763" y="4533901"/>
            <a:ext cx="9763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C</a:t>
            </a:r>
          </a:p>
        </p:txBody>
      </p:sp>
      <p:grpSp>
        <p:nvGrpSpPr>
          <p:cNvPr id="382" name="Group 347"/>
          <p:cNvGrpSpPr>
            <a:grpSpLocks/>
          </p:cNvGrpSpPr>
          <p:nvPr/>
        </p:nvGrpSpPr>
        <p:grpSpPr bwMode="auto">
          <a:xfrm>
            <a:off x="5056189" y="4419600"/>
            <a:ext cx="485775" cy="211138"/>
            <a:chOff x="1871277" y="1576300"/>
            <a:chExt cx="1128371" cy="437860"/>
          </a:xfrm>
        </p:grpSpPr>
        <p:sp>
          <p:nvSpPr>
            <p:cNvPr id="383" name="Oval 38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84" name="Rectangle 383"/>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5" name="Oval 38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86" name="Freeform 385"/>
            <p:cNvSpPr/>
            <p:nvPr/>
          </p:nvSpPr>
          <p:spPr bwMode="auto">
            <a:xfrm>
              <a:off x="2158901" y="1671774"/>
              <a:ext cx="549434"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7" name="Freeform 38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8" name="Freeform 38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9" name="Freeform 38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90" name="Straight Connector 389"/>
            <p:cNvCxnSpPr>
              <a:cxnSpLocks noChangeShapeType="1"/>
              <a:endCxn id="38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1" name="Straight Connector 39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92" name="Group 347"/>
          <p:cNvGrpSpPr>
            <a:grpSpLocks/>
          </p:cNvGrpSpPr>
          <p:nvPr/>
        </p:nvGrpSpPr>
        <p:grpSpPr bwMode="auto">
          <a:xfrm>
            <a:off x="4587875" y="4773614"/>
            <a:ext cx="484188" cy="211137"/>
            <a:chOff x="1871277" y="1576300"/>
            <a:chExt cx="1128371" cy="437860"/>
          </a:xfrm>
        </p:grpSpPr>
        <p:sp>
          <p:nvSpPr>
            <p:cNvPr id="393" name="Oval 39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94" name="Rectangle 393"/>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5" name="Oval 39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96" name="Freeform 395"/>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7" name="Freeform 39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98" name="Freeform 39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99" name="Freeform 39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00" name="Straight Connector 399"/>
            <p:cNvCxnSpPr>
              <a:cxnSpLocks noChangeShapeType="1"/>
              <a:endCxn id="39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01" name="Straight Connector 40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02" name="Group 347"/>
          <p:cNvGrpSpPr>
            <a:grpSpLocks/>
          </p:cNvGrpSpPr>
          <p:nvPr/>
        </p:nvGrpSpPr>
        <p:grpSpPr bwMode="auto">
          <a:xfrm>
            <a:off x="4148139" y="4560889"/>
            <a:ext cx="484187" cy="211137"/>
            <a:chOff x="1871277" y="1576300"/>
            <a:chExt cx="1128371" cy="437860"/>
          </a:xfrm>
        </p:grpSpPr>
        <p:sp>
          <p:nvSpPr>
            <p:cNvPr id="403" name="Oval 40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04" name="Rectangle 403"/>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5" name="Oval 40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06" name="Freeform 405"/>
            <p:cNvSpPr/>
            <p:nvPr/>
          </p:nvSpPr>
          <p:spPr bwMode="auto">
            <a:xfrm>
              <a:off x="2159844" y="1671772"/>
              <a:ext cx="547538"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7" name="Freeform 40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08" name="Freeform 40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09" name="Freeform 40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10" name="Straight Connector 409"/>
            <p:cNvCxnSpPr>
              <a:cxnSpLocks noChangeShapeType="1"/>
              <a:endCxn id="40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11" name="Straight Connector 41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12" name="Group 347"/>
          <p:cNvGrpSpPr>
            <a:grpSpLocks/>
          </p:cNvGrpSpPr>
          <p:nvPr/>
        </p:nvGrpSpPr>
        <p:grpSpPr bwMode="auto">
          <a:xfrm>
            <a:off x="3941764" y="4854575"/>
            <a:ext cx="484187" cy="211138"/>
            <a:chOff x="1871277" y="1576300"/>
            <a:chExt cx="1128371" cy="437860"/>
          </a:xfrm>
        </p:grpSpPr>
        <p:sp>
          <p:nvSpPr>
            <p:cNvPr id="413" name="Oval 41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14" name="Rectangle 413"/>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5" name="Oval 4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16" name="Freeform 415"/>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7" name="Freeform 4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18" name="Freeform 4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19" name="Freeform 4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20" name="Straight Connector 419"/>
            <p:cNvCxnSpPr>
              <a:cxnSpLocks noChangeShapeType="1"/>
              <a:endCxn id="4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21" name="Straight Connector 4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22" name="Oval 3"/>
          <p:cNvSpPr>
            <a:spLocks noChangeArrowheads="1"/>
          </p:cNvSpPr>
          <p:nvPr/>
        </p:nvSpPr>
        <p:spPr bwMode="auto">
          <a:xfrm>
            <a:off x="6138863" y="3649664"/>
            <a:ext cx="3219450" cy="134302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423" name="Straight Connector 10"/>
          <p:cNvCxnSpPr>
            <a:cxnSpLocks noChangeShapeType="1"/>
            <a:stCxn id="436" idx="7"/>
          </p:cNvCxnSpPr>
          <p:nvPr/>
        </p:nvCxnSpPr>
        <p:spPr bwMode="auto">
          <a:xfrm>
            <a:off x="7272339" y="3886200"/>
            <a:ext cx="1062037" cy="698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4" name="Straight Connector 297"/>
          <p:cNvCxnSpPr>
            <a:cxnSpLocks noChangeShapeType="1"/>
          </p:cNvCxnSpPr>
          <p:nvPr/>
        </p:nvCxnSpPr>
        <p:spPr bwMode="auto">
          <a:xfrm>
            <a:off x="7823200" y="4176713"/>
            <a:ext cx="120650" cy="825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5" name="Straight Connector 298"/>
          <p:cNvCxnSpPr>
            <a:cxnSpLocks noChangeShapeType="1"/>
          </p:cNvCxnSpPr>
          <p:nvPr/>
        </p:nvCxnSpPr>
        <p:spPr bwMode="auto">
          <a:xfrm flipV="1">
            <a:off x="7623175" y="4376738"/>
            <a:ext cx="242888"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6" name="Straight Connector 299"/>
          <p:cNvCxnSpPr>
            <a:cxnSpLocks noChangeShapeType="1"/>
          </p:cNvCxnSpPr>
          <p:nvPr/>
        </p:nvCxnSpPr>
        <p:spPr bwMode="auto">
          <a:xfrm flipV="1">
            <a:off x="7324726" y="4205288"/>
            <a:ext cx="195263"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7" name="Straight Connector 300"/>
          <p:cNvCxnSpPr>
            <a:cxnSpLocks noChangeShapeType="1"/>
            <a:stCxn id="617" idx="6"/>
          </p:cNvCxnSpPr>
          <p:nvPr/>
        </p:nvCxnSpPr>
        <p:spPr bwMode="auto">
          <a:xfrm flipV="1">
            <a:off x="7011989" y="4497388"/>
            <a:ext cx="206375"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8" name="Straight Connector 301"/>
          <p:cNvCxnSpPr>
            <a:cxnSpLocks noChangeShapeType="1"/>
          </p:cNvCxnSpPr>
          <p:nvPr/>
        </p:nvCxnSpPr>
        <p:spPr bwMode="auto">
          <a:xfrm flipV="1">
            <a:off x="7839075" y="4424363"/>
            <a:ext cx="254000" cy="247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9" name="Straight Connector 302"/>
          <p:cNvCxnSpPr>
            <a:cxnSpLocks noChangeShapeType="1"/>
          </p:cNvCxnSpPr>
          <p:nvPr/>
        </p:nvCxnSpPr>
        <p:spPr bwMode="auto">
          <a:xfrm flipH="1" flipV="1">
            <a:off x="8302626" y="4403725"/>
            <a:ext cx="358775" cy="120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30" name="Straight Connector 303"/>
          <p:cNvCxnSpPr>
            <a:cxnSpLocks noChangeShapeType="1"/>
          </p:cNvCxnSpPr>
          <p:nvPr/>
        </p:nvCxnSpPr>
        <p:spPr bwMode="auto">
          <a:xfrm flipV="1">
            <a:off x="8318500" y="4070350"/>
            <a:ext cx="285750" cy="1920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31" name="Straight Connector 304"/>
          <p:cNvCxnSpPr>
            <a:cxnSpLocks noChangeShapeType="1"/>
            <a:endCxn id="434" idx="7"/>
          </p:cNvCxnSpPr>
          <p:nvPr/>
        </p:nvCxnSpPr>
        <p:spPr bwMode="auto">
          <a:xfrm flipH="1" flipV="1">
            <a:off x="7273926" y="3943351"/>
            <a:ext cx="227013" cy="857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32" name="TextBox 39958"/>
          <p:cNvSpPr txBox="1">
            <a:spLocks noChangeArrowheads="1"/>
          </p:cNvSpPr>
          <p:nvPr/>
        </p:nvSpPr>
        <p:spPr bwMode="auto">
          <a:xfrm>
            <a:off x="6288088" y="3983039"/>
            <a:ext cx="958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B</a:t>
            </a:r>
          </a:p>
        </p:txBody>
      </p:sp>
      <p:grpSp>
        <p:nvGrpSpPr>
          <p:cNvPr id="433" name="Group 347"/>
          <p:cNvGrpSpPr>
            <a:grpSpLocks/>
          </p:cNvGrpSpPr>
          <p:nvPr/>
        </p:nvGrpSpPr>
        <p:grpSpPr bwMode="auto">
          <a:xfrm>
            <a:off x="6821489" y="3752851"/>
            <a:ext cx="530225" cy="214313"/>
            <a:chOff x="1871277" y="1576300"/>
            <a:chExt cx="1128371" cy="437860"/>
          </a:xfrm>
        </p:grpSpPr>
        <p:sp>
          <p:nvSpPr>
            <p:cNvPr id="434" name="Oval 43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35" name="Rectangle 434"/>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6" name="Oval 43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37" name="Freeform 436"/>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8" name="Freeform 43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9" name="Freeform 43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0" name="Freeform 43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41" name="Straight Connector 440"/>
            <p:cNvCxnSpPr>
              <a:cxnSpLocks noChangeShapeType="1"/>
              <a:endCxn id="43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2" name="Straight Connector 44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3" name="Group 347"/>
          <p:cNvGrpSpPr>
            <a:grpSpLocks/>
          </p:cNvGrpSpPr>
          <p:nvPr/>
        </p:nvGrpSpPr>
        <p:grpSpPr bwMode="auto">
          <a:xfrm>
            <a:off x="7827964" y="4227513"/>
            <a:ext cx="530225" cy="214312"/>
            <a:chOff x="1871277" y="1576300"/>
            <a:chExt cx="1128371" cy="437860"/>
          </a:xfrm>
        </p:grpSpPr>
        <p:sp>
          <p:nvSpPr>
            <p:cNvPr id="444" name="Oval 44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45" name="Rectangle 444"/>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6" name="Oval 44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47" name="Freeform 446"/>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8" name="Freeform 44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9" name="Freeform 44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50" name="Freeform 44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51" name="Straight Connector 450"/>
            <p:cNvCxnSpPr>
              <a:cxnSpLocks noChangeShapeType="1"/>
              <a:endCxn id="44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52" name="Straight Connector 45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53" name="Group 347"/>
          <p:cNvGrpSpPr>
            <a:grpSpLocks/>
          </p:cNvGrpSpPr>
          <p:nvPr/>
        </p:nvGrpSpPr>
        <p:grpSpPr bwMode="auto">
          <a:xfrm>
            <a:off x="7346951" y="4011613"/>
            <a:ext cx="530225" cy="214312"/>
            <a:chOff x="1871277" y="1576300"/>
            <a:chExt cx="1128371" cy="437860"/>
          </a:xfrm>
        </p:grpSpPr>
        <p:sp>
          <p:nvSpPr>
            <p:cNvPr id="454" name="Oval 45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55" name="Rectangle 454"/>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6" name="Oval 45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57" name="Freeform 456"/>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8" name="Freeform 45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59" name="Freeform 45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0" name="Freeform 45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61" name="Straight Connector 460"/>
            <p:cNvCxnSpPr>
              <a:cxnSpLocks noChangeShapeType="1"/>
              <a:endCxn id="45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2" name="Straight Connector 46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63" name="Group 347"/>
          <p:cNvGrpSpPr>
            <a:grpSpLocks/>
          </p:cNvGrpSpPr>
          <p:nvPr/>
        </p:nvGrpSpPr>
        <p:grpSpPr bwMode="auto">
          <a:xfrm>
            <a:off x="7121526" y="4310063"/>
            <a:ext cx="530225" cy="214312"/>
            <a:chOff x="1871277" y="1576300"/>
            <a:chExt cx="1128371" cy="437860"/>
          </a:xfrm>
        </p:grpSpPr>
        <p:sp>
          <p:nvSpPr>
            <p:cNvPr id="464" name="Oval 46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65" name="Rectangle 464"/>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66" name="Oval 46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67" name="Freeform 466"/>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68" name="Freeform 46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9" name="Freeform 46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70" name="Freeform 46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71" name="Straight Connector 470"/>
            <p:cNvCxnSpPr>
              <a:cxnSpLocks noChangeShapeType="1"/>
              <a:endCxn id="46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72" name="Straight Connector 47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73" name="Oval 3"/>
          <p:cNvSpPr>
            <a:spLocks noChangeArrowheads="1"/>
          </p:cNvSpPr>
          <p:nvPr/>
        </p:nvSpPr>
        <p:spPr bwMode="auto">
          <a:xfrm>
            <a:off x="3257550" y="2725739"/>
            <a:ext cx="3475038" cy="138112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474" name="Straight Connector 10"/>
          <p:cNvCxnSpPr>
            <a:cxnSpLocks noChangeShapeType="1"/>
            <a:stCxn id="668" idx="7"/>
          </p:cNvCxnSpPr>
          <p:nvPr/>
        </p:nvCxnSpPr>
        <p:spPr bwMode="auto">
          <a:xfrm>
            <a:off x="4481514" y="2968626"/>
            <a:ext cx="1146175" cy="730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5" name="Straight Connector 297"/>
          <p:cNvCxnSpPr>
            <a:cxnSpLocks noChangeShapeType="1"/>
          </p:cNvCxnSpPr>
          <p:nvPr/>
        </p:nvCxnSpPr>
        <p:spPr bwMode="auto">
          <a:xfrm>
            <a:off x="5075239" y="3268664"/>
            <a:ext cx="130175"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6" name="Straight Connector 298"/>
          <p:cNvCxnSpPr>
            <a:cxnSpLocks noChangeShapeType="1"/>
          </p:cNvCxnSpPr>
          <p:nvPr/>
        </p:nvCxnSpPr>
        <p:spPr bwMode="auto">
          <a:xfrm flipV="1">
            <a:off x="4859339" y="3473450"/>
            <a:ext cx="263525" cy="460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7" name="Straight Connector 299"/>
          <p:cNvCxnSpPr>
            <a:cxnSpLocks noChangeShapeType="1"/>
          </p:cNvCxnSpPr>
          <p:nvPr/>
        </p:nvCxnSpPr>
        <p:spPr bwMode="auto">
          <a:xfrm flipV="1">
            <a:off x="4538663" y="3297239"/>
            <a:ext cx="209550" cy="1095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8" name="Straight Connector 300"/>
          <p:cNvCxnSpPr>
            <a:cxnSpLocks noChangeShapeType="1"/>
            <a:stCxn id="537" idx="6"/>
          </p:cNvCxnSpPr>
          <p:nvPr/>
        </p:nvCxnSpPr>
        <p:spPr bwMode="auto">
          <a:xfrm flipV="1">
            <a:off x="4200525" y="3597276"/>
            <a:ext cx="222250" cy="984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9" name="Straight Connector 301"/>
          <p:cNvCxnSpPr>
            <a:cxnSpLocks noChangeShapeType="1"/>
          </p:cNvCxnSpPr>
          <p:nvPr/>
        </p:nvCxnSpPr>
        <p:spPr bwMode="auto">
          <a:xfrm flipV="1">
            <a:off x="5092700" y="3522663"/>
            <a:ext cx="273050" cy="254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0" name="Straight Connector 302"/>
          <p:cNvCxnSpPr>
            <a:cxnSpLocks noChangeShapeType="1"/>
          </p:cNvCxnSpPr>
          <p:nvPr/>
        </p:nvCxnSpPr>
        <p:spPr bwMode="auto">
          <a:xfrm flipH="1" flipV="1">
            <a:off x="5624513" y="3508376"/>
            <a:ext cx="387350" cy="1254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1" name="Straight Connector 303"/>
          <p:cNvCxnSpPr>
            <a:cxnSpLocks noChangeShapeType="1"/>
          </p:cNvCxnSpPr>
          <p:nvPr/>
        </p:nvCxnSpPr>
        <p:spPr bwMode="auto">
          <a:xfrm flipV="1">
            <a:off x="5610226" y="3159125"/>
            <a:ext cx="307975" cy="1984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2" name="Straight Connector 304"/>
          <p:cNvCxnSpPr>
            <a:cxnSpLocks noChangeShapeType="1"/>
            <a:endCxn id="666" idx="7"/>
          </p:cNvCxnSpPr>
          <p:nvPr/>
        </p:nvCxnSpPr>
        <p:spPr bwMode="auto">
          <a:xfrm flipH="1" flipV="1">
            <a:off x="4483101" y="3028951"/>
            <a:ext cx="246063" cy="873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83" name="TextBox 39958"/>
          <p:cNvSpPr txBox="1">
            <a:spLocks noChangeArrowheads="1"/>
          </p:cNvSpPr>
          <p:nvPr/>
        </p:nvSpPr>
        <p:spPr bwMode="auto">
          <a:xfrm>
            <a:off x="3417889" y="3070226"/>
            <a:ext cx="947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A</a:t>
            </a:r>
          </a:p>
        </p:txBody>
      </p:sp>
      <p:grpSp>
        <p:nvGrpSpPr>
          <p:cNvPr id="484" name="Group 347"/>
          <p:cNvGrpSpPr>
            <a:grpSpLocks/>
          </p:cNvGrpSpPr>
          <p:nvPr/>
        </p:nvGrpSpPr>
        <p:grpSpPr bwMode="auto">
          <a:xfrm>
            <a:off x="5884864" y="3562351"/>
            <a:ext cx="573087" cy="220663"/>
            <a:chOff x="1871277" y="1576300"/>
            <a:chExt cx="1128371" cy="437860"/>
          </a:xfrm>
        </p:grpSpPr>
        <p:sp>
          <p:nvSpPr>
            <p:cNvPr id="485" name="Oval 48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86" name="Rectangle 48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87" name="Oval 48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88" name="Freeform 487"/>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89" name="Freeform 48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0" name="Freeform 48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1" name="Freeform 49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92" name="Straight Connector 491"/>
            <p:cNvCxnSpPr>
              <a:cxnSpLocks noChangeShapeType="1"/>
              <a:endCxn id="48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93" name="Straight Connector 49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94" name="Group 347"/>
          <p:cNvGrpSpPr>
            <a:grpSpLocks/>
          </p:cNvGrpSpPr>
          <p:nvPr/>
        </p:nvGrpSpPr>
        <p:grpSpPr bwMode="auto">
          <a:xfrm>
            <a:off x="5081588" y="3321051"/>
            <a:ext cx="571500" cy="220663"/>
            <a:chOff x="1871277" y="1576300"/>
            <a:chExt cx="1128371" cy="437860"/>
          </a:xfrm>
        </p:grpSpPr>
        <p:sp>
          <p:nvSpPr>
            <p:cNvPr id="495" name="Oval 49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96" name="Rectangle 49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7" name="Oval 4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98" name="Freeform 497"/>
            <p:cNvSpPr/>
            <p:nvPr/>
          </p:nvSpPr>
          <p:spPr bwMode="auto">
            <a:xfrm>
              <a:off x="2159638" y="1673953"/>
              <a:ext cx="548513"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9" name="Freeform 4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00" name="Freeform 4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01" name="Freeform 5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02" name="Straight Connector 501"/>
            <p:cNvCxnSpPr>
              <a:cxnSpLocks noChangeShapeType="1"/>
              <a:endCxn id="4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03" name="Straight Connector 5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04" name="Group 347"/>
          <p:cNvGrpSpPr>
            <a:grpSpLocks/>
          </p:cNvGrpSpPr>
          <p:nvPr/>
        </p:nvGrpSpPr>
        <p:grpSpPr bwMode="auto">
          <a:xfrm>
            <a:off x="4560889" y="3098801"/>
            <a:ext cx="573087" cy="219075"/>
            <a:chOff x="1871277" y="1576300"/>
            <a:chExt cx="1128371" cy="437860"/>
          </a:xfrm>
        </p:grpSpPr>
        <p:sp>
          <p:nvSpPr>
            <p:cNvPr id="505" name="Oval 5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06" name="Rectangle 505"/>
            <p:cNvSpPr/>
            <p:nvPr/>
          </p:nvSpPr>
          <p:spPr bwMode="auto">
            <a:xfrm>
              <a:off x="1871277" y="1738119"/>
              <a:ext cx="1128371" cy="11739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07" name="Oval 5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08" name="Freeform 507"/>
            <p:cNvSpPr/>
            <p:nvPr/>
          </p:nvSpPr>
          <p:spPr bwMode="auto">
            <a:xfrm>
              <a:off x="2158840" y="1674661"/>
              <a:ext cx="550120"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09" name="Freeform 5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0" name="Freeform 5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1" name="Freeform 5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12" name="Straight Connector 511"/>
            <p:cNvCxnSpPr>
              <a:cxnSpLocks noChangeShapeType="1"/>
              <a:endCxn id="50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13" name="Straight Connector 5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14" name="Group 347"/>
          <p:cNvGrpSpPr>
            <a:grpSpLocks/>
          </p:cNvGrpSpPr>
          <p:nvPr/>
        </p:nvGrpSpPr>
        <p:grpSpPr bwMode="auto">
          <a:xfrm>
            <a:off x="4318000" y="3405189"/>
            <a:ext cx="573088" cy="219075"/>
            <a:chOff x="1871277" y="1576300"/>
            <a:chExt cx="1128371" cy="437860"/>
          </a:xfrm>
        </p:grpSpPr>
        <p:sp>
          <p:nvSpPr>
            <p:cNvPr id="515" name="Oval 51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16" name="Rectangle 515"/>
            <p:cNvSpPr/>
            <p:nvPr/>
          </p:nvSpPr>
          <p:spPr bwMode="auto">
            <a:xfrm>
              <a:off x="1871277" y="1738117"/>
              <a:ext cx="1128371" cy="11739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7" name="Oval 51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18" name="Freeform 517"/>
            <p:cNvSpPr/>
            <p:nvPr/>
          </p:nvSpPr>
          <p:spPr bwMode="auto">
            <a:xfrm>
              <a:off x="2158839" y="1674659"/>
              <a:ext cx="550119"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9" name="Freeform 51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0" name="Freeform 51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1" name="Freeform 52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22" name="Straight Connector 521"/>
            <p:cNvCxnSpPr>
              <a:cxnSpLocks noChangeShapeType="1"/>
              <a:endCxn id="51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23" name="Straight Connector 52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24" name="Group 347"/>
          <p:cNvGrpSpPr>
            <a:grpSpLocks/>
          </p:cNvGrpSpPr>
          <p:nvPr/>
        </p:nvGrpSpPr>
        <p:grpSpPr bwMode="auto">
          <a:xfrm>
            <a:off x="4865689" y="3759201"/>
            <a:ext cx="573087" cy="220663"/>
            <a:chOff x="1871277" y="1576300"/>
            <a:chExt cx="1128371" cy="437860"/>
          </a:xfrm>
        </p:grpSpPr>
        <p:sp>
          <p:nvSpPr>
            <p:cNvPr id="525" name="Oval 52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26" name="Rectangle 52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27" name="Oval 52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28" name="Freeform 527"/>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29" name="Freeform 52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30" name="Freeform 52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31" name="Freeform 53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32" name="Straight Connector 531"/>
            <p:cNvCxnSpPr>
              <a:cxnSpLocks noChangeShapeType="1"/>
              <a:endCxn id="52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33" name="Straight Connector 53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34" name="Group 347"/>
          <p:cNvGrpSpPr>
            <a:grpSpLocks/>
          </p:cNvGrpSpPr>
          <p:nvPr/>
        </p:nvGrpSpPr>
        <p:grpSpPr bwMode="auto">
          <a:xfrm>
            <a:off x="3629025" y="3614738"/>
            <a:ext cx="573088" cy="220662"/>
            <a:chOff x="1871277" y="1576300"/>
            <a:chExt cx="1128371" cy="437860"/>
          </a:xfrm>
        </p:grpSpPr>
        <p:sp>
          <p:nvSpPr>
            <p:cNvPr id="535" name="Oval 53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36" name="Rectangle 535"/>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37" name="Oval 53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38" name="Freeform 537"/>
            <p:cNvSpPr/>
            <p:nvPr/>
          </p:nvSpPr>
          <p:spPr bwMode="auto">
            <a:xfrm>
              <a:off x="2158839" y="1673951"/>
              <a:ext cx="550119"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39" name="Freeform 53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0" name="Freeform 53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1" name="Freeform 54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42" name="Straight Connector 541"/>
            <p:cNvCxnSpPr>
              <a:cxnSpLocks noChangeShapeType="1"/>
              <a:endCxn id="53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43" name="Straight Connector 54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44" name="Group 2"/>
          <p:cNvGrpSpPr>
            <a:grpSpLocks/>
          </p:cNvGrpSpPr>
          <p:nvPr/>
        </p:nvGrpSpPr>
        <p:grpSpPr bwMode="auto">
          <a:xfrm>
            <a:off x="3349625" y="2241551"/>
            <a:ext cx="647700" cy="417513"/>
            <a:chOff x="3053396" y="4304255"/>
            <a:chExt cx="648422" cy="418253"/>
          </a:xfrm>
        </p:grpSpPr>
        <p:sp>
          <p:nvSpPr>
            <p:cNvPr id="54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47" name="Group 135"/>
          <p:cNvGrpSpPr>
            <a:grpSpLocks/>
          </p:cNvGrpSpPr>
          <p:nvPr/>
        </p:nvGrpSpPr>
        <p:grpSpPr bwMode="auto">
          <a:xfrm>
            <a:off x="7858125" y="2495551"/>
            <a:ext cx="649288" cy="417513"/>
            <a:chOff x="3053396" y="4304255"/>
            <a:chExt cx="648422" cy="418253"/>
          </a:xfrm>
        </p:grpSpPr>
        <p:sp>
          <p:nvSpPr>
            <p:cNvPr id="54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50" name="Group 138"/>
          <p:cNvGrpSpPr>
            <a:grpSpLocks/>
          </p:cNvGrpSpPr>
          <p:nvPr/>
        </p:nvGrpSpPr>
        <p:grpSpPr bwMode="auto">
          <a:xfrm>
            <a:off x="2765425" y="5353051"/>
            <a:ext cx="647700" cy="417513"/>
            <a:chOff x="3053396" y="4304255"/>
            <a:chExt cx="648422" cy="418253"/>
          </a:xfrm>
        </p:grpSpPr>
        <p:sp>
          <p:nvSpPr>
            <p:cNvPr id="5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53" name="Group 141"/>
          <p:cNvGrpSpPr>
            <a:grpSpLocks/>
          </p:cNvGrpSpPr>
          <p:nvPr/>
        </p:nvGrpSpPr>
        <p:grpSpPr bwMode="auto">
          <a:xfrm>
            <a:off x="2346325" y="4730751"/>
            <a:ext cx="647700" cy="417513"/>
            <a:chOff x="3053396" y="4304255"/>
            <a:chExt cx="648422" cy="418253"/>
          </a:xfrm>
        </p:grpSpPr>
        <p:sp>
          <p:nvSpPr>
            <p:cNvPr id="55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56" name="Group 147"/>
          <p:cNvGrpSpPr>
            <a:grpSpLocks/>
          </p:cNvGrpSpPr>
          <p:nvPr/>
        </p:nvGrpSpPr>
        <p:grpSpPr bwMode="auto">
          <a:xfrm>
            <a:off x="8607425" y="2927351"/>
            <a:ext cx="649288" cy="417513"/>
            <a:chOff x="3053396" y="4304255"/>
            <a:chExt cx="648422" cy="418253"/>
          </a:xfrm>
        </p:grpSpPr>
        <p:sp>
          <p:nvSpPr>
            <p:cNvPr id="55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59" name="Group 150"/>
          <p:cNvGrpSpPr>
            <a:grpSpLocks/>
          </p:cNvGrpSpPr>
          <p:nvPr/>
        </p:nvGrpSpPr>
        <p:grpSpPr bwMode="auto">
          <a:xfrm>
            <a:off x="4949825" y="2000251"/>
            <a:ext cx="649288" cy="417513"/>
            <a:chOff x="3053396" y="4304255"/>
            <a:chExt cx="648422" cy="418253"/>
          </a:xfrm>
        </p:grpSpPr>
        <p:sp>
          <p:nvSpPr>
            <p:cNvPr id="56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62" name="Group 156"/>
          <p:cNvGrpSpPr>
            <a:grpSpLocks/>
          </p:cNvGrpSpPr>
          <p:nvPr/>
        </p:nvGrpSpPr>
        <p:grpSpPr bwMode="auto">
          <a:xfrm>
            <a:off x="5864225" y="1974851"/>
            <a:ext cx="649288" cy="417513"/>
            <a:chOff x="3053396" y="4304255"/>
            <a:chExt cx="648422" cy="418253"/>
          </a:xfrm>
        </p:grpSpPr>
        <p:sp>
          <p:nvSpPr>
            <p:cNvPr id="56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65" name="Group 160"/>
          <p:cNvGrpSpPr>
            <a:grpSpLocks/>
          </p:cNvGrpSpPr>
          <p:nvPr/>
        </p:nvGrpSpPr>
        <p:grpSpPr bwMode="auto">
          <a:xfrm>
            <a:off x="8924925" y="5607051"/>
            <a:ext cx="649288" cy="417513"/>
            <a:chOff x="3053396" y="4304255"/>
            <a:chExt cx="648422" cy="418253"/>
          </a:xfrm>
        </p:grpSpPr>
        <p:sp>
          <p:nvSpPr>
            <p:cNvPr id="56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68" name="Group 163"/>
          <p:cNvGrpSpPr>
            <a:grpSpLocks/>
          </p:cNvGrpSpPr>
          <p:nvPr/>
        </p:nvGrpSpPr>
        <p:grpSpPr bwMode="auto">
          <a:xfrm>
            <a:off x="9763125" y="4959351"/>
            <a:ext cx="649288" cy="417513"/>
            <a:chOff x="3053396" y="4304255"/>
            <a:chExt cx="648422" cy="418253"/>
          </a:xfrm>
        </p:grpSpPr>
        <p:sp>
          <p:nvSpPr>
            <p:cNvPr id="56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71" name="Group 169"/>
          <p:cNvGrpSpPr>
            <a:grpSpLocks/>
          </p:cNvGrpSpPr>
          <p:nvPr/>
        </p:nvGrpSpPr>
        <p:grpSpPr bwMode="auto">
          <a:xfrm>
            <a:off x="6689725" y="5848351"/>
            <a:ext cx="649288" cy="417513"/>
            <a:chOff x="3053396" y="4304255"/>
            <a:chExt cx="648422" cy="418253"/>
          </a:xfrm>
        </p:grpSpPr>
        <p:sp>
          <p:nvSpPr>
            <p:cNvPr id="57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74" name="Group 172"/>
          <p:cNvGrpSpPr>
            <a:grpSpLocks/>
          </p:cNvGrpSpPr>
          <p:nvPr/>
        </p:nvGrpSpPr>
        <p:grpSpPr bwMode="auto">
          <a:xfrm>
            <a:off x="5775325" y="5988051"/>
            <a:ext cx="649288" cy="417513"/>
            <a:chOff x="3053396" y="4304255"/>
            <a:chExt cx="648422" cy="418253"/>
          </a:xfrm>
        </p:grpSpPr>
        <p:sp>
          <p:nvSpPr>
            <p:cNvPr id="57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77" name="Group 175"/>
          <p:cNvGrpSpPr>
            <a:grpSpLocks/>
          </p:cNvGrpSpPr>
          <p:nvPr/>
        </p:nvGrpSpPr>
        <p:grpSpPr bwMode="auto">
          <a:xfrm>
            <a:off x="4556125" y="5835651"/>
            <a:ext cx="649288" cy="417513"/>
            <a:chOff x="3053396" y="4304255"/>
            <a:chExt cx="648422" cy="418253"/>
          </a:xfrm>
        </p:grpSpPr>
        <p:sp>
          <p:nvSpPr>
            <p:cNvPr id="57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580" name="TextBox 4"/>
          <p:cNvSpPr txBox="1">
            <a:spLocks noChangeArrowheads="1"/>
          </p:cNvSpPr>
          <p:nvPr/>
        </p:nvSpPr>
        <p:spPr bwMode="auto">
          <a:xfrm rot="1053502">
            <a:off x="6964364" y="1900239"/>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581" name="TextBox 179"/>
          <p:cNvSpPr txBox="1">
            <a:spLocks noChangeArrowheads="1"/>
          </p:cNvSpPr>
          <p:nvPr/>
        </p:nvSpPr>
        <p:spPr bwMode="auto">
          <a:xfrm rot="2829263">
            <a:off x="9250363" y="3373438"/>
            <a:ext cx="544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582" name="TextBox 180"/>
          <p:cNvSpPr txBox="1">
            <a:spLocks noChangeArrowheads="1"/>
          </p:cNvSpPr>
          <p:nvPr/>
        </p:nvSpPr>
        <p:spPr bwMode="auto">
          <a:xfrm rot="9845918">
            <a:off x="7918451" y="58848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583" name="TextBox 181"/>
          <p:cNvSpPr txBox="1">
            <a:spLocks noChangeArrowheads="1"/>
          </p:cNvSpPr>
          <p:nvPr/>
        </p:nvSpPr>
        <p:spPr bwMode="auto">
          <a:xfrm rot="11651262">
            <a:off x="3551239" y="578961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584" name="TextBox 182"/>
          <p:cNvSpPr txBox="1">
            <a:spLocks noChangeArrowheads="1"/>
          </p:cNvSpPr>
          <p:nvPr/>
        </p:nvSpPr>
        <p:spPr bwMode="auto">
          <a:xfrm rot="16607303">
            <a:off x="1964532" y="3482182"/>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cxnSp>
        <p:nvCxnSpPr>
          <p:cNvPr id="585" name="Straight Connector 12"/>
          <p:cNvCxnSpPr>
            <a:cxnSpLocks noChangeShapeType="1"/>
          </p:cNvCxnSpPr>
          <p:nvPr/>
        </p:nvCxnSpPr>
        <p:spPr bwMode="auto">
          <a:xfrm>
            <a:off x="3906839"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6" name="Straight Connector 502"/>
          <p:cNvCxnSpPr>
            <a:cxnSpLocks noChangeShapeType="1"/>
          </p:cNvCxnSpPr>
          <p:nvPr/>
        </p:nvCxnSpPr>
        <p:spPr bwMode="auto">
          <a:xfrm>
            <a:off x="5440364" y="2411414"/>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7" name="Straight Connector 503"/>
          <p:cNvCxnSpPr>
            <a:cxnSpLocks noChangeShapeType="1"/>
          </p:cNvCxnSpPr>
          <p:nvPr/>
        </p:nvCxnSpPr>
        <p:spPr bwMode="auto">
          <a:xfrm flipH="1">
            <a:off x="5949951" y="2389189"/>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8" name="Straight Connector 504"/>
          <p:cNvCxnSpPr>
            <a:cxnSpLocks noChangeShapeType="1"/>
          </p:cNvCxnSpPr>
          <p:nvPr/>
        </p:nvCxnSpPr>
        <p:spPr bwMode="auto">
          <a:xfrm>
            <a:off x="8294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9" name="Straight Connector 505"/>
          <p:cNvCxnSpPr>
            <a:cxnSpLocks noChangeShapeType="1"/>
          </p:cNvCxnSpPr>
          <p:nvPr/>
        </p:nvCxnSpPr>
        <p:spPr bwMode="auto">
          <a:xfrm flipH="1">
            <a:off x="8661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0" name="Straight Connector 507"/>
          <p:cNvCxnSpPr>
            <a:cxnSpLocks noChangeShapeType="1"/>
          </p:cNvCxnSpPr>
          <p:nvPr/>
        </p:nvCxnSpPr>
        <p:spPr bwMode="auto">
          <a:xfrm flipH="1" flipV="1">
            <a:off x="8978901"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1" name="Straight Connector 510"/>
          <p:cNvCxnSpPr>
            <a:cxnSpLocks noChangeShapeType="1"/>
          </p:cNvCxnSpPr>
          <p:nvPr/>
        </p:nvCxnSpPr>
        <p:spPr bwMode="auto">
          <a:xfrm flipH="1" flipV="1">
            <a:off x="5630864"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2" name="Straight Connector 512"/>
          <p:cNvCxnSpPr>
            <a:cxnSpLocks noChangeShapeType="1"/>
          </p:cNvCxnSpPr>
          <p:nvPr/>
        </p:nvCxnSpPr>
        <p:spPr bwMode="auto">
          <a:xfrm flipV="1">
            <a:off x="3314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3" name="Straight Connector 513"/>
          <p:cNvCxnSpPr>
            <a:cxnSpLocks noChangeShapeType="1"/>
            <a:endCxn id="658" idx="2"/>
          </p:cNvCxnSpPr>
          <p:nvPr/>
        </p:nvCxnSpPr>
        <p:spPr bwMode="auto">
          <a:xfrm>
            <a:off x="2908300" y="5018089"/>
            <a:ext cx="450850"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594" name="Group 347"/>
          <p:cNvGrpSpPr>
            <a:grpSpLocks/>
          </p:cNvGrpSpPr>
          <p:nvPr/>
        </p:nvGrpSpPr>
        <p:grpSpPr bwMode="auto">
          <a:xfrm>
            <a:off x="8342314" y="3868738"/>
            <a:ext cx="530225" cy="214312"/>
            <a:chOff x="1871277" y="1576300"/>
            <a:chExt cx="1128371" cy="437860"/>
          </a:xfrm>
        </p:grpSpPr>
        <p:sp>
          <p:nvSpPr>
            <p:cNvPr id="595" name="Oval 59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96" name="Rectangle 595"/>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97" name="Oval 5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98" name="Freeform 597"/>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99" name="Freeform 5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0" name="Freeform 5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1" name="Freeform 6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02" name="Straight Connector 601"/>
            <p:cNvCxnSpPr>
              <a:cxnSpLocks noChangeShapeType="1"/>
              <a:endCxn id="5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03" name="Straight Connector 6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04" name="Group 347"/>
          <p:cNvGrpSpPr>
            <a:grpSpLocks/>
          </p:cNvGrpSpPr>
          <p:nvPr/>
        </p:nvGrpSpPr>
        <p:grpSpPr bwMode="auto">
          <a:xfrm>
            <a:off x="8574089" y="4464051"/>
            <a:ext cx="530225" cy="214313"/>
            <a:chOff x="1871277" y="1576300"/>
            <a:chExt cx="1128371" cy="437860"/>
          </a:xfrm>
        </p:grpSpPr>
        <p:sp>
          <p:nvSpPr>
            <p:cNvPr id="605" name="Oval 6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06" name="Rectangle 605"/>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07" name="Oval 6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08" name="Freeform 607"/>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09" name="Freeform 6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10" name="Freeform 6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11" name="Freeform 6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12" name="Straight Connector 611"/>
            <p:cNvCxnSpPr>
              <a:cxnSpLocks noChangeShapeType="1"/>
              <a:endCxn id="60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13" name="Straight Connector 6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14" name="Group 347"/>
          <p:cNvGrpSpPr>
            <a:grpSpLocks/>
          </p:cNvGrpSpPr>
          <p:nvPr/>
        </p:nvGrpSpPr>
        <p:grpSpPr bwMode="auto">
          <a:xfrm>
            <a:off x="6483351" y="4514851"/>
            <a:ext cx="530225" cy="214313"/>
            <a:chOff x="1871277" y="1576300"/>
            <a:chExt cx="1128371" cy="437860"/>
          </a:xfrm>
        </p:grpSpPr>
        <p:sp>
          <p:nvSpPr>
            <p:cNvPr id="615" name="Oval 61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16" name="Rectangle 615"/>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17" name="Oval 61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18" name="Freeform 617"/>
            <p:cNvSpPr/>
            <p:nvPr/>
          </p:nvSpPr>
          <p:spPr bwMode="auto">
            <a:xfrm>
              <a:off x="2158438" y="1673602"/>
              <a:ext cx="550671"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19" name="Freeform 61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20" name="Freeform 61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21" name="Freeform 62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22" name="Straight Connector 621"/>
            <p:cNvCxnSpPr>
              <a:cxnSpLocks noChangeShapeType="1"/>
              <a:endCxn id="61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23" name="Straight Connector 62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624" name="Straight Connector 508"/>
          <p:cNvCxnSpPr>
            <a:cxnSpLocks noChangeShapeType="1"/>
          </p:cNvCxnSpPr>
          <p:nvPr/>
        </p:nvCxnSpPr>
        <p:spPr bwMode="auto">
          <a:xfrm flipH="1" flipV="1">
            <a:off x="8020050" y="4722814"/>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625" name="Group 347"/>
          <p:cNvGrpSpPr>
            <a:grpSpLocks/>
          </p:cNvGrpSpPr>
          <p:nvPr/>
        </p:nvGrpSpPr>
        <p:grpSpPr bwMode="auto">
          <a:xfrm>
            <a:off x="3667125" y="4305300"/>
            <a:ext cx="484188" cy="211138"/>
            <a:chOff x="1871277" y="1576300"/>
            <a:chExt cx="1128371" cy="437860"/>
          </a:xfrm>
        </p:grpSpPr>
        <p:sp>
          <p:nvSpPr>
            <p:cNvPr id="626" name="Oval 62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27" name="Rectangle 62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28" name="Oval 62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29" name="Freeform 628"/>
            <p:cNvSpPr/>
            <p:nvPr/>
          </p:nvSpPr>
          <p:spPr bwMode="auto">
            <a:xfrm>
              <a:off x="2159844" y="1671774"/>
              <a:ext cx="547537"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30" name="Freeform 62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31" name="Freeform 63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32" name="Freeform 63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33" name="Straight Connector 632"/>
            <p:cNvCxnSpPr>
              <a:cxnSpLocks noChangeShapeType="1"/>
              <a:endCxn id="62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34" name="Straight Connector 63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35" name="Group 347"/>
          <p:cNvGrpSpPr>
            <a:grpSpLocks/>
          </p:cNvGrpSpPr>
          <p:nvPr/>
        </p:nvGrpSpPr>
        <p:grpSpPr bwMode="auto">
          <a:xfrm>
            <a:off x="5268914" y="5006975"/>
            <a:ext cx="484187" cy="211138"/>
            <a:chOff x="1871277" y="1576300"/>
            <a:chExt cx="1128371" cy="437860"/>
          </a:xfrm>
        </p:grpSpPr>
        <p:sp>
          <p:nvSpPr>
            <p:cNvPr id="636" name="Oval 63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37" name="Rectangle 63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38" name="Oval 63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39" name="Freeform 638"/>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0" name="Freeform 63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41" name="Freeform 64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42" name="Freeform 64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43" name="Straight Connector 642"/>
            <p:cNvCxnSpPr>
              <a:cxnSpLocks noChangeShapeType="1"/>
              <a:endCxn id="63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44" name="Straight Connector 64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45" name="Group 439"/>
          <p:cNvGrpSpPr>
            <a:grpSpLocks/>
          </p:cNvGrpSpPr>
          <p:nvPr/>
        </p:nvGrpSpPr>
        <p:grpSpPr bwMode="auto">
          <a:xfrm>
            <a:off x="4405314" y="5194300"/>
            <a:ext cx="484187" cy="211138"/>
            <a:chOff x="1871277" y="1576300"/>
            <a:chExt cx="1128371" cy="437860"/>
          </a:xfrm>
        </p:grpSpPr>
        <p:sp>
          <p:nvSpPr>
            <p:cNvPr id="646" name="Oval 64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47" name="Rectangle 64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8" name="Oval 64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49" name="Freeform 648"/>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50" name="Freeform 64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51" name="Freeform 65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52" name="Freeform 65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53" name="Straight Connector 652"/>
            <p:cNvCxnSpPr>
              <a:cxnSpLocks noChangeShapeType="1"/>
              <a:endCxn id="64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54" name="Straight Connector 65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55" name="Group 347"/>
          <p:cNvGrpSpPr>
            <a:grpSpLocks/>
          </p:cNvGrpSpPr>
          <p:nvPr/>
        </p:nvGrpSpPr>
        <p:grpSpPr bwMode="auto">
          <a:xfrm>
            <a:off x="3359150" y="5056189"/>
            <a:ext cx="484188" cy="211137"/>
            <a:chOff x="1871277" y="1576300"/>
            <a:chExt cx="1128371" cy="437860"/>
          </a:xfrm>
        </p:grpSpPr>
        <p:sp>
          <p:nvSpPr>
            <p:cNvPr id="656" name="Oval 65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57" name="Rectangle 656"/>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58" name="Oval 65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59" name="Freeform 658"/>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60" name="Freeform 65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61" name="Freeform 66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62" name="Freeform 66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63" name="Straight Connector 662"/>
            <p:cNvCxnSpPr>
              <a:cxnSpLocks noChangeShapeType="1"/>
              <a:endCxn id="65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64" name="Straight Connector 66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65" name="Group 347"/>
          <p:cNvGrpSpPr>
            <a:grpSpLocks/>
          </p:cNvGrpSpPr>
          <p:nvPr/>
        </p:nvGrpSpPr>
        <p:grpSpPr bwMode="auto">
          <a:xfrm>
            <a:off x="3994150" y="2832101"/>
            <a:ext cx="571500" cy="220663"/>
            <a:chOff x="1871277" y="1576300"/>
            <a:chExt cx="1128371" cy="437860"/>
          </a:xfrm>
        </p:grpSpPr>
        <p:sp>
          <p:nvSpPr>
            <p:cNvPr id="666" name="Oval 66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67" name="Rectangle 666"/>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68" name="Oval 66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69" name="Freeform 668"/>
            <p:cNvSpPr/>
            <p:nvPr/>
          </p:nvSpPr>
          <p:spPr bwMode="auto">
            <a:xfrm>
              <a:off x="2159638" y="1673953"/>
              <a:ext cx="548515"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38" name="Freeform 103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39" name="Freeform 103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40" name="Freeform 103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041" name="Straight Connector 1040"/>
            <p:cNvCxnSpPr>
              <a:cxnSpLocks noChangeShapeType="1"/>
              <a:endCxn id="66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42" name="Straight Connector 104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43" name="Group 347"/>
          <p:cNvGrpSpPr>
            <a:grpSpLocks/>
          </p:cNvGrpSpPr>
          <p:nvPr/>
        </p:nvGrpSpPr>
        <p:grpSpPr bwMode="auto">
          <a:xfrm>
            <a:off x="5635625" y="2951163"/>
            <a:ext cx="571500" cy="220662"/>
            <a:chOff x="1871277" y="1576300"/>
            <a:chExt cx="1128371" cy="437860"/>
          </a:xfrm>
        </p:grpSpPr>
        <p:sp>
          <p:nvSpPr>
            <p:cNvPr id="1044" name="Oval 104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45" name="Rectangle 1044"/>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46" name="Oval 104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47" name="Freeform 1046"/>
            <p:cNvSpPr/>
            <p:nvPr/>
          </p:nvSpPr>
          <p:spPr bwMode="auto">
            <a:xfrm>
              <a:off x="2159638" y="1673951"/>
              <a:ext cx="548515"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48" name="Freeform 104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49" name="Freeform 104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50" name="Freeform 104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051" name="Straight Connector 1050"/>
            <p:cNvCxnSpPr>
              <a:cxnSpLocks noChangeShapeType="1"/>
              <a:endCxn id="104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52" name="Straight Connector 105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53" name="Group 531"/>
          <p:cNvGrpSpPr>
            <a:grpSpLocks/>
          </p:cNvGrpSpPr>
          <p:nvPr/>
        </p:nvGrpSpPr>
        <p:grpSpPr bwMode="auto">
          <a:xfrm>
            <a:off x="7627939" y="4654551"/>
            <a:ext cx="530225" cy="214313"/>
            <a:chOff x="1871277" y="1576300"/>
            <a:chExt cx="1128371" cy="437860"/>
          </a:xfrm>
        </p:grpSpPr>
        <p:sp>
          <p:nvSpPr>
            <p:cNvPr id="1054" name="Oval 105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55" name="Rectangle 1054"/>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56" name="Oval 105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57" name="Freeform 1056"/>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58" name="Freeform 105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59" name="Freeform 105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60" name="Freeform 105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061" name="Straight Connector 1060"/>
            <p:cNvCxnSpPr>
              <a:cxnSpLocks noChangeShapeType="1"/>
              <a:endCxn id="105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62" name="Straight Connector 106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1063" name="Straight Connector 506"/>
          <p:cNvCxnSpPr>
            <a:cxnSpLocks noChangeShapeType="1"/>
          </p:cNvCxnSpPr>
          <p:nvPr/>
        </p:nvCxnSpPr>
        <p:spPr bwMode="auto">
          <a:xfrm flipH="1">
            <a:off x="9090025" y="431165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064" name="Group 166"/>
          <p:cNvGrpSpPr>
            <a:grpSpLocks/>
          </p:cNvGrpSpPr>
          <p:nvPr/>
        </p:nvGrpSpPr>
        <p:grpSpPr bwMode="auto">
          <a:xfrm>
            <a:off x="9534525" y="4044951"/>
            <a:ext cx="649288" cy="417513"/>
            <a:chOff x="3053396" y="4304255"/>
            <a:chExt cx="648422" cy="418253"/>
          </a:xfrm>
        </p:grpSpPr>
        <p:sp>
          <p:nvSpPr>
            <p:cNvPr id="106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067" name="Group 20"/>
          <p:cNvGrpSpPr>
            <a:grpSpLocks/>
          </p:cNvGrpSpPr>
          <p:nvPr/>
        </p:nvGrpSpPr>
        <p:grpSpPr bwMode="auto">
          <a:xfrm>
            <a:off x="6221413" y="2871789"/>
            <a:ext cx="2133600" cy="1082675"/>
            <a:chOff x="4696844" y="2871032"/>
            <a:chExt cx="2133865" cy="1082781"/>
          </a:xfrm>
        </p:grpSpPr>
        <p:grpSp>
          <p:nvGrpSpPr>
            <p:cNvPr id="1068" name="Group 16"/>
            <p:cNvGrpSpPr>
              <a:grpSpLocks/>
            </p:cNvGrpSpPr>
            <p:nvPr/>
          </p:nvGrpSpPr>
          <p:grpSpPr bwMode="auto">
            <a:xfrm>
              <a:off x="5677190" y="2871032"/>
              <a:ext cx="530938" cy="338554"/>
              <a:chOff x="5573768" y="2726239"/>
              <a:chExt cx="530938" cy="338554"/>
            </a:xfrm>
          </p:grpSpPr>
          <p:sp>
            <p:nvSpPr>
              <p:cNvPr id="1071"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072"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chemeClr val="bg1"/>
                    </a:solidFill>
                  </a:rPr>
                  <a:t>IXP</a:t>
                </a:r>
              </a:p>
            </p:txBody>
          </p:sp>
        </p:grpSp>
        <p:cxnSp>
          <p:nvCxnSpPr>
            <p:cNvPr id="1069" name="Straight Connector 18"/>
            <p:cNvCxnSpPr>
              <a:cxnSpLocks noChangeShapeType="1"/>
            </p:cNvCxnSpPr>
            <p:nvPr/>
          </p:nvCxnSpPr>
          <p:spPr bwMode="auto">
            <a:xfrm>
              <a:off x="4696844" y="3073933"/>
              <a:ext cx="980347" cy="35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70" name="Straight Connector 516"/>
            <p:cNvCxnSpPr>
              <a:cxnSpLocks noChangeShapeType="1"/>
            </p:cNvCxnSpPr>
            <p:nvPr/>
          </p:nvCxnSpPr>
          <p:spPr bwMode="auto">
            <a:xfrm>
              <a:off x="6137159" y="3146857"/>
              <a:ext cx="693550" cy="8069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1073" name="Group 39939"/>
          <p:cNvGrpSpPr>
            <a:grpSpLocks/>
          </p:cNvGrpSpPr>
          <p:nvPr/>
        </p:nvGrpSpPr>
        <p:grpSpPr bwMode="auto">
          <a:xfrm>
            <a:off x="3908425" y="3703639"/>
            <a:ext cx="2921000" cy="1411287"/>
            <a:chOff x="2577005" y="3679131"/>
            <a:chExt cx="2919566" cy="1413453"/>
          </a:xfrm>
        </p:grpSpPr>
        <p:cxnSp>
          <p:nvCxnSpPr>
            <p:cNvPr id="1074" name="Straight Connector 7"/>
            <p:cNvCxnSpPr>
              <a:cxnSpLocks noChangeShapeType="1"/>
              <a:stCxn id="485" idx="6"/>
            </p:cNvCxnSpPr>
            <p:nvPr/>
          </p:nvCxnSpPr>
          <p:spPr bwMode="auto">
            <a:xfrm>
              <a:off x="5124112" y="3679131"/>
              <a:ext cx="372459" cy="17130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75" name="Straight Connector 415"/>
            <p:cNvCxnSpPr>
              <a:cxnSpLocks noChangeShapeType="1"/>
              <a:endCxn id="628" idx="4"/>
            </p:cNvCxnSpPr>
            <p:nvPr/>
          </p:nvCxnSpPr>
          <p:spPr bwMode="auto">
            <a:xfrm flipH="1">
              <a:off x="2577005" y="3804357"/>
              <a:ext cx="19911" cy="47755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76" name="Straight Connector 523"/>
            <p:cNvCxnSpPr>
              <a:cxnSpLocks noChangeShapeType="1"/>
            </p:cNvCxnSpPr>
            <p:nvPr/>
          </p:nvCxnSpPr>
          <p:spPr bwMode="auto">
            <a:xfrm flipV="1">
              <a:off x="4424422" y="4626270"/>
              <a:ext cx="726759" cy="46631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1077" name="Group 39937"/>
          <p:cNvGrpSpPr>
            <a:grpSpLocks/>
          </p:cNvGrpSpPr>
          <p:nvPr/>
        </p:nvGrpSpPr>
        <p:grpSpPr bwMode="auto">
          <a:xfrm>
            <a:off x="5430839" y="3883025"/>
            <a:ext cx="1379537" cy="674688"/>
            <a:chOff x="3962400" y="3676180"/>
            <a:chExt cx="1378622" cy="673930"/>
          </a:xfrm>
        </p:grpSpPr>
        <p:cxnSp>
          <p:nvCxnSpPr>
            <p:cNvPr id="1078" name="Straight Connector 515"/>
            <p:cNvCxnSpPr>
              <a:cxnSpLocks noChangeShapeType="1"/>
            </p:cNvCxnSpPr>
            <p:nvPr/>
          </p:nvCxnSpPr>
          <p:spPr bwMode="auto">
            <a:xfrm flipV="1">
              <a:off x="4065677" y="4166418"/>
              <a:ext cx="194972" cy="18369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1079" name="Group 518"/>
            <p:cNvGrpSpPr>
              <a:grpSpLocks/>
            </p:cNvGrpSpPr>
            <p:nvPr/>
          </p:nvGrpSpPr>
          <p:grpSpPr bwMode="auto">
            <a:xfrm>
              <a:off x="3993651" y="3824925"/>
              <a:ext cx="549165" cy="360218"/>
              <a:chOff x="5634518" y="2616953"/>
              <a:chExt cx="549165" cy="360218"/>
            </a:xfrm>
          </p:grpSpPr>
          <p:sp>
            <p:nvSpPr>
              <p:cNvPr id="1082" name="Oval 521"/>
              <p:cNvSpPr>
                <a:spLocks noChangeArrowheads="1"/>
              </p:cNvSpPr>
              <p:nvPr/>
            </p:nvSpPr>
            <p:spPr bwMode="auto">
              <a:xfrm>
                <a:off x="5634518" y="2672371"/>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083" name="TextBox 522"/>
              <p:cNvSpPr txBox="1">
                <a:spLocks noChangeArrowheads="1"/>
              </p:cNvSpPr>
              <p:nvPr/>
            </p:nvSpPr>
            <p:spPr bwMode="auto">
              <a:xfrm>
                <a:off x="5672004" y="2616953"/>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chemeClr val="bg1"/>
                    </a:solidFill>
                  </a:rPr>
                  <a:t>IXP</a:t>
                </a:r>
              </a:p>
            </p:txBody>
          </p:sp>
        </p:grpSp>
        <p:cxnSp>
          <p:nvCxnSpPr>
            <p:cNvPr id="1080" name="Straight Connector 519"/>
            <p:cNvCxnSpPr>
              <a:cxnSpLocks noChangeShapeType="1"/>
              <a:stCxn id="1082" idx="6"/>
              <a:endCxn id="434" idx="2"/>
            </p:cNvCxnSpPr>
            <p:nvPr/>
          </p:nvCxnSpPr>
          <p:spPr bwMode="auto">
            <a:xfrm flipV="1">
              <a:off x="4521743" y="3687971"/>
              <a:ext cx="819279" cy="34477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81" name="Straight Connector 520"/>
            <p:cNvCxnSpPr>
              <a:cxnSpLocks noChangeShapeType="1"/>
            </p:cNvCxnSpPr>
            <p:nvPr/>
          </p:nvCxnSpPr>
          <p:spPr bwMode="auto">
            <a:xfrm>
              <a:off x="3962400" y="3676180"/>
              <a:ext cx="300277" cy="20338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cxnSp>
        <p:nvCxnSpPr>
          <p:cNvPr id="1084" name="Straight Connector 500"/>
          <p:cNvCxnSpPr>
            <a:cxnSpLocks noChangeShapeType="1"/>
            <a:endCxn id="1087" idx="2"/>
          </p:cNvCxnSpPr>
          <p:nvPr/>
        </p:nvCxnSpPr>
        <p:spPr bwMode="auto">
          <a:xfrm>
            <a:off x="2971800" y="2921001"/>
            <a:ext cx="38100" cy="30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5" name="Straight Connector 501"/>
          <p:cNvCxnSpPr>
            <a:cxnSpLocks noChangeShapeType="1"/>
            <a:endCxn id="1087" idx="3"/>
          </p:cNvCxnSpPr>
          <p:nvPr/>
        </p:nvCxnSpPr>
        <p:spPr bwMode="auto">
          <a:xfrm>
            <a:off x="2751139" y="3201989"/>
            <a:ext cx="123825" cy="212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6" name="Straight Connector 514"/>
          <p:cNvCxnSpPr>
            <a:cxnSpLocks noChangeShapeType="1"/>
            <a:endCxn id="1087" idx="5"/>
          </p:cNvCxnSpPr>
          <p:nvPr/>
        </p:nvCxnSpPr>
        <p:spPr bwMode="auto">
          <a:xfrm flipV="1">
            <a:off x="2671763" y="4298950"/>
            <a:ext cx="203200"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87" name="Oval 517"/>
          <p:cNvSpPr>
            <a:spLocks noChangeArrowheads="1"/>
          </p:cNvSpPr>
          <p:nvPr/>
        </p:nvSpPr>
        <p:spPr bwMode="auto">
          <a:xfrm rot="5400000">
            <a:off x="2383632" y="3666332"/>
            <a:ext cx="1252537"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1088" name="Straight Connector 39941"/>
          <p:cNvCxnSpPr>
            <a:cxnSpLocks noChangeShapeType="1"/>
            <a:stCxn id="1087" idx="0"/>
            <a:endCxn id="535" idx="2"/>
          </p:cNvCxnSpPr>
          <p:nvPr/>
        </p:nvCxnSpPr>
        <p:spPr bwMode="auto">
          <a:xfrm flipV="1">
            <a:off x="3200401" y="3754438"/>
            <a:ext cx="430213"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9" name="Straight Connector 524"/>
          <p:cNvCxnSpPr>
            <a:cxnSpLocks noChangeShapeType="1"/>
            <a:endCxn id="628" idx="2"/>
          </p:cNvCxnSpPr>
          <p:nvPr/>
        </p:nvCxnSpPr>
        <p:spPr bwMode="auto">
          <a:xfrm>
            <a:off x="3201989" y="4041776"/>
            <a:ext cx="465137" cy="34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090" name="Group 144"/>
          <p:cNvGrpSpPr>
            <a:grpSpLocks/>
          </p:cNvGrpSpPr>
          <p:nvPr/>
        </p:nvGrpSpPr>
        <p:grpSpPr bwMode="auto">
          <a:xfrm>
            <a:off x="2117725" y="4070351"/>
            <a:ext cx="647700" cy="417513"/>
            <a:chOff x="3053396" y="4304255"/>
            <a:chExt cx="648422" cy="418253"/>
          </a:xfrm>
        </p:grpSpPr>
        <p:sp>
          <p:nvSpPr>
            <p:cNvPr id="10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2"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093" name="Group 131"/>
          <p:cNvGrpSpPr>
            <a:grpSpLocks/>
          </p:cNvGrpSpPr>
          <p:nvPr/>
        </p:nvGrpSpPr>
        <p:grpSpPr bwMode="auto">
          <a:xfrm>
            <a:off x="2193925" y="3041651"/>
            <a:ext cx="647700" cy="417513"/>
            <a:chOff x="3053396" y="4304255"/>
            <a:chExt cx="648422" cy="418253"/>
          </a:xfrm>
        </p:grpSpPr>
        <p:sp>
          <p:nvSpPr>
            <p:cNvPr id="10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096" name="Group 153"/>
          <p:cNvGrpSpPr>
            <a:grpSpLocks/>
          </p:cNvGrpSpPr>
          <p:nvPr/>
        </p:nvGrpSpPr>
        <p:grpSpPr bwMode="auto">
          <a:xfrm>
            <a:off x="2574925" y="2647951"/>
            <a:ext cx="647700" cy="417513"/>
            <a:chOff x="3053396" y="4304255"/>
            <a:chExt cx="648422" cy="418253"/>
          </a:xfrm>
        </p:grpSpPr>
        <p:sp>
          <p:nvSpPr>
            <p:cNvPr id="10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8"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cxnSp>
        <p:nvCxnSpPr>
          <p:cNvPr id="1099" name="Straight Connector 509"/>
          <p:cNvCxnSpPr>
            <a:cxnSpLocks noChangeShapeType="1"/>
            <a:endCxn id="1101" idx="5"/>
          </p:cNvCxnSpPr>
          <p:nvPr/>
        </p:nvCxnSpPr>
        <p:spPr bwMode="auto">
          <a:xfrm flipH="1" flipV="1">
            <a:off x="6608763" y="5684838"/>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0" name="Straight Connector 511"/>
          <p:cNvCxnSpPr>
            <a:cxnSpLocks noChangeShapeType="1"/>
          </p:cNvCxnSpPr>
          <p:nvPr/>
        </p:nvCxnSpPr>
        <p:spPr bwMode="auto">
          <a:xfrm flipV="1">
            <a:off x="4913314" y="5689600"/>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01" name="Oval 6"/>
          <p:cNvSpPr>
            <a:spLocks noChangeArrowheads="1"/>
          </p:cNvSpPr>
          <p:nvPr/>
        </p:nvSpPr>
        <p:spPr bwMode="auto">
          <a:xfrm>
            <a:off x="4864100" y="5359400"/>
            <a:ext cx="2044700"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102" name="TextBox 9"/>
          <p:cNvSpPr txBox="1">
            <a:spLocks noChangeArrowheads="1"/>
          </p:cNvSpPr>
          <p:nvPr/>
        </p:nvSpPr>
        <p:spPr bwMode="auto">
          <a:xfrm>
            <a:off x="5080000" y="5334000"/>
            <a:ext cx="1524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t>regional net</a:t>
            </a:r>
          </a:p>
        </p:txBody>
      </p:sp>
      <p:sp>
        <p:nvSpPr>
          <p:cNvPr id="1103" name="TextBox 39940"/>
          <p:cNvSpPr txBox="1">
            <a:spLocks noChangeArrowheads="1"/>
          </p:cNvSpPr>
          <p:nvPr/>
        </p:nvSpPr>
        <p:spPr bwMode="auto">
          <a:xfrm>
            <a:off x="6754444" y="5018087"/>
            <a:ext cx="1762093" cy="4617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dirty="0">
                <a:solidFill>
                  <a:srgbClr val="CC0000"/>
                </a:solidFill>
              </a:rPr>
              <a:t>peering link</a:t>
            </a:r>
          </a:p>
        </p:txBody>
      </p:sp>
      <p:cxnSp>
        <p:nvCxnSpPr>
          <p:cNvPr id="1104" name="Straight Connector 39943"/>
          <p:cNvCxnSpPr>
            <a:cxnSpLocks noChangeShapeType="1"/>
            <a:endCxn id="1103" idx="1"/>
          </p:cNvCxnSpPr>
          <p:nvPr/>
        </p:nvCxnSpPr>
        <p:spPr bwMode="auto">
          <a:xfrm>
            <a:off x="6210301" y="4864101"/>
            <a:ext cx="544143" cy="38487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sp>
        <p:nvSpPr>
          <p:cNvPr id="1105" name="TextBox 39946"/>
          <p:cNvSpPr txBox="1">
            <a:spLocks noChangeArrowheads="1"/>
          </p:cNvSpPr>
          <p:nvPr/>
        </p:nvSpPr>
        <p:spPr bwMode="auto">
          <a:xfrm>
            <a:off x="6794501" y="1701800"/>
            <a:ext cx="3478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dirty="0">
                <a:solidFill>
                  <a:srgbClr val="CC0000"/>
                </a:solidFill>
              </a:rPr>
              <a:t>Internet exchange point </a:t>
            </a:r>
          </a:p>
        </p:txBody>
      </p:sp>
      <p:cxnSp>
        <p:nvCxnSpPr>
          <p:cNvPr id="1106" name="Straight Connector 39948"/>
          <p:cNvCxnSpPr>
            <a:cxnSpLocks noChangeShapeType="1"/>
          </p:cNvCxnSpPr>
          <p:nvPr/>
        </p:nvCxnSpPr>
        <p:spPr bwMode="auto">
          <a:xfrm flipH="1">
            <a:off x="7476504" y="2159296"/>
            <a:ext cx="219980" cy="71249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5048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 grpId="0"/>
      <p:bldP spid="7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STRUCTURE: NETWORK OF NETWORKS</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7" y="1330328"/>
            <a:ext cx="11786793" cy="5336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20000"/>
              </a:spcBef>
              <a:buClr>
                <a:srgbClr val="000099"/>
              </a:buClr>
              <a:buSzPct val="75000"/>
              <a:buNone/>
            </a:pPr>
            <a:r>
              <a:rPr lang="en-US" altLang="en-US" dirty="0">
                <a:solidFill>
                  <a:schemeClr val="tx1">
                    <a:lumMod val="50000"/>
                  </a:schemeClr>
                </a:solidFill>
                <a:latin typeface="+mj-lt"/>
              </a:rPr>
              <a:t>… and content provider networks  (e.g., Google, Microsoft,   Akamai) may run their own network, to bring services, content close to end users</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371" name="Oval 3"/>
          <p:cNvSpPr>
            <a:spLocks noChangeArrowheads="1"/>
          </p:cNvSpPr>
          <p:nvPr/>
        </p:nvSpPr>
        <p:spPr bwMode="auto">
          <a:xfrm>
            <a:off x="3044825" y="4203701"/>
            <a:ext cx="2941638" cy="132397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372" name="Straight Connector 10"/>
          <p:cNvCxnSpPr>
            <a:cxnSpLocks noChangeShapeType="1"/>
            <a:stCxn id="628" idx="7"/>
          </p:cNvCxnSpPr>
          <p:nvPr/>
        </p:nvCxnSpPr>
        <p:spPr bwMode="auto">
          <a:xfrm>
            <a:off x="4079876" y="4437063"/>
            <a:ext cx="969963" cy="682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3" name="Straight Connector 297"/>
          <p:cNvCxnSpPr>
            <a:cxnSpLocks noChangeShapeType="1"/>
          </p:cNvCxnSpPr>
          <p:nvPr/>
        </p:nvCxnSpPr>
        <p:spPr bwMode="auto">
          <a:xfrm>
            <a:off x="4583114" y="4724401"/>
            <a:ext cx="109537" cy="793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4" name="Straight Connector 298"/>
          <p:cNvCxnSpPr>
            <a:cxnSpLocks noChangeShapeType="1"/>
          </p:cNvCxnSpPr>
          <p:nvPr/>
        </p:nvCxnSpPr>
        <p:spPr bwMode="auto">
          <a:xfrm flipV="1">
            <a:off x="4400550" y="4919663"/>
            <a:ext cx="222250"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5" name="Straight Connector 299"/>
          <p:cNvCxnSpPr>
            <a:cxnSpLocks noChangeShapeType="1"/>
          </p:cNvCxnSpPr>
          <p:nvPr/>
        </p:nvCxnSpPr>
        <p:spPr bwMode="auto">
          <a:xfrm flipV="1">
            <a:off x="4127500" y="4751388"/>
            <a:ext cx="177800"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6" name="Straight Connector 300"/>
          <p:cNvCxnSpPr>
            <a:cxnSpLocks noChangeShapeType="1"/>
            <a:stCxn id="658" idx="6"/>
          </p:cNvCxnSpPr>
          <p:nvPr/>
        </p:nvCxnSpPr>
        <p:spPr bwMode="auto">
          <a:xfrm flipV="1">
            <a:off x="3841751" y="5038725"/>
            <a:ext cx="188913"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7" name="Straight Connector 301"/>
          <p:cNvCxnSpPr>
            <a:cxnSpLocks noChangeShapeType="1"/>
          </p:cNvCxnSpPr>
          <p:nvPr/>
        </p:nvCxnSpPr>
        <p:spPr bwMode="auto">
          <a:xfrm flipV="1">
            <a:off x="4597401" y="4967289"/>
            <a:ext cx="231775" cy="2444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8" name="Straight Connector 302"/>
          <p:cNvCxnSpPr>
            <a:cxnSpLocks noChangeShapeType="1"/>
          </p:cNvCxnSpPr>
          <p:nvPr/>
        </p:nvCxnSpPr>
        <p:spPr bwMode="auto">
          <a:xfrm flipH="1" flipV="1">
            <a:off x="5048251" y="4954588"/>
            <a:ext cx="327025" cy="1190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79" name="Straight Connector 303"/>
          <p:cNvCxnSpPr>
            <a:cxnSpLocks noChangeShapeType="1"/>
          </p:cNvCxnSpPr>
          <p:nvPr/>
        </p:nvCxnSpPr>
        <p:spPr bwMode="auto">
          <a:xfrm flipV="1">
            <a:off x="5035550" y="4619626"/>
            <a:ext cx="260350" cy="188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0" name="Straight Connector 304"/>
          <p:cNvCxnSpPr>
            <a:cxnSpLocks noChangeShapeType="1"/>
            <a:endCxn id="626" idx="7"/>
          </p:cNvCxnSpPr>
          <p:nvPr/>
        </p:nvCxnSpPr>
        <p:spPr bwMode="auto">
          <a:xfrm flipH="1" flipV="1">
            <a:off x="4081463" y="4494214"/>
            <a:ext cx="207962"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381" name="TextBox 39958"/>
          <p:cNvSpPr txBox="1">
            <a:spLocks noChangeArrowheads="1"/>
          </p:cNvSpPr>
          <p:nvPr/>
        </p:nvSpPr>
        <p:spPr bwMode="auto">
          <a:xfrm>
            <a:off x="3179763" y="4533901"/>
            <a:ext cx="9763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C</a:t>
            </a:r>
          </a:p>
        </p:txBody>
      </p:sp>
      <p:grpSp>
        <p:nvGrpSpPr>
          <p:cNvPr id="382" name="Group 347"/>
          <p:cNvGrpSpPr>
            <a:grpSpLocks/>
          </p:cNvGrpSpPr>
          <p:nvPr/>
        </p:nvGrpSpPr>
        <p:grpSpPr bwMode="auto">
          <a:xfrm>
            <a:off x="5056189" y="4419600"/>
            <a:ext cx="485775" cy="211138"/>
            <a:chOff x="1871277" y="1576300"/>
            <a:chExt cx="1128371" cy="437860"/>
          </a:xfrm>
        </p:grpSpPr>
        <p:sp>
          <p:nvSpPr>
            <p:cNvPr id="383" name="Oval 38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84" name="Rectangle 383"/>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5" name="Oval 38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86" name="Freeform 385"/>
            <p:cNvSpPr/>
            <p:nvPr/>
          </p:nvSpPr>
          <p:spPr bwMode="auto">
            <a:xfrm>
              <a:off x="2158901" y="1671774"/>
              <a:ext cx="549434"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7" name="Freeform 38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8" name="Freeform 38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9" name="Freeform 38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90" name="Straight Connector 389"/>
            <p:cNvCxnSpPr>
              <a:cxnSpLocks noChangeShapeType="1"/>
              <a:endCxn id="38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1" name="Straight Connector 39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92" name="Group 347"/>
          <p:cNvGrpSpPr>
            <a:grpSpLocks/>
          </p:cNvGrpSpPr>
          <p:nvPr/>
        </p:nvGrpSpPr>
        <p:grpSpPr bwMode="auto">
          <a:xfrm>
            <a:off x="4587875" y="4773614"/>
            <a:ext cx="484188" cy="211137"/>
            <a:chOff x="1871277" y="1576300"/>
            <a:chExt cx="1128371" cy="437860"/>
          </a:xfrm>
        </p:grpSpPr>
        <p:sp>
          <p:nvSpPr>
            <p:cNvPr id="393" name="Oval 39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94" name="Rectangle 393"/>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5" name="Oval 39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96" name="Freeform 395"/>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7" name="Freeform 39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98" name="Freeform 39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99" name="Freeform 39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00" name="Straight Connector 399"/>
            <p:cNvCxnSpPr>
              <a:cxnSpLocks noChangeShapeType="1"/>
              <a:endCxn id="39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01" name="Straight Connector 40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02" name="Group 347"/>
          <p:cNvGrpSpPr>
            <a:grpSpLocks/>
          </p:cNvGrpSpPr>
          <p:nvPr/>
        </p:nvGrpSpPr>
        <p:grpSpPr bwMode="auto">
          <a:xfrm>
            <a:off x="4148139" y="4560889"/>
            <a:ext cx="484187" cy="211137"/>
            <a:chOff x="1871277" y="1576300"/>
            <a:chExt cx="1128371" cy="437860"/>
          </a:xfrm>
        </p:grpSpPr>
        <p:sp>
          <p:nvSpPr>
            <p:cNvPr id="403" name="Oval 40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04" name="Rectangle 403"/>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5" name="Oval 40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06" name="Freeform 405"/>
            <p:cNvSpPr/>
            <p:nvPr/>
          </p:nvSpPr>
          <p:spPr bwMode="auto">
            <a:xfrm>
              <a:off x="2159844" y="1671772"/>
              <a:ext cx="547538"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7" name="Freeform 40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08" name="Freeform 40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09" name="Freeform 40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10" name="Straight Connector 409"/>
            <p:cNvCxnSpPr>
              <a:cxnSpLocks noChangeShapeType="1"/>
              <a:endCxn id="40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11" name="Straight Connector 41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12" name="Group 347"/>
          <p:cNvGrpSpPr>
            <a:grpSpLocks/>
          </p:cNvGrpSpPr>
          <p:nvPr/>
        </p:nvGrpSpPr>
        <p:grpSpPr bwMode="auto">
          <a:xfrm>
            <a:off x="3941764" y="4854575"/>
            <a:ext cx="484187" cy="211138"/>
            <a:chOff x="1871277" y="1576300"/>
            <a:chExt cx="1128371" cy="437860"/>
          </a:xfrm>
        </p:grpSpPr>
        <p:sp>
          <p:nvSpPr>
            <p:cNvPr id="413" name="Oval 41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14" name="Rectangle 413"/>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5" name="Oval 4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16" name="Freeform 415"/>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7" name="Freeform 4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18" name="Freeform 4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19" name="Freeform 4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20" name="Straight Connector 419"/>
            <p:cNvCxnSpPr>
              <a:cxnSpLocks noChangeShapeType="1"/>
              <a:endCxn id="4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21" name="Straight Connector 4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22" name="Oval 3"/>
          <p:cNvSpPr>
            <a:spLocks noChangeArrowheads="1"/>
          </p:cNvSpPr>
          <p:nvPr/>
        </p:nvSpPr>
        <p:spPr bwMode="auto">
          <a:xfrm>
            <a:off x="6138863" y="3649664"/>
            <a:ext cx="3219450" cy="134302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423" name="Straight Connector 10"/>
          <p:cNvCxnSpPr>
            <a:cxnSpLocks noChangeShapeType="1"/>
            <a:stCxn id="436" idx="7"/>
          </p:cNvCxnSpPr>
          <p:nvPr/>
        </p:nvCxnSpPr>
        <p:spPr bwMode="auto">
          <a:xfrm>
            <a:off x="7272339" y="3886200"/>
            <a:ext cx="1062037" cy="698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4" name="Straight Connector 297"/>
          <p:cNvCxnSpPr>
            <a:cxnSpLocks noChangeShapeType="1"/>
          </p:cNvCxnSpPr>
          <p:nvPr/>
        </p:nvCxnSpPr>
        <p:spPr bwMode="auto">
          <a:xfrm>
            <a:off x="7823200" y="4176713"/>
            <a:ext cx="120650" cy="825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5" name="Straight Connector 298"/>
          <p:cNvCxnSpPr>
            <a:cxnSpLocks noChangeShapeType="1"/>
          </p:cNvCxnSpPr>
          <p:nvPr/>
        </p:nvCxnSpPr>
        <p:spPr bwMode="auto">
          <a:xfrm flipV="1">
            <a:off x="7623175" y="4376738"/>
            <a:ext cx="242888"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6" name="Straight Connector 299"/>
          <p:cNvCxnSpPr>
            <a:cxnSpLocks noChangeShapeType="1"/>
          </p:cNvCxnSpPr>
          <p:nvPr/>
        </p:nvCxnSpPr>
        <p:spPr bwMode="auto">
          <a:xfrm flipV="1">
            <a:off x="7324726" y="4205288"/>
            <a:ext cx="195263"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7" name="Straight Connector 300"/>
          <p:cNvCxnSpPr>
            <a:cxnSpLocks noChangeShapeType="1"/>
            <a:stCxn id="617" idx="6"/>
          </p:cNvCxnSpPr>
          <p:nvPr/>
        </p:nvCxnSpPr>
        <p:spPr bwMode="auto">
          <a:xfrm flipV="1">
            <a:off x="7011989" y="4497388"/>
            <a:ext cx="206375"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8" name="Straight Connector 301"/>
          <p:cNvCxnSpPr>
            <a:cxnSpLocks noChangeShapeType="1"/>
          </p:cNvCxnSpPr>
          <p:nvPr/>
        </p:nvCxnSpPr>
        <p:spPr bwMode="auto">
          <a:xfrm flipV="1">
            <a:off x="7839075" y="4424363"/>
            <a:ext cx="254000" cy="247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9" name="Straight Connector 302"/>
          <p:cNvCxnSpPr>
            <a:cxnSpLocks noChangeShapeType="1"/>
          </p:cNvCxnSpPr>
          <p:nvPr/>
        </p:nvCxnSpPr>
        <p:spPr bwMode="auto">
          <a:xfrm flipH="1" flipV="1">
            <a:off x="8302626" y="4403725"/>
            <a:ext cx="358775" cy="120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30" name="Straight Connector 303"/>
          <p:cNvCxnSpPr>
            <a:cxnSpLocks noChangeShapeType="1"/>
          </p:cNvCxnSpPr>
          <p:nvPr/>
        </p:nvCxnSpPr>
        <p:spPr bwMode="auto">
          <a:xfrm flipV="1">
            <a:off x="8318500" y="4070350"/>
            <a:ext cx="285750" cy="1920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31" name="Straight Connector 304"/>
          <p:cNvCxnSpPr>
            <a:cxnSpLocks noChangeShapeType="1"/>
            <a:endCxn id="434" idx="7"/>
          </p:cNvCxnSpPr>
          <p:nvPr/>
        </p:nvCxnSpPr>
        <p:spPr bwMode="auto">
          <a:xfrm flipH="1" flipV="1">
            <a:off x="7273926" y="3943351"/>
            <a:ext cx="227013" cy="857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32" name="TextBox 39958"/>
          <p:cNvSpPr txBox="1">
            <a:spLocks noChangeArrowheads="1"/>
          </p:cNvSpPr>
          <p:nvPr/>
        </p:nvSpPr>
        <p:spPr bwMode="auto">
          <a:xfrm>
            <a:off x="6288088" y="3983039"/>
            <a:ext cx="958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B</a:t>
            </a:r>
          </a:p>
        </p:txBody>
      </p:sp>
      <p:grpSp>
        <p:nvGrpSpPr>
          <p:cNvPr id="433" name="Group 347"/>
          <p:cNvGrpSpPr>
            <a:grpSpLocks/>
          </p:cNvGrpSpPr>
          <p:nvPr/>
        </p:nvGrpSpPr>
        <p:grpSpPr bwMode="auto">
          <a:xfrm>
            <a:off x="6821489" y="3752851"/>
            <a:ext cx="530225" cy="214313"/>
            <a:chOff x="1871277" y="1576300"/>
            <a:chExt cx="1128371" cy="437860"/>
          </a:xfrm>
        </p:grpSpPr>
        <p:sp>
          <p:nvSpPr>
            <p:cNvPr id="434" name="Oval 43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35" name="Rectangle 434"/>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6" name="Oval 43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37" name="Freeform 436"/>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8" name="Freeform 43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9" name="Freeform 43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0" name="Freeform 43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41" name="Straight Connector 440"/>
            <p:cNvCxnSpPr>
              <a:cxnSpLocks noChangeShapeType="1"/>
              <a:endCxn id="43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2" name="Straight Connector 44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3" name="Group 347"/>
          <p:cNvGrpSpPr>
            <a:grpSpLocks/>
          </p:cNvGrpSpPr>
          <p:nvPr/>
        </p:nvGrpSpPr>
        <p:grpSpPr bwMode="auto">
          <a:xfrm>
            <a:off x="7827964" y="4227513"/>
            <a:ext cx="530225" cy="214312"/>
            <a:chOff x="1871277" y="1576300"/>
            <a:chExt cx="1128371" cy="437860"/>
          </a:xfrm>
        </p:grpSpPr>
        <p:sp>
          <p:nvSpPr>
            <p:cNvPr id="444" name="Oval 44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45" name="Rectangle 444"/>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6" name="Oval 44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47" name="Freeform 446"/>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8" name="Freeform 44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9" name="Freeform 44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50" name="Freeform 44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51" name="Straight Connector 450"/>
            <p:cNvCxnSpPr>
              <a:cxnSpLocks noChangeShapeType="1"/>
              <a:endCxn id="44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52" name="Straight Connector 45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53" name="Group 347"/>
          <p:cNvGrpSpPr>
            <a:grpSpLocks/>
          </p:cNvGrpSpPr>
          <p:nvPr/>
        </p:nvGrpSpPr>
        <p:grpSpPr bwMode="auto">
          <a:xfrm>
            <a:off x="7346951" y="4011613"/>
            <a:ext cx="530225" cy="214312"/>
            <a:chOff x="1871277" y="1576300"/>
            <a:chExt cx="1128371" cy="437860"/>
          </a:xfrm>
        </p:grpSpPr>
        <p:sp>
          <p:nvSpPr>
            <p:cNvPr id="454" name="Oval 45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55" name="Rectangle 454"/>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6" name="Oval 45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57" name="Freeform 456"/>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8" name="Freeform 45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59" name="Freeform 45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0" name="Freeform 45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61" name="Straight Connector 460"/>
            <p:cNvCxnSpPr>
              <a:cxnSpLocks noChangeShapeType="1"/>
              <a:endCxn id="45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2" name="Straight Connector 46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63" name="Group 347"/>
          <p:cNvGrpSpPr>
            <a:grpSpLocks/>
          </p:cNvGrpSpPr>
          <p:nvPr/>
        </p:nvGrpSpPr>
        <p:grpSpPr bwMode="auto">
          <a:xfrm>
            <a:off x="7121526" y="4310063"/>
            <a:ext cx="530225" cy="214312"/>
            <a:chOff x="1871277" y="1576300"/>
            <a:chExt cx="1128371" cy="437860"/>
          </a:xfrm>
        </p:grpSpPr>
        <p:sp>
          <p:nvSpPr>
            <p:cNvPr id="464" name="Oval 46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65" name="Rectangle 464"/>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66" name="Oval 46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67" name="Freeform 466"/>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68" name="Freeform 46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9" name="Freeform 46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70" name="Freeform 46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71" name="Straight Connector 470"/>
            <p:cNvCxnSpPr>
              <a:cxnSpLocks noChangeShapeType="1"/>
              <a:endCxn id="46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72" name="Straight Connector 47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73" name="Oval 3"/>
          <p:cNvSpPr>
            <a:spLocks noChangeArrowheads="1"/>
          </p:cNvSpPr>
          <p:nvPr/>
        </p:nvSpPr>
        <p:spPr bwMode="auto">
          <a:xfrm>
            <a:off x="3257550" y="2725739"/>
            <a:ext cx="3475038" cy="1381125"/>
          </a:xfrm>
          <a:prstGeom prst="ellipse">
            <a:avLst/>
          </a:prstGeom>
          <a:solidFill>
            <a:schemeClr val="accent1">
              <a:lumMod val="20000"/>
              <a:lumOff val="80000"/>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474" name="Straight Connector 10"/>
          <p:cNvCxnSpPr>
            <a:cxnSpLocks noChangeShapeType="1"/>
            <a:stCxn id="668" idx="7"/>
          </p:cNvCxnSpPr>
          <p:nvPr/>
        </p:nvCxnSpPr>
        <p:spPr bwMode="auto">
          <a:xfrm>
            <a:off x="4481514" y="2968626"/>
            <a:ext cx="1146175" cy="730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5" name="Straight Connector 297"/>
          <p:cNvCxnSpPr>
            <a:cxnSpLocks noChangeShapeType="1"/>
          </p:cNvCxnSpPr>
          <p:nvPr/>
        </p:nvCxnSpPr>
        <p:spPr bwMode="auto">
          <a:xfrm>
            <a:off x="5075239" y="3268664"/>
            <a:ext cx="130175"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6" name="Straight Connector 298"/>
          <p:cNvCxnSpPr>
            <a:cxnSpLocks noChangeShapeType="1"/>
          </p:cNvCxnSpPr>
          <p:nvPr/>
        </p:nvCxnSpPr>
        <p:spPr bwMode="auto">
          <a:xfrm flipV="1">
            <a:off x="4859339" y="3473450"/>
            <a:ext cx="263525" cy="460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7" name="Straight Connector 299"/>
          <p:cNvCxnSpPr>
            <a:cxnSpLocks noChangeShapeType="1"/>
          </p:cNvCxnSpPr>
          <p:nvPr/>
        </p:nvCxnSpPr>
        <p:spPr bwMode="auto">
          <a:xfrm flipV="1">
            <a:off x="4538663" y="3297239"/>
            <a:ext cx="209550" cy="1095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8" name="Straight Connector 300"/>
          <p:cNvCxnSpPr>
            <a:cxnSpLocks noChangeShapeType="1"/>
            <a:stCxn id="537" idx="6"/>
          </p:cNvCxnSpPr>
          <p:nvPr/>
        </p:nvCxnSpPr>
        <p:spPr bwMode="auto">
          <a:xfrm flipV="1">
            <a:off x="4200525" y="3597276"/>
            <a:ext cx="222250" cy="984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9" name="Straight Connector 301"/>
          <p:cNvCxnSpPr>
            <a:cxnSpLocks noChangeShapeType="1"/>
          </p:cNvCxnSpPr>
          <p:nvPr/>
        </p:nvCxnSpPr>
        <p:spPr bwMode="auto">
          <a:xfrm flipV="1">
            <a:off x="5092700" y="3522663"/>
            <a:ext cx="273050" cy="254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0" name="Straight Connector 302"/>
          <p:cNvCxnSpPr>
            <a:cxnSpLocks noChangeShapeType="1"/>
          </p:cNvCxnSpPr>
          <p:nvPr/>
        </p:nvCxnSpPr>
        <p:spPr bwMode="auto">
          <a:xfrm flipH="1" flipV="1">
            <a:off x="5624513" y="3508376"/>
            <a:ext cx="387350" cy="1254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1" name="Straight Connector 303"/>
          <p:cNvCxnSpPr>
            <a:cxnSpLocks noChangeShapeType="1"/>
          </p:cNvCxnSpPr>
          <p:nvPr/>
        </p:nvCxnSpPr>
        <p:spPr bwMode="auto">
          <a:xfrm flipV="1">
            <a:off x="5610226" y="3159125"/>
            <a:ext cx="307975" cy="1984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82" name="Straight Connector 304"/>
          <p:cNvCxnSpPr>
            <a:cxnSpLocks noChangeShapeType="1"/>
            <a:endCxn id="666" idx="7"/>
          </p:cNvCxnSpPr>
          <p:nvPr/>
        </p:nvCxnSpPr>
        <p:spPr bwMode="auto">
          <a:xfrm flipH="1" flipV="1">
            <a:off x="4483101" y="3028951"/>
            <a:ext cx="246063" cy="873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83" name="TextBox 39958"/>
          <p:cNvSpPr txBox="1">
            <a:spLocks noChangeArrowheads="1"/>
          </p:cNvSpPr>
          <p:nvPr/>
        </p:nvSpPr>
        <p:spPr bwMode="auto">
          <a:xfrm>
            <a:off x="3417889" y="3070226"/>
            <a:ext cx="947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ISP A</a:t>
            </a:r>
          </a:p>
        </p:txBody>
      </p:sp>
      <p:grpSp>
        <p:nvGrpSpPr>
          <p:cNvPr id="484" name="Group 347"/>
          <p:cNvGrpSpPr>
            <a:grpSpLocks/>
          </p:cNvGrpSpPr>
          <p:nvPr/>
        </p:nvGrpSpPr>
        <p:grpSpPr bwMode="auto">
          <a:xfrm>
            <a:off x="5884864" y="3562351"/>
            <a:ext cx="573087" cy="220663"/>
            <a:chOff x="1871277" y="1576300"/>
            <a:chExt cx="1128371" cy="437860"/>
          </a:xfrm>
        </p:grpSpPr>
        <p:sp>
          <p:nvSpPr>
            <p:cNvPr id="485" name="Oval 48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86" name="Rectangle 48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87" name="Oval 48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88" name="Freeform 487"/>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89" name="Freeform 48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0" name="Freeform 48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1" name="Freeform 49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92" name="Straight Connector 491"/>
            <p:cNvCxnSpPr>
              <a:cxnSpLocks noChangeShapeType="1"/>
              <a:endCxn id="48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93" name="Straight Connector 49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94" name="Group 347"/>
          <p:cNvGrpSpPr>
            <a:grpSpLocks/>
          </p:cNvGrpSpPr>
          <p:nvPr/>
        </p:nvGrpSpPr>
        <p:grpSpPr bwMode="auto">
          <a:xfrm>
            <a:off x="5081588" y="3321051"/>
            <a:ext cx="571500" cy="220663"/>
            <a:chOff x="1871277" y="1576300"/>
            <a:chExt cx="1128371" cy="437860"/>
          </a:xfrm>
        </p:grpSpPr>
        <p:sp>
          <p:nvSpPr>
            <p:cNvPr id="495" name="Oval 49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96" name="Rectangle 49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7" name="Oval 4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98" name="Freeform 497"/>
            <p:cNvSpPr/>
            <p:nvPr/>
          </p:nvSpPr>
          <p:spPr bwMode="auto">
            <a:xfrm>
              <a:off x="2159638" y="1673953"/>
              <a:ext cx="548513"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9" name="Freeform 4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00" name="Freeform 4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01" name="Freeform 5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02" name="Straight Connector 501"/>
            <p:cNvCxnSpPr>
              <a:cxnSpLocks noChangeShapeType="1"/>
              <a:endCxn id="4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03" name="Straight Connector 5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04" name="Group 347"/>
          <p:cNvGrpSpPr>
            <a:grpSpLocks/>
          </p:cNvGrpSpPr>
          <p:nvPr/>
        </p:nvGrpSpPr>
        <p:grpSpPr bwMode="auto">
          <a:xfrm>
            <a:off x="4560889" y="3098801"/>
            <a:ext cx="573087" cy="219075"/>
            <a:chOff x="1871277" y="1576300"/>
            <a:chExt cx="1128371" cy="437860"/>
          </a:xfrm>
        </p:grpSpPr>
        <p:sp>
          <p:nvSpPr>
            <p:cNvPr id="505" name="Oval 5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06" name="Rectangle 505"/>
            <p:cNvSpPr/>
            <p:nvPr/>
          </p:nvSpPr>
          <p:spPr bwMode="auto">
            <a:xfrm>
              <a:off x="1871277" y="1738119"/>
              <a:ext cx="1128371" cy="11739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07" name="Oval 5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08" name="Freeform 507"/>
            <p:cNvSpPr/>
            <p:nvPr/>
          </p:nvSpPr>
          <p:spPr bwMode="auto">
            <a:xfrm>
              <a:off x="2158840" y="1674661"/>
              <a:ext cx="550120"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09" name="Freeform 5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0" name="Freeform 5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1" name="Freeform 5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12" name="Straight Connector 511"/>
            <p:cNvCxnSpPr>
              <a:cxnSpLocks noChangeShapeType="1"/>
              <a:endCxn id="50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13" name="Straight Connector 5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14" name="Group 347"/>
          <p:cNvGrpSpPr>
            <a:grpSpLocks/>
          </p:cNvGrpSpPr>
          <p:nvPr/>
        </p:nvGrpSpPr>
        <p:grpSpPr bwMode="auto">
          <a:xfrm>
            <a:off x="4318000" y="3405189"/>
            <a:ext cx="573088" cy="219075"/>
            <a:chOff x="1871277" y="1576300"/>
            <a:chExt cx="1128371" cy="437860"/>
          </a:xfrm>
        </p:grpSpPr>
        <p:sp>
          <p:nvSpPr>
            <p:cNvPr id="515" name="Oval 51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16" name="Rectangle 515"/>
            <p:cNvSpPr/>
            <p:nvPr/>
          </p:nvSpPr>
          <p:spPr bwMode="auto">
            <a:xfrm>
              <a:off x="1871277" y="1738117"/>
              <a:ext cx="1128371" cy="11739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7" name="Oval 51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18" name="Freeform 517"/>
            <p:cNvSpPr/>
            <p:nvPr/>
          </p:nvSpPr>
          <p:spPr bwMode="auto">
            <a:xfrm>
              <a:off x="2158839" y="1674659"/>
              <a:ext cx="550119"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9" name="Freeform 51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0" name="Freeform 51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1" name="Freeform 52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22" name="Straight Connector 521"/>
            <p:cNvCxnSpPr>
              <a:cxnSpLocks noChangeShapeType="1"/>
              <a:endCxn id="51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23" name="Straight Connector 52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24" name="Group 347"/>
          <p:cNvGrpSpPr>
            <a:grpSpLocks/>
          </p:cNvGrpSpPr>
          <p:nvPr/>
        </p:nvGrpSpPr>
        <p:grpSpPr bwMode="auto">
          <a:xfrm>
            <a:off x="4865689" y="3759201"/>
            <a:ext cx="573087" cy="220663"/>
            <a:chOff x="1871277" y="1576300"/>
            <a:chExt cx="1128371" cy="437860"/>
          </a:xfrm>
        </p:grpSpPr>
        <p:sp>
          <p:nvSpPr>
            <p:cNvPr id="525" name="Oval 52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26" name="Rectangle 52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27" name="Oval 52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28" name="Freeform 527"/>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29" name="Freeform 52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30" name="Freeform 52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31" name="Freeform 53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32" name="Straight Connector 531"/>
            <p:cNvCxnSpPr>
              <a:cxnSpLocks noChangeShapeType="1"/>
              <a:endCxn id="52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33" name="Straight Connector 53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34" name="Group 347"/>
          <p:cNvGrpSpPr>
            <a:grpSpLocks/>
          </p:cNvGrpSpPr>
          <p:nvPr/>
        </p:nvGrpSpPr>
        <p:grpSpPr bwMode="auto">
          <a:xfrm>
            <a:off x="3629025" y="3614738"/>
            <a:ext cx="573088" cy="220662"/>
            <a:chOff x="1871277" y="1576300"/>
            <a:chExt cx="1128371" cy="437860"/>
          </a:xfrm>
        </p:grpSpPr>
        <p:sp>
          <p:nvSpPr>
            <p:cNvPr id="535" name="Oval 53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36" name="Rectangle 535"/>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37" name="Oval 53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38" name="Freeform 537"/>
            <p:cNvSpPr/>
            <p:nvPr/>
          </p:nvSpPr>
          <p:spPr bwMode="auto">
            <a:xfrm>
              <a:off x="2158839" y="1673951"/>
              <a:ext cx="550119"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39" name="Freeform 53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0" name="Freeform 53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1" name="Freeform 54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42" name="Straight Connector 541"/>
            <p:cNvCxnSpPr>
              <a:cxnSpLocks noChangeShapeType="1"/>
              <a:endCxn id="53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43" name="Straight Connector 54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44" name="Group 2"/>
          <p:cNvGrpSpPr>
            <a:grpSpLocks/>
          </p:cNvGrpSpPr>
          <p:nvPr/>
        </p:nvGrpSpPr>
        <p:grpSpPr bwMode="auto">
          <a:xfrm>
            <a:off x="3349625" y="2241551"/>
            <a:ext cx="647700" cy="417513"/>
            <a:chOff x="3053396" y="4304255"/>
            <a:chExt cx="648422" cy="418253"/>
          </a:xfrm>
        </p:grpSpPr>
        <p:sp>
          <p:nvSpPr>
            <p:cNvPr id="54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47" name="Group 135"/>
          <p:cNvGrpSpPr>
            <a:grpSpLocks/>
          </p:cNvGrpSpPr>
          <p:nvPr/>
        </p:nvGrpSpPr>
        <p:grpSpPr bwMode="auto">
          <a:xfrm>
            <a:off x="7858125" y="2495551"/>
            <a:ext cx="649288" cy="417513"/>
            <a:chOff x="3053396" y="4304255"/>
            <a:chExt cx="648422" cy="418253"/>
          </a:xfrm>
        </p:grpSpPr>
        <p:sp>
          <p:nvSpPr>
            <p:cNvPr id="54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50" name="Group 138"/>
          <p:cNvGrpSpPr>
            <a:grpSpLocks/>
          </p:cNvGrpSpPr>
          <p:nvPr/>
        </p:nvGrpSpPr>
        <p:grpSpPr bwMode="auto">
          <a:xfrm>
            <a:off x="2765425" y="5353051"/>
            <a:ext cx="647700" cy="417513"/>
            <a:chOff x="3053396" y="4304255"/>
            <a:chExt cx="648422" cy="418253"/>
          </a:xfrm>
        </p:grpSpPr>
        <p:sp>
          <p:nvSpPr>
            <p:cNvPr id="5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53" name="Group 141"/>
          <p:cNvGrpSpPr>
            <a:grpSpLocks/>
          </p:cNvGrpSpPr>
          <p:nvPr/>
        </p:nvGrpSpPr>
        <p:grpSpPr bwMode="auto">
          <a:xfrm>
            <a:off x="2346325" y="4730751"/>
            <a:ext cx="647700" cy="417513"/>
            <a:chOff x="3053396" y="4304255"/>
            <a:chExt cx="648422" cy="418253"/>
          </a:xfrm>
        </p:grpSpPr>
        <p:sp>
          <p:nvSpPr>
            <p:cNvPr id="55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56" name="Group 147"/>
          <p:cNvGrpSpPr>
            <a:grpSpLocks/>
          </p:cNvGrpSpPr>
          <p:nvPr/>
        </p:nvGrpSpPr>
        <p:grpSpPr bwMode="auto">
          <a:xfrm>
            <a:off x="8607425" y="2927351"/>
            <a:ext cx="649288" cy="417513"/>
            <a:chOff x="3053396" y="4304255"/>
            <a:chExt cx="648422" cy="418253"/>
          </a:xfrm>
        </p:grpSpPr>
        <p:sp>
          <p:nvSpPr>
            <p:cNvPr id="55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59" name="Group 150"/>
          <p:cNvGrpSpPr>
            <a:grpSpLocks/>
          </p:cNvGrpSpPr>
          <p:nvPr/>
        </p:nvGrpSpPr>
        <p:grpSpPr bwMode="auto">
          <a:xfrm>
            <a:off x="4949825" y="2000251"/>
            <a:ext cx="649288" cy="417513"/>
            <a:chOff x="3053396" y="4304255"/>
            <a:chExt cx="648422" cy="418253"/>
          </a:xfrm>
        </p:grpSpPr>
        <p:sp>
          <p:nvSpPr>
            <p:cNvPr id="56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62" name="Group 156"/>
          <p:cNvGrpSpPr>
            <a:grpSpLocks/>
          </p:cNvGrpSpPr>
          <p:nvPr/>
        </p:nvGrpSpPr>
        <p:grpSpPr bwMode="auto">
          <a:xfrm>
            <a:off x="5864225" y="1974851"/>
            <a:ext cx="649288" cy="417513"/>
            <a:chOff x="3053396" y="4304255"/>
            <a:chExt cx="648422" cy="418253"/>
          </a:xfrm>
        </p:grpSpPr>
        <p:sp>
          <p:nvSpPr>
            <p:cNvPr id="56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65" name="Group 160"/>
          <p:cNvGrpSpPr>
            <a:grpSpLocks/>
          </p:cNvGrpSpPr>
          <p:nvPr/>
        </p:nvGrpSpPr>
        <p:grpSpPr bwMode="auto">
          <a:xfrm>
            <a:off x="8924925" y="5607051"/>
            <a:ext cx="649288" cy="417513"/>
            <a:chOff x="3053396" y="4304255"/>
            <a:chExt cx="648422" cy="418253"/>
          </a:xfrm>
        </p:grpSpPr>
        <p:sp>
          <p:nvSpPr>
            <p:cNvPr id="56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68" name="Group 163"/>
          <p:cNvGrpSpPr>
            <a:grpSpLocks/>
          </p:cNvGrpSpPr>
          <p:nvPr/>
        </p:nvGrpSpPr>
        <p:grpSpPr bwMode="auto">
          <a:xfrm>
            <a:off x="9763125" y="4959351"/>
            <a:ext cx="649288" cy="417513"/>
            <a:chOff x="3053396" y="4304255"/>
            <a:chExt cx="648422" cy="418253"/>
          </a:xfrm>
        </p:grpSpPr>
        <p:sp>
          <p:nvSpPr>
            <p:cNvPr id="56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71" name="Group 169"/>
          <p:cNvGrpSpPr>
            <a:grpSpLocks/>
          </p:cNvGrpSpPr>
          <p:nvPr/>
        </p:nvGrpSpPr>
        <p:grpSpPr bwMode="auto">
          <a:xfrm>
            <a:off x="6689725" y="5848351"/>
            <a:ext cx="649288" cy="417513"/>
            <a:chOff x="3053396" y="4304255"/>
            <a:chExt cx="648422" cy="418253"/>
          </a:xfrm>
        </p:grpSpPr>
        <p:sp>
          <p:nvSpPr>
            <p:cNvPr id="57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74" name="Group 172"/>
          <p:cNvGrpSpPr>
            <a:grpSpLocks/>
          </p:cNvGrpSpPr>
          <p:nvPr/>
        </p:nvGrpSpPr>
        <p:grpSpPr bwMode="auto">
          <a:xfrm>
            <a:off x="5775325" y="5988051"/>
            <a:ext cx="649288" cy="417513"/>
            <a:chOff x="3053396" y="4304255"/>
            <a:chExt cx="648422" cy="418253"/>
          </a:xfrm>
        </p:grpSpPr>
        <p:sp>
          <p:nvSpPr>
            <p:cNvPr id="57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577" name="Group 175"/>
          <p:cNvGrpSpPr>
            <a:grpSpLocks/>
          </p:cNvGrpSpPr>
          <p:nvPr/>
        </p:nvGrpSpPr>
        <p:grpSpPr bwMode="auto">
          <a:xfrm>
            <a:off x="4556125" y="5835651"/>
            <a:ext cx="649288" cy="417513"/>
            <a:chOff x="3053396" y="4304255"/>
            <a:chExt cx="648422" cy="418253"/>
          </a:xfrm>
        </p:grpSpPr>
        <p:sp>
          <p:nvSpPr>
            <p:cNvPr id="57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sp>
        <p:nvSpPr>
          <p:cNvPr id="580" name="TextBox 4"/>
          <p:cNvSpPr txBox="1">
            <a:spLocks noChangeArrowheads="1"/>
          </p:cNvSpPr>
          <p:nvPr/>
        </p:nvSpPr>
        <p:spPr bwMode="auto">
          <a:xfrm rot="1053502">
            <a:off x="6964364" y="1900239"/>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581" name="TextBox 179"/>
          <p:cNvSpPr txBox="1">
            <a:spLocks noChangeArrowheads="1"/>
          </p:cNvSpPr>
          <p:nvPr/>
        </p:nvSpPr>
        <p:spPr bwMode="auto">
          <a:xfrm rot="2829263">
            <a:off x="9250363" y="3373438"/>
            <a:ext cx="544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582" name="TextBox 180"/>
          <p:cNvSpPr txBox="1">
            <a:spLocks noChangeArrowheads="1"/>
          </p:cNvSpPr>
          <p:nvPr/>
        </p:nvSpPr>
        <p:spPr bwMode="auto">
          <a:xfrm rot="9845918">
            <a:off x="7918451" y="58848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583" name="TextBox 181"/>
          <p:cNvSpPr txBox="1">
            <a:spLocks noChangeArrowheads="1"/>
          </p:cNvSpPr>
          <p:nvPr/>
        </p:nvSpPr>
        <p:spPr bwMode="auto">
          <a:xfrm rot="11651262">
            <a:off x="3551239" y="578961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sp>
        <p:nvSpPr>
          <p:cNvPr id="584" name="TextBox 182"/>
          <p:cNvSpPr txBox="1">
            <a:spLocks noChangeArrowheads="1"/>
          </p:cNvSpPr>
          <p:nvPr/>
        </p:nvSpPr>
        <p:spPr bwMode="auto">
          <a:xfrm rot="16607303">
            <a:off x="1964532" y="3482182"/>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solidFill>
                  <a:srgbClr val="0000FF"/>
                </a:solidFill>
              </a:rPr>
              <a:t>…</a:t>
            </a:r>
          </a:p>
        </p:txBody>
      </p:sp>
      <p:cxnSp>
        <p:nvCxnSpPr>
          <p:cNvPr id="585" name="Straight Connector 12"/>
          <p:cNvCxnSpPr>
            <a:cxnSpLocks noChangeShapeType="1"/>
          </p:cNvCxnSpPr>
          <p:nvPr/>
        </p:nvCxnSpPr>
        <p:spPr bwMode="auto">
          <a:xfrm>
            <a:off x="3906839"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6" name="Straight Connector 502"/>
          <p:cNvCxnSpPr>
            <a:cxnSpLocks noChangeShapeType="1"/>
          </p:cNvCxnSpPr>
          <p:nvPr/>
        </p:nvCxnSpPr>
        <p:spPr bwMode="auto">
          <a:xfrm>
            <a:off x="5440364" y="2411414"/>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7" name="Straight Connector 503"/>
          <p:cNvCxnSpPr>
            <a:cxnSpLocks noChangeShapeType="1"/>
          </p:cNvCxnSpPr>
          <p:nvPr/>
        </p:nvCxnSpPr>
        <p:spPr bwMode="auto">
          <a:xfrm flipH="1">
            <a:off x="5949951" y="2389189"/>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8" name="Straight Connector 504"/>
          <p:cNvCxnSpPr>
            <a:cxnSpLocks noChangeShapeType="1"/>
          </p:cNvCxnSpPr>
          <p:nvPr/>
        </p:nvCxnSpPr>
        <p:spPr bwMode="auto">
          <a:xfrm>
            <a:off x="8294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9" name="Straight Connector 505"/>
          <p:cNvCxnSpPr>
            <a:cxnSpLocks noChangeShapeType="1"/>
          </p:cNvCxnSpPr>
          <p:nvPr/>
        </p:nvCxnSpPr>
        <p:spPr bwMode="auto">
          <a:xfrm flipH="1">
            <a:off x="8661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0" name="Straight Connector 507"/>
          <p:cNvCxnSpPr>
            <a:cxnSpLocks noChangeShapeType="1"/>
          </p:cNvCxnSpPr>
          <p:nvPr/>
        </p:nvCxnSpPr>
        <p:spPr bwMode="auto">
          <a:xfrm flipH="1" flipV="1">
            <a:off x="8978901"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1" name="Straight Connector 510"/>
          <p:cNvCxnSpPr>
            <a:cxnSpLocks noChangeShapeType="1"/>
          </p:cNvCxnSpPr>
          <p:nvPr/>
        </p:nvCxnSpPr>
        <p:spPr bwMode="auto">
          <a:xfrm flipH="1" flipV="1">
            <a:off x="5630864"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2" name="Straight Connector 512"/>
          <p:cNvCxnSpPr>
            <a:cxnSpLocks noChangeShapeType="1"/>
          </p:cNvCxnSpPr>
          <p:nvPr/>
        </p:nvCxnSpPr>
        <p:spPr bwMode="auto">
          <a:xfrm flipV="1">
            <a:off x="3314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3" name="Straight Connector 513"/>
          <p:cNvCxnSpPr>
            <a:cxnSpLocks noChangeShapeType="1"/>
            <a:endCxn id="658" idx="2"/>
          </p:cNvCxnSpPr>
          <p:nvPr/>
        </p:nvCxnSpPr>
        <p:spPr bwMode="auto">
          <a:xfrm>
            <a:off x="2908300" y="5018089"/>
            <a:ext cx="450850"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594" name="Group 347"/>
          <p:cNvGrpSpPr>
            <a:grpSpLocks/>
          </p:cNvGrpSpPr>
          <p:nvPr/>
        </p:nvGrpSpPr>
        <p:grpSpPr bwMode="auto">
          <a:xfrm>
            <a:off x="8342314" y="3868738"/>
            <a:ext cx="530225" cy="214312"/>
            <a:chOff x="1871277" y="1576300"/>
            <a:chExt cx="1128371" cy="437860"/>
          </a:xfrm>
        </p:grpSpPr>
        <p:sp>
          <p:nvSpPr>
            <p:cNvPr id="595" name="Oval 59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96" name="Rectangle 595"/>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97" name="Oval 5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98" name="Freeform 597"/>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99" name="Freeform 5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0" name="Freeform 5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1" name="Freeform 6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02" name="Straight Connector 601"/>
            <p:cNvCxnSpPr>
              <a:cxnSpLocks noChangeShapeType="1"/>
              <a:endCxn id="5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03" name="Straight Connector 6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04" name="Group 347"/>
          <p:cNvGrpSpPr>
            <a:grpSpLocks/>
          </p:cNvGrpSpPr>
          <p:nvPr/>
        </p:nvGrpSpPr>
        <p:grpSpPr bwMode="auto">
          <a:xfrm>
            <a:off x="8574089" y="4464051"/>
            <a:ext cx="530225" cy="214313"/>
            <a:chOff x="1871277" y="1576300"/>
            <a:chExt cx="1128371" cy="437860"/>
          </a:xfrm>
        </p:grpSpPr>
        <p:sp>
          <p:nvSpPr>
            <p:cNvPr id="605" name="Oval 6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06" name="Rectangle 605"/>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07" name="Oval 6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08" name="Freeform 607"/>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09" name="Freeform 6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10" name="Freeform 6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11" name="Freeform 6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12" name="Straight Connector 611"/>
            <p:cNvCxnSpPr>
              <a:cxnSpLocks noChangeShapeType="1"/>
              <a:endCxn id="60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13" name="Straight Connector 6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14" name="Group 347"/>
          <p:cNvGrpSpPr>
            <a:grpSpLocks/>
          </p:cNvGrpSpPr>
          <p:nvPr/>
        </p:nvGrpSpPr>
        <p:grpSpPr bwMode="auto">
          <a:xfrm>
            <a:off x="6483351" y="4514851"/>
            <a:ext cx="530225" cy="214313"/>
            <a:chOff x="1871277" y="1576300"/>
            <a:chExt cx="1128371" cy="437860"/>
          </a:xfrm>
        </p:grpSpPr>
        <p:sp>
          <p:nvSpPr>
            <p:cNvPr id="615" name="Oval 61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16" name="Rectangle 615"/>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17" name="Oval 61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18" name="Freeform 617"/>
            <p:cNvSpPr/>
            <p:nvPr/>
          </p:nvSpPr>
          <p:spPr bwMode="auto">
            <a:xfrm>
              <a:off x="2158438" y="1673602"/>
              <a:ext cx="550671"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19" name="Freeform 61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20" name="Freeform 61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21" name="Freeform 62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22" name="Straight Connector 621"/>
            <p:cNvCxnSpPr>
              <a:cxnSpLocks noChangeShapeType="1"/>
              <a:endCxn id="61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23" name="Straight Connector 62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624" name="Straight Connector 508"/>
          <p:cNvCxnSpPr>
            <a:cxnSpLocks noChangeShapeType="1"/>
          </p:cNvCxnSpPr>
          <p:nvPr/>
        </p:nvCxnSpPr>
        <p:spPr bwMode="auto">
          <a:xfrm flipH="1" flipV="1">
            <a:off x="8020050" y="4722814"/>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625" name="Group 347"/>
          <p:cNvGrpSpPr>
            <a:grpSpLocks/>
          </p:cNvGrpSpPr>
          <p:nvPr/>
        </p:nvGrpSpPr>
        <p:grpSpPr bwMode="auto">
          <a:xfrm>
            <a:off x="3667125" y="4305300"/>
            <a:ext cx="484188" cy="211138"/>
            <a:chOff x="1871277" y="1576300"/>
            <a:chExt cx="1128371" cy="437860"/>
          </a:xfrm>
        </p:grpSpPr>
        <p:sp>
          <p:nvSpPr>
            <p:cNvPr id="626" name="Oval 62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27" name="Rectangle 62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28" name="Oval 62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29" name="Freeform 628"/>
            <p:cNvSpPr/>
            <p:nvPr/>
          </p:nvSpPr>
          <p:spPr bwMode="auto">
            <a:xfrm>
              <a:off x="2159844" y="1671774"/>
              <a:ext cx="547537"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30" name="Freeform 62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31" name="Freeform 63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32" name="Freeform 63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33" name="Straight Connector 632"/>
            <p:cNvCxnSpPr>
              <a:cxnSpLocks noChangeShapeType="1"/>
              <a:endCxn id="62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34" name="Straight Connector 63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35" name="Group 347"/>
          <p:cNvGrpSpPr>
            <a:grpSpLocks/>
          </p:cNvGrpSpPr>
          <p:nvPr/>
        </p:nvGrpSpPr>
        <p:grpSpPr bwMode="auto">
          <a:xfrm>
            <a:off x="5268914" y="5006975"/>
            <a:ext cx="484187" cy="211138"/>
            <a:chOff x="1871277" y="1576300"/>
            <a:chExt cx="1128371" cy="437860"/>
          </a:xfrm>
        </p:grpSpPr>
        <p:sp>
          <p:nvSpPr>
            <p:cNvPr id="636" name="Oval 63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37" name="Rectangle 63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38" name="Oval 63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39" name="Freeform 638"/>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0" name="Freeform 63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41" name="Freeform 64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42" name="Freeform 64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43" name="Straight Connector 642"/>
            <p:cNvCxnSpPr>
              <a:cxnSpLocks noChangeShapeType="1"/>
              <a:endCxn id="63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44" name="Straight Connector 64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45" name="Group 439"/>
          <p:cNvGrpSpPr>
            <a:grpSpLocks/>
          </p:cNvGrpSpPr>
          <p:nvPr/>
        </p:nvGrpSpPr>
        <p:grpSpPr bwMode="auto">
          <a:xfrm>
            <a:off x="4405314" y="5194300"/>
            <a:ext cx="484187" cy="211138"/>
            <a:chOff x="1871277" y="1576300"/>
            <a:chExt cx="1128371" cy="437860"/>
          </a:xfrm>
        </p:grpSpPr>
        <p:sp>
          <p:nvSpPr>
            <p:cNvPr id="646" name="Oval 64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47" name="Rectangle 64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8" name="Oval 64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49" name="Freeform 648"/>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50" name="Freeform 64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51" name="Freeform 65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52" name="Freeform 65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53" name="Straight Connector 652"/>
            <p:cNvCxnSpPr>
              <a:cxnSpLocks noChangeShapeType="1"/>
              <a:endCxn id="64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54" name="Straight Connector 65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55" name="Group 347"/>
          <p:cNvGrpSpPr>
            <a:grpSpLocks/>
          </p:cNvGrpSpPr>
          <p:nvPr/>
        </p:nvGrpSpPr>
        <p:grpSpPr bwMode="auto">
          <a:xfrm>
            <a:off x="3359150" y="5056189"/>
            <a:ext cx="484188" cy="211137"/>
            <a:chOff x="1871277" y="1576300"/>
            <a:chExt cx="1128371" cy="437860"/>
          </a:xfrm>
        </p:grpSpPr>
        <p:sp>
          <p:nvSpPr>
            <p:cNvPr id="656" name="Oval 65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57" name="Rectangle 656"/>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58" name="Oval 65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59" name="Freeform 658"/>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60" name="Freeform 65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61" name="Freeform 66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62" name="Freeform 66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63" name="Straight Connector 662"/>
            <p:cNvCxnSpPr>
              <a:cxnSpLocks noChangeShapeType="1"/>
              <a:endCxn id="65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64" name="Straight Connector 66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65" name="Group 347"/>
          <p:cNvGrpSpPr>
            <a:grpSpLocks/>
          </p:cNvGrpSpPr>
          <p:nvPr/>
        </p:nvGrpSpPr>
        <p:grpSpPr bwMode="auto">
          <a:xfrm>
            <a:off x="3994150" y="2832101"/>
            <a:ext cx="571500" cy="220663"/>
            <a:chOff x="1871277" y="1576300"/>
            <a:chExt cx="1128371" cy="437860"/>
          </a:xfrm>
        </p:grpSpPr>
        <p:sp>
          <p:nvSpPr>
            <p:cNvPr id="666" name="Oval 66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67" name="Rectangle 666"/>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68" name="Oval 66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669" name="Freeform 668"/>
            <p:cNvSpPr/>
            <p:nvPr/>
          </p:nvSpPr>
          <p:spPr bwMode="auto">
            <a:xfrm>
              <a:off x="2159638" y="1673953"/>
              <a:ext cx="548515"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38" name="Freeform 103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39" name="Freeform 103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40" name="Freeform 103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041" name="Straight Connector 1040"/>
            <p:cNvCxnSpPr>
              <a:cxnSpLocks noChangeShapeType="1"/>
              <a:endCxn id="66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42" name="Straight Connector 104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43" name="Group 347"/>
          <p:cNvGrpSpPr>
            <a:grpSpLocks/>
          </p:cNvGrpSpPr>
          <p:nvPr/>
        </p:nvGrpSpPr>
        <p:grpSpPr bwMode="auto">
          <a:xfrm>
            <a:off x="5635625" y="2951163"/>
            <a:ext cx="571500" cy="220662"/>
            <a:chOff x="1871277" y="1576300"/>
            <a:chExt cx="1128371" cy="437860"/>
          </a:xfrm>
        </p:grpSpPr>
        <p:sp>
          <p:nvSpPr>
            <p:cNvPr id="1044" name="Oval 104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45" name="Rectangle 1044"/>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46" name="Oval 104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47" name="Freeform 1046"/>
            <p:cNvSpPr/>
            <p:nvPr/>
          </p:nvSpPr>
          <p:spPr bwMode="auto">
            <a:xfrm>
              <a:off x="2159638" y="1673951"/>
              <a:ext cx="548515"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48" name="Freeform 104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49" name="Freeform 104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50" name="Freeform 104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051" name="Straight Connector 1050"/>
            <p:cNvCxnSpPr>
              <a:cxnSpLocks noChangeShapeType="1"/>
              <a:endCxn id="104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52" name="Straight Connector 105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53" name="Group 531"/>
          <p:cNvGrpSpPr>
            <a:grpSpLocks/>
          </p:cNvGrpSpPr>
          <p:nvPr/>
        </p:nvGrpSpPr>
        <p:grpSpPr bwMode="auto">
          <a:xfrm>
            <a:off x="7627939" y="4654551"/>
            <a:ext cx="530225" cy="214313"/>
            <a:chOff x="1871277" y="1576300"/>
            <a:chExt cx="1128371" cy="437860"/>
          </a:xfrm>
        </p:grpSpPr>
        <p:sp>
          <p:nvSpPr>
            <p:cNvPr id="1054" name="Oval 105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55" name="Rectangle 1054"/>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56" name="Oval 105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1057" name="Freeform 1056"/>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58" name="Freeform 105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59" name="Freeform 105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060" name="Freeform 105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061" name="Straight Connector 1060"/>
            <p:cNvCxnSpPr>
              <a:cxnSpLocks noChangeShapeType="1"/>
              <a:endCxn id="105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62" name="Straight Connector 106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1063" name="Straight Connector 506"/>
          <p:cNvCxnSpPr>
            <a:cxnSpLocks noChangeShapeType="1"/>
          </p:cNvCxnSpPr>
          <p:nvPr/>
        </p:nvCxnSpPr>
        <p:spPr bwMode="auto">
          <a:xfrm flipH="1">
            <a:off x="9090025" y="431165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064" name="Group 166"/>
          <p:cNvGrpSpPr>
            <a:grpSpLocks/>
          </p:cNvGrpSpPr>
          <p:nvPr/>
        </p:nvGrpSpPr>
        <p:grpSpPr bwMode="auto">
          <a:xfrm>
            <a:off x="9534525" y="4044951"/>
            <a:ext cx="649288" cy="417513"/>
            <a:chOff x="3053396" y="4304255"/>
            <a:chExt cx="648422" cy="418253"/>
          </a:xfrm>
        </p:grpSpPr>
        <p:sp>
          <p:nvSpPr>
            <p:cNvPr id="106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067" name="Group 20"/>
          <p:cNvGrpSpPr>
            <a:grpSpLocks/>
          </p:cNvGrpSpPr>
          <p:nvPr/>
        </p:nvGrpSpPr>
        <p:grpSpPr bwMode="auto">
          <a:xfrm>
            <a:off x="6221413" y="2871789"/>
            <a:ext cx="2133600" cy="1082675"/>
            <a:chOff x="4696844" y="2871032"/>
            <a:chExt cx="2133865" cy="1082781"/>
          </a:xfrm>
        </p:grpSpPr>
        <p:grpSp>
          <p:nvGrpSpPr>
            <p:cNvPr id="1068" name="Group 16"/>
            <p:cNvGrpSpPr>
              <a:grpSpLocks/>
            </p:cNvGrpSpPr>
            <p:nvPr/>
          </p:nvGrpSpPr>
          <p:grpSpPr bwMode="auto">
            <a:xfrm>
              <a:off x="5677190" y="2871032"/>
              <a:ext cx="530938" cy="338554"/>
              <a:chOff x="5573768" y="2726239"/>
              <a:chExt cx="530938" cy="338554"/>
            </a:xfrm>
          </p:grpSpPr>
          <p:sp>
            <p:nvSpPr>
              <p:cNvPr id="1071"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072"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chemeClr val="bg1"/>
                    </a:solidFill>
                  </a:rPr>
                  <a:t>IXP</a:t>
                </a:r>
              </a:p>
            </p:txBody>
          </p:sp>
        </p:grpSp>
        <p:cxnSp>
          <p:nvCxnSpPr>
            <p:cNvPr id="1069" name="Straight Connector 18"/>
            <p:cNvCxnSpPr>
              <a:cxnSpLocks noChangeShapeType="1"/>
            </p:cNvCxnSpPr>
            <p:nvPr/>
          </p:nvCxnSpPr>
          <p:spPr bwMode="auto">
            <a:xfrm>
              <a:off x="4696844" y="3073933"/>
              <a:ext cx="980347" cy="35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70" name="Straight Connector 516"/>
            <p:cNvCxnSpPr>
              <a:cxnSpLocks noChangeShapeType="1"/>
            </p:cNvCxnSpPr>
            <p:nvPr/>
          </p:nvCxnSpPr>
          <p:spPr bwMode="auto">
            <a:xfrm>
              <a:off x="6137159" y="3146857"/>
              <a:ext cx="693550" cy="8069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1073" name="Group 39939"/>
          <p:cNvGrpSpPr>
            <a:grpSpLocks/>
          </p:cNvGrpSpPr>
          <p:nvPr/>
        </p:nvGrpSpPr>
        <p:grpSpPr bwMode="auto">
          <a:xfrm>
            <a:off x="3908425" y="3703639"/>
            <a:ext cx="2921000" cy="1411287"/>
            <a:chOff x="2577005" y="3679131"/>
            <a:chExt cx="2919566" cy="1413453"/>
          </a:xfrm>
        </p:grpSpPr>
        <p:cxnSp>
          <p:nvCxnSpPr>
            <p:cNvPr id="1074" name="Straight Connector 7"/>
            <p:cNvCxnSpPr>
              <a:cxnSpLocks noChangeShapeType="1"/>
              <a:stCxn id="485" idx="6"/>
            </p:cNvCxnSpPr>
            <p:nvPr/>
          </p:nvCxnSpPr>
          <p:spPr bwMode="auto">
            <a:xfrm>
              <a:off x="5124112" y="3679131"/>
              <a:ext cx="372459" cy="17130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75" name="Straight Connector 415"/>
            <p:cNvCxnSpPr>
              <a:cxnSpLocks noChangeShapeType="1"/>
              <a:endCxn id="628" idx="4"/>
            </p:cNvCxnSpPr>
            <p:nvPr/>
          </p:nvCxnSpPr>
          <p:spPr bwMode="auto">
            <a:xfrm flipH="1">
              <a:off x="2577005" y="3804357"/>
              <a:ext cx="19911" cy="47755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76" name="Straight Connector 523"/>
            <p:cNvCxnSpPr>
              <a:cxnSpLocks noChangeShapeType="1"/>
            </p:cNvCxnSpPr>
            <p:nvPr/>
          </p:nvCxnSpPr>
          <p:spPr bwMode="auto">
            <a:xfrm flipV="1">
              <a:off x="4424422" y="4626270"/>
              <a:ext cx="726759" cy="46631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1077" name="Group 39937"/>
          <p:cNvGrpSpPr>
            <a:grpSpLocks/>
          </p:cNvGrpSpPr>
          <p:nvPr/>
        </p:nvGrpSpPr>
        <p:grpSpPr bwMode="auto">
          <a:xfrm>
            <a:off x="5430839" y="3883025"/>
            <a:ext cx="1379537" cy="674688"/>
            <a:chOff x="3962400" y="3676180"/>
            <a:chExt cx="1378622" cy="673930"/>
          </a:xfrm>
        </p:grpSpPr>
        <p:cxnSp>
          <p:nvCxnSpPr>
            <p:cNvPr id="1078" name="Straight Connector 515"/>
            <p:cNvCxnSpPr>
              <a:cxnSpLocks noChangeShapeType="1"/>
            </p:cNvCxnSpPr>
            <p:nvPr/>
          </p:nvCxnSpPr>
          <p:spPr bwMode="auto">
            <a:xfrm flipV="1">
              <a:off x="4065677" y="4166418"/>
              <a:ext cx="194972" cy="18369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1079" name="Group 518"/>
            <p:cNvGrpSpPr>
              <a:grpSpLocks/>
            </p:cNvGrpSpPr>
            <p:nvPr/>
          </p:nvGrpSpPr>
          <p:grpSpPr bwMode="auto">
            <a:xfrm>
              <a:off x="3993651" y="3824925"/>
              <a:ext cx="549165" cy="360218"/>
              <a:chOff x="5634518" y="2616953"/>
              <a:chExt cx="549165" cy="360218"/>
            </a:xfrm>
          </p:grpSpPr>
          <p:sp>
            <p:nvSpPr>
              <p:cNvPr id="1082" name="Oval 521"/>
              <p:cNvSpPr>
                <a:spLocks noChangeArrowheads="1"/>
              </p:cNvSpPr>
              <p:nvPr/>
            </p:nvSpPr>
            <p:spPr bwMode="auto">
              <a:xfrm>
                <a:off x="5634518" y="2672371"/>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083" name="TextBox 522"/>
              <p:cNvSpPr txBox="1">
                <a:spLocks noChangeArrowheads="1"/>
              </p:cNvSpPr>
              <p:nvPr/>
            </p:nvSpPr>
            <p:spPr bwMode="auto">
              <a:xfrm>
                <a:off x="5672004" y="2616953"/>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chemeClr val="bg1"/>
                    </a:solidFill>
                  </a:rPr>
                  <a:t>IXP</a:t>
                </a:r>
              </a:p>
            </p:txBody>
          </p:sp>
        </p:grpSp>
        <p:cxnSp>
          <p:nvCxnSpPr>
            <p:cNvPr id="1080" name="Straight Connector 519"/>
            <p:cNvCxnSpPr>
              <a:cxnSpLocks noChangeShapeType="1"/>
              <a:stCxn id="1082" idx="6"/>
              <a:endCxn id="434" idx="2"/>
            </p:cNvCxnSpPr>
            <p:nvPr/>
          </p:nvCxnSpPr>
          <p:spPr bwMode="auto">
            <a:xfrm flipV="1">
              <a:off x="4521743" y="3687971"/>
              <a:ext cx="819279" cy="34477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81" name="Straight Connector 520"/>
            <p:cNvCxnSpPr>
              <a:cxnSpLocks noChangeShapeType="1"/>
            </p:cNvCxnSpPr>
            <p:nvPr/>
          </p:nvCxnSpPr>
          <p:spPr bwMode="auto">
            <a:xfrm>
              <a:off x="3962400" y="3676180"/>
              <a:ext cx="300277" cy="20338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cxnSp>
        <p:nvCxnSpPr>
          <p:cNvPr id="1084" name="Straight Connector 500"/>
          <p:cNvCxnSpPr>
            <a:cxnSpLocks noChangeShapeType="1"/>
            <a:endCxn id="1087" idx="2"/>
          </p:cNvCxnSpPr>
          <p:nvPr/>
        </p:nvCxnSpPr>
        <p:spPr bwMode="auto">
          <a:xfrm>
            <a:off x="2971800" y="2921001"/>
            <a:ext cx="38100" cy="30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5" name="Straight Connector 501"/>
          <p:cNvCxnSpPr>
            <a:cxnSpLocks noChangeShapeType="1"/>
            <a:endCxn id="1087" idx="3"/>
          </p:cNvCxnSpPr>
          <p:nvPr/>
        </p:nvCxnSpPr>
        <p:spPr bwMode="auto">
          <a:xfrm>
            <a:off x="2751139" y="3201989"/>
            <a:ext cx="123825" cy="212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6" name="Straight Connector 514"/>
          <p:cNvCxnSpPr>
            <a:cxnSpLocks noChangeShapeType="1"/>
            <a:endCxn id="1087" idx="5"/>
          </p:cNvCxnSpPr>
          <p:nvPr/>
        </p:nvCxnSpPr>
        <p:spPr bwMode="auto">
          <a:xfrm flipV="1">
            <a:off x="2671763" y="4298950"/>
            <a:ext cx="203200"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87" name="Oval 517"/>
          <p:cNvSpPr>
            <a:spLocks noChangeArrowheads="1"/>
          </p:cNvSpPr>
          <p:nvPr/>
        </p:nvSpPr>
        <p:spPr bwMode="auto">
          <a:xfrm rot="5400000">
            <a:off x="2383632" y="3666332"/>
            <a:ext cx="1252537"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1088" name="Straight Connector 39941"/>
          <p:cNvCxnSpPr>
            <a:cxnSpLocks noChangeShapeType="1"/>
            <a:stCxn id="1087" idx="0"/>
            <a:endCxn id="535" idx="2"/>
          </p:cNvCxnSpPr>
          <p:nvPr/>
        </p:nvCxnSpPr>
        <p:spPr bwMode="auto">
          <a:xfrm flipV="1">
            <a:off x="3200401" y="3754438"/>
            <a:ext cx="430213"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9" name="Straight Connector 524"/>
          <p:cNvCxnSpPr>
            <a:cxnSpLocks noChangeShapeType="1"/>
            <a:endCxn id="628" idx="2"/>
          </p:cNvCxnSpPr>
          <p:nvPr/>
        </p:nvCxnSpPr>
        <p:spPr bwMode="auto">
          <a:xfrm>
            <a:off x="3201989" y="4041776"/>
            <a:ext cx="465137" cy="34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090" name="Group 144"/>
          <p:cNvGrpSpPr>
            <a:grpSpLocks/>
          </p:cNvGrpSpPr>
          <p:nvPr/>
        </p:nvGrpSpPr>
        <p:grpSpPr bwMode="auto">
          <a:xfrm>
            <a:off x="2117725" y="4070351"/>
            <a:ext cx="647700" cy="417513"/>
            <a:chOff x="3053396" y="4304255"/>
            <a:chExt cx="648422" cy="418253"/>
          </a:xfrm>
        </p:grpSpPr>
        <p:sp>
          <p:nvSpPr>
            <p:cNvPr id="10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2"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093" name="Group 131"/>
          <p:cNvGrpSpPr>
            <a:grpSpLocks/>
          </p:cNvGrpSpPr>
          <p:nvPr/>
        </p:nvGrpSpPr>
        <p:grpSpPr bwMode="auto">
          <a:xfrm>
            <a:off x="2193925" y="3041651"/>
            <a:ext cx="647700" cy="417513"/>
            <a:chOff x="3053396" y="4304255"/>
            <a:chExt cx="648422" cy="418253"/>
          </a:xfrm>
        </p:grpSpPr>
        <p:sp>
          <p:nvSpPr>
            <p:cNvPr id="10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grpSp>
        <p:nvGrpSpPr>
          <p:cNvPr id="1096" name="Group 153"/>
          <p:cNvGrpSpPr>
            <a:grpSpLocks/>
          </p:cNvGrpSpPr>
          <p:nvPr/>
        </p:nvGrpSpPr>
        <p:grpSpPr bwMode="auto">
          <a:xfrm>
            <a:off x="2574925" y="2647951"/>
            <a:ext cx="647700" cy="417513"/>
            <a:chOff x="3053396" y="4304255"/>
            <a:chExt cx="648422" cy="418253"/>
          </a:xfrm>
        </p:grpSpPr>
        <p:sp>
          <p:nvSpPr>
            <p:cNvPr id="10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8"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en-US" sz="1000"/>
                <a:t>access</a:t>
              </a:r>
            </a:p>
            <a:p>
              <a:pPr algn="ctr">
                <a:lnSpc>
                  <a:spcPts val="1000"/>
                </a:lnSpc>
              </a:pPr>
              <a:r>
                <a:rPr lang="en-US" altLang="en-US" sz="1000"/>
                <a:t>net</a:t>
              </a:r>
            </a:p>
          </p:txBody>
        </p:sp>
      </p:grpSp>
      <p:cxnSp>
        <p:nvCxnSpPr>
          <p:cNvPr id="1099" name="Straight Connector 509"/>
          <p:cNvCxnSpPr>
            <a:cxnSpLocks noChangeShapeType="1"/>
            <a:endCxn id="1101" idx="5"/>
          </p:cNvCxnSpPr>
          <p:nvPr/>
        </p:nvCxnSpPr>
        <p:spPr bwMode="auto">
          <a:xfrm flipH="1" flipV="1">
            <a:off x="6608763" y="5684838"/>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0" name="Straight Connector 511"/>
          <p:cNvCxnSpPr>
            <a:cxnSpLocks noChangeShapeType="1"/>
          </p:cNvCxnSpPr>
          <p:nvPr/>
        </p:nvCxnSpPr>
        <p:spPr bwMode="auto">
          <a:xfrm flipV="1">
            <a:off x="4913314" y="5689600"/>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01" name="Oval 6"/>
          <p:cNvSpPr>
            <a:spLocks noChangeArrowheads="1"/>
          </p:cNvSpPr>
          <p:nvPr/>
        </p:nvSpPr>
        <p:spPr bwMode="auto">
          <a:xfrm>
            <a:off x="4864100" y="5359400"/>
            <a:ext cx="2044700"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102" name="TextBox 9"/>
          <p:cNvSpPr txBox="1">
            <a:spLocks noChangeArrowheads="1"/>
          </p:cNvSpPr>
          <p:nvPr/>
        </p:nvSpPr>
        <p:spPr bwMode="auto">
          <a:xfrm>
            <a:off x="5080000" y="5334000"/>
            <a:ext cx="1524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t>regional net</a:t>
            </a:r>
          </a:p>
        </p:txBody>
      </p:sp>
      <p:sp>
        <p:nvSpPr>
          <p:cNvPr id="1103" name="TextBox 39940"/>
          <p:cNvSpPr txBox="1">
            <a:spLocks noChangeArrowheads="1"/>
          </p:cNvSpPr>
          <p:nvPr/>
        </p:nvSpPr>
        <p:spPr bwMode="auto">
          <a:xfrm>
            <a:off x="6754444" y="5018087"/>
            <a:ext cx="1762093" cy="4617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dirty="0">
                <a:solidFill>
                  <a:srgbClr val="CC0000"/>
                </a:solidFill>
              </a:rPr>
              <a:t>peering link</a:t>
            </a:r>
          </a:p>
        </p:txBody>
      </p:sp>
      <p:cxnSp>
        <p:nvCxnSpPr>
          <p:cNvPr id="1104" name="Straight Connector 39943"/>
          <p:cNvCxnSpPr>
            <a:cxnSpLocks noChangeShapeType="1"/>
            <a:endCxn id="1103" idx="1"/>
          </p:cNvCxnSpPr>
          <p:nvPr/>
        </p:nvCxnSpPr>
        <p:spPr bwMode="auto">
          <a:xfrm>
            <a:off x="6210301" y="4864101"/>
            <a:ext cx="544143" cy="38487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sp>
        <p:nvSpPr>
          <p:cNvPr id="1105" name="TextBox 39946"/>
          <p:cNvSpPr txBox="1">
            <a:spLocks noChangeArrowheads="1"/>
          </p:cNvSpPr>
          <p:nvPr/>
        </p:nvSpPr>
        <p:spPr bwMode="auto">
          <a:xfrm>
            <a:off x="6794501" y="1701800"/>
            <a:ext cx="3478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dirty="0">
                <a:solidFill>
                  <a:srgbClr val="CC0000"/>
                </a:solidFill>
              </a:rPr>
              <a:t>Internet exchange point </a:t>
            </a:r>
          </a:p>
        </p:txBody>
      </p:sp>
      <p:cxnSp>
        <p:nvCxnSpPr>
          <p:cNvPr id="1106" name="Straight Connector 39948"/>
          <p:cNvCxnSpPr>
            <a:cxnSpLocks noChangeShapeType="1"/>
          </p:cNvCxnSpPr>
          <p:nvPr/>
        </p:nvCxnSpPr>
        <p:spPr bwMode="auto">
          <a:xfrm flipH="1">
            <a:off x="7476504" y="2159296"/>
            <a:ext cx="219980" cy="71249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sp>
        <p:nvSpPr>
          <p:cNvPr id="670" name="Oval 11"/>
          <p:cNvSpPr>
            <a:spLocks noChangeArrowheads="1"/>
          </p:cNvSpPr>
          <p:nvPr/>
        </p:nvSpPr>
        <p:spPr bwMode="auto">
          <a:xfrm>
            <a:off x="3390900" y="3429000"/>
            <a:ext cx="6096000" cy="673100"/>
          </a:xfrm>
          <a:prstGeom prst="ellipse">
            <a:avLst/>
          </a:prstGeom>
          <a:solidFill>
            <a:srgbClr val="FF6600">
              <a:alpha val="70195"/>
            </a:srgb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71" name="TextBox 13"/>
          <p:cNvSpPr txBox="1">
            <a:spLocks noChangeArrowheads="1"/>
          </p:cNvSpPr>
          <p:nvPr/>
        </p:nvSpPr>
        <p:spPr bwMode="auto">
          <a:xfrm>
            <a:off x="4637089" y="3541713"/>
            <a:ext cx="3627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dirty="0">
                <a:solidFill>
                  <a:schemeClr val="bg1"/>
                </a:solidFill>
              </a:rPr>
              <a:t>Content provider network</a:t>
            </a:r>
          </a:p>
        </p:txBody>
      </p:sp>
    </p:spTree>
    <p:extLst>
      <p:ext uri="{BB962C8B-B14F-4D97-AF65-F5344CB8AC3E}">
        <p14:creationId xmlns:p14="http://schemas.microsoft.com/office/powerpoint/2010/main" val="61542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 grpId="0"/>
      <p:bldP spid="7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STRUCTURE: NETWORK OF NETWORKS</a:t>
            </a:r>
            <a:endParaRPr lang="en-US" sz="1800" dirty="0">
              <a:latin typeface="Helvetica World" panose="020B05000400000200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pic>
        <p:nvPicPr>
          <p:cNvPr id="672" name="Picture 671"/>
          <p:cNvPicPr>
            <a:picLocks noChangeAspect="1"/>
          </p:cNvPicPr>
          <p:nvPr/>
        </p:nvPicPr>
        <p:blipFill>
          <a:blip r:embed="rId3"/>
          <a:stretch>
            <a:fillRect/>
          </a:stretch>
        </p:blipFill>
        <p:spPr>
          <a:xfrm>
            <a:off x="1088803" y="1453358"/>
            <a:ext cx="9497799" cy="4507604"/>
          </a:xfrm>
          <a:prstGeom prst="rect">
            <a:avLst/>
          </a:prstGeom>
        </p:spPr>
      </p:pic>
    </p:spTree>
    <p:extLst>
      <p:ext uri="{BB962C8B-B14F-4D97-AF65-F5344CB8AC3E}">
        <p14:creationId xmlns:p14="http://schemas.microsoft.com/office/powerpoint/2010/main" val="128684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106531" y="2334827"/>
            <a:ext cx="8211845" cy="1916298"/>
          </a:xfrm>
        </p:spPr>
        <p:txBody>
          <a:bodyPr/>
          <a:lstStyle/>
          <a:p>
            <a:pPr>
              <a:lnSpc>
                <a:spcPct val="100000"/>
              </a:lnSpc>
            </a:pPr>
            <a:r>
              <a:rPr lang="en-US" dirty="0"/>
              <a:t>9</a:t>
            </a:r>
            <a:r>
              <a:rPr lang="en-US" dirty="0" smtClean="0"/>
              <a:t>. OSI model &amp; TCP/</a:t>
            </a:r>
            <a:r>
              <a:rPr lang="en-US" dirty="0" err="1" smtClean="0"/>
              <a:t>ip</a:t>
            </a:r>
            <a:r>
              <a:rPr lang="en-US" dirty="0" smtClean="0"/>
              <a:t> Model</a:t>
            </a:r>
            <a:endParaRPr lang="en-US" dirty="0"/>
          </a:p>
        </p:txBody>
      </p:sp>
    </p:spTree>
    <p:extLst>
      <p:ext uri="{BB962C8B-B14F-4D97-AF65-F5344CB8AC3E}">
        <p14:creationId xmlns:p14="http://schemas.microsoft.com/office/powerpoint/2010/main" val="7416848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ORGANIZATION OF AIR TRAVEL</a:t>
            </a:r>
            <a:endParaRPr lang="en-US" sz="1800" dirty="0">
              <a:latin typeface="Helvetica World" panose="020B05000400000200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pic>
        <p:nvPicPr>
          <p:cNvPr id="5" name="Picture 4"/>
          <p:cNvPicPr>
            <a:picLocks noChangeAspect="1"/>
          </p:cNvPicPr>
          <p:nvPr/>
        </p:nvPicPr>
        <p:blipFill>
          <a:blip r:embed="rId3"/>
          <a:stretch>
            <a:fillRect/>
          </a:stretch>
        </p:blipFill>
        <p:spPr>
          <a:xfrm>
            <a:off x="3325906" y="1388262"/>
            <a:ext cx="5284694" cy="4311668"/>
          </a:xfrm>
          <a:prstGeom prst="rect">
            <a:avLst/>
          </a:prstGeom>
        </p:spPr>
      </p:pic>
      <p:sp>
        <p:nvSpPr>
          <p:cNvPr id="6" name="Rectangle 3"/>
          <p:cNvSpPr txBox="1">
            <a:spLocks noChangeArrowheads="1"/>
          </p:cNvSpPr>
          <p:nvPr/>
        </p:nvSpPr>
        <p:spPr>
          <a:xfrm>
            <a:off x="2362200" y="5763830"/>
            <a:ext cx="7772400" cy="542925"/>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altLang="en-US" dirty="0" smtClean="0">
                <a:solidFill>
                  <a:schemeClr val="tx1">
                    <a:lumMod val="50000"/>
                  </a:schemeClr>
                </a:solidFill>
              </a:rPr>
              <a:t>a series of steps </a:t>
            </a:r>
            <a:r>
              <a:rPr lang="en-US" altLang="en-US" dirty="0" smtClean="0">
                <a:solidFill>
                  <a:schemeClr val="tx1">
                    <a:lumMod val="50000"/>
                  </a:schemeClr>
                </a:solidFill>
                <a:sym typeface="Wingdings" panose="05000000000000000000" pitchFamily="2" charset="2"/>
              </a:rPr>
              <a:t> </a:t>
            </a:r>
            <a:r>
              <a:rPr lang="en-US" altLang="en-US" b="1" dirty="0" smtClean="0">
                <a:solidFill>
                  <a:schemeClr val="tx1">
                    <a:lumMod val="50000"/>
                  </a:schemeClr>
                </a:solidFill>
                <a:sym typeface="Wingdings" panose="05000000000000000000" pitchFamily="2" charset="2"/>
              </a:rPr>
              <a:t>But there are functions repeated!!</a:t>
            </a:r>
            <a:endParaRPr lang="en-US" altLang="en-US" b="1" dirty="0" smtClean="0">
              <a:solidFill>
                <a:schemeClr val="tx1">
                  <a:lumMod val="50000"/>
                </a:schemeClr>
              </a:solidFill>
            </a:endParaRPr>
          </a:p>
        </p:txBody>
      </p:sp>
      <p:sp>
        <p:nvSpPr>
          <p:cNvPr id="7" name="Rectangle 6"/>
          <p:cNvSpPr/>
          <p:nvPr/>
        </p:nvSpPr>
        <p:spPr>
          <a:xfrm>
            <a:off x="0" y="1383156"/>
            <a:ext cx="4358640" cy="369332"/>
          </a:xfrm>
          <a:prstGeom prst="rect">
            <a:avLst/>
          </a:prstGeom>
        </p:spPr>
        <p:txBody>
          <a:bodyPr wrap="square">
            <a:spAutoFit/>
          </a:bodyPr>
          <a:lstStyle/>
          <a:p>
            <a:r>
              <a:rPr lang="en-US" b="1" dirty="0" smtClean="0">
                <a:solidFill>
                  <a:srgbClr val="242021"/>
                </a:solidFill>
              </a:rPr>
              <a:t>Describe </a:t>
            </a:r>
            <a:r>
              <a:rPr lang="en-US" b="1" dirty="0">
                <a:solidFill>
                  <a:srgbClr val="242021"/>
                </a:solidFill>
              </a:rPr>
              <a:t>the airline </a:t>
            </a:r>
            <a:r>
              <a:rPr lang="en-US" b="1" dirty="0" smtClean="0">
                <a:solidFill>
                  <a:srgbClr val="242021"/>
                </a:solidFill>
              </a:rPr>
              <a:t>system</a:t>
            </a:r>
            <a:endParaRPr lang="en-US" b="1" dirty="0"/>
          </a:p>
        </p:txBody>
      </p:sp>
    </p:spTree>
    <p:extLst>
      <p:ext uri="{BB962C8B-B14F-4D97-AF65-F5344CB8AC3E}">
        <p14:creationId xmlns:p14="http://schemas.microsoft.com/office/powerpoint/2010/main" val="238448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825831" cy="379287"/>
          </a:xfrm>
        </p:spPr>
        <p:txBody>
          <a:bodyPr/>
          <a:lstStyle/>
          <a:p>
            <a:r>
              <a:rPr lang="en-US" sz="1800" dirty="0" smtClean="0">
                <a:latin typeface="Helvetica World" panose="020B0500040000020004" pitchFamily="34" charset="0"/>
                <a:cs typeface="Helvetica World" panose="020B0500040000020004" pitchFamily="34" charset="0"/>
              </a:rPr>
              <a:t>LAYERING OF AIRLINE FUNCTIONALITY</a:t>
            </a:r>
            <a:endParaRPr lang="en-US" sz="1800" dirty="0">
              <a:latin typeface="Helvetica World" panose="020B0500040000020004" pitchFamily="34" charset="0"/>
              <a:cs typeface="Helvetica World" panose="020B0500040000020004" pitchFamily="34" charset="0"/>
            </a:endParaRPr>
          </a:p>
        </p:txBody>
      </p:sp>
      <p:sp>
        <p:nvSpPr>
          <p:cNvPr id="8" name="Rectangle 40"/>
          <p:cNvSpPr txBox="1">
            <a:spLocks noChangeArrowheads="1"/>
          </p:cNvSpPr>
          <p:nvPr/>
        </p:nvSpPr>
        <p:spPr>
          <a:xfrm>
            <a:off x="1024255" y="4967604"/>
            <a:ext cx="5732146" cy="1763713"/>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i="1" dirty="0" smtClean="0">
                <a:solidFill>
                  <a:schemeClr val="tx1">
                    <a:lumMod val="50000"/>
                  </a:schemeClr>
                </a:solidFill>
                <a:latin typeface="+mj-lt"/>
                <a:sym typeface="Wingdings" panose="05000000000000000000" pitchFamily="2" charset="2"/>
              </a:rPr>
              <a:t> </a:t>
            </a:r>
            <a:r>
              <a:rPr lang="en-US" altLang="en-US" i="1" dirty="0" smtClean="0">
                <a:solidFill>
                  <a:schemeClr val="tx1">
                    <a:lumMod val="50000"/>
                  </a:schemeClr>
                </a:solidFill>
                <a:latin typeface="+mj-lt"/>
              </a:rPr>
              <a:t>The airline functionalities are divided into layers</a:t>
            </a:r>
          </a:p>
          <a:p>
            <a:pPr>
              <a:buFont typeface="Wingdings" panose="05000000000000000000" pitchFamily="2" charset="2"/>
              <a:buNone/>
            </a:pPr>
            <a:r>
              <a:rPr lang="en-US" altLang="en-US" b="1" i="1" dirty="0" smtClean="0">
                <a:solidFill>
                  <a:schemeClr val="tx1">
                    <a:lumMod val="50000"/>
                  </a:schemeClr>
                </a:solidFill>
                <a:latin typeface="+mj-lt"/>
              </a:rPr>
              <a:t>Layers</a:t>
            </a:r>
            <a:r>
              <a:rPr lang="en-US" altLang="en-US" i="1" dirty="0" smtClean="0">
                <a:solidFill>
                  <a:schemeClr val="tx1">
                    <a:lumMod val="50000"/>
                  </a:schemeClr>
                </a:solidFill>
                <a:latin typeface="+mj-lt"/>
              </a:rPr>
              <a:t>: </a:t>
            </a:r>
            <a:r>
              <a:rPr lang="en-US" altLang="en-US" dirty="0" smtClean="0">
                <a:solidFill>
                  <a:schemeClr val="tx1">
                    <a:lumMod val="50000"/>
                  </a:schemeClr>
                </a:solidFill>
                <a:latin typeface="+mj-lt"/>
              </a:rPr>
              <a:t>each layer implements a service</a:t>
            </a:r>
          </a:p>
          <a:p>
            <a:pPr lvl="1">
              <a:buFont typeface="Arial" panose="020B0604020202020204" pitchFamily="34" charset="0"/>
              <a:buChar char="•"/>
            </a:pPr>
            <a:r>
              <a:rPr lang="en-US" altLang="en-US" dirty="0" smtClean="0">
                <a:solidFill>
                  <a:schemeClr val="tx1">
                    <a:lumMod val="50000"/>
                  </a:schemeClr>
                </a:solidFill>
                <a:latin typeface="+mj-lt"/>
                <a:ea typeface="Arial" panose="020B0604020202020204" pitchFamily="34" charset="0"/>
              </a:rPr>
              <a:t>by performing certain actions within that layer</a:t>
            </a:r>
          </a:p>
          <a:p>
            <a:pPr lvl="1">
              <a:buFont typeface="Arial" panose="020B0604020202020204" pitchFamily="34" charset="0"/>
              <a:buChar char="•"/>
            </a:pPr>
            <a:r>
              <a:rPr lang="en-US" altLang="en-US" dirty="0" smtClean="0">
                <a:solidFill>
                  <a:schemeClr val="tx1">
                    <a:lumMod val="50000"/>
                  </a:schemeClr>
                </a:solidFill>
                <a:latin typeface="+mj-lt"/>
                <a:ea typeface="Arial" panose="020B0604020202020204" pitchFamily="34" charset="0"/>
              </a:rPr>
              <a:t>relying on services provided by layer below</a:t>
            </a:r>
          </a:p>
          <a:p>
            <a:pPr>
              <a:buFont typeface="Wingdings" panose="05000000000000000000" pitchFamily="2" charset="2"/>
              <a:buNone/>
            </a:pPr>
            <a:endParaRPr lang="en-US" altLang="en-US" dirty="0" smtClean="0">
              <a:solidFill>
                <a:schemeClr val="tx1">
                  <a:lumMod val="50000"/>
                </a:schemeClr>
              </a:solidFill>
              <a:latin typeface="+mj-lt"/>
            </a:endParaRPr>
          </a:p>
        </p:txBody>
      </p:sp>
      <p:pic>
        <p:nvPicPr>
          <p:cNvPr id="9" name="Picture 8"/>
          <p:cNvPicPr>
            <a:picLocks noChangeAspect="1"/>
          </p:cNvPicPr>
          <p:nvPr/>
        </p:nvPicPr>
        <p:blipFill>
          <a:blip r:embed="rId3"/>
          <a:stretch>
            <a:fillRect/>
          </a:stretch>
        </p:blipFill>
        <p:spPr>
          <a:xfrm>
            <a:off x="11244" y="1741473"/>
            <a:ext cx="8147479" cy="2993582"/>
          </a:xfrm>
          <a:prstGeom prst="rect">
            <a:avLst/>
          </a:prstGeom>
        </p:spPr>
      </p:pic>
      <p:sp>
        <p:nvSpPr>
          <p:cNvPr id="10" name="Rectangle 9"/>
          <p:cNvSpPr/>
          <p:nvPr/>
        </p:nvSpPr>
        <p:spPr>
          <a:xfrm>
            <a:off x="1471053" y="1264665"/>
            <a:ext cx="6687670" cy="369332"/>
          </a:xfrm>
          <a:prstGeom prst="rect">
            <a:avLst/>
          </a:prstGeom>
        </p:spPr>
        <p:txBody>
          <a:bodyPr wrap="square">
            <a:spAutoFit/>
          </a:bodyPr>
          <a:lstStyle/>
          <a:p>
            <a:r>
              <a:rPr lang="en-US" b="1" dirty="0" smtClean="0">
                <a:solidFill>
                  <a:schemeClr val="tx1">
                    <a:lumMod val="50000"/>
                  </a:schemeClr>
                </a:solidFill>
              </a:rPr>
              <a:t>Look </a:t>
            </a:r>
            <a:r>
              <a:rPr lang="en-US" b="1" dirty="0">
                <a:solidFill>
                  <a:schemeClr val="tx1">
                    <a:lumMod val="50000"/>
                  </a:schemeClr>
                </a:solidFill>
              </a:rPr>
              <a:t>at the functionality </a:t>
            </a:r>
            <a:r>
              <a:rPr lang="en-US" b="1" dirty="0" smtClean="0">
                <a:solidFill>
                  <a:schemeClr val="tx1">
                    <a:lumMod val="50000"/>
                  </a:schemeClr>
                </a:solidFill>
              </a:rPr>
              <a:t>in a </a:t>
            </a:r>
            <a:r>
              <a:rPr lang="en-US" b="1" i="1" dirty="0">
                <a:solidFill>
                  <a:schemeClr val="tx1">
                    <a:lumMod val="50000"/>
                  </a:schemeClr>
                </a:solidFill>
              </a:rPr>
              <a:t>horizontal </a:t>
            </a:r>
            <a:r>
              <a:rPr lang="en-US" b="1" dirty="0">
                <a:solidFill>
                  <a:schemeClr val="tx1">
                    <a:lumMod val="50000"/>
                  </a:schemeClr>
                </a:solidFill>
              </a:rPr>
              <a:t>manner </a:t>
            </a:r>
          </a:p>
        </p:txBody>
      </p:sp>
      <p:pic>
        <p:nvPicPr>
          <p:cNvPr id="4098" name="Picture 2" descr="https://upload.wikimedia.org/wikipedia/commons/thumb/c/c4/IP_stack_connections.svg/350px-IP_stack_connection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5815" y="1264664"/>
            <a:ext cx="3809602" cy="45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061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0" y="940249"/>
            <a:ext cx="5825831" cy="379287"/>
          </a:xfrm>
        </p:spPr>
        <p:txBody>
          <a:bodyPr/>
          <a:lstStyle/>
          <a:p>
            <a:r>
              <a:rPr lang="en-US" sz="1800" dirty="0" smtClean="0">
                <a:latin typeface="Helvetica World" panose="020B0500040000020004" pitchFamily="34" charset="0"/>
                <a:cs typeface="Helvetica World" panose="020B0500040000020004" pitchFamily="34" charset="0"/>
              </a:rPr>
              <a:t>INTERNET PROTOCOL STACK</a:t>
            </a:r>
            <a:endParaRPr lang="en-US" sz="1800" dirty="0">
              <a:latin typeface="Helvetica World" panose="020B05000400000200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7" name="Rectangle 4"/>
          <p:cNvSpPr txBox="1">
            <a:spLocks noChangeArrowheads="1"/>
          </p:cNvSpPr>
          <p:nvPr/>
        </p:nvSpPr>
        <p:spPr>
          <a:xfrm>
            <a:off x="0" y="1170533"/>
            <a:ext cx="9914543" cy="568746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lnSpc>
                <a:spcPct val="100000"/>
              </a:lnSpc>
            </a:pPr>
            <a:r>
              <a:rPr lang="en-US" altLang="en-US" sz="1600" b="1" i="1" dirty="0">
                <a:solidFill>
                  <a:schemeClr val="tx1">
                    <a:lumMod val="50000"/>
                  </a:schemeClr>
                </a:solidFill>
                <a:latin typeface="+mj-lt"/>
              </a:rPr>
              <a:t>A</a:t>
            </a:r>
            <a:r>
              <a:rPr lang="en-US" altLang="en-US" sz="1600" b="1" i="1" dirty="0" smtClean="0">
                <a:solidFill>
                  <a:schemeClr val="tx1">
                    <a:lumMod val="50000"/>
                  </a:schemeClr>
                </a:solidFill>
                <a:latin typeface="+mj-lt"/>
              </a:rPr>
              <a:t>pplication</a:t>
            </a:r>
            <a:r>
              <a:rPr lang="en-US" altLang="en-US" sz="1600" i="1" dirty="0" smtClean="0">
                <a:solidFill>
                  <a:schemeClr val="tx1">
                    <a:lumMod val="50000"/>
                  </a:schemeClr>
                </a:solidFill>
                <a:latin typeface="+mj-lt"/>
              </a:rPr>
              <a:t>:</a:t>
            </a:r>
            <a:r>
              <a:rPr lang="en-US" altLang="en-US" sz="1600" dirty="0" smtClean="0">
                <a:solidFill>
                  <a:schemeClr val="tx1">
                    <a:lumMod val="50000"/>
                  </a:schemeClr>
                </a:solidFill>
                <a:latin typeface="+mj-lt"/>
              </a:rPr>
              <a:t> supporting network applications</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FTP, SMTP, HTTP, DNS</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The app. in one end system using the protocol to exchange </a:t>
            </a:r>
            <a:r>
              <a:rPr lang="en-US" altLang="en-US" sz="1600" b="1" dirty="0" smtClean="0">
                <a:solidFill>
                  <a:schemeClr val="tx1">
                    <a:lumMod val="50000"/>
                  </a:schemeClr>
                </a:solidFill>
                <a:latin typeface="+mj-lt"/>
                <a:ea typeface="Arial" panose="020B0604020202020204" pitchFamily="34" charset="0"/>
              </a:rPr>
              <a:t>message</a:t>
            </a:r>
            <a:r>
              <a:rPr lang="en-US" altLang="en-US" sz="1600" dirty="0" smtClean="0">
                <a:solidFill>
                  <a:schemeClr val="tx1">
                    <a:lumMod val="50000"/>
                  </a:schemeClr>
                </a:solidFill>
                <a:latin typeface="+mj-lt"/>
                <a:ea typeface="Arial" panose="020B0604020202020204" pitchFamily="34" charset="0"/>
              </a:rPr>
              <a:t> (packets of information) with the app. in another end system</a:t>
            </a:r>
          </a:p>
          <a:p>
            <a:pPr marL="287338" indent="-287338">
              <a:lnSpc>
                <a:spcPct val="100000"/>
              </a:lnSpc>
            </a:pPr>
            <a:r>
              <a:rPr lang="en-US" altLang="en-US" sz="1600" b="1" i="1" dirty="0">
                <a:solidFill>
                  <a:schemeClr val="tx1">
                    <a:lumMod val="50000"/>
                  </a:schemeClr>
                </a:solidFill>
                <a:latin typeface="+mj-lt"/>
              </a:rPr>
              <a:t>T</a:t>
            </a:r>
            <a:r>
              <a:rPr lang="en-US" altLang="en-US" sz="1600" b="1" i="1" dirty="0" smtClean="0">
                <a:solidFill>
                  <a:schemeClr val="tx1">
                    <a:lumMod val="50000"/>
                  </a:schemeClr>
                </a:solidFill>
                <a:latin typeface="+mj-lt"/>
              </a:rPr>
              <a:t>ransport</a:t>
            </a:r>
            <a:r>
              <a:rPr lang="en-US" altLang="en-US" sz="1600" i="1" dirty="0" smtClean="0">
                <a:solidFill>
                  <a:schemeClr val="tx1">
                    <a:lumMod val="50000"/>
                  </a:schemeClr>
                </a:solidFill>
                <a:latin typeface="+mj-lt"/>
              </a:rPr>
              <a:t>:</a:t>
            </a:r>
            <a:r>
              <a:rPr lang="en-US" altLang="en-US" sz="1600" dirty="0" smtClean="0">
                <a:solidFill>
                  <a:schemeClr val="tx1">
                    <a:lumMod val="50000"/>
                  </a:schemeClr>
                </a:solidFill>
                <a:latin typeface="+mj-lt"/>
              </a:rPr>
              <a:t> process-process data transfer, flow control</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TCP, UDP</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Reliable </a:t>
            </a:r>
            <a:r>
              <a:rPr lang="en-US" altLang="en-US" sz="1600" b="1" dirty="0" smtClean="0">
                <a:solidFill>
                  <a:schemeClr val="tx1">
                    <a:lumMod val="50000"/>
                  </a:schemeClr>
                </a:solidFill>
                <a:latin typeface="+mj-lt"/>
                <a:ea typeface="Arial" panose="020B0604020202020204" pitchFamily="34" charset="0"/>
              </a:rPr>
              <a:t>end-to-end</a:t>
            </a:r>
            <a:r>
              <a:rPr lang="en-US" altLang="en-US" sz="1600" dirty="0" smtClean="0">
                <a:solidFill>
                  <a:schemeClr val="tx1">
                    <a:lumMod val="50000"/>
                  </a:schemeClr>
                </a:solidFill>
                <a:latin typeface="+mj-lt"/>
                <a:ea typeface="Arial" panose="020B0604020202020204" pitchFamily="34" charset="0"/>
              </a:rPr>
              <a:t> delivery service</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Transport application-layer messages</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Transport-layer packet = </a:t>
            </a:r>
            <a:r>
              <a:rPr lang="en-US" altLang="en-US" sz="1600" b="1" dirty="0" smtClean="0">
                <a:solidFill>
                  <a:schemeClr val="tx1">
                    <a:lumMod val="50000"/>
                  </a:schemeClr>
                </a:solidFill>
                <a:latin typeface="+mj-lt"/>
                <a:ea typeface="Arial" panose="020B0604020202020204" pitchFamily="34" charset="0"/>
              </a:rPr>
              <a:t>segment</a:t>
            </a:r>
          </a:p>
          <a:p>
            <a:pPr marL="287338" indent="-287338">
              <a:lnSpc>
                <a:spcPct val="100000"/>
              </a:lnSpc>
            </a:pPr>
            <a:r>
              <a:rPr lang="en-US" altLang="en-US" sz="1600" b="1" i="1" dirty="0">
                <a:solidFill>
                  <a:schemeClr val="tx1">
                    <a:lumMod val="50000"/>
                  </a:schemeClr>
                </a:solidFill>
                <a:latin typeface="+mj-lt"/>
              </a:rPr>
              <a:t>N</a:t>
            </a:r>
            <a:r>
              <a:rPr lang="en-US" altLang="en-US" sz="1600" b="1" i="1" dirty="0" smtClean="0">
                <a:solidFill>
                  <a:schemeClr val="tx1">
                    <a:lumMod val="50000"/>
                  </a:schemeClr>
                </a:solidFill>
                <a:latin typeface="+mj-lt"/>
              </a:rPr>
              <a:t>etwork</a:t>
            </a:r>
            <a:r>
              <a:rPr lang="en-US" altLang="en-US" sz="1600" i="1" dirty="0" smtClean="0">
                <a:solidFill>
                  <a:schemeClr val="tx1">
                    <a:lumMod val="50000"/>
                  </a:schemeClr>
                </a:solidFill>
                <a:latin typeface="+mj-lt"/>
              </a:rPr>
              <a:t>:</a:t>
            </a:r>
            <a:r>
              <a:rPr lang="en-US" altLang="en-US" sz="1600" dirty="0" smtClean="0">
                <a:solidFill>
                  <a:schemeClr val="tx1">
                    <a:lumMod val="50000"/>
                  </a:schemeClr>
                </a:solidFill>
                <a:latin typeface="+mj-lt"/>
              </a:rPr>
              <a:t> routing of </a:t>
            </a:r>
            <a:r>
              <a:rPr lang="en-US" altLang="en-US" sz="1600" b="1" dirty="0" smtClean="0">
                <a:solidFill>
                  <a:schemeClr val="tx1">
                    <a:lumMod val="50000"/>
                  </a:schemeClr>
                </a:solidFill>
                <a:latin typeface="+mj-lt"/>
              </a:rPr>
              <a:t>IP packet</a:t>
            </a:r>
            <a:r>
              <a:rPr lang="en-US" altLang="en-US" sz="1600" dirty="0" smtClean="0">
                <a:solidFill>
                  <a:schemeClr val="tx1">
                    <a:lumMod val="50000"/>
                  </a:schemeClr>
                </a:solidFill>
                <a:latin typeface="+mj-lt"/>
              </a:rPr>
              <a:t> from source to destination</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Provides the service of delivering the segment </a:t>
            </a:r>
            <a:r>
              <a:rPr lang="en-US" altLang="en-US" sz="1600" b="1" dirty="0" smtClean="0">
                <a:solidFill>
                  <a:schemeClr val="tx1">
                    <a:lumMod val="50000"/>
                  </a:schemeClr>
                </a:solidFill>
                <a:latin typeface="+mj-lt"/>
                <a:ea typeface="Arial" panose="020B0604020202020204" pitchFamily="34" charset="0"/>
              </a:rPr>
              <a:t>through a series of routers</a:t>
            </a:r>
            <a:r>
              <a:rPr lang="en-US" altLang="en-US" sz="1600" dirty="0" smtClean="0">
                <a:solidFill>
                  <a:schemeClr val="tx1">
                    <a:lumMod val="50000"/>
                  </a:schemeClr>
                </a:solidFill>
                <a:latin typeface="+mj-lt"/>
                <a:ea typeface="Arial" panose="020B0604020202020204" pitchFamily="34" charset="0"/>
              </a:rPr>
              <a:t> to the transport layer in the destination host</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IP, routing protocols</a:t>
            </a:r>
          </a:p>
          <a:p>
            <a:pPr marL="287338" indent="-287338">
              <a:lnSpc>
                <a:spcPct val="100000"/>
              </a:lnSpc>
            </a:pPr>
            <a:r>
              <a:rPr lang="en-US" altLang="en-US" sz="1600" b="1" i="1" dirty="0" smtClean="0">
                <a:solidFill>
                  <a:schemeClr val="tx1">
                    <a:lumMod val="50000"/>
                  </a:schemeClr>
                </a:solidFill>
                <a:latin typeface="+mj-lt"/>
              </a:rPr>
              <a:t>Link-layer</a:t>
            </a:r>
            <a:r>
              <a:rPr lang="en-US" altLang="en-US" sz="1600" i="1" dirty="0" smtClean="0">
                <a:solidFill>
                  <a:schemeClr val="tx1">
                    <a:lumMod val="50000"/>
                  </a:schemeClr>
                </a:solidFill>
                <a:latin typeface="+mj-lt"/>
              </a:rPr>
              <a:t>:</a:t>
            </a:r>
            <a:r>
              <a:rPr lang="en-US" altLang="en-US" sz="1600" dirty="0" smtClean="0">
                <a:solidFill>
                  <a:schemeClr val="tx1">
                    <a:lumMod val="50000"/>
                  </a:schemeClr>
                </a:solidFill>
                <a:latin typeface="+mj-lt"/>
              </a:rPr>
              <a:t> data transfer between neighboring  network elements</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To move a </a:t>
            </a:r>
            <a:r>
              <a:rPr lang="en-US" altLang="en-US" sz="1600" b="1" dirty="0" smtClean="0">
                <a:solidFill>
                  <a:schemeClr val="tx1">
                    <a:lumMod val="50000"/>
                  </a:schemeClr>
                </a:solidFill>
                <a:latin typeface="+mj-lt"/>
                <a:ea typeface="Arial" panose="020B0604020202020204" pitchFamily="34" charset="0"/>
              </a:rPr>
              <a:t>frame</a:t>
            </a:r>
            <a:r>
              <a:rPr lang="en-US" altLang="en-US" sz="1600" dirty="0" smtClean="0">
                <a:solidFill>
                  <a:schemeClr val="tx1">
                    <a:lumMod val="50000"/>
                  </a:schemeClr>
                </a:solidFill>
                <a:latin typeface="+mj-lt"/>
                <a:ea typeface="Arial" panose="020B0604020202020204" pitchFamily="34" charset="0"/>
              </a:rPr>
              <a:t> from </a:t>
            </a:r>
            <a:r>
              <a:rPr lang="en-US" altLang="en-US" sz="1600" b="1" dirty="0" smtClean="0">
                <a:solidFill>
                  <a:schemeClr val="tx1">
                    <a:lumMod val="50000"/>
                  </a:schemeClr>
                </a:solidFill>
                <a:latin typeface="+mj-lt"/>
                <a:ea typeface="Arial" panose="020B0604020202020204" pitchFamily="34" charset="0"/>
              </a:rPr>
              <a:t>one node to the next node</a:t>
            </a:r>
            <a:r>
              <a:rPr lang="en-US" altLang="en-US" sz="1600" dirty="0" smtClean="0">
                <a:solidFill>
                  <a:schemeClr val="tx1">
                    <a:lumMod val="50000"/>
                  </a:schemeClr>
                </a:solidFill>
                <a:latin typeface="+mj-lt"/>
                <a:ea typeface="Arial" panose="020B0604020202020204" pitchFamily="34" charset="0"/>
              </a:rPr>
              <a:t> in the route</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Reliable delivery between 2 adjacent nodes</a:t>
            </a:r>
          </a:p>
          <a:p>
            <a:pPr marL="682625" lvl="1" indent="-225425">
              <a:lnSpc>
                <a:spcPct val="100000"/>
              </a:lnSpc>
            </a:pPr>
            <a:r>
              <a:rPr lang="en-US" altLang="en-US" sz="1600" dirty="0" smtClean="0">
                <a:solidFill>
                  <a:schemeClr val="tx1">
                    <a:lumMod val="50000"/>
                  </a:schemeClr>
                </a:solidFill>
                <a:latin typeface="+mj-lt"/>
                <a:ea typeface="Arial" panose="020B0604020202020204" pitchFamily="34" charset="0"/>
              </a:rPr>
              <a:t>Ethernet, 802.11 (Wi-Fi), PPP</a:t>
            </a:r>
          </a:p>
          <a:p>
            <a:pPr marL="287338" indent="-287338">
              <a:lnSpc>
                <a:spcPct val="100000"/>
              </a:lnSpc>
            </a:pPr>
            <a:r>
              <a:rPr lang="en-US" altLang="en-US" sz="1600" b="1" i="1" dirty="0">
                <a:solidFill>
                  <a:schemeClr val="tx1">
                    <a:lumMod val="50000"/>
                  </a:schemeClr>
                </a:solidFill>
                <a:latin typeface="+mj-lt"/>
              </a:rPr>
              <a:t>P</a:t>
            </a:r>
            <a:r>
              <a:rPr lang="en-US" altLang="en-US" sz="1600" b="1" i="1" dirty="0" smtClean="0">
                <a:solidFill>
                  <a:schemeClr val="tx1">
                    <a:lumMod val="50000"/>
                  </a:schemeClr>
                </a:solidFill>
                <a:latin typeface="+mj-lt"/>
              </a:rPr>
              <a:t>hysical</a:t>
            </a:r>
            <a:r>
              <a:rPr lang="en-US" altLang="en-US" sz="1600" i="1" dirty="0" smtClean="0">
                <a:solidFill>
                  <a:schemeClr val="tx1">
                    <a:lumMod val="50000"/>
                  </a:schemeClr>
                </a:solidFill>
                <a:latin typeface="+mj-lt"/>
              </a:rPr>
              <a:t>:</a:t>
            </a:r>
            <a:r>
              <a:rPr lang="en-US" altLang="en-US" sz="1600" dirty="0" smtClean="0">
                <a:solidFill>
                  <a:schemeClr val="tx1">
                    <a:lumMod val="50000"/>
                  </a:schemeClr>
                </a:solidFill>
                <a:latin typeface="+mj-lt"/>
              </a:rPr>
              <a:t> bits </a:t>
            </a:r>
            <a:r>
              <a:rPr lang="ja-JP" altLang="en-US" sz="1600" dirty="0" smtClean="0">
                <a:solidFill>
                  <a:schemeClr val="tx1">
                    <a:lumMod val="50000"/>
                  </a:schemeClr>
                </a:solidFill>
                <a:latin typeface="+mj-lt"/>
              </a:rPr>
              <a:t>“</a:t>
            </a:r>
            <a:r>
              <a:rPr lang="en-US" altLang="ja-JP" sz="1600" dirty="0" smtClean="0">
                <a:solidFill>
                  <a:schemeClr val="tx1">
                    <a:lumMod val="50000"/>
                  </a:schemeClr>
                </a:solidFill>
                <a:latin typeface="+mj-lt"/>
              </a:rPr>
              <a:t>on the wire</a:t>
            </a:r>
            <a:r>
              <a:rPr lang="ja-JP" altLang="en-US" sz="1600" dirty="0" smtClean="0">
                <a:solidFill>
                  <a:schemeClr val="tx1">
                    <a:lumMod val="50000"/>
                  </a:schemeClr>
                </a:solidFill>
                <a:latin typeface="+mj-lt"/>
              </a:rPr>
              <a:t>” </a:t>
            </a:r>
            <a:r>
              <a:rPr lang="en-US" altLang="ja-JP" sz="1600" dirty="0" smtClean="0">
                <a:solidFill>
                  <a:schemeClr val="tx1">
                    <a:lumMod val="50000"/>
                  </a:schemeClr>
                </a:solidFill>
                <a:latin typeface="+mj-lt"/>
                <a:sym typeface="Wingdings" panose="05000000000000000000" pitchFamily="2" charset="2"/>
              </a:rPr>
              <a:t> </a:t>
            </a:r>
            <a:r>
              <a:rPr lang="en-US" altLang="ja-JP" sz="1600" dirty="0" smtClean="0">
                <a:solidFill>
                  <a:schemeClr val="tx1">
                    <a:lumMod val="50000"/>
                  </a:schemeClr>
                </a:solidFill>
                <a:latin typeface="+mj-lt"/>
              </a:rPr>
              <a:t>Move individual bits within the frame from one node to the next</a:t>
            </a:r>
          </a:p>
          <a:p>
            <a:pPr marL="287338" indent="-287338">
              <a:lnSpc>
                <a:spcPct val="100000"/>
              </a:lnSpc>
            </a:pPr>
            <a:endParaRPr lang="en-US" altLang="en-US" sz="1600" dirty="0" smtClean="0">
              <a:solidFill>
                <a:schemeClr val="tx1">
                  <a:lumMod val="50000"/>
                </a:schemeClr>
              </a:solidFill>
              <a:latin typeface="+mj-lt"/>
            </a:endParaRPr>
          </a:p>
        </p:txBody>
      </p:sp>
      <p:sp>
        <p:nvSpPr>
          <p:cNvPr id="11" name="Rectangle 2"/>
          <p:cNvSpPr>
            <a:spLocks noChangeArrowheads="1"/>
          </p:cNvSpPr>
          <p:nvPr/>
        </p:nvSpPr>
        <p:spPr bwMode="auto">
          <a:xfrm>
            <a:off x="10173852"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2" name="Rectangle 6"/>
          <p:cNvSpPr>
            <a:spLocks noChangeArrowheads="1"/>
          </p:cNvSpPr>
          <p:nvPr/>
        </p:nvSpPr>
        <p:spPr bwMode="auto">
          <a:xfrm>
            <a:off x="10056377" y="1824038"/>
            <a:ext cx="1892300" cy="3530600"/>
          </a:xfrm>
          <a:prstGeom prst="rect">
            <a:avLst/>
          </a:prstGeom>
          <a:solidFill>
            <a:schemeClr val="bg1"/>
          </a:solidFill>
          <a:ln w="381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 name="Text Box 7"/>
          <p:cNvSpPr txBox="1">
            <a:spLocks noChangeArrowheads="1"/>
          </p:cNvSpPr>
          <p:nvPr/>
        </p:nvSpPr>
        <p:spPr bwMode="auto">
          <a:xfrm>
            <a:off x="10153764" y="1920875"/>
            <a:ext cx="165942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dirty="0"/>
              <a:t>application</a:t>
            </a:r>
          </a:p>
          <a:p>
            <a:pPr algn="ctr"/>
            <a:endParaRPr lang="en-US" altLang="en-US" dirty="0"/>
          </a:p>
          <a:p>
            <a:pPr algn="ctr"/>
            <a:r>
              <a:rPr lang="en-US" altLang="en-US" dirty="0"/>
              <a:t>transport</a:t>
            </a:r>
          </a:p>
          <a:p>
            <a:pPr algn="ctr"/>
            <a:endParaRPr lang="en-US" altLang="en-US" dirty="0"/>
          </a:p>
          <a:p>
            <a:pPr algn="ctr"/>
            <a:r>
              <a:rPr lang="en-US" altLang="en-US" dirty="0"/>
              <a:t>network</a:t>
            </a:r>
          </a:p>
          <a:p>
            <a:pPr algn="ctr"/>
            <a:endParaRPr lang="en-US" altLang="en-US" dirty="0"/>
          </a:p>
          <a:p>
            <a:pPr algn="ctr"/>
            <a:r>
              <a:rPr lang="en-US" altLang="en-US" dirty="0"/>
              <a:t>l</a:t>
            </a:r>
            <a:r>
              <a:rPr lang="en-US" altLang="en-US" dirty="0" smtClean="0"/>
              <a:t>ink</a:t>
            </a:r>
            <a:endParaRPr lang="en-US" altLang="en-US" dirty="0"/>
          </a:p>
          <a:p>
            <a:pPr algn="ctr"/>
            <a:endParaRPr lang="en-US" altLang="en-US" dirty="0"/>
          </a:p>
          <a:p>
            <a:pPr algn="ctr"/>
            <a:r>
              <a:rPr lang="en-US" altLang="en-US" dirty="0"/>
              <a:t>physical</a:t>
            </a:r>
          </a:p>
        </p:txBody>
      </p:sp>
      <p:sp>
        <p:nvSpPr>
          <p:cNvPr id="14" name="Line 8"/>
          <p:cNvSpPr>
            <a:spLocks noChangeShapeType="1"/>
          </p:cNvSpPr>
          <p:nvPr/>
        </p:nvSpPr>
        <p:spPr bwMode="auto">
          <a:xfrm>
            <a:off x="10050027" y="251618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9"/>
          <p:cNvSpPr>
            <a:spLocks noChangeShapeType="1"/>
          </p:cNvSpPr>
          <p:nvPr/>
        </p:nvSpPr>
        <p:spPr bwMode="auto">
          <a:xfrm>
            <a:off x="10050027" y="32210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0"/>
          <p:cNvSpPr>
            <a:spLocks noChangeShapeType="1"/>
          </p:cNvSpPr>
          <p:nvPr/>
        </p:nvSpPr>
        <p:spPr bwMode="auto">
          <a:xfrm>
            <a:off x="10050027" y="39322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1"/>
          <p:cNvSpPr>
            <a:spLocks noChangeShapeType="1"/>
          </p:cNvSpPr>
          <p:nvPr/>
        </p:nvSpPr>
        <p:spPr bwMode="auto">
          <a:xfrm>
            <a:off x="10050027" y="46434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17670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62144" y="925730"/>
            <a:ext cx="2601157" cy="379287"/>
          </a:xfrm>
        </p:spPr>
        <p:txBody>
          <a:bodyPr/>
          <a:lstStyle/>
          <a:p>
            <a:r>
              <a:rPr lang="en-US" sz="1600" dirty="0" smtClean="0"/>
              <a:t>REFERENCES</a:t>
            </a:r>
            <a:endParaRPr lang="en-US" sz="1600" dirty="0"/>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62143" y="1305016"/>
            <a:ext cx="11967099" cy="5552983"/>
          </a:xfrm>
        </p:spPr>
        <p:txBody>
          <a:bodyPr/>
          <a:lstStyle/>
          <a:p>
            <a:pPr marL="862012" lvl="2" indent="-342900" algn="just">
              <a:buFont typeface="+mj-lt"/>
              <a:buAutoNum type="arabicPeriod"/>
            </a:pPr>
            <a:r>
              <a:rPr lang="en-US" dirty="0" smtClean="0">
                <a:solidFill>
                  <a:schemeClr val="tx1">
                    <a:lumMod val="50000"/>
                  </a:schemeClr>
                </a:solidFill>
              </a:rPr>
              <a:t>Slides &amp; Notes from lecturer</a:t>
            </a:r>
          </a:p>
          <a:p>
            <a:pPr marL="862012" lvl="2" indent="-342900" algn="just">
              <a:buFont typeface="+mj-lt"/>
              <a:buAutoNum type="arabicPeriod"/>
            </a:pPr>
            <a:r>
              <a:rPr lang="en-US" dirty="0" smtClean="0">
                <a:solidFill>
                  <a:schemeClr val="tx1">
                    <a:lumMod val="50000"/>
                  </a:schemeClr>
                </a:solidFill>
              </a:rPr>
              <a:t>Kurose</a:t>
            </a:r>
            <a:r>
              <a:rPr lang="en-US" dirty="0">
                <a:solidFill>
                  <a:schemeClr val="tx1">
                    <a:lumMod val="50000"/>
                  </a:schemeClr>
                </a:solidFill>
              </a:rPr>
              <a:t>, J., &amp; Ross, K. (2017). Computer Networking: A Top-Down Approach, Global Edition</a:t>
            </a:r>
            <a:r>
              <a:rPr lang="en-US" dirty="0" smtClean="0">
                <a:solidFill>
                  <a:schemeClr val="tx1">
                    <a:lumMod val="50000"/>
                  </a:schemeClr>
                </a:solidFill>
              </a:rPr>
              <a:t>.</a:t>
            </a:r>
          </a:p>
          <a:p>
            <a:pPr marL="862012" lvl="2" indent="-342900" algn="just">
              <a:buFont typeface="+mj-lt"/>
              <a:buAutoNum type="arabicPeriod"/>
            </a:pPr>
            <a:r>
              <a:rPr lang="en-US" dirty="0" smtClean="0">
                <a:solidFill>
                  <a:schemeClr val="tx1">
                    <a:lumMod val="50000"/>
                  </a:schemeClr>
                </a:solidFill>
              </a:rPr>
              <a:t>Nguyễn </a:t>
            </a:r>
            <a:r>
              <a:rPr lang="en-US" dirty="0" err="1" smtClean="0">
                <a:solidFill>
                  <a:schemeClr val="tx1">
                    <a:lumMod val="50000"/>
                  </a:schemeClr>
                </a:solidFill>
              </a:rPr>
              <a:t>Tấn</a:t>
            </a:r>
            <a:r>
              <a:rPr lang="en-US" dirty="0" smtClean="0">
                <a:solidFill>
                  <a:schemeClr val="tx1">
                    <a:lumMod val="50000"/>
                  </a:schemeClr>
                </a:solidFill>
              </a:rPr>
              <a:t> </a:t>
            </a:r>
            <a:r>
              <a:rPr lang="en-US" dirty="0" err="1" smtClean="0">
                <a:solidFill>
                  <a:schemeClr val="tx1">
                    <a:lumMod val="50000"/>
                  </a:schemeClr>
                </a:solidFill>
              </a:rPr>
              <a:t>Khôi</a:t>
            </a:r>
            <a:r>
              <a:rPr lang="en-US" dirty="0" smtClean="0">
                <a:solidFill>
                  <a:schemeClr val="tx1">
                    <a:lumMod val="50000"/>
                  </a:schemeClr>
                </a:solidFill>
              </a:rPr>
              <a:t> (2004). </a:t>
            </a:r>
            <a:r>
              <a:rPr lang="en-US" dirty="0" err="1" smtClean="0">
                <a:solidFill>
                  <a:schemeClr val="tx1">
                    <a:lumMod val="50000"/>
                  </a:schemeClr>
                </a:solidFill>
              </a:rPr>
              <a:t>Giáo</a:t>
            </a:r>
            <a:r>
              <a:rPr lang="en-US" dirty="0" smtClean="0">
                <a:solidFill>
                  <a:schemeClr val="tx1">
                    <a:lumMod val="50000"/>
                  </a:schemeClr>
                </a:solidFill>
              </a:rPr>
              <a:t> trinh </a:t>
            </a:r>
            <a:r>
              <a:rPr lang="en-US" dirty="0" err="1" smtClean="0">
                <a:solidFill>
                  <a:schemeClr val="tx1">
                    <a:lumMod val="50000"/>
                  </a:schemeClr>
                </a:solidFill>
              </a:rPr>
              <a:t>môn</a:t>
            </a:r>
            <a:r>
              <a:rPr lang="en-US" dirty="0" smtClean="0">
                <a:solidFill>
                  <a:schemeClr val="tx1">
                    <a:lumMod val="50000"/>
                  </a:schemeClr>
                </a:solidFill>
              </a:rPr>
              <a:t> </a:t>
            </a:r>
            <a:r>
              <a:rPr lang="en-US" dirty="0" err="1" smtClean="0">
                <a:solidFill>
                  <a:schemeClr val="tx1">
                    <a:lumMod val="50000"/>
                  </a:schemeClr>
                </a:solidFill>
              </a:rPr>
              <a:t>học</a:t>
            </a:r>
            <a:r>
              <a:rPr lang="en-US" dirty="0" smtClean="0">
                <a:solidFill>
                  <a:schemeClr val="tx1">
                    <a:lumMod val="50000"/>
                  </a:schemeClr>
                </a:solidFill>
              </a:rPr>
              <a:t> </a:t>
            </a:r>
            <a:r>
              <a:rPr lang="en-US" dirty="0" err="1" smtClean="0">
                <a:solidFill>
                  <a:schemeClr val="tx1">
                    <a:lumMod val="50000"/>
                  </a:schemeClr>
                </a:solidFill>
              </a:rPr>
              <a:t>Mạng</a:t>
            </a:r>
            <a:r>
              <a:rPr lang="en-US" dirty="0" smtClean="0">
                <a:solidFill>
                  <a:schemeClr val="tx1">
                    <a:lumMod val="50000"/>
                  </a:schemeClr>
                </a:solidFill>
              </a:rPr>
              <a:t> </a:t>
            </a:r>
            <a:r>
              <a:rPr lang="en-US" dirty="0" err="1" smtClean="0">
                <a:solidFill>
                  <a:schemeClr val="tx1">
                    <a:lumMod val="50000"/>
                  </a:schemeClr>
                </a:solidFill>
              </a:rPr>
              <a:t>máy</a:t>
            </a:r>
            <a:r>
              <a:rPr lang="en-US" dirty="0" smtClean="0">
                <a:solidFill>
                  <a:schemeClr val="tx1">
                    <a:lumMod val="50000"/>
                  </a:schemeClr>
                </a:solidFill>
              </a:rPr>
              <a:t> </a:t>
            </a:r>
            <a:r>
              <a:rPr lang="en-US" dirty="0" err="1" smtClean="0">
                <a:solidFill>
                  <a:schemeClr val="tx1">
                    <a:lumMod val="50000"/>
                  </a:schemeClr>
                </a:solidFill>
              </a:rPr>
              <a:t>tính</a:t>
            </a:r>
            <a:r>
              <a:rPr lang="en-US" dirty="0" smtClean="0">
                <a:solidFill>
                  <a:schemeClr val="tx1">
                    <a:lumMod val="50000"/>
                  </a:schemeClr>
                </a:solidFill>
              </a:rPr>
              <a:t>. </a:t>
            </a:r>
            <a:r>
              <a:rPr lang="en-US" dirty="0" err="1" smtClean="0">
                <a:solidFill>
                  <a:schemeClr val="tx1">
                    <a:lumMod val="50000"/>
                  </a:schemeClr>
                </a:solidFill>
              </a:rPr>
              <a:t>Trường</a:t>
            </a:r>
            <a:r>
              <a:rPr lang="en-US" smtClean="0">
                <a:solidFill>
                  <a:schemeClr val="tx1">
                    <a:lumMod val="50000"/>
                  </a:schemeClr>
                </a:solidFill>
              </a:rPr>
              <a:t> ĐHBK - ĐHĐN</a:t>
            </a:r>
            <a:endParaRPr lang="en-US" dirty="0" smtClean="0">
              <a:solidFill>
                <a:schemeClr val="tx1">
                  <a:lumMod val="50000"/>
                </a:schemeClr>
              </a:solidFill>
            </a:endParaRPr>
          </a:p>
          <a:p>
            <a:pPr marL="862012" lvl="2" indent="-342900" algn="just">
              <a:buFont typeface="+mj-lt"/>
              <a:buAutoNum type="arabicPeriod"/>
            </a:pPr>
            <a:r>
              <a:rPr lang="en-US" dirty="0" err="1" smtClean="0">
                <a:solidFill>
                  <a:schemeClr val="tx1">
                    <a:lumMod val="50000"/>
                  </a:schemeClr>
                </a:solidFill>
              </a:rPr>
              <a:t>Tanenbaum</a:t>
            </a:r>
            <a:r>
              <a:rPr lang="en-US" dirty="0">
                <a:solidFill>
                  <a:schemeClr val="tx1">
                    <a:lumMod val="50000"/>
                  </a:schemeClr>
                </a:solidFill>
              </a:rPr>
              <a:t>, A., &amp; J </a:t>
            </a:r>
            <a:r>
              <a:rPr lang="en-US" dirty="0" err="1">
                <a:solidFill>
                  <a:schemeClr val="tx1">
                    <a:lumMod val="50000"/>
                  </a:schemeClr>
                </a:solidFill>
              </a:rPr>
              <a:t>Wetherall</a:t>
            </a:r>
            <a:r>
              <a:rPr lang="en-US" dirty="0">
                <a:solidFill>
                  <a:schemeClr val="tx1">
                    <a:lumMod val="50000"/>
                  </a:schemeClr>
                </a:solidFill>
              </a:rPr>
              <a:t>, D. (</a:t>
            </a:r>
            <a:r>
              <a:rPr lang="en-US" dirty="0" smtClean="0">
                <a:solidFill>
                  <a:schemeClr val="tx1">
                    <a:lumMod val="50000"/>
                  </a:schemeClr>
                </a:solidFill>
              </a:rPr>
              <a:t>2011). </a:t>
            </a:r>
            <a:r>
              <a:rPr lang="en-US" dirty="0">
                <a:solidFill>
                  <a:schemeClr val="tx1">
                    <a:lumMod val="50000"/>
                  </a:schemeClr>
                </a:solidFill>
              </a:rPr>
              <a:t>Computer Networks</a:t>
            </a:r>
            <a:r>
              <a:rPr lang="en-US" dirty="0" smtClean="0">
                <a:solidFill>
                  <a:schemeClr val="tx1">
                    <a:lumMod val="50000"/>
                  </a:schemeClr>
                </a:solidFill>
              </a:rPr>
              <a:t>.</a:t>
            </a:r>
          </a:p>
          <a:p>
            <a:pPr marL="862012" lvl="2" indent="-342900" algn="just">
              <a:buFont typeface="+mj-lt"/>
              <a:buAutoNum type="arabicPeriod"/>
            </a:pPr>
            <a:r>
              <a:rPr lang="en-US" dirty="0" err="1">
                <a:solidFill>
                  <a:schemeClr val="tx1">
                    <a:lumMod val="50000"/>
                  </a:schemeClr>
                </a:solidFill>
              </a:rPr>
              <a:t>Forouzan</a:t>
            </a:r>
            <a:r>
              <a:rPr lang="en-US" dirty="0">
                <a:solidFill>
                  <a:schemeClr val="tx1">
                    <a:lumMod val="50000"/>
                  </a:schemeClr>
                </a:solidFill>
              </a:rPr>
              <a:t>, A. B. (</a:t>
            </a:r>
            <a:r>
              <a:rPr lang="en-US" dirty="0" smtClean="0">
                <a:solidFill>
                  <a:schemeClr val="tx1">
                    <a:lumMod val="50000"/>
                  </a:schemeClr>
                </a:solidFill>
              </a:rPr>
              <a:t>2012). </a:t>
            </a:r>
            <a:r>
              <a:rPr lang="en-US" dirty="0">
                <a:solidFill>
                  <a:schemeClr val="tx1">
                    <a:lumMod val="50000"/>
                  </a:schemeClr>
                </a:solidFill>
              </a:rPr>
              <a:t>Data communications &amp; networking (</a:t>
            </a:r>
            <a:r>
              <a:rPr lang="en-US" dirty="0" err="1">
                <a:solidFill>
                  <a:schemeClr val="tx1">
                    <a:lumMod val="50000"/>
                  </a:schemeClr>
                </a:solidFill>
              </a:rPr>
              <a:t>sie</a:t>
            </a:r>
            <a:r>
              <a:rPr lang="en-US" dirty="0">
                <a:solidFill>
                  <a:schemeClr val="tx1">
                    <a:lumMod val="50000"/>
                  </a:schemeClr>
                </a:solidFill>
              </a:rPr>
              <a:t>). Tata McGraw-Hill Education</a:t>
            </a:r>
            <a:r>
              <a:rPr lang="en-US" dirty="0" smtClean="0">
                <a:solidFill>
                  <a:schemeClr val="tx1">
                    <a:lumMod val="50000"/>
                  </a:schemeClr>
                </a:solidFill>
              </a:rPr>
              <a:t>.</a:t>
            </a:r>
          </a:p>
          <a:p>
            <a:pPr marL="862012" lvl="2" indent="-342900" algn="just">
              <a:buFont typeface="+mj-lt"/>
              <a:buAutoNum type="arabicPeriod"/>
            </a:pPr>
            <a:r>
              <a:rPr lang="en-US" dirty="0" err="1">
                <a:solidFill>
                  <a:schemeClr val="tx1">
                    <a:lumMod val="50000"/>
                  </a:schemeClr>
                </a:solidFill>
              </a:rPr>
              <a:t>Forouzan</a:t>
            </a:r>
            <a:r>
              <a:rPr lang="en-US" dirty="0">
                <a:solidFill>
                  <a:schemeClr val="tx1">
                    <a:lumMod val="50000"/>
                  </a:schemeClr>
                </a:solidFill>
              </a:rPr>
              <a:t>, B. A., &amp; </a:t>
            </a:r>
            <a:r>
              <a:rPr lang="en-US" dirty="0" err="1">
                <a:solidFill>
                  <a:schemeClr val="tx1">
                    <a:lumMod val="50000"/>
                  </a:schemeClr>
                </a:solidFill>
              </a:rPr>
              <a:t>Mosharraf</a:t>
            </a:r>
            <a:r>
              <a:rPr lang="en-US" dirty="0">
                <a:solidFill>
                  <a:schemeClr val="tx1">
                    <a:lumMod val="50000"/>
                  </a:schemeClr>
                </a:solidFill>
              </a:rPr>
              <a:t>, F. (2012). Computer networks: a top-down approach (p. 931). McGraw-Hill</a:t>
            </a:r>
            <a:r>
              <a:rPr lang="en-US" dirty="0" smtClean="0">
                <a:solidFill>
                  <a:schemeClr val="tx1">
                    <a:lumMod val="50000"/>
                  </a:schemeClr>
                </a:solidFill>
              </a:rPr>
              <a:t>.</a:t>
            </a:r>
          </a:p>
          <a:p>
            <a:pPr marL="862012" lvl="2" indent="-342900" algn="just">
              <a:buFont typeface="+mj-lt"/>
              <a:buAutoNum type="arabicPeriod"/>
            </a:pPr>
            <a:r>
              <a:rPr lang="en-US" dirty="0" err="1">
                <a:solidFill>
                  <a:schemeClr val="tx1">
                    <a:lumMod val="50000"/>
                  </a:schemeClr>
                </a:solidFill>
              </a:rPr>
              <a:t>Forouzan</a:t>
            </a:r>
            <a:r>
              <a:rPr lang="en-US" dirty="0">
                <a:solidFill>
                  <a:schemeClr val="tx1">
                    <a:lumMod val="50000"/>
                  </a:schemeClr>
                </a:solidFill>
              </a:rPr>
              <a:t>, B. A. (</a:t>
            </a:r>
            <a:r>
              <a:rPr lang="en-US" dirty="0" smtClean="0">
                <a:solidFill>
                  <a:schemeClr val="tx1">
                    <a:lumMod val="50000"/>
                  </a:schemeClr>
                </a:solidFill>
              </a:rPr>
              <a:t>2010). </a:t>
            </a:r>
            <a:r>
              <a:rPr lang="en-US" dirty="0">
                <a:solidFill>
                  <a:schemeClr val="tx1">
                    <a:lumMod val="50000"/>
                  </a:schemeClr>
                </a:solidFill>
              </a:rPr>
              <a:t>TCP/IP protocol suite. McGraw-Hill, Inc..</a:t>
            </a:r>
            <a:endParaRPr lang="en-US" dirty="0" smtClean="0">
              <a:solidFill>
                <a:schemeClr val="tx1">
                  <a:lumMod val="50000"/>
                </a:schemeClr>
              </a:solidFill>
            </a:endParaRPr>
          </a:p>
          <a:p>
            <a:pPr marL="862012" lvl="2" indent="-342900" algn="just">
              <a:buFont typeface="+mj-lt"/>
              <a:buAutoNum type="arabicPeriod"/>
            </a:pPr>
            <a:endParaRPr lang="en-US" dirty="0" smtClean="0">
              <a:solidFill>
                <a:schemeClr val="tx1">
                  <a:lumMod val="50000"/>
                </a:schemeClr>
              </a:solidFill>
            </a:endParaRPr>
          </a:p>
        </p:txBody>
      </p:sp>
    </p:spTree>
    <p:extLst>
      <p:ext uri="{BB962C8B-B14F-4D97-AF65-F5344CB8AC3E}">
        <p14:creationId xmlns:p14="http://schemas.microsoft.com/office/powerpoint/2010/main" val="15251170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0" y="940249"/>
            <a:ext cx="5825831" cy="379287"/>
          </a:xfrm>
        </p:spPr>
        <p:txBody>
          <a:bodyPr/>
          <a:lstStyle/>
          <a:p>
            <a:r>
              <a:rPr lang="en-US" sz="1800" dirty="0" smtClean="0">
                <a:latin typeface="Helvetica World" panose="020B0500040000020004" pitchFamily="34" charset="0"/>
                <a:cs typeface="Helvetica World" panose="020B0500040000020004" pitchFamily="34" charset="0"/>
              </a:rPr>
              <a:t>OSI REFERENCE MODEL</a:t>
            </a:r>
            <a:endParaRPr lang="en-US" sz="1800" dirty="0">
              <a:latin typeface="Helvetica World" panose="020B0500040000020004" pitchFamily="34" charset="0"/>
              <a:cs typeface="Helvetica World" panose="020B0500040000020004" pitchFamily="34" charset="0"/>
            </a:endParaRPr>
          </a:p>
        </p:txBody>
      </p:sp>
      <p:sp>
        <p:nvSpPr>
          <p:cNvPr id="18" name="Rectangle 2"/>
          <p:cNvSpPr>
            <a:spLocks noChangeArrowheads="1"/>
          </p:cNvSpPr>
          <p:nvPr/>
        </p:nvSpPr>
        <p:spPr bwMode="auto">
          <a:xfrm>
            <a:off x="8029575" y="16383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latin typeface="Times New Roman" panose="02020603050405020304" pitchFamily="18" charset="0"/>
            </a:endParaRPr>
          </a:p>
        </p:txBody>
      </p:sp>
      <p:sp>
        <p:nvSpPr>
          <p:cNvPr id="19" name="Rectangle 4"/>
          <p:cNvSpPr txBox="1">
            <a:spLocks noChangeArrowheads="1"/>
          </p:cNvSpPr>
          <p:nvPr/>
        </p:nvSpPr>
        <p:spPr>
          <a:xfrm>
            <a:off x="802641" y="1452880"/>
            <a:ext cx="6106160" cy="464820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lgn="just"/>
            <a:r>
              <a:rPr lang="en-US" altLang="en-US" b="1" i="1" dirty="0" smtClean="0">
                <a:solidFill>
                  <a:schemeClr val="tx1">
                    <a:lumMod val="50000"/>
                  </a:schemeClr>
                </a:solidFill>
              </a:rPr>
              <a:t>presentation</a:t>
            </a:r>
            <a:r>
              <a:rPr lang="en-US" altLang="en-US" i="1" dirty="0" smtClean="0">
                <a:solidFill>
                  <a:schemeClr val="tx1">
                    <a:lumMod val="50000"/>
                  </a:schemeClr>
                </a:solidFill>
              </a:rPr>
              <a:t>:</a:t>
            </a:r>
            <a:r>
              <a:rPr lang="en-US" altLang="en-US" dirty="0" smtClean="0">
                <a:solidFill>
                  <a:schemeClr val="tx1">
                    <a:lumMod val="50000"/>
                  </a:schemeClr>
                </a:solidFill>
              </a:rPr>
              <a:t> allow applications to interpret meaning of data, e.g., encryption, compression, machine-specific conventions</a:t>
            </a:r>
          </a:p>
          <a:p>
            <a:pPr marL="287338" indent="-287338" algn="just"/>
            <a:r>
              <a:rPr lang="en-US" altLang="en-US" b="1" i="1" dirty="0" smtClean="0">
                <a:solidFill>
                  <a:schemeClr val="tx1">
                    <a:lumMod val="50000"/>
                  </a:schemeClr>
                </a:solidFill>
              </a:rPr>
              <a:t>session</a:t>
            </a:r>
            <a:r>
              <a:rPr lang="en-US" altLang="en-US" i="1" dirty="0" smtClean="0">
                <a:solidFill>
                  <a:schemeClr val="tx1">
                    <a:lumMod val="50000"/>
                  </a:schemeClr>
                </a:solidFill>
              </a:rPr>
              <a:t>:</a:t>
            </a:r>
            <a:r>
              <a:rPr lang="en-US" altLang="en-US" dirty="0" smtClean="0">
                <a:solidFill>
                  <a:schemeClr val="tx1">
                    <a:lumMod val="50000"/>
                  </a:schemeClr>
                </a:solidFill>
              </a:rPr>
              <a:t> synchronization, </a:t>
            </a:r>
            <a:r>
              <a:rPr lang="en-US" altLang="en-US" dirty="0" err="1" smtClean="0">
                <a:solidFill>
                  <a:schemeClr val="tx1">
                    <a:lumMod val="50000"/>
                  </a:schemeClr>
                </a:solidFill>
              </a:rPr>
              <a:t>checkpointing</a:t>
            </a:r>
            <a:r>
              <a:rPr lang="en-US" altLang="en-US" dirty="0" smtClean="0">
                <a:solidFill>
                  <a:schemeClr val="tx1">
                    <a:lumMod val="50000"/>
                  </a:schemeClr>
                </a:solidFill>
              </a:rPr>
              <a:t>, recovery of data exchange</a:t>
            </a:r>
          </a:p>
          <a:p>
            <a:pPr marL="287338" indent="-287338" algn="just"/>
            <a:r>
              <a:rPr lang="en-US" altLang="en-US" dirty="0" smtClean="0">
                <a:solidFill>
                  <a:schemeClr val="tx1">
                    <a:lumMod val="50000"/>
                  </a:schemeClr>
                </a:solidFill>
              </a:rPr>
              <a:t>Internet stack </a:t>
            </a:r>
            <a:r>
              <a:rPr lang="ja-JP" altLang="en-US" dirty="0" smtClean="0">
                <a:solidFill>
                  <a:schemeClr val="tx1">
                    <a:lumMod val="50000"/>
                  </a:schemeClr>
                </a:solidFill>
              </a:rPr>
              <a:t>“</a:t>
            </a:r>
            <a:r>
              <a:rPr lang="en-US" altLang="ja-JP" b="1" dirty="0" smtClean="0">
                <a:solidFill>
                  <a:schemeClr val="tx1">
                    <a:lumMod val="50000"/>
                  </a:schemeClr>
                </a:solidFill>
              </a:rPr>
              <a:t>missing</a:t>
            </a:r>
            <a:r>
              <a:rPr lang="ja-JP" altLang="en-US" dirty="0" smtClean="0">
                <a:solidFill>
                  <a:schemeClr val="tx1">
                    <a:lumMod val="50000"/>
                  </a:schemeClr>
                </a:solidFill>
              </a:rPr>
              <a:t>”</a:t>
            </a:r>
            <a:r>
              <a:rPr lang="en-US" altLang="ja-JP" dirty="0" smtClean="0">
                <a:solidFill>
                  <a:schemeClr val="tx1">
                    <a:lumMod val="50000"/>
                  </a:schemeClr>
                </a:solidFill>
              </a:rPr>
              <a:t> these layers!</a:t>
            </a:r>
          </a:p>
          <a:p>
            <a:pPr marL="682625" lvl="1" indent="-225425" algn="just"/>
            <a:r>
              <a:rPr lang="en-US" altLang="en-US" dirty="0" smtClean="0">
                <a:solidFill>
                  <a:schemeClr val="tx1">
                    <a:lumMod val="50000"/>
                  </a:schemeClr>
                </a:solidFill>
                <a:ea typeface="Arial" panose="020B0604020202020204" pitchFamily="34" charset="0"/>
              </a:rPr>
              <a:t>these services, </a:t>
            </a:r>
            <a:r>
              <a:rPr lang="en-US" altLang="en-US" i="1" dirty="0" smtClean="0">
                <a:solidFill>
                  <a:schemeClr val="tx1">
                    <a:lumMod val="50000"/>
                  </a:schemeClr>
                </a:solidFill>
                <a:ea typeface="Arial" panose="020B0604020202020204" pitchFamily="34" charset="0"/>
              </a:rPr>
              <a:t>if needed,</a:t>
            </a:r>
            <a:r>
              <a:rPr lang="en-US" altLang="en-US" dirty="0" smtClean="0">
                <a:solidFill>
                  <a:schemeClr val="tx1">
                    <a:lumMod val="50000"/>
                  </a:schemeClr>
                </a:solidFill>
                <a:ea typeface="Arial" panose="020B0604020202020204" pitchFamily="34" charset="0"/>
              </a:rPr>
              <a:t> must be implemented in application</a:t>
            </a:r>
          </a:p>
          <a:p>
            <a:pPr marL="682625" lvl="1" indent="-225425" algn="just"/>
            <a:r>
              <a:rPr lang="en-US" altLang="en-US" dirty="0" smtClean="0">
                <a:solidFill>
                  <a:schemeClr val="tx1">
                    <a:lumMod val="50000"/>
                  </a:schemeClr>
                </a:solidFill>
                <a:ea typeface="Arial" panose="020B0604020202020204" pitchFamily="34" charset="0"/>
              </a:rPr>
              <a:t>needed?</a:t>
            </a:r>
          </a:p>
        </p:txBody>
      </p:sp>
      <p:sp>
        <p:nvSpPr>
          <p:cNvPr id="20" name="Rectangle 6"/>
          <p:cNvSpPr>
            <a:spLocks noChangeArrowheads="1"/>
          </p:cNvSpPr>
          <p:nvPr/>
        </p:nvSpPr>
        <p:spPr bwMode="auto">
          <a:xfrm>
            <a:off x="7915275" y="1774826"/>
            <a:ext cx="1892300" cy="3586163"/>
          </a:xfrm>
          <a:prstGeom prst="rect">
            <a:avLst/>
          </a:prstGeom>
          <a:solidFill>
            <a:schemeClr val="bg1"/>
          </a:solidFill>
          <a:ln w="381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latin typeface="Times New Roman" panose="02020603050405020304" pitchFamily="18" charset="0"/>
            </a:endParaRPr>
          </a:p>
        </p:txBody>
      </p:sp>
      <p:sp>
        <p:nvSpPr>
          <p:cNvPr id="21" name="Text Box 7"/>
          <p:cNvSpPr txBox="1">
            <a:spLocks noChangeArrowheads="1"/>
          </p:cNvSpPr>
          <p:nvPr/>
        </p:nvSpPr>
        <p:spPr bwMode="auto">
          <a:xfrm>
            <a:off x="7872414" y="1946276"/>
            <a:ext cx="1982787"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70000"/>
              </a:lnSpc>
            </a:pPr>
            <a:r>
              <a:rPr lang="en-US" altLang="en-US">
                <a:solidFill>
                  <a:schemeClr val="tx1">
                    <a:lumMod val="50000"/>
                  </a:schemeClr>
                </a:solidFill>
              </a:rPr>
              <a:t>application</a:t>
            </a:r>
          </a:p>
          <a:p>
            <a:pPr algn="ctr">
              <a:lnSpc>
                <a:spcPct val="70000"/>
              </a:lnSpc>
            </a:pPr>
            <a:endParaRPr lang="en-US" altLang="en-US">
              <a:solidFill>
                <a:schemeClr val="tx1">
                  <a:lumMod val="50000"/>
                </a:schemeClr>
              </a:solidFill>
            </a:endParaRPr>
          </a:p>
          <a:p>
            <a:pPr algn="ctr">
              <a:lnSpc>
                <a:spcPct val="70000"/>
              </a:lnSpc>
            </a:pPr>
            <a:r>
              <a:rPr lang="en-US" altLang="en-US">
                <a:solidFill>
                  <a:schemeClr val="tx1">
                    <a:lumMod val="50000"/>
                  </a:schemeClr>
                </a:solidFill>
              </a:rPr>
              <a:t>presentation</a:t>
            </a:r>
          </a:p>
          <a:p>
            <a:pPr algn="ctr">
              <a:lnSpc>
                <a:spcPct val="70000"/>
              </a:lnSpc>
            </a:pPr>
            <a:endParaRPr lang="en-US" altLang="en-US">
              <a:solidFill>
                <a:schemeClr val="tx1">
                  <a:lumMod val="50000"/>
                </a:schemeClr>
              </a:solidFill>
            </a:endParaRPr>
          </a:p>
          <a:p>
            <a:pPr algn="ctr">
              <a:lnSpc>
                <a:spcPct val="70000"/>
              </a:lnSpc>
            </a:pPr>
            <a:r>
              <a:rPr lang="en-US" altLang="en-US">
                <a:solidFill>
                  <a:schemeClr val="tx1">
                    <a:lumMod val="50000"/>
                  </a:schemeClr>
                </a:solidFill>
              </a:rPr>
              <a:t>session</a:t>
            </a:r>
          </a:p>
          <a:p>
            <a:pPr algn="ctr">
              <a:lnSpc>
                <a:spcPct val="70000"/>
              </a:lnSpc>
            </a:pPr>
            <a:endParaRPr lang="en-US" altLang="en-US">
              <a:solidFill>
                <a:schemeClr val="tx1">
                  <a:lumMod val="50000"/>
                </a:schemeClr>
              </a:solidFill>
            </a:endParaRPr>
          </a:p>
          <a:p>
            <a:pPr algn="ctr">
              <a:lnSpc>
                <a:spcPct val="70000"/>
              </a:lnSpc>
            </a:pPr>
            <a:r>
              <a:rPr lang="en-US" altLang="en-US">
                <a:solidFill>
                  <a:schemeClr val="tx1">
                    <a:lumMod val="50000"/>
                  </a:schemeClr>
                </a:solidFill>
              </a:rPr>
              <a:t>transport</a:t>
            </a:r>
          </a:p>
          <a:p>
            <a:pPr algn="ctr">
              <a:lnSpc>
                <a:spcPct val="70000"/>
              </a:lnSpc>
            </a:pPr>
            <a:endParaRPr lang="en-US" altLang="en-US">
              <a:solidFill>
                <a:schemeClr val="tx1">
                  <a:lumMod val="50000"/>
                </a:schemeClr>
              </a:solidFill>
            </a:endParaRPr>
          </a:p>
          <a:p>
            <a:pPr algn="ctr">
              <a:lnSpc>
                <a:spcPct val="70000"/>
              </a:lnSpc>
            </a:pPr>
            <a:r>
              <a:rPr lang="en-US" altLang="en-US">
                <a:solidFill>
                  <a:schemeClr val="tx1">
                    <a:lumMod val="50000"/>
                  </a:schemeClr>
                </a:solidFill>
              </a:rPr>
              <a:t>network</a:t>
            </a:r>
          </a:p>
          <a:p>
            <a:pPr algn="ctr">
              <a:lnSpc>
                <a:spcPct val="70000"/>
              </a:lnSpc>
            </a:pPr>
            <a:endParaRPr lang="en-US" altLang="en-US">
              <a:solidFill>
                <a:schemeClr val="tx1">
                  <a:lumMod val="50000"/>
                </a:schemeClr>
              </a:solidFill>
            </a:endParaRPr>
          </a:p>
          <a:p>
            <a:pPr algn="ctr">
              <a:lnSpc>
                <a:spcPct val="70000"/>
              </a:lnSpc>
            </a:pPr>
            <a:r>
              <a:rPr lang="en-US" altLang="en-US">
                <a:solidFill>
                  <a:schemeClr val="tx1">
                    <a:lumMod val="50000"/>
                  </a:schemeClr>
                </a:solidFill>
              </a:rPr>
              <a:t>link</a:t>
            </a:r>
          </a:p>
          <a:p>
            <a:pPr algn="ctr">
              <a:lnSpc>
                <a:spcPct val="70000"/>
              </a:lnSpc>
            </a:pPr>
            <a:endParaRPr lang="en-US" altLang="en-US">
              <a:solidFill>
                <a:schemeClr val="tx1">
                  <a:lumMod val="50000"/>
                </a:schemeClr>
              </a:solidFill>
            </a:endParaRPr>
          </a:p>
          <a:p>
            <a:pPr algn="ctr">
              <a:lnSpc>
                <a:spcPct val="70000"/>
              </a:lnSpc>
            </a:pPr>
            <a:r>
              <a:rPr lang="en-US" altLang="en-US">
                <a:solidFill>
                  <a:schemeClr val="tx1">
                    <a:lumMod val="50000"/>
                  </a:schemeClr>
                </a:solidFill>
              </a:rPr>
              <a:t>physical</a:t>
            </a:r>
          </a:p>
        </p:txBody>
      </p:sp>
      <p:sp>
        <p:nvSpPr>
          <p:cNvPr id="22" name="Line 8"/>
          <p:cNvSpPr>
            <a:spLocks noChangeShapeType="1"/>
          </p:cNvSpPr>
          <p:nvPr/>
        </p:nvSpPr>
        <p:spPr bwMode="auto">
          <a:xfrm>
            <a:off x="7894638" y="236696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23" name="Line 9"/>
          <p:cNvSpPr>
            <a:spLocks noChangeShapeType="1"/>
          </p:cNvSpPr>
          <p:nvPr/>
        </p:nvSpPr>
        <p:spPr bwMode="auto">
          <a:xfrm>
            <a:off x="7908925" y="334327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24" name="Line 10"/>
          <p:cNvSpPr>
            <a:spLocks noChangeShapeType="1"/>
          </p:cNvSpPr>
          <p:nvPr/>
        </p:nvSpPr>
        <p:spPr bwMode="auto">
          <a:xfrm>
            <a:off x="7908925" y="388302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25" name="Line 11"/>
          <p:cNvSpPr>
            <a:spLocks noChangeShapeType="1"/>
          </p:cNvSpPr>
          <p:nvPr/>
        </p:nvSpPr>
        <p:spPr bwMode="auto">
          <a:xfrm>
            <a:off x="7910513" y="489902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26" name="Line 12"/>
          <p:cNvSpPr>
            <a:spLocks noChangeShapeType="1"/>
          </p:cNvSpPr>
          <p:nvPr/>
        </p:nvSpPr>
        <p:spPr bwMode="auto">
          <a:xfrm>
            <a:off x="7894638" y="441642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
        <p:nvSpPr>
          <p:cNvPr id="27" name="Line 13"/>
          <p:cNvSpPr>
            <a:spLocks noChangeShapeType="1"/>
          </p:cNvSpPr>
          <p:nvPr/>
        </p:nvSpPr>
        <p:spPr bwMode="auto">
          <a:xfrm>
            <a:off x="7893050" y="288607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chemeClr val="tx1">
                  <a:lumMod val="50000"/>
                </a:schemeClr>
              </a:solidFill>
            </a:endParaRPr>
          </a:p>
        </p:txBody>
      </p:sp>
    </p:spTree>
    <p:extLst>
      <p:ext uri="{BB962C8B-B14F-4D97-AF65-F5344CB8AC3E}">
        <p14:creationId xmlns:p14="http://schemas.microsoft.com/office/powerpoint/2010/main" val="16924500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0" y="940249"/>
            <a:ext cx="5825831" cy="379287"/>
          </a:xfrm>
        </p:spPr>
        <p:txBody>
          <a:bodyPr/>
          <a:lstStyle/>
          <a:p>
            <a:r>
              <a:rPr lang="en-US" sz="1800" dirty="0" smtClean="0">
                <a:latin typeface="Helvetica World" panose="020B0500040000020004" pitchFamily="34" charset="0"/>
                <a:cs typeface="Helvetica World" panose="020B0500040000020004" pitchFamily="34" charset="0"/>
              </a:rPr>
              <a:t>OSI REFERENCE MODEL</a:t>
            </a:r>
            <a:endParaRPr lang="en-US" sz="1800" dirty="0">
              <a:latin typeface="Helvetica World" panose="020B0500040000020004" pitchFamily="34" charset="0"/>
              <a:cs typeface="Helvetica World" panose="020B0500040000020004" pitchFamily="34" charset="0"/>
            </a:endParaRPr>
          </a:p>
        </p:txBody>
      </p:sp>
      <p:pic>
        <p:nvPicPr>
          <p:cNvPr id="3" name="Picture 2"/>
          <p:cNvPicPr>
            <a:picLocks noChangeAspect="1"/>
          </p:cNvPicPr>
          <p:nvPr/>
        </p:nvPicPr>
        <p:blipFill>
          <a:blip r:embed="rId3"/>
          <a:stretch>
            <a:fillRect/>
          </a:stretch>
        </p:blipFill>
        <p:spPr>
          <a:xfrm>
            <a:off x="840105" y="1468437"/>
            <a:ext cx="10267950" cy="4429125"/>
          </a:xfrm>
          <a:prstGeom prst="rect">
            <a:avLst/>
          </a:prstGeom>
        </p:spPr>
      </p:pic>
    </p:spTree>
    <p:extLst>
      <p:ext uri="{BB962C8B-B14F-4D97-AF65-F5344CB8AC3E}">
        <p14:creationId xmlns:p14="http://schemas.microsoft.com/office/powerpoint/2010/main" val="126042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0" y="940249"/>
            <a:ext cx="5825831" cy="379287"/>
          </a:xfrm>
        </p:spPr>
        <p:txBody>
          <a:bodyPr/>
          <a:lstStyle/>
          <a:p>
            <a:r>
              <a:rPr lang="en-US" sz="1800" dirty="0" smtClean="0">
                <a:latin typeface="Helvetica World" panose="020B0500040000020004" pitchFamily="34" charset="0"/>
                <a:cs typeface="Helvetica World" panose="020B0500040000020004" pitchFamily="34" charset="0"/>
              </a:rPr>
              <a:t>ENCAPSULATION</a:t>
            </a:r>
            <a:endParaRPr lang="en-US" sz="1800" dirty="0">
              <a:latin typeface="Helvetica World" panose="020B0500040000020004" pitchFamily="34" charset="0"/>
              <a:cs typeface="Helvetica World" panose="020B0500040000020004" pitchFamily="34" charset="0"/>
            </a:endParaRPr>
          </a:p>
        </p:txBody>
      </p:sp>
      <p:pic>
        <p:nvPicPr>
          <p:cNvPr id="4" name="Picture 3"/>
          <p:cNvPicPr>
            <a:picLocks noChangeAspect="1"/>
          </p:cNvPicPr>
          <p:nvPr/>
        </p:nvPicPr>
        <p:blipFill>
          <a:blip r:embed="rId3"/>
          <a:stretch>
            <a:fillRect/>
          </a:stretch>
        </p:blipFill>
        <p:spPr>
          <a:xfrm>
            <a:off x="4932168" y="1319536"/>
            <a:ext cx="6885059" cy="4039552"/>
          </a:xfrm>
          <a:prstGeom prst="rect">
            <a:avLst/>
          </a:prstGeom>
        </p:spPr>
      </p:pic>
      <p:sp>
        <p:nvSpPr>
          <p:cNvPr id="5" name="Rectangle 4"/>
          <p:cNvSpPr/>
          <p:nvPr/>
        </p:nvSpPr>
        <p:spPr>
          <a:xfrm>
            <a:off x="113506" y="1440825"/>
            <a:ext cx="4631213" cy="3970318"/>
          </a:xfrm>
          <a:prstGeom prst="rect">
            <a:avLst/>
          </a:prstGeom>
        </p:spPr>
        <p:txBody>
          <a:bodyPr wrap="square">
            <a:spAutoFit/>
          </a:bodyPr>
          <a:lstStyle/>
          <a:p>
            <a:pPr algn="just"/>
            <a:r>
              <a:rPr lang="en-US" b="1" dirty="0" smtClean="0">
                <a:solidFill>
                  <a:schemeClr val="tx1">
                    <a:lumMod val="50000"/>
                  </a:schemeClr>
                </a:solidFill>
                <a:latin typeface="+mj-lt"/>
              </a:rPr>
              <a:t>Figure shows </a:t>
            </a:r>
            <a:r>
              <a:rPr lang="en-US" b="1" dirty="0">
                <a:solidFill>
                  <a:schemeClr val="tx1">
                    <a:lumMod val="50000"/>
                  </a:schemeClr>
                </a:solidFill>
                <a:latin typeface="+mj-lt"/>
              </a:rPr>
              <a:t>the physical </a:t>
            </a:r>
            <a:r>
              <a:rPr lang="en-US" b="1" dirty="0" smtClean="0">
                <a:solidFill>
                  <a:schemeClr val="tx1">
                    <a:lumMod val="50000"/>
                  </a:schemeClr>
                </a:solidFill>
                <a:latin typeface="+mj-lt"/>
              </a:rPr>
              <a:t>path</a:t>
            </a:r>
            <a:r>
              <a:rPr lang="en-US" dirty="0" smtClean="0">
                <a:solidFill>
                  <a:schemeClr val="tx1">
                    <a:lumMod val="50000"/>
                  </a:schemeClr>
                </a:solidFill>
                <a:latin typeface="+mj-lt"/>
              </a:rPr>
              <a:t>:</a:t>
            </a:r>
          </a:p>
          <a:p>
            <a:pPr algn="just"/>
            <a:endParaRPr lang="en-US" dirty="0" smtClean="0">
              <a:solidFill>
                <a:schemeClr val="tx1">
                  <a:lumMod val="50000"/>
                </a:schemeClr>
              </a:solidFill>
              <a:latin typeface="+mj-lt"/>
            </a:endParaRPr>
          </a:p>
          <a:p>
            <a:pPr marL="285750" indent="-285750" algn="just">
              <a:buFontTx/>
              <a:buChar char="-"/>
            </a:pPr>
            <a:r>
              <a:rPr lang="en-US" dirty="0" smtClean="0">
                <a:solidFill>
                  <a:schemeClr val="tx1">
                    <a:lumMod val="50000"/>
                  </a:schemeClr>
                </a:solidFill>
                <a:latin typeface="+mj-lt"/>
              </a:rPr>
              <a:t>data </a:t>
            </a:r>
            <a:r>
              <a:rPr lang="en-US" dirty="0">
                <a:solidFill>
                  <a:schemeClr val="tx1">
                    <a:lumMod val="50000"/>
                  </a:schemeClr>
                </a:solidFill>
                <a:latin typeface="+mj-lt"/>
              </a:rPr>
              <a:t>takes down a sending end </a:t>
            </a:r>
            <a:r>
              <a:rPr lang="en-US" dirty="0" smtClean="0">
                <a:solidFill>
                  <a:schemeClr val="tx1">
                    <a:lumMod val="50000"/>
                  </a:schemeClr>
                </a:solidFill>
                <a:latin typeface="+mj-lt"/>
              </a:rPr>
              <a:t>system’s protocol stack</a:t>
            </a:r>
          </a:p>
          <a:p>
            <a:pPr marL="285750" indent="-285750" algn="just">
              <a:buFontTx/>
              <a:buChar char="-"/>
            </a:pPr>
            <a:r>
              <a:rPr lang="en-US" dirty="0" smtClean="0">
                <a:solidFill>
                  <a:schemeClr val="tx1">
                    <a:lumMod val="50000"/>
                  </a:schemeClr>
                </a:solidFill>
                <a:latin typeface="+mj-lt"/>
              </a:rPr>
              <a:t>up </a:t>
            </a:r>
            <a:r>
              <a:rPr lang="en-US" dirty="0">
                <a:solidFill>
                  <a:schemeClr val="tx1">
                    <a:lumMod val="50000"/>
                  </a:schemeClr>
                </a:solidFill>
                <a:latin typeface="+mj-lt"/>
              </a:rPr>
              <a:t>and down the protocol stacks of </a:t>
            </a:r>
            <a:r>
              <a:rPr lang="en-US" dirty="0" smtClean="0">
                <a:solidFill>
                  <a:schemeClr val="tx1">
                    <a:lumMod val="50000"/>
                  </a:schemeClr>
                </a:solidFill>
                <a:latin typeface="+mj-lt"/>
              </a:rPr>
              <a:t>a </a:t>
            </a:r>
            <a:r>
              <a:rPr lang="en-US" dirty="0">
                <a:solidFill>
                  <a:schemeClr val="tx1">
                    <a:lumMod val="50000"/>
                  </a:schemeClr>
                </a:solidFill>
                <a:latin typeface="+mj-lt"/>
              </a:rPr>
              <a:t>link-layer switch and </a:t>
            </a:r>
            <a:r>
              <a:rPr lang="en-US" dirty="0" smtClean="0">
                <a:solidFill>
                  <a:schemeClr val="tx1">
                    <a:lumMod val="50000"/>
                  </a:schemeClr>
                </a:solidFill>
                <a:latin typeface="+mj-lt"/>
              </a:rPr>
              <a:t>router</a:t>
            </a:r>
          </a:p>
          <a:p>
            <a:pPr marL="285750" indent="-285750" algn="just">
              <a:buFontTx/>
              <a:buChar char="-"/>
            </a:pPr>
            <a:r>
              <a:rPr lang="en-US" dirty="0" smtClean="0">
                <a:solidFill>
                  <a:schemeClr val="tx1">
                    <a:lumMod val="50000"/>
                  </a:schemeClr>
                </a:solidFill>
                <a:latin typeface="+mj-lt"/>
              </a:rPr>
              <a:t>up </a:t>
            </a:r>
            <a:r>
              <a:rPr lang="en-US" dirty="0">
                <a:solidFill>
                  <a:schemeClr val="tx1">
                    <a:lumMod val="50000"/>
                  </a:schemeClr>
                </a:solidFill>
                <a:latin typeface="+mj-lt"/>
              </a:rPr>
              <a:t>the protocol stack at the receiving end system. </a:t>
            </a:r>
            <a:endParaRPr lang="en-US" dirty="0" smtClean="0">
              <a:solidFill>
                <a:schemeClr val="tx1">
                  <a:lumMod val="50000"/>
                </a:schemeClr>
              </a:solidFill>
              <a:latin typeface="+mj-lt"/>
            </a:endParaRPr>
          </a:p>
          <a:p>
            <a:pPr algn="just"/>
            <a:endParaRPr lang="en-US" dirty="0" smtClean="0">
              <a:solidFill>
                <a:schemeClr val="tx1">
                  <a:lumMod val="50000"/>
                </a:schemeClr>
              </a:solidFill>
              <a:latin typeface="+mj-lt"/>
            </a:endParaRPr>
          </a:p>
          <a:p>
            <a:pPr algn="just"/>
            <a:r>
              <a:rPr lang="en-US" dirty="0">
                <a:solidFill>
                  <a:schemeClr val="tx1">
                    <a:lumMod val="50000"/>
                  </a:schemeClr>
                </a:solidFill>
                <a:latin typeface="+mj-lt"/>
              </a:rPr>
              <a:t>A packet has two types of fields: </a:t>
            </a:r>
            <a:r>
              <a:rPr lang="en-US" b="1" dirty="0">
                <a:solidFill>
                  <a:schemeClr val="tx1">
                    <a:lumMod val="50000"/>
                  </a:schemeClr>
                </a:solidFill>
                <a:latin typeface="+mj-lt"/>
              </a:rPr>
              <a:t>header fields </a:t>
            </a:r>
            <a:r>
              <a:rPr lang="en-US" dirty="0">
                <a:solidFill>
                  <a:schemeClr val="tx1">
                    <a:lumMod val="50000"/>
                  </a:schemeClr>
                </a:solidFill>
                <a:latin typeface="+mj-lt"/>
              </a:rPr>
              <a:t>and a </a:t>
            </a:r>
            <a:r>
              <a:rPr lang="en-US" b="1" dirty="0">
                <a:solidFill>
                  <a:schemeClr val="tx1">
                    <a:lumMod val="50000"/>
                  </a:schemeClr>
                </a:solidFill>
                <a:latin typeface="+mj-lt"/>
              </a:rPr>
              <a:t>payload field</a:t>
            </a:r>
            <a:r>
              <a:rPr lang="en-US" dirty="0">
                <a:solidFill>
                  <a:schemeClr val="tx1">
                    <a:lumMod val="50000"/>
                  </a:schemeClr>
                </a:solidFill>
                <a:latin typeface="+mj-lt"/>
              </a:rPr>
              <a:t>.</a:t>
            </a:r>
          </a:p>
          <a:p>
            <a:pPr algn="just"/>
            <a:endParaRPr lang="en-US" dirty="0">
              <a:solidFill>
                <a:schemeClr val="tx1">
                  <a:lumMod val="50000"/>
                </a:schemeClr>
              </a:solidFill>
              <a:latin typeface="+mj-lt"/>
            </a:endParaRPr>
          </a:p>
          <a:p>
            <a:pPr algn="just"/>
            <a:r>
              <a:rPr lang="en-US" dirty="0">
                <a:solidFill>
                  <a:schemeClr val="tx1">
                    <a:lumMod val="50000"/>
                  </a:schemeClr>
                </a:solidFill>
                <a:latin typeface="+mj-lt"/>
              </a:rPr>
              <a:t>The payload is typically a packet from the </a:t>
            </a:r>
            <a:r>
              <a:rPr lang="en-US" dirty="0" smtClean="0">
                <a:solidFill>
                  <a:schemeClr val="tx1">
                    <a:lumMod val="50000"/>
                  </a:schemeClr>
                </a:solidFill>
                <a:latin typeface="+mj-lt"/>
              </a:rPr>
              <a:t>layer above.</a:t>
            </a:r>
            <a:endParaRPr lang="en-US" dirty="0">
              <a:solidFill>
                <a:schemeClr val="tx1">
                  <a:lumMod val="50000"/>
                </a:schemeClr>
              </a:solidFill>
              <a:latin typeface="+mj-lt"/>
            </a:endParaRPr>
          </a:p>
        </p:txBody>
      </p:sp>
    </p:spTree>
    <p:extLst>
      <p:ext uri="{BB962C8B-B14F-4D97-AF65-F5344CB8AC3E}">
        <p14:creationId xmlns:p14="http://schemas.microsoft.com/office/powerpoint/2010/main" val="64604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346229" y="2467993"/>
            <a:ext cx="7776840" cy="1734945"/>
          </a:xfrm>
        </p:spPr>
        <p:txBody>
          <a:bodyPr/>
          <a:lstStyle/>
          <a:p>
            <a:pPr>
              <a:lnSpc>
                <a:spcPct val="100000"/>
              </a:lnSpc>
            </a:pPr>
            <a:r>
              <a:rPr lang="en-US" dirty="0" smtClean="0"/>
              <a:t>2. What’s the Internet?</a:t>
            </a:r>
            <a:endParaRPr lang="en-US" dirty="0"/>
          </a:p>
        </p:txBody>
      </p:sp>
    </p:spTree>
    <p:extLst>
      <p:ext uri="{BB962C8B-B14F-4D97-AF65-F5344CB8AC3E}">
        <p14:creationId xmlns:p14="http://schemas.microsoft.com/office/powerpoint/2010/main" val="2581349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Rectangle 3"/>
          <p:cNvSpPr txBox="1">
            <a:spLocks noChangeArrowheads="1"/>
          </p:cNvSpPr>
          <p:nvPr/>
        </p:nvSpPr>
        <p:spPr>
          <a:xfrm>
            <a:off x="100406" y="1330328"/>
            <a:ext cx="5375834"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15000"/>
              </a:spcBef>
            </a:pPr>
            <a:r>
              <a:rPr lang="en-US" altLang="en-US" sz="1600" b="1" dirty="0" smtClean="0">
                <a:solidFill>
                  <a:schemeClr val="tx1">
                    <a:lumMod val="50000"/>
                  </a:schemeClr>
                </a:solidFill>
                <a:latin typeface="Helvetica World" panose="020B0500040000020004" pitchFamily="34" charset="0"/>
                <a:cs typeface="Helvetica World" panose="020B0500040000020004" pitchFamily="34" charset="0"/>
              </a:rPr>
              <a:t>Billions of connected computing devices</a:t>
            </a:r>
            <a:r>
              <a:rPr lang="en-US" altLang="en-US" sz="1600" dirty="0" smtClean="0">
                <a:solidFill>
                  <a:schemeClr val="tx1">
                    <a:lumMod val="50000"/>
                  </a:schemeClr>
                </a:solidFill>
                <a:latin typeface="Helvetica World" panose="020B0500040000020004" pitchFamily="34" charset="0"/>
                <a:cs typeface="Helvetica World" panose="020B0500040000020004" pitchFamily="34" charset="0"/>
              </a:rPr>
              <a:t>: </a:t>
            </a:r>
          </a:p>
          <a:p>
            <a:pPr lvl="1" indent="-285750">
              <a:lnSpc>
                <a:spcPct val="120000"/>
              </a:lnSpc>
              <a:spcBef>
                <a:spcPct val="15000"/>
              </a:spcBef>
              <a:buFont typeface="Arial" panose="020B0604020202020204" pitchFamily="34" charset="0"/>
              <a:buChar char="•"/>
            </a:pPr>
            <a:r>
              <a:rPr lang="en-US" altLang="en-US" sz="1600" i="1" dirty="0" smtClean="0">
                <a:solidFill>
                  <a:schemeClr val="tx1">
                    <a:lumMod val="50000"/>
                  </a:schemeClr>
                </a:solidFill>
                <a:latin typeface="Helvetica World" panose="020B0500040000020004" pitchFamily="34" charset="0"/>
                <a:ea typeface="MS PGothic" panose="020B0600070205080204" pitchFamily="34" charset="-128"/>
                <a:cs typeface="Helvetica World" panose="020B0500040000020004" pitchFamily="34" charset="0"/>
              </a:rPr>
              <a:t>hosts = end systems </a:t>
            </a:r>
          </a:p>
          <a:p>
            <a:pPr lvl="1" indent="-285750">
              <a:lnSpc>
                <a:spcPct val="120000"/>
              </a:lnSpc>
              <a:buFont typeface="Arial" panose="020B0604020202020204" pitchFamily="34" charset="0"/>
              <a:buChar char="•"/>
            </a:pPr>
            <a:r>
              <a:rPr lang="en-US" altLang="en-US" sz="1600"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rPr>
              <a:t>running </a:t>
            </a:r>
            <a:r>
              <a:rPr lang="en-US" altLang="en-US" sz="1600" i="1"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rPr>
              <a:t>network apps</a:t>
            </a:r>
          </a:p>
          <a:p>
            <a:pPr lvl="1" indent="-285750">
              <a:lnSpc>
                <a:spcPct val="120000"/>
              </a:lnSpc>
              <a:buFont typeface="Arial" panose="020B0604020202020204" pitchFamily="34" charset="0"/>
              <a:buChar char="•"/>
            </a:pPr>
            <a:endParaRPr lang="en-US" altLang="en-US" sz="1600" i="1"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endParaRPr>
          </a:p>
          <a:p>
            <a:pPr lvl="1" indent="-285750">
              <a:lnSpc>
                <a:spcPct val="120000"/>
              </a:lnSpc>
              <a:buFont typeface="Arial" panose="020B0604020202020204" pitchFamily="34" charset="0"/>
              <a:buChar char="•"/>
            </a:pPr>
            <a:endParaRPr lang="en-US" altLang="en-US" sz="1600" i="1"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endParaRPr>
          </a:p>
          <a:p>
            <a:pPr>
              <a:lnSpc>
                <a:spcPct val="120000"/>
              </a:lnSpc>
              <a:spcBef>
                <a:spcPct val="20000"/>
              </a:spcBef>
              <a:buClr>
                <a:srgbClr val="000099"/>
              </a:buClr>
              <a:buSzPct val="100000"/>
            </a:pPr>
            <a:r>
              <a:rPr lang="en-US" altLang="en-US" sz="1600" b="1" dirty="0">
                <a:solidFill>
                  <a:schemeClr val="tx1">
                    <a:lumMod val="50000"/>
                  </a:schemeClr>
                </a:solidFill>
                <a:latin typeface="Helvetica World" panose="020B0500040000020004" pitchFamily="34" charset="0"/>
                <a:cs typeface="Helvetica World" panose="020B0500040000020004" pitchFamily="34" charset="0"/>
              </a:rPr>
              <a:t>C</a:t>
            </a:r>
            <a:r>
              <a:rPr lang="en-US" altLang="en-US" sz="1600" b="1" dirty="0" smtClean="0">
                <a:solidFill>
                  <a:schemeClr val="tx1">
                    <a:lumMod val="50000"/>
                  </a:schemeClr>
                </a:solidFill>
                <a:latin typeface="Helvetica World" panose="020B0500040000020004" pitchFamily="34" charset="0"/>
                <a:cs typeface="Helvetica World" panose="020B0500040000020004" pitchFamily="34" charset="0"/>
              </a:rPr>
              <a:t>ommunication </a:t>
            </a:r>
            <a:r>
              <a:rPr lang="en-US" altLang="en-US" sz="1600" b="1" dirty="0">
                <a:solidFill>
                  <a:schemeClr val="tx1">
                    <a:lumMod val="50000"/>
                  </a:schemeClr>
                </a:solidFill>
                <a:latin typeface="Helvetica World" panose="020B0500040000020004" pitchFamily="34" charset="0"/>
                <a:cs typeface="Helvetica World" panose="020B0500040000020004" pitchFamily="34" charset="0"/>
              </a:rPr>
              <a:t>links</a:t>
            </a:r>
          </a:p>
          <a:p>
            <a:pPr marL="681037" lvl="1" indent="-285750">
              <a:lnSpc>
                <a:spcPct val="120000"/>
              </a:lnSpc>
              <a:spcBef>
                <a:spcPct val="10000"/>
              </a:spcBef>
              <a:buClr>
                <a:srgbClr val="000099"/>
              </a:buClr>
              <a:buFont typeface="Arial" panose="020B0604020202020204" pitchFamily="34" charset="0"/>
              <a:buChar char="•"/>
            </a:pPr>
            <a:r>
              <a:rPr lang="en-US" altLang="en-US" sz="1600" dirty="0">
                <a:solidFill>
                  <a:schemeClr val="tx1">
                    <a:lumMod val="50000"/>
                  </a:schemeClr>
                </a:solidFill>
                <a:latin typeface="Helvetica World" panose="020B0500040000020004" pitchFamily="34" charset="0"/>
                <a:cs typeface="Helvetica World" panose="020B0500040000020004" pitchFamily="34" charset="0"/>
              </a:rPr>
              <a:t>fiber, copper, radio, satellite</a:t>
            </a:r>
          </a:p>
          <a:p>
            <a:pPr marL="681037" lvl="1" indent="-285750">
              <a:lnSpc>
                <a:spcPct val="120000"/>
              </a:lnSpc>
              <a:spcBef>
                <a:spcPct val="10000"/>
              </a:spcBef>
              <a:buClr>
                <a:srgbClr val="000099"/>
              </a:buClr>
              <a:buFont typeface="Arial" panose="020B0604020202020204" pitchFamily="34" charset="0"/>
              <a:buChar char="•"/>
            </a:pPr>
            <a:r>
              <a:rPr lang="en-US" altLang="en-US" sz="1600" dirty="0">
                <a:solidFill>
                  <a:schemeClr val="tx1">
                    <a:lumMod val="50000"/>
                  </a:schemeClr>
                </a:solidFill>
                <a:latin typeface="Helvetica World" panose="020B0500040000020004" pitchFamily="34" charset="0"/>
                <a:cs typeface="Helvetica World" panose="020B0500040000020004" pitchFamily="34" charset="0"/>
              </a:rPr>
              <a:t>transmission rate: </a:t>
            </a:r>
            <a:r>
              <a:rPr lang="en-US" altLang="en-US" sz="1600" i="1" dirty="0" smtClean="0">
                <a:solidFill>
                  <a:schemeClr val="tx1">
                    <a:lumMod val="50000"/>
                  </a:schemeClr>
                </a:solidFill>
                <a:latin typeface="Helvetica World" panose="020B0500040000020004" pitchFamily="34" charset="0"/>
                <a:cs typeface="Helvetica World" panose="020B0500040000020004" pitchFamily="34" charset="0"/>
              </a:rPr>
              <a:t>bandwidth</a:t>
            </a:r>
          </a:p>
          <a:p>
            <a:pPr marL="681037" lvl="1" indent="-285750">
              <a:lnSpc>
                <a:spcPct val="120000"/>
              </a:lnSpc>
              <a:spcBef>
                <a:spcPct val="10000"/>
              </a:spcBef>
              <a:buClr>
                <a:srgbClr val="000099"/>
              </a:buClr>
              <a:buFont typeface="Arial" panose="020B0604020202020204" pitchFamily="34" charset="0"/>
              <a:buChar char="•"/>
            </a:pPr>
            <a:endParaRPr lang="en-US" altLang="en-US" sz="1600" i="1" dirty="0">
              <a:solidFill>
                <a:schemeClr val="tx1">
                  <a:lumMod val="50000"/>
                </a:schemeClr>
              </a:solidFill>
              <a:latin typeface="Helvetica World" panose="020B0500040000020004" pitchFamily="34" charset="0"/>
              <a:cs typeface="Helvetica World" panose="020B0500040000020004" pitchFamily="34" charset="0"/>
            </a:endParaRPr>
          </a:p>
          <a:p>
            <a:pPr marL="395287" lvl="1" indent="0">
              <a:lnSpc>
                <a:spcPct val="120000"/>
              </a:lnSpc>
              <a:spcBef>
                <a:spcPct val="10000"/>
              </a:spcBef>
              <a:buClr>
                <a:srgbClr val="000099"/>
              </a:buClr>
              <a:buNone/>
            </a:pPr>
            <a:endParaRPr lang="en-US" altLang="en-US" sz="1600" i="1" dirty="0" smtClean="0">
              <a:solidFill>
                <a:schemeClr val="tx1">
                  <a:lumMod val="50000"/>
                </a:schemeClr>
              </a:solidFill>
              <a:latin typeface="Helvetica World" panose="020B0500040000020004" pitchFamily="34" charset="0"/>
              <a:cs typeface="Helvetica World" panose="020B0500040000020004" pitchFamily="34" charset="0"/>
            </a:endParaRPr>
          </a:p>
          <a:p>
            <a:pPr>
              <a:lnSpc>
                <a:spcPct val="120000"/>
              </a:lnSpc>
              <a:spcBef>
                <a:spcPct val="20000"/>
              </a:spcBef>
              <a:buClr>
                <a:srgbClr val="000099"/>
              </a:buClr>
              <a:buSzPct val="100000"/>
              <a:defRPr/>
            </a:pPr>
            <a:r>
              <a:rPr lang="en-US" sz="1600" b="1" i="1" dirty="0" smtClean="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Packet </a:t>
            </a:r>
            <a:r>
              <a:rPr lang="en-US" sz="1600" b="1" i="1"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switches:</a:t>
            </a:r>
            <a:r>
              <a:rPr lang="en-US" sz="1600" b="1"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 forward packets (chunks of data)</a:t>
            </a:r>
          </a:p>
          <a:p>
            <a:pPr marL="681037" lvl="1" indent="-285750">
              <a:lnSpc>
                <a:spcPct val="120000"/>
              </a:lnSpc>
              <a:spcBef>
                <a:spcPct val="20000"/>
              </a:spcBef>
              <a:buClr>
                <a:srgbClr val="000099"/>
              </a:buClr>
              <a:buSzPct val="100000"/>
              <a:buFont typeface="Arial" panose="020B0604020202020204" pitchFamily="34" charset="0"/>
              <a:buChar char="•"/>
              <a:defRPr/>
            </a:pPr>
            <a:r>
              <a:rPr lang="en-US" sz="1600" i="1"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routers</a:t>
            </a:r>
            <a:r>
              <a:rPr lang="en-US" sz="1600"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 and </a:t>
            </a:r>
            <a:r>
              <a:rPr lang="en-US" sz="1600" i="1"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rPr>
              <a:t>switches</a:t>
            </a:r>
          </a:p>
          <a:p>
            <a:pPr>
              <a:lnSpc>
                <a:spcPct val="120000"/>
              </a:lnSpc>
              <a:spcBef>
                <a:spcPct val="20000"/>
              </a:spcBef>
              <a:buClr>
                <a:srgbClr val="000099"/>
              </a:buClr>
              <a:buSzPct val="75000"/>
              <a:defRPr/>
            </a:pPr>
            <a:endParaRPr lang="en-US" sz="1600" dirty="0">
              <a:solidFill>
                <a:schemeClr val="tx1">
                  <a:lumMod val="50000"/>
                </a:schemeClr>
              </a:solidFill>
              <a:latin typeface="Helvetica World" panose="020B0500040000020004" pitchFamily="34" charset="0"/>
              <a:ea typeface="ＭＳ Ｐゴシック" charset="0"/>
              <a:cs typeface="Helvetica World" panose="020B0500040000020004" pitchFamily="34" charset="0"/>
            </a:endParaRPr>
          </a:p>
          <a:p>
            <a:pPr marL="681037" lvl="1" indent="-285750">
              <a:lnSpc>
                <a:spcPct val="120000"/>
              </a:lnSpc>
              <a:spcBef>
                <a:spcPct val="10000"/>
              </a:spcBef>
              <a:buClr>
                <a:srgbClr val="000099"/>
              </a:buClr>
              <a:buFont typeface="Arial" panose="020B0604020202020204" pitchFamily="34" charset="0"/>
              <a:buChar char="•"/>
            </a:pPr>
            <a:endParaRPr lang="en-US" altLang="en-US" sz="1600" dirty="0">
              <a:solidFill>
                <a:schemeClr val="tx1">
                  <a:lumMod val="50000"/>
                </a:schemeClr>
              </a:solidFill>
              <a:latin typeface="Helvetica World" panose="020B0500040000020004" pitchFamily="34" charset="0"/>
              <a:cs typeface="Helvetica World" panose="020B0500040000020004" pitchFamily="34" charset="0"/>
            </a:endParaRPr>
          </a:p>
          <a:p>
            <a:pPr lvl="1" indent="-285750">
              <a:lnSpc>
                <a:spcPct val="120000"/>
              </a:lnSpc>
              <a:buFont typeface="Arial" panose="020B0604020202020204" pitchFamily="34" charset="0"/>
              <a:buChar char="•"/>
            </a:pPr>
            <a:endParaRPr lang="en-US" altLang="en-US" sz="1600" i="1"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endParaRPr>
          </a:p>
          <a:p>
            <a:pPr lvl="1" indent="-285750">
              <a:lnSpc>
                <a:spcPct val="120000"/>
              </a:lnSpc>
              <a:buFont typeface="Arial" panose="020B0604020202020204" pitchFamily="34" charset="0"/>
              <a:buChar char="•"/>
            </a:pPr>
            <a:endParaRPr lang="en-US" altLang="en-US" sz="1600" dirty="0" smtClean="0">
              <a:solidFill>
                <a:schemeClr val="tx1">
                  <a:lumMod val="50000"/>
                </a:schemeClr>
              </a:solidFill>
              <a:latin typeface="Helvetica World" panose="020B0500040000020004" pitchFamily="34" charset="0"/>
              <a:ea typeface="Arial" panose="020B0604020202020204" pitchFamily="34" charset="0"/>
              <a:cs typeface="Helvetica World" panose="020B0500040000020004" pitchFamily="34" charset="0"/>
            </a:endParaRP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731" name="Rectangle 671"/>
          <p:cNvSpPr>
            <a:spLocks noChangeArrowheads="1"/>
          </p:cNvSpPr>
          <p:nvPr/>
        </p:nvSpPr>
        <p:spPr bwMode="auto">
          <a:xfrm>
            <a:off x="3184525" y="5143500"/>
            <a:ext cx="3779838" cy="155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1775" indent="-231775">
              <a:lnSpc>
                <a:spcPct val="85000"/>
              </a:lnSpc>
              <a:spcBef>
                <a:spcPct val="20000"/>
              </a:spcBef>
              <a:buClr>
                <a:srgbClr val="000099"/>
              </a:buClr>
              <a:buSzPct val="75000"/>
              <a:defRPr/>
            </a:pPr>
            <a:endParaRPr lang="en-US" sz="1600" dirty="0">
              <a:latin typeface="Helvetica World" panose="020B0500040000020004" pitchFamily="34" charset="0"/>
              <a:ea typeface="ＭＳ Ｐゴシック" charset="0"/>
              <a:cs typeface="Helvetica World" panose="020B0500040000020004" pitchFamily="34" charset="0"/>
            </a:endParaRPr>
          </a:p>
        </p:txBody>
      </p:sp>
      <p:grpSp>
        <p:nvGrpSpPr>
          <p:cNvPr id="1451" name="Group 1201"/>
          <p:cNvGrpSpPr>
            <a:grpSpLocks/>
          </p:cNvGrpSpPr>
          <p:nvPr/>
        </p:nvGrpSpPr>
        <p:grpSpPr bwMode="auto">
          <a:xfrm>
            <a:off x="3290570" y="1671666"/>
            <a:ext cx="1555750" cy="1622425"/>
            <a:chOff x="210" y="833"/>
            <a:chExt cx="980" cy="1022"/>
          </a:xfrm>
        </p:grpSpPr>
        <p:sp>
          <p:nvSpPr>
            <p:cNvPr id="1452" name="Text Box 667"/>
            <p:cNvSpPr txBox="1">
              <a:spLocks noChangeArrowheads="1"/>
            </p:cNvSpPr>
            <p:nvPr/>
          </p:nvSpPr>
          <p:spPr bwMode="auto">
            <a:xfrm>
              <a:off x="479" y="1667"/>
              <a:ext cx="71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75000"/>
                </a:lnSpc>
              </a:pPr>
              <a:r>
                <a:rPr lang="en-US" altLang="en-US" sz="1400">
                  <a:solidFill>
                    <a:schemeClr val="tx1">
                      <a:lumMod val="50000"/>
                    </a:schemeClr>
                  </a:solidFill>
                </a:rPr>
                <a:t>smartphone</a:t>
              </a:r>
            </a:p>
          </p:txBody>
        </p:sp>
        <p:sp>
          <p:nvSpPr>
            <p:cNvPr id="1453" name="Text Box 663"/>
            <p:cNvSpPr txBox="1">
              <a:spLocks noChangeArrowheads="1"/>
            </p:cNvSpPr>
            <p:nvPr/>
          </p:nvSpPr>
          <p:spPr bwMode="auto">
            <a:xfrm>
              <a:off x="487" y="87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chemeClr val="tx1">
                      <a:lumMod val="50000"/>
                    </a:schemeClr>
                  </a:solidFill>
                </a:rPr>
                <a:t>PC</a:t>
              </a:r>
            </a:p>
          </p:txBody>
        </p:sp>
        <p:sp>
          <p:nvSpPr>
            <p:cNvPr id="1454" name="Text Box 664"/>
            <p:cNvSpPr txBox="1">
              <a:spLocks noChangeArrowheads="1"/>
            </p:cNvSpPr>
            <p:nvPr/>
          </p:nvSpPr>
          <p:spPr bwMode="auto">
            <a:xfrm>
              <a:off x="488" y="1096"/>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chemeClr val="tx1">
                      <a:lumMod val="50000"/>
                    </a:schemeClr>
                  </a:solidFill>
                </a:rPr>
                <a:t>server</a:t>
              </a:r>
            </a:p>
          </p:txBody>
        </p:sp>
        <p:sp>
          <p:nvSpPr>
            <p:cNvPr id="1455" name="Text Box 665"/>
            <p:cNvSpPr txBox="1">
              <a:spLocks noChangeArrowheads="1"/>
            </p:cNvSpPr>
            <p:nvPr/>
          </p:nvSpPr>
          <p:spPr bwMode="auto">
            <a:xfrm>
              <a:off x="493" y="1390"/>
              <a:ext cx="5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75000"/>
                </a:lnSpc>
              </a:pPr>
              <a:r>
                <a:rPr lang="en-US" altLang="en-US" sz="1400" dirty="0">
                  <a:solidFill>
                    <a:schemeClr val="tx1">
                      <a:lumMod val="50000"/>
                    </a:schemeClr>
                  </a:solidFill>
                </a:rPr>
                <a:t>wireless</a:t>
              </a:r>
            </a:p>
            <a:p>
              <a:pPr>
                <a:lnSpc>
                  <a:spcPct val="75000"/>
                </a:lnSpc>
              </a:pPr>
              <a:r>
                <a:rPr lang="en-US" altLang="en-US" sz="1400" dirty="0">
                  <a:solidFill>
                    <a:schemeClr val="tx1">
                      <a:lumMod val="50000"/>
                    </a:schemeClr>
                  </a:solidFill>
                </a:rPr>
                <a:t>laptop</a:t>
              </a:r>
            </a:p>
          </p:txBody>
        </p:sp>
        <p:grpSp>
          <p:nvGrpSpPr>
            <p:cNvPr id="1456" name="Group 805"/>
            <p:cNvGrpSpPr>
              <a:grpSpLocks/>
            </p:cNvGrpSpPr>
            <p:nvPr/>
          </p:nvGrpSpPr>
          <p:grpSpPr bwMode="auto">
            <a:xfrm flipH="1">
              <a:off x="244" y="833"/>
              <a:ext cx="261" cy="235"/>
              <a:chOff x="2839" y="3501"/>
              <a:chExt cx="755" cy="803"/>
            </a:xfrm>
          </p:grpSpPr>
          <p:pic>
            <p:nvPicPr>
              <p:cNvPr id="1517" name="Picture 806"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8" name="Freeform 80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chemeClr val="tx1">
                      <a:lumMod val="50000"/>
                    </a:schemeClr>
                  </a:solidFill>
                </a:endParaRPr>
              </a:p>
            </p:txBody>
          </p:sp>
        </p:grpSp>
        <p:grpSp>
          <p:nvGrpSpPr>
            <p:cNvPr id="1457" name="Group 808"/>
            <p:cNvGrpSpPr>
              <a:grpSpLocks/>
            </p:cNvGrpSpPr>
            <p:nvPr/>
          </p:nvGrpSpPr>
          <p:grpSpPr bwMode="auto">
            <a:xfrm>
              <a:off x="298" y="1682"/>
              <a:ext cx="234" cy="173"/>
              <a:chOff x="2751" y="1851"/>
              <a:chExt cx="462" cy="478"/>
            </a:xfrm>
          </p:grpSpPr>
          <p:pic>
            <p:nvPicPr>
              <p:cNvPr id="1515" name="Picture 809" descr="iphone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6" name="Picture 810" descr="antenna_radiation_styliz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58" name="Group 1088"/>
            <p:cNvGrpSpPr>
              <a:grpSpLocks/>
            </p:cNvGrpSpPr>
            <p:nvPr/>
          </p:nvGrpSpPr>
          <p:grpSpPr bwMode="auto">
            <a:xfrm>
              <a:off x="210" y="1368"/>
              <a:ext cx="301" cy="236"/>
              <a:chOff x="877" y="1008"/>
              <a:chExt cx="2747" cy="2591"/>
            </a:xfrm>
          </p:grpSpPr>
          <p:pic>
            <p:nvPicPr>
              <p:cNvPr id="1492" name="Picture 1089"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3" name="Picture 1090" descr="laptop_keyboar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4" name="Freeform 1091"/>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solidFill>
                    <a:schemeClr val="tx1">
                      <a:lumMod val="50000"/>
                    </a:schemeClr>
                  </a:solidFill>
                </a:endParaRPr>
              </a:p>
            </p:txBody>
          </p:sp>
          <p:pic>
            <p:nvPicPr>
              <p:cNvPr id="1495" name="Picture 1092" descr="scree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6" name="Freeform 1093"/>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97" name="Freeform 109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98" name="Freeform 109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99" name="Freeform 1096"/>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00" name="Freeform 1097"/>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01" name="Freeform 1098"/>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grpSp>
            <p:nvGrpSpPr>
              <p:cNvPr id="1502" name="Group 1099"/>
              <p:cNvGrpSpPr>
                <a:grpSpLocks/>
              </p:cNvGrpSpPr>
              <p:nvPr/>
            </p:nvGrpSpPr>
            <p:grpSpPr bwMode="auto">
              <a:xfrm>
                <a:off x="1709" y="3008"/>
                <a:ext cx="507" cy="234"/>
                <a:chOff x="1740" y="2642"/>
                <a:chExt cx="752" cy="327"/>
              </a:xfrm>
            </p:grpSpPr>
            <p:sp>
              <p:nvSpPr>
                <p:cNvPr id="1509" name="Freeform 11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10" name="Freeform 11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11" name="Freeform 11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12" name="Freeform 11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13" name="Freeform 11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14" name="Freeform 11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grpSp>
          <p:sp>
            <p:nvSpPr>
              <p:cNvPr id="1503" name="Freeform 1106"/>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04" name="Freeform 1107"/>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05" name="Freeform 110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06" name="Freeform 110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07" name="Freeform 111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508" name="Freeform 1111"/>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grpSp>
        <p:grpSp>
          <p:nvGrpSpPr>
            <p:cNvPr id="1459" name="Group 1168"/>
            <p:cNvGrpSpPr>
              <a:grpSpLocks/>
            </p:cNvGrpSpPr>
            <p:nvPr/>
          </p:nvGrpSpPr>
          <p:grpSpPr bwMode="auto">
            <a:xfrm>
              <a:off x="340" y="1097"/>
              <a:ext cx="157" cy="256"/>
              <a:chOff x="4140" y="429"/>
              <a:chExt cx="1425" cy="2396"/>
            </a:xfrm>
          </p:grpSpPr>
          <p:sp>
            <p:nvSpPr>
              <p:cNvPr id="1460" name="Freeform 1169"/>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61" name="Rectangle 1170"/>
              <p:cNvSpPr>
                <a:spLocks noChangeArrowheads="1"/>
              </p:cNvSpPr>
              <p:nvPr/>
            </p:nvSpPr>
            <p:spPr bwMode="auto">
              <a:xfrm>
                <a:off x="4204" y="429"/>
                <a:ext cx="1053"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62" name="Freeform 1171"/>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63" name="Freeform 1172"/>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64" name="Rectangle 1173"/>
              <p:cNvSpPr>
                <a:spLocks noChangeArrowheads="1"/>
              </p:cNvSpPr>
              <p:nvPr/>
            </p:nvSpPr>
            <p:spPr bwMode="auto">
              <a:xfrm>
                <a:off x="4213" y="691"/>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nvGrpSpPr>
              <p:cNvPr id="1465" name="Group 1174"/>
              <p:cNvGrpSpPr>
                <a:grpSpLocks/>
              </p:cNvGrpSpPr>
              <p:nvPr/>
            </p:nvGrpSpPr>
            <p:grpSpPr bwMode="auto">
              <a:xfrm>
                <a:off x="4749" y="668"/>
                <a:ext cx="581" cy="145"/>
                <a:chOff x="614" y="2568"/>
                <a:chExt cx="725" cy="139"/>
              </a:xfrm>
            </p:grpSpPr>
            <p:sp>
              <p:nvSpPr>
                <p:cNvPr id="1490" name="AutoShape 1175"/>
                <p:cNvSpPr>
                  <a:spLocks noChangeArrowheads="1"/>
                </p:cNvSpPr>
                <p:nvPr/>
              </p:nvSpPr>
              <p:spPr bwMode="auto">
                <a:xfrm>
                  <a:off x="613" y="2572"/>
                  <a:ext cx="725"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91" name="AutoShape 1176"/>
                <p:cNvSpPr>
                  <a:spLocks noChangeArrowheads="1"/>
                </p:cNvSpPr>
                <p:nvPr/>
              </p:nvSpPr>
              <p:spPr bwMode="auto">
                <a:xfrm>
                  <a:off x="624" y="2590"/>
                  <a:ext cx="691"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sp>
            <p:nvSpPr>
              <p:cNvPr id="1466" name="Rectangle 1177"/>
              <p:cNvSpPr>
                <a:spLocks noChangeArrowheads="1"/>
              </p:cNvSpPr>
              <p:nvPr/>
            </p:nvSpPr>
            <p:spPr bwMode="auto">
              <a:xfrm>
                <a:off x="4222" y="1019"/>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nvGrpSpPr>
              <p:cNvPr id="1467" name="Group 1178"/>
              <p:cNvGrpSpPr>
                <a:grpSpLocks/>
              </p:cNvGrpSpPr>
              <p:nvPr/>
            </p:nvGrpSpPr>
            <p:grpSpPr bwMode="auto">
              <a:xfrm>
                <a:off x="4747" y="994"/>
                <a:ext cx="581" cy="134"/>
                <a:chOff x="614" y="2568"/>
                <a:chExt cx="725" cy="139"/>
              </a:xfrm>
            </p:grpSpPr>
            <p:sp>
              <p:nvSpPr>
                <p:cNvPr id="1488" name="AutoShape 1179"/>
                <p:cNvSpPr>
                  <a:spLocks noChangeArrowheads="1"/>
                </p:cNvSpPr>
                <p:nvPr/>
              </p:nvSpPr>
              <p:spPr bwMode="auto">
                <a:xfrm>
                  <a:off x="615" y="2564"/>
                  <a:ext cx="725"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89" name="AutoShape 1180"/>
                <p:cNvSpPr>
                  <a:spLocks noChangeArrowheads="1"/>
                </p:cNvSpPr>
                <p:nvPr/>
              </p:nvSpPr>
              <p:spPr bwMode="auto">
                <a:xfrm>
                  <a:off x="627" y="2584"/>
                  <a:ext cx="691"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sp>
            <p:nvSpPr>
              <p:cNvPr id="1468" name="Rectangle 1181"/>
              <p:cNvSpPr>
                <a:spLocks noChangeArrowheads="1"/>
              </p:cNvSpPr>
              <p:nvPr/>
            </p:nvSpPr>
            <p:spPr bwMode="auto">
              <a:xfrm>
                <a:off x="4213" y="1356"/>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69" name="Rectangle 1182"/>
              <p:cNvSpPr>
                <a:spLocks noChangeArrowheads="1"/>
              </p:cNvSpPr>
              <p:nvPr/>
            </p:nvSpPr>
            <p:spPr bwMode="auto">
              <a:xfrm>
                <a:off x="4231" y="1655"/>
                <a:ext cx="590"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nvGrpSpPr>
              <p:cNvPr id="1470" name="Group 1183"/>
              <p:cNvGrpSpPr>
                <a:grpSpLocks/>
              </p:cNvGrpSpPr>
              <p:nvPr/>
            </p:nvGrpSpPr>
            <p:grpSpPr bwMode="auto">
              <a:xfrm>
                <a:off x="4735" y="1627"/>
                <a:ext cx="582" cy="151"/>
                <a:chOff x="614" y="2568"/>
                <a:chExt cx="725" cy="139"/>
              </a:xfrm>
            </p:grpSpPr>
            <p:sp>
              <p:nvSpPr>
                <p:cNvPr id="1486" name="AutoShape 1184"/>
                <p:cNvSpPr>
                  <a:spLocks noChangeArrowheads="1"/>
                </p:cNvSpPr>
                <p:nvPr/>
              </p:nvSpPr>
              <p:spPr bwMode="auto">
                <a:xfrm>
                  <a:off x="619" y="2568"/>
                  <a:ext cx="724"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87" name="AutoShape 1185"/>
                <p:cNvSpPr>
                  <a:spLocks noChangeArrowheads="1"/>
                </p:cNvSpPr>
                <p:nvPr/>
              </p:nvSpPr>
              <p:spPr bwMode="auto">
                <a:xfrm>
                  <a:off x="630" y="2585"/>
                  <a:ext cx="69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sp>
            <p:nvSpPr>
              <p:cNvPr id="1471" name="Freeform 1186"/>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grpSp>
            <p:nvGrpSpPr>
              <p:cNvPr id="1472" name="Group 1187"/>
              <p:cNvGrpSpPr>
                <a:grpSpLocks/>
              </p:cNvGrpSpPr>
              <p:nvPr/>
            </p:nvGrpSpPr>
            <p:grpSpPr bwMode="auto">
              <a:xfrm>
                <a:off x="4739" y="1327"/>
                <a:ext cx="582" cy="139"/>
                <a:chOff x="614" y="2568"/>
                <a:chExt cx="725" cy="139"/>
              </a:xfrm>
            </p:grpSpPr>
            <p:sp>
              <p:nvSpPr>
                <p:cNvPr id="1484" name="AutoShape 1188"/>
                <p:cNvSpPr>
                  <a:spLocks noChangeArrowheads="1"/>
                </p:cNvSpPr>
                <p:nvPr/>
              </p:nvSpPr>
              <p:spPr bwMode="auto">
                <a:xfrm>
                  <a:off x="614" y="2569"/>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85" name="AutoShape 1189"/>
                <p:cNvSpPr>
                  <a:spLocks noChangeArrowheads="1"/>
                </p:cNvSpPr>
                <p:nvPr/>
              </p:nvSpPr>
              <p:spPr bwMode="auto">
                <a:xfrm>
                  <a:off x="625" y="2587"/>
                  <a:ext cx="69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sp>
            <p:nvSpPr>
              <p:cNvPr id="1473" name="Rectangle 1190"/>
              <p:cNvSpPr>
                <a:spLocks noChangeArrowheads="1"/>
              </p:cNvSpPr>
              <p:nvPr/>
            </p:nvSpPr>
            <p:spPr bwMode="auto">
              <a:xfrm>
                <a:off x="5247" y="429"/>
                <a:ext cx="73"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74" name="Freeform 119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75" name="Freeform 1192"/>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76" name="Oval 1193"/>
              <p:cNvSpPr>
                <a:spLocks noChangeArrowheads="1"/>
              </p:cNvSpPr>
              <p:nvPr/>
            </p:nvSpPr>
            <p:spPr bwMode="auto">
              <a:xfrm>
                <a:off x="5520" y="2610"/>
                <a:ext cx="45"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77" name="Freeform 119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tx1">
                      <a:lumMod val="50000"/>
                    </a:schemeClr>
                  </a:solidFill>
                </a:endParaRPr>
              </a:p>
            </p:txBody>
          </p:sp>
          <p:sp>
            <p:nvSpPr>
              <p:cNvPr id="1478" name="AutoShape 1195"/>
              <p:cNvSpPr>
                <a:spLocks noChangeArrowheads="1"/>
              </p:cNvSpPr>
              <p:nvPr/>
            </p:nvSpPr>
            <p:spPr bwMode="auto">
              <a:xfrm>
                <a:off x="4140" y="2675"/>
                <a:ext cx="1198"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79" name="AutoShape 1196"/>
              <p:cNvSpPr>
                <a:spLocks noChangeArrowheads="1"/>
              </p:cNvSpPr>
              <p:nvPr/>
            </p:nvSpPr>
            <p:spPr bwMode="auto">
              <a:xfrm>
                <a:off x="4204" y="2713"/>
                <a:ext cx="1071"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80" name="Oval 1197"/>
              <p:cNvSpPr>
                <a:spLocks noChangeArrowheads="1"/>
              </p:cNvSpPr>
              <p:nvPr/>
            </p:nvSpPr>
            <p:spPr bwMode="auto">
              <a:xfrm>
                <a:off x="4312" y="2385"/>
                <a:ext cx="154"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81" name="Oval 1198"/>
              <p:cNvSpPr>
                <a:spLocks noChangeArrowheads="1"/>
              </p:cNvSpPr>
              <p:nvPr/>
            </p:nvSpPr>
            <p:spPr bwMode="auto">
              <a:xfrm>
                <a:off x="4485" y="2385"/>
                <a:ext cx="163"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chemeClr val="tx1">
                      <a:lumMod val="50000"/>
                    </a:schemeClr>
                  </a:solidFill>
                </a:endParaRPr>
              </a:p>
            </p:txBody>
          </p:sp>
          <p:sp>
            <p:nvSpPr>
              <p:cNvPr id="1482" name="Oval 1199"/>
              <p:cNvSpPr>
                <a:spLocks noChangeArrowheads="1"/>
              </p:cNvSpPr>
              <p:nvPr/>
            </p:nvSpPr>
            <p:spPr bwMode="auto">
              <a:xfrm>
                <a:off x="4666" y="2385"/>
                <a:ext cx="154"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sp>
            <p:nvSpPr>
              <p:cNvPr id="1483" name="Rectangle 1200"/>
              <p:cNvSpPr>
                <a:spLocks noChangeArrowheads="1"/>
              </p:cNvSpPr>
              <p:nvPr/>
            </p:nvSpPr>
            <p:spPr bwMode="auto">
              <a:xfrm>
                <a:off x="5066" y="1833"/>
                <a:ext cx="82" cy="767"/>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grpSp>
      <p:grpSp>
        <p:nvGrpSpPr>
          <p:cNvPr id="1519" name="Group 842"/>
          <p:cNvGrpSpPr>
            <a:grpSpLocks/>
          </p:cNvGrpSpPr>
          <p:nvPr/>
        </p:nvGrpSpPr>
        <p:grpSpPr bwMode="auto">
          <a:xfrm>
            <a:off x="3743034" y="3432853"/>
            <a:ext cx="1573212" cy="1060450"/>
            <a:chOff x="98" y="2320"/>
            <a:chExt cx="991" cy="668"/>
          </a:xfrm>
        </p:grpSpPr>
        <p:sp>
          <p:nvSpPr>
            <p:cNvPr id="1520" name="Text Box 666"/>
            <p:cNvSpPr txBox="1">
              <a:spLocks noChangeArrowheads="1"/>
            </p:cNvSpPr>
            <p:nvPr/>
          </p:nvSpPr>
          <p:spPr bwMode="auto">
            <a:xfrm>
              <a:off x="564" y="2728"/>
              <a:ext cx="38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75000"/>
                </a:lnSpc>
              </a:pPr>
              <a:r>
                <a:rPr lang="en-US" altLang="en-US" sz="1400">
                  <a:solidFill>
                    <a:schemeClr val="tx1">
                      <a:lumMod val="50000"/>
                    </a:schemeClr>
                  </a:solidFill>
                </a:rPr>
                <a:t>wired</a:t>
              </a:r>
            </a:p>
            <a:p>
              <a:pPr>
                <a:lnSpc>
                  <a:spcPct val="75000"/>
                </a:lnSpc>
              </a:pPr>
              <a:r>
                <a:rPr lang="en-US" altLang="en-US" sz="1400">
                  <a:solidFill>
                    <a:schemeClr val="tx1">
                      <a:lumMod val="50000"/>
                    </a:schemeClr>
                  </a:solidFill>
                </a:rPr>
                <a:t>links</a:t>
              </a:r>
            </a:p>
          </p:txBody>
        </p:sp>
        <p:sp>
          <p:nvSpPr>
            <p:cNvPr id="1521" name="Text Box 669"/>
            <p:cNvSpPr txBox="1">
              <a:spLocks noChangeArrowheads="1"/>
            </p:cNvSpPr>
            <p:nvPr/>
          </p:nvSpPr>
          <p:spPr bwMode="auto">
            <a:xfrm>
              <a:off x="569" y="2465"/>
              <a:ext cx="5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75000"/>
                </a:lnSpc>
              </a:pPr>
              <a:r>
                <a:rPr lang="en-US" altLang="en-US" sz="1400">
                  <a:solidFill>
                    <a:schemeClr val="tx1">
                      <a:lumMod val="50000"/>
                    </a:schemeClr>
                  </a:solidFill>
                </a:rPr>
                <a:t>wireless</a:t>
              </a:r>
            </a:p>
            <a:p>
              <a:pPr>
                <a:lnSpc>
                  <a:spcPct val="75000"/>
                </a:lnSpc>
              </a:pPr>
              <a:r>
                <a:rPr lang="en-US" altLang="en-US" sz="1400">
                  <a:solidFill>
                    <a:schemeClr val="tx1">
                      <a:lumMod val="50000"/>
                    </a:schemeClr>
                  </a:solidFill>
                </a:rPr>
                <a:t>links</a:t>
              </a:r>
            </a:p>
          </p:txBody>
        </p:sp>
        <p:grpSp>
          <p:nvGrpSpPr>
            <p:cNvPr id="1522" name="Group 819"/>
            <p:cNvGrpSpPr>
              <a:grpSpLocks/>
            </p:cNvGrpSpPr>
            <p:nvPr/>
          </p:nvGrpSpPr>
          <p:grpSpPr bwMode="auto">
            <a:xfrm>
              <a:off x="385" y="2320"/>
              <a:ext cx="201" cy="282"/>
              <a:chOff x="742" y="2409"/>
              <a:chExt cx="576" cy="881"/>
            </a:xfrm>
          </p:grpSpPr>
          <p:grpSp>
            <p:nvGrpSpPr>
              <p:cNvPr id="1527" name="Group 820"/>
              <p:cNvGrpSpPr>
                <a:grpSpLocks/>
              </p:cNvGrpSpPr>
              <p:nvPr/>
            </p:nvGrpSpPr>
            <p:grpSpPr bwMode="auto">
              <a:xfrm>
                <a:off x="832" y="2643"/>
                <a:ext cx="376" cy="647"/>
                <a:chOff x="3130" y="3288"/>
                <a:chExt cx="410" cy="742"/>
              </a:xfrm>
            </p:grpSpPr>
            <p:sp>
              <p:nvSpPr>
                <p:cNvPr id="153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3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4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4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4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4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sp>
              <p:nvSpPr>
                <p:cNvPr id="154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chemeClr val="tx1">
                        <a:lumMod val="50000"/>
                      </a:schemeClr>
                    </a:solidFill>
                  </a:endParaRPr>
                </a:p>
              </p:txBody>
            </p:sp>
          </p:grpSp>
          <p:pic>
            <p:nvPicPr>
              <p:cNvPr id="1528" name="Picture 836" descr="cell_tower_radiation cop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9" name="Oval 837"/>
              <p:cNvSpPr>
                <a:spLocks noChangeArrowheads="1"/>
              </p:cNvSpPr>
              <p:nvPr/>
            </p:nvSpPr>
            <p:spPr bwMode="auto">
              <a:xfrm>
                <a:off x="986" y="2596"/>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chemeClr val="tx1">
                      <a:lumMod val="50000"/>
                    </a:schemeClr>
                  </a:solidFill>
                </a:endParaRPr>
              </a:p>
            </p:txBody>
          </p:sp>
        </p:grpSp>
        <p:grpSp>
          <p:nvGrpSpPr>
            <p:cNvPr id="1523" name="Group 838"/>
            <p:cNvGrpSpPr>
              <a:grpSpLocks/>
            </p:cNvGrpSpPr>
            <p:nvPr/>
          </p:nvGrpSpPr>
          <p:grpSpPr bwMode="auto">
            <a:xfrm>
              <a:off x="98" y="2444"/>
              <a:ext cx="355" cy="265"/>
              <a:chOff x="2967" y="478"/>
              <a:chExt cx="788" cy="625"/>
            </a:xfrm>
          </p:grpSpPr>
          <p:pic>
            <p:nvPicPr>
              <p:cNvPr id="1525" name="Picture 839"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6" name="Picture 840"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4" name="Line 841"/>
            <p:cNvSpPr>
              <a:spLocks noChangeShapeType="1"/>
            </p:cNvSpPr>
            <p:nvPr/>
          </p:nvSpPr>
          <p:spPr bwMode="auto">
            <a:xfrm>
              <a:off x="288" y="2830"/>
              <a:ext cx="2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lumMod val="50000"/>
                  </a:schemeClr>
                </a:solidFill>
              </a:endParaRPr>
            </a:p>
          </p:txBody>
        </p:sp>
      </p:grpSp>
      <p:pic>
        <p:nvPicPr>
          <p:cNvPr id="1556" name="Picture 1555"/>
          <p:cNvPicPr>
            <a:picLocks noChangeAspect="1"/>
          </p:cNvPicPr>
          <p:nvPr/>
        </p:nvPicPr>
        <p:blipFill>
          <a:blip r:embed="rId12"/>
          <a:stretch>
            <a:fillRect/>
          </a:stretch>
        </p:blipFill>
        <p:spPr>
          <a:xfrm>
            <a:off x="3148180" y="5069668"/>
            <a:ext cx="1181100" cy="704850"/>
          </a:xfrm>
          <a:prstGeom prst="rect">
            <a:avLst/>
          </a:prstGeom>
        </p:spPr>
      </p:pic>
      <p:grpSp>
        <p:nvGrpSpPr>
          <p:cNvPr id="1559" name="Group 1558"/>
          <p:cNvGrpSpPr/>
          <p:nvPr/>
        </p:nvGrpSpPr>
        <p:grpSpPr>
          <a:xfrm>
            <a:off x="6106160" y="951041"/>
            <a:ext cx="4048366" cy="5233654"/>
            <a:chOff x="6106160" y="951041"/>
            <a:chExt cx="4048366" cy="5233654"/>
          </a:xfrm>
        </p:grpSpPr>
        <p:pic>
          <p:nvPicPr>
            <p:cNvPr id="1557" name="Picture 1556"/>
            <p:cNvPicPr>
              <a:picLocks noChangeAspect="1"/>
            </p:cNvPicPr>
            <p:nvPr/>
          </p:nvPicPr>
          <p:blipFill>
            <a:blip r:embed="rId13"/>
            <a:stretch>
              <a:fillRect/>
            </a:stretch>
          </p:blipFill>
          <p:spPr>
            <a:xfrm>
              <a:off x="6182370" y="951041"/>
              <a:ext cx="3972156" cy="5233654"/>
            </a:xfrm>
            <a:prstGeom prst="rect">
              <a:avLst/>
            </a:prstGeom>
          </p:spPr>
        </p:pic>
        <p:sp>
          <p:nvSpPr>
            <p:cNvPr id="1558" name="Rectangle 1557"/>
            <p:cNvSpPr/>
            <p:nvPr/>
          </p:nvSpPr>
          <p:spPr>
            <a:xfrm>
              <a:off x="6106160" y="5953760"/>
              <a:ext cx="426720" cy="230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61" name="Slide Title">
            <a:extLst>
              <a:ext uri="{FF2B5EF4-FFF2-40B4-BE49-F238E27FC236}">
                <a16:creationId xmlns:a16="http://schemas.microsoft.com/office/drawing/2014/main" id="{6EFFE0B3-6566-3F48-9291-A6A8E30E2D62}"/>
              </a:ext>
            </a:extLst>
          </p:cNvPr>
          <p:cNvSpPr txBox="1">
            <a:spLocks/>
          </p:cNvSpPr>
          <p:nvPr/>
        </p:nvSpPr>
        <p:spPr>
          <a:xfrm>
            <a:off x="100407" y="951041"/>
            <a:ext cx="5660313" cy="379287"/>
          </a:xfrm>
          <a:prstGeom prst="rect">
            <a:avLst/>
          </a:prstGeom>
        </p:spPr>
        <p:txBody>
          <a:bodyPr/>
          <a:lstStyle>
            <a:lvl1pPr algn="l" defTabSz="914400" rtl="0" eaLnBrk="1" latinLnBrk="0" hangingPunct="1">
              <a:lnSpc>
                <a:spcPct val="90000"/>
              </a:lnSpc>
              <a:spcBef>
                <a:spcPct val="0"/>
              </a:spcBef>
              <a:buNone/>
              <a:defRPr sz="1400" b="1" i="0" kern="1200">
                <a:solidFill>
                  <a:schemeClr val="tx2"/>
                </a:solidFill>
                <a:latin typeface="+mj-lt"/>
                <a:ea typeface="+mj-ea"/>
                <a:cs typeface="+mj-cs"/>
              </a:defRPr>
            </a:lvl1pPr>
          </a:lstStyle>
          <a:p>
            <a:r>
              <a:rPr lang="en-US" sz="1800" smtClean="0">
                <a:latin typeface="Helvetica World" panose="020B0500040000020004" pitchFamily="34" charset="0"/>
                <a:cs typeface="Helvetica World" panose="020B0500040000020004" pitchFamily="34" charset="0"/>
              </a:rPr>
              <a:t>WHAT’S THE INTERNET: “NUTS &amp; BOLTS” VIEW?</a:t>
            </a:r>
            <a:endParaRPr lang="en-US" sz="1800" dirty="0">
              <a:latin typeface="Helvetica World" panose="020B0500040000020004" pitchFamily="34" charset="0"/>
              <a:cs typeface="Helvetica World" panose="020B0500040000020004" pitchFamily="34" charset="0"/>
            </a:endParaRPr>
          </a:p>
        </p:txBody>
      </p:sp>
    </p:spTree>
    <p:extLst>
      <p:ext uri="{BB962C8B-B14F-4D97-AF65-F5344CB8AC3E}">
        <p14:creationId xmlns:p14="http://schemas.microsoft.com/office/powerpoint/2010/main" val="1283032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00407" y="951041"/>
            <a:ext cx="5660313" cy="379287"/>
          </a:xfrm>
        </p:spPr>
        <p:txBody>
          <a:bodyPr/>
          <a:lstStyle/>
          <a:p>
            <a:r>
              <a:rPr lang="en-US" sz="1800" dirty="0" smtClean="0">
                <a:latin typeface="Helvetica World" panose="020B0500040000020004" pitchFamily="34" charset="0"/>
                <a:cs typeface="Helvetica World" panose="020B0500040000020004" pitchFamily="34" charset="0"/>
              </a:rPr>
              <a:t>WHAT’S THE INTERNET: “NUTS &amp; BOLTS” VIEW?</a:t>
            </a:r>
            <a:endParaRPr lang="en-US" sz="1800" dirty="0">
              <a:latin typeface="Helvetica World" panose="020B0500040000020004" pitchFamily="34" charset="0"/>
              <a:cs typeface="Helvetica World" panose="020B0500040000020004" pitchFamily="34" charset="0"/>
            </a:endParaRPr>
          </a:p>
        </p:txBody>
      </p:sp>
      <p:sp>
        <p:nvSpPr>
          <p:cNvPr id="729" name="Rectangle 3"/>
          <p:cNvSpPr txBox="1">
            <a:spLocks noChangeArrowheads="1"/>
          </p:cNvSpPr>
          <p:nvPr/>
        </p:nvSpPr>
        <p:spPr>
          <a:xfrm>
            <a:off x="100406" y="1647828"/>
            <a:ext cx="5660314" cy="34956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15000"/>
              </a:spcBef>
            </a:pPr>
            <a:r>
              <a:rPr lang="en-US" altLang="en-US" sz="1600" b="1" dirty="0">
                <a:solidFill>
                  <a:schemeClr val="tx1">
                    <a:lumMod val="50000"/>
                  </a:schemeClr>
                </a:solidFill>
                <a:latin typeface="Helvetica World" panose="020B0500040000020004" pitchFamily="34" charset="0"/>
                <a:cs typeface="Helvetica World" panose="020B0500040000020004" pitchFamily="34" charset="0"/>
              </a:rPr>
              <a:t>Internet: “network of networks”</a:t>
            </a:r>
          </a:p>
          <a:p>
            <a:pPr lvl="1">
              <a:lnSpc>
                <a:spcPct val="120000"/>
              </a:lnSpc>
              <a:spcBef>
                <a:spcPct val="15000"/>
              </a:spcBef>
              <a:buFont typeface="Courier New" panose="02070309020205020404" pitchFamily="49" charset="0"/>
              <a:buChar char="o"/>
            </a:pPr>
            <a:r>
              <a:rPr lang="en-US" altLang="en-US" sz="1600" dirty="0">
                <a:solidFill>
                  <a:schemeClr val="tx1">
                    <a:lumMod val="50000"/>
                  </a:schemeClr>
                </a:solidFill>
                <a:latin typeface="Helvetica World" panose="020B0500040000020004" pitchFamily="34" charset="0"/>
                <a:cs typeface="Helvetica World" panose="020B0500040000020004" pitchFamily="34" charset="0"/>
              </a:rPr>
              <a:t>Interconnected ISPs</a:t>
            </a:r>
          </a:p>
          <a:p>
            <a:pPr>
              <a:lnSpc>
                <a:spcPct val="120000"/>
              </a:lnSpc>
              <a:spcBef>
                <a:spcPct val="15000"/>
              </a:spcBef>
            </a:pPr>
            <a:r>
              <a:rPr lang="en-US" altLang="en-US" sz="1600" b="1" i="1" dirty="0" smtClean="0">
                <a:solidFill>
                  <a:schemeClr val="tx1">
                    <a:lumMod val="50000"/>
                  </a:schemeClr>
                </a:solidFill>
                <a:latin typeface="Helvetica World" panose="020B0500040000020004" pitchFamily="34" charset="0"/>
                <a:cs typeface="Helvetica World" panose="020B0500040000020004" pitchFamily="34" charset="0"/>
              </a:rPr>
              <a:t>Protocols</a:t>
            </a:r>
            <a:r>
              <a:rPr lang="en-US" altLang="en-US" sz="1600" dirty="0" smtClean="0">
                <a:solidFill>
                  <a:schemeClr val="tx1">
                    <a:lumMod val="50000"/>
                  </a:schemeClr>
                </a:solidFill>
                <a:latin typeface="Helvetica World" panose="020B0500040000020004" pitchFamily="34" charset="0"/>
                <a:cs typeface="Helvetica World" panose="020B0500040000020004" pitchFamily="34" charset="0"/>
              </a:rPr>
              <a:t> </a:t>
            </a:r>
            <a:r>
              <a:rPr lang="en-US" altLang="en-US" sz="1600" dirty="0">
                <a:solidFill>
                  <a:schemeClr val="tx1">
                    <a:lumMod val="50000"/>
                  </a:schemeClr>
                </a:solidFill>
                <a:latin typeface="Helvetica World" panose="020B0500040000020004" pitchFamily="34" charset="0"/>
                <a:cs typeface="Helvetica World" panose="020B0500040000020004" pitchFamily="34" charset="0"/>
              </a:rPr>
              <a:t>control sending, receiving of messages</a:t>
            </a:r>
          </a:p>
          <a:p>
            <a:pPr lvl="1">
              <a:lnSpc>
                <a:spcPct val="120000"/>
              </a:lnSpc>
              <a:spcBef>
                <a:spcPct val="15000"/>
              </a:spcBef>
              <a:buFont typeface="Courier New" panose="02070309020205020404" pitchFamily="49" charset="0"/>
              <a:buChar char="o"/>
            </a:pPr>
            <a:r>
              <a:rPr lang="en-US" altLang="en-US" sz="1600" dirty="0">
                <a:solidFill>
                  <a:schemeClr val="tx1">
                    <a:lumMod val="50000"/>
                  </a:schemeClr>
                </a:solidFill>
                <a:latin typeface="Helvetica World" panose="020B0500040000020004" pitchFamily="34" charset="0"/>
                <a:cs typeface="Helvetica World" panose="020B0500040000020004" pitchFamily="34" charset="0"/>
              </a:rPr>
              <a:t>e.g., TCP, IP, HTTP, Skype,  802.11</a:t>
            </a:r>
          </a:p>
          <a:p>
            <a:pPr>
              <a:lnSpc>
                <a:spcPct val="120000"/>
              </a:lnSpc>
              <a:spcBef>
                <a:spcPct val="15000"/>
              </a:spcBef>
            </a:pPr>
            <a:r>
              <a:rPr lang="en-US" altLang="en-US" sz="1600" dirty="0">
                <a:solidFill>
                  <a:schemeClr val="tx1">
                    <a:lumMod val="50000"/>
                  </a:schemeClr>
                </a:solidFill>
                <a:latin typeface="Helvetica World" panose="020B0500040000020004" pitchFamily="34" charset="0"/>
                <a:cs typeface="Helvetica World" panose="020B0500040000020004" pitchFamily="34" charset="0"/>
              </a:rPr>
              <a:t>Internet  standards</a:t>
            </a:r>
          </a:p>
          <a:p>
            <a:pPr lvl="1">
              <a:lnSpc>
                <a:spcPct val="120000"/>
              </a:lnSpc>
              <a:spcBef>
                <a:spcPct val="15000"/>
              </a:spcBef>
              <a:buFont typeface="Courier New" panose="02070309020205020404" pitchFamily="49" charset="0"/>
              <a:buChar char="o"/>
            </a:pPr>
            <a:r>
              <a:rPr lang="en-US" altLang="en-US" sz="1600" b="1" dirty="0">
                <a:solidFill>
                  <a:schemeClr val="tx1">
                    <a:lumMod val="50000"/>
                  </a:schemeClr>
                </a:solidFill>
                <a:latin typeface="Helvetica World" panose="020B0500040000020004" pitchFamily="34" charset="0"/>
                <a:cs typeface="Helvetica World" panose="020B0500040000020004" pitchFamily="34" charset="0"/>
              </a:rPr>
              <a:t>RFC</a:t>
            </a:r>
            <a:r>
              <a:rPr lang="en-US" altLang="en-US" sz="1600" dirty="0">
                <a:solidFill>
                  <a:schemeClr val="tx1">
                    <a:lumMod val="50000"/>
                  </a:schemeClr>
                </a:solidFill>
                <a:latin typeface="Helvetica World" panose="020B0500040000020004" pitchFamily="34" charset="0"/>
                <a:cs typeface="Helvetica World" panose="020B0500040000020004" pitchFamily="34" charset="0"/>
              </a:rPr>
              <a:t>: Request for comments</a:t>
            </a:r>
          </a:p>
          <a:p>
            <a:pPr lvl="1">
              <a:lnSpc>
                <a:spcPct val="120000"/>
              </a:lnSpc>
              <a:spcBef>
                <a:spcPct val="15000"/>
              </a:spcBef>
              <a:buFont typeface="Courier New" panose="02070309020205020404" pitchFamily="49" charset="0"/>
              <a:buChar char="o"/>
            </a:pPr>
            <a:r>
              <a:rPr lang="en-US" altLang="en-US" sz="1600" b="1" dirty="0">
                <a:solidFill>
                  <a:schemeClr val="tx1">
                    <a:lumMod val="50000"/>
                  </a:schemeClr>
                </a:solidFill>
                <a:latin typeface="Helvetica World" panose="020B0500040000020004" pitchFamily="34" charset="0"/>
                <a:cs typeface="Helvetica World" panose="020B0500040000020004" pitchFamily="34" charset="0"/>
              </a:rPr>
              <a:t>IETF</a:t>
            </a:r>
            <a:r>
              <a:rPr lang="en-US" altLang="en-US" sz="1600" dirty="0">
                <a:solidFill>
                  <a:schemeClr val="tx1">
                    <a:lumMod val="50000"/>
                  </a:schemeClr>
                </a:solidFill>
                <a:latin typeface="Helvetica World" panose="020B0500040000020004" pitchFamily="34" charset="0"/>
                <a:cs typeface="Helvetica World" panose="020B0500040000020004" pitchFamily="34" charset="0"/>
              </a:rPr>
              <a:t>: Internet Engineering Task Force</a:t>
            </a:r>
          </a:p>
        </p:txBody>
      </p:sp>
      <p:sp>
        <p:nvSpPr>
          <p:cNvPr id="730" name="Rectangle 670"/>
          <p:cNvSpPr>
            <a:spLocks noChangeArrowheads="1"/>
          </p:cNvSpPr>
          <p:nvPr/>
        </p:nvSpPr>
        <p:spPr bwMode="auto">
          <a:xfrm>
            <a:off x="100407" y="2601915"/>
            <a:ext cx="411599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Arial" panose="020B0604020202020204" pitchFamily="34" charset="0"/>
                <a:ea typeface="MS PGothic" panose="020B0600070205080204" pitchFamily="34" charset="-128"/>
              </a:defRPr>
            </a:lvl1pPr>
            <a:lvl2pPr marL="628650" indent="-233363">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Arial" panose="020B0604020202020204" pitchFamily="34" charset="0"/>
              <a:buChar char="•"/>
            </a:pPr>
            <a:endParaRPr lang="en-US" altLang="en-US" sz="1600" dirty="0">
              <a:solidFill>
                <a:srgbClr val="CC0000"/>
              </a:solidFill>
              <a:latin typeface="Helvetica World" panose="020B0500040000020004" pitchFamily="34" charset="0"/>
              <a:cs typeface="Helvetica World" panose="020B0500040000020004" pitchFamily="34" charset="0"/>
            </a:endParaRPr>
          </a:p>
        </p:txBody>
      </p:sp>
      <p:sp>
        <p:nvSpPr>
          <p:cNvPr id="731" name="Rectangle 671"/>
          <p:cNvSpPr>
            <a:spLocks noChangeArrowheads="1"/>
          </p:cNvSpPr>
          <p:nvPr/>
        </p:nvSpPr>
        <p:spPr bwMode="auto">
          <a:xfrm>
            <a:off x="3184525" y="5143500"/>
            <a:ext cx="3779838" cy="155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1775" indent="-231775">
              <a:lnSpc>
                <a:spcPct val="85000"/>
              </a:lnSpc>
              <a:spcBef>
                <a:spcPct val="20000"/>
              </a:spcBef>
              <a:buClr>
                <a:srgbClr val="000099"/>
              </a:buClr>
              <a:buSzPct val="75000"/>
              <a:defRPr/>
            </a:pPr>
            <a:endParaRPr lang="en-US" sz="1600" dirty="0">
              <a:latin typeface="Helvetica World" panose="020B0500040000020004" pitchFamily="34" charset="0"/>
              <a:ea typeface="ＭＳ Ｐゴシック" charset="0"/>
              <a:cs typeface="Helvetica World" panose="020B0500040000020004" pitchFamily="34" charset="0"/>
            </a:endParaRPr>
          </a:p>
        </p:txBody>
      </p:sp>
      <p:grpSp>
        <p:nvGrpSpPr>
          <p:cNvPr id="104" name="Group 103"/>
          <p:cNvGrpSpPr/>
          <p:nvPr/>
        </p:nvGrpSpPr>
        <p:grpSpPr>
          <a:xfrm>
            <a:off x="6106160" y="951041"/>
            <a:ext cx="4048366" cy="5233654"/>
            <a:chOff x="6106160" y="951041"/>
            <a:chExt cx="4048366" cy="5233654"/>
          </a:xfrm>
        </p:grpSpPr>
        <p:pic>
          <p:nvPicPr>
            <p:cNvPr id="105" name="Picture 104"/>
            <p:cNvPicPr>
              <a:picLocks noChangeAspect="1"/>
            </p:cNvPicPr>
            <p:nvPr/>
          </p:nvPicPr>
          <p:blipFill>
            <a:blip r:embed="rId3"/>
            <a:stretch>
              <a:fillRect/>
            </a:stretch>
          </p:blipFill>
          <p:spPr>
            <a:xfrm>
              <a:off x="6182370" y="951041"/>
              <a:ext cx="3972156" cy="5233654"/>
            </a:xfrm>
            <a:prstGeom prst="rect">
              <a:avLst/>
            </a:prstGeom>
          </p:spPr>
        </p:pic>
        <p:sp>
          <p:nvSpPr>
            <p:cNvPr id="106" name="Rectangle 105"/>
            <p:cNvSpPr/>
            <p:nvPr/>
          </p:nvSpPr>
          <p:spPr>
            <a:xfrm>
              <a:off x="6106160" y="5953760"/>
              <a:ext cx="426720" cy="230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8217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106531" y="2352583"/>
            <a:ext cx="8211845" cy="1802167"/>
          </a:xfrm>
        </p:spPr>
        <p:txBody>
          <a:bodyPr/>
          <a:lstStyle/>
          <a:p>
            <a:pPr>
              <a:lnSpc>
                <a:spcPct val="100000"/>
              </a:lnSpc>
            </a:pPr>
            <a:r>
              <a:rPr lang="en-US" dirty="0" smtClean="0"/>
              <a:t>3. What’s the protocol</a:t>
            </a:r>
            <a:endParaRPr lang="en-US" dirty="0"/>
          </a:p>
        </p:txBody>
      </p:sp>
    </p:spTree>
    <p:extLst>
      <p:ext uri="{BB962C8B-B14F-4D97-AF65-F5344CB8AC3E}">
        <p14:creationId xmlns:p14="http://schemas.microsoft.com/office/powerpoint/2010/main" val="3681939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3946</TotalTime>
  <Words>3589</Words>
  <Application>Microsoft Office PowerPoint</Application>
  <PresentationFormat>Widescreen</PresentationFormat>
  <Paragraphs>796</Paragraphs>
  <Slides>52</Slides>
  <Notes>42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MS PGothic</vt:lpstr>
      <vt:lpstr>MS PGothic</vt:lpstr>
      <vt:lpstr>Yu Gothic</vt:lpstr>
      <vt:lpstr>Arial</vt:lpstr>
      <vt:lpstr>Arial Regular</vt:lpstr>
      <vt:lpstr>Calibri</vt:lpstr>
      <vt:lpstr>Courier New</vt:lpstr>
      <vt:lpstr>Georgia</vt:lpstr>
      <vt:lpstr>Gill Sans MT</vt:lpstr>
      <vt:lpstr>Helvetica World</vt:lpstr>
      <vt:lpstr>System Font Regular</vt:lpstr>
      <vt:lpstr>Times New Roman</vt:lpstr>
      <vt:lpstr>TimesLTPro-Italic</vt:lpstr>
      <vt:lpstr>Wingdings</vt:lpstr>
      <vt:lpstr>Office Theme</vt:lpstr>
      <vt:lpstr>CHAPTER 1 Introduction to Computer Networks</vt:lpstr>
      <vt:lpstr>OUTLINE</vt:lpstr>
      <vt:lpstr>1. About the course</vt:lpstr>
      <vt:lpstr>ABOUT THE COURSE</vt:lpstr>
      <vt:lpstr>REFERENCES</vt:lpstr>
      <vt:lpstr>2. What’s the Internet?</vt:lpstr>
      <vt:lpstr>PowerPoint Presentation</vt:lpstr>
      <vt:lpstr>WHAT’S THE INTERNET: “NUTS &amp; BOLTS” VIEW?</vt:lpstr>
      <vt:lpstr>3. What’s the protocol</vt:lpstr>
      <vt:lpstr>WHAT’S A PROTOCOL?</vt:lpstr>
      <vt:lpstr>4. Network STRUCTURE</vt:lpstr>
      <vt:lpstr>A CLOSER LOOK AT NETWORK STRUCTURE</vt:lpstr>
      <vt:lpstr>ACCESS NETWORK</vt:lpstr>
      <vt:lpstr>PHYSICAL MEDIA</vt:lpstr>
      <vt:lpstr>PHYSICAL MEDIA: COAX, FIBER</vt:lpstr>
      <vt:lpstr>PHYSICAL MEDIA: RADIO</vt:lpstr>
      <vt:lpstr>5. Network core</vt:lpstr>
      <vt:lpstr>THE NETWORK CORE</vt:lpstr>
      <vt:lpstr>NETWORK CORE FUNCTIONS</vt:lpstr>
      <vt:lpstr>HOST SENDS PACKETS OF DATA</vt:lpstr>
      <vt:lpstr>PACKET-SWITCHING: STORE-AND-FORWARD TRANSMISSION</vt:lpstr>
      <vt:lpstr>PACKET-SWITCHING: QUEUEING DELAY &amp; PACKET LOSS</vt:lpstr>
      <vt:lpstr>CIRCUIT SWITCHING</vt:lpstr>
      <vt:lpstr>PACKET SWITCHING versus CIRCUIT SWITCHING</vt:lpstr>
      <vt:lpstr>6. Network topology</vt:lpstr>
      <vt:lpstr>NETWORK TOPOLOGY</vt:lpstr>
      <vt:lpstr>7. Network Performance</vt:lpstr>
      <vt:lpstr>FOUR SOURCES OF PACKET DELAY</vt:lpstr>
      <vt:lpstr>FOUR SOURCES OF PACKET DELAY</vt:lpstr>
      <vt:lpstr>Exercise: Computing transmission &amp; propagation delay</vt:lpstr>
      <vt:lpstr>QUEUEING DELAY (REVISITED)</vt:lpstr>
      <vt:lpstr>PACKET LOSS</vt:lpstr>
      <vt:lpstr>THROUGHPUT</vt:lpstr>
      <vt:lpstr>THROUGHPUT</vt:lpstr>
      <vt:lpstr>THROUGHPUT: INTERNET SCENARIO</vt:lpstr>
      <vt:lpstr>THROUGHPUT: EXERCISE</vt:lpstr>
      <vt:lpstr>8. Internet Structure</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9. OSI model &amp; TCP/ip Model</vt:lpstr>
      <vt:lpstr>ORGANIZATION OF AIR TRAVEL</vt:lpstr>
      <vt:lpstr>LAYERING OF AIRLINE FUNCTIONALITY</vt:lpstr>
      <vt:lpstr>INTERNET PROTOCOL STACK</vt:lpstr>
      <vt:lpstr>OSI REFERENCE MODEL</vt:lpstr>
      <vt:lpstr>OSI REFERENCE MODEL</vt:lpstr>
      <vt:lpstr>ENCAPSULATION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Le Tran Duc</cp:lastModifiedBy>
  <cp:revision>225</cp:revision>
  <dcterms:created xsi:type="dcterms:W3CDTF">2019-04-04T19:20:28Z</dcterms:created>
  <dcterms:modified xsi:type="dcterms:W3CDTF">2020-08-18T00:46:03Z</dcterms:modified>
  <cp:category/>
</cp:coreProperties>
</file>