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B6EB"/>
    <a:srgbClr val="0065AA"/>
    <a:srgbClr val="08639C"/>
    <a:srgbClr val="BEFDFF"/>
    <a:srgbClr val="004D84"/>
    <a:srgbClr val="003D67"/>
    <a:srgbClr val="003C66"/>
    <a:srgbClr val="01457D"/>
    <a:srgbClr val="00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3333" autoAdjust="0"/>
  </p:normalViewPr>
  <p:slideViewPr>
    <p:cSldViewPr snapToGrid="0">
      <p:cViewPr>
        <p:scale>
          <a:sx n="150" d="100"/>
          <a:sy n="150" d="100"/>
        </p:scale>
        <p:origin x="233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5E70-64F8-45D2-B77E-AA2AF9C193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8A955-7DB2-47AE-8DB7-1A0ADFD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8A955-7DB2-47AE-8DB7-1A0ADFD97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30264"/>
            <a:ext cx="1836500" cy="112803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701796"/>
            <a:ext cx="1620441" cy="782271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72505"/>
            <a:ext cx="465877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72505"/>
            <a:ext cx="1370623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07773"/>
            <a:ext cx="1863507" cy="134778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168310"/>
            <a:ext cx="1863507" cy="70876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62523"/>
            <a:ext cx="91825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62523"/>
            <a:ext cx="91825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72506"/>
            <a:ext cx="186350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94272"/>
            <a:ext cx="914030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83532"/>
            <a:ext cx="914030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94272"/>
            <a:ext cx="918531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83532"/>
            <a:ext cx="918531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66513"/>
            <a:ext cx="1093798" cy="230256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66513"/>
            <a:ext cx="1093798" cy="230256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72506"/>
            <a:ext cx="18635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62523"/>
            <a:ext cx="18635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A28E-E9BD-46ED-8B26-A65415CA8CA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003082"/>
            <a:ext cx="72919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A0C17-0B46-0482-5B53-801A6F5EB08A}"/>
              </a:ext>
            </a:extLst>
          </p:cNvPr>
          <p:cNvSpPr/>
          <p:nvPr/>
        </p:nvSpPr>
        <p:spPr>
          <a:xfrm>
            <a:off x="0" y="281407"/>
            <a:ext cx="2160588" cy="1081499"/>
          </a:xfrm>
          <a:prstGeom prst="rect">
            <a:avLst/>
          </a:prstGeom>
          <a:gradFill flip="none" rotWithShape="1">
            <a:gsLst>
              <a:gs pos="0">
                <a:srgbClr val="0065AA"/>
              </a:gs>
              <a:gs pos="100000">
                <a:srgbClr val="003D6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34C43-63EA-43D4-440B-AE3759CED49D}"/>
              </a:ext>
            </a:extLst>
          </p:cNvPr>
          <p:cNvSpPr/>
          <p:nvPr/>
        </p:nvSpPr>
        <p:spPr>
          <a:xfrm>
            <a:off x="-11721" y="849282"/>
            <a:ext cx="2174686" cy="2405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F6E69-5777-3212-4FF0-3D854B6B0159}"/>
              </a:ext>
            </a:extLst>
          </p:cNvPr>
          <p:cNvSpPr txBox="1"/>
          <p:nvPr/>
        </p:nvSpPr>
        <p:spPr>
          <a:xfrm>
            <a:off x="1" y="44655"/>
            <a:ext cx="2160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" b="1" dirty="0">
                <a:latin typeface="+mj-lt"/>
              </a:rPr>
              <a:t>TRƯỜNG ĐẠI HỌC TRÀ VINH</a:t>
            </a:r>
          </a:p>
          <a:p>
            <a:pPr algn="ctr"/>
            <a:r>
              <a:rPr lang="vi-VN" sz="400" b="1" dirty="0">
                <a:latin typeface="+mj-lt"/>
              </a:rPr>
              <a:t>KHOA KĨ THUẬT – CÔNG NGHỆ</a:t>
            </a:r>
            <a:endParaRPr lang="en-US" sz="4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53BCA-6366-EEFE-FF25-864D8AA26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" y="17254"/>
            <a:ext cx="245533" cy="245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6A2632-8B2C-06A0-F38E-6FF7C85E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09" y="63732"/>
            <a:ext cx="549275" cy="152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76F5AC-3722-D103-7F5E-0A7F190A1D82}"/>
              </a:ext>
            </a:extLst>
          </p:cNvPr>
          <p:cNvSpPr txBox="1"/>
          <p:nvPr/>
        </p:nvSpPr>
        <p:spPr>
          <a:xfrm>
            <a:off x="1" y="297922"/>
            <a:ext cx="216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THUẬT TOÁN GỢI Ý THEO PHƯƠNG PHÁP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vi-VN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 NỘI DUNG VÀ XÂY DỰNG ỨNG DỤNG MINH HOẠ</a:t>
            </a:r>
            <a:endParaRPr lang="en-US" sz="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94CD2-899E-D586-035A-3FA9B5F4A313}"/>
              </a:ext>
            </a:extLst>
          </p:cNvPr>
          <p:cNvSpPr txBox="1"/>
          <p:nvPr/>
        </p:nvSpPr>
        <p:spPr>
          <a:xfrm>
            <a:off x="2136" y="534634"/>
            <a:ext cx="1317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ThS Phan Thị Phương Nam</a:t>
            </a:r>
            <a:endParaRPr lang="en-US" sz="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F4E73-A7E6-5EC9-010F-F3AFB618B5EF}"/>
              </a:ext>
            </a:extLst>
          </p:cNvPr>
          <p:cNvSpPr txBox="1"/>
          <p:nvPr/>
        </p:nvSpPr>
        <p:spPr>
          <a:xfrm>
            <a:off x="3258" y="631755"/>
            <a:ext cx="1108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Kim Thanh Ái Nhân</a:t>
            </a:r>
            <a:endParaRPr lang="en-US" sz="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B649B4-06D3-0DB4-DA30-A19228A50228}"/>
              </a:ext>
            </a:extLst>
          </p:cNvPr>
          <p:cNvGrpSpPr/>
          <p:nvPr/>
        </p:nvGrpSpPr>
        <p:grpSpPr>
          <a:xfrm>
            <a:off x="-244222" y="769271"/>
            <a:ext cx="407645" cy="351418"/>
            <a:chOff x="-74455" y="1028893"/>
            <a:chExt cx="250137" cy="215635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16C665EE-3E53-553D-95F2-C90093C0B739}"/>
                </a:ext>
              </a:extLst>
            </p:cNvPr>
            <p:cNvSpPr/>
            <p:nvPr/>
          </p:nvSpPr>
          <p:spPr>
            <a:xfrm>
              <a:off x="-74455" y="1028893"/>
              <a:ext cx="250137" cy="215635"/>
            </a:xfrm>
            <a:prstGeom prst="hexagon">
              <a:avLst/>
            </a:prstGeom>
            <a:gradFill>
              <a:gsLst>
                <a:gs pos="0">
                  <a:srgbClr val="002A4B"/>
                </a:gs>
                <a:gs pos="67000">
                  <a:srgbClr val="004C7B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E15E7B1-9909-D5F8-0C3E-6D1FB25E121C}"/>
                </a:ext>
              </a:extLst>
            </p:cNvPr>
            <p:cNvSpPr/>
            <p:nvPr/>
          </p:nvSpPr>
          <p:spPr>
            <a:xfrm>
              <a:off x="-42560" y="1056388"/>
              <a:ext cx="186346" cy="160643"/>
            </a:xfrm>
            <a:prstGeom prst="hexagon">
              <a:avLst/>
            </a:prstGeom>
            <a:gradFill>
              <a:gsLst>
                <a:gs pos="0">
                  <a:srgbClr val="0065AA"/>
                </a:gs>
                <a:gs pos="100000">
                  <a:srgbClr val="01457D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8F85E2-79C8-2895-04CA-810AB3916872}"/>
              </a:ext>
            </a:extLst>
          </p:cNvPr>
          <p:cNvGrpSpPr/>
          <p:nvPr/>
        </p:nvGrpSpPr>
        <p:grpSpPr>
          <a:xfrm>
            <a:off x="137698" y="808663"/>
            <a:ext cx="488165" cy="79375"/>
            <a:chOff x="393700" y="993775"/>
            <a:chExt cx="488165" cy="79375"/>
          </a:xfrm>
          <a:gradFill>
            <a:gsLst>
              <a:gs pos="4000">
                <a:srgbClr val="0065AA"/>
              </a:gs>
              <a:gs pos="75000">
                <a:srgbClr val="01457D"/>
              </a:gs>
            </a:gsLst>
            <a:lin ang="16200000" scaled="1"/>
          </a:gradFill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A923AE5-8F59-FED0-2D92-4CF102026687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E64F043-A24C-6646-76AD-A2CB09488827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B9D1421D-BCF0-347C-3F21-6943034CD4D5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12E4C91-10D4-F0C8-6A1F-CC1E7F90FDD1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E8D753B2-CC1D-7544-07E0-89812BD05945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730D4-9AA8-6B7C-8FC2-70D663888088}"/>
              </a:ext>
            </a:extLst>
          </p:cNvPr>
          <p:cNvGrpSpPr/>
          <p:nvPr/>
        </p:nvGrpSpPr>
        <p:grpSpPr>
          <a:xfrm>
            <a:off x="69529" y="3132142"/>
            <a:ext cx="488165" cy="79375"/>
            <a:chOff x="393700" y="993775"/>
            <a:chExt cx="488165" cy="79375"/>
          </a:xfrm>
          <a:gradFill>
            <a:gsLst>
              <a:gs pos="0">
                <a:srgbClr val="BEFDFF"/>
              </a:gs>
              <a:gs pos="100000">
                <a:srgbClr val="08639C"/>
              </a:gs>
            </a:gsLst>
            <a:lin ang="16200000" scaled="1"/>
          </a:gradFill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693BA4B-9152-4147-6FD7-A607E5C81F92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75BF5F03-BF70-BD2A-A98B-000B848E333D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BCE5A130-8B67-9855-1C80-E42A417CBA05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609C9356-1540-8A44-9CE6-BD4F9E9F4787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55BC16D1-66E1-E5AB-9E7E-8104996CB3B4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4A8312-F92D-9428-FEB5-0525A5520868}"/>
              </a:ext>
            </a:extLst>
          </p:cNvPr>
          <p:cNvSpPr txBox="1"/>
          <p:nvPr/>
        </p:nvSpPr>
        <p:spPr>
          <a:xfrm>
            <a:off x="-22686" y="1028522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01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TÓM TẮT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BC1E9-DB2F-3EC1-7CF2-13ABCB67A3D8}"/>
              </a:ext>
            </a:extLst>
          </p:cNvPr>
          <p:cNvSpPr txBox="1"/>
          <p:nvPr/>
        </p:nvSpPr>
        <p:spPr>
          <a:xfrm>
            <a:off x="-29403" y="1163353"/>
            <a:ext cx="11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này sẻ đề cập đến các khái niệm, cách thức hoạt động và các bài toán minh họa về phương pháp gợi ý và phương pháp lọc theo nội dung. Ngôn ngữ lập trình và ứng dụng hỗ trợ xây dựng ứng dụng minh họa.</a:t>
            </a:r>
            <a:endParaRPr 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541D5-1CD4-6DAE-EC5F-A5675A9C2447}"/>
              </a:ext>
            </a:extLst>
          </p:cNvPr>
          <p:cNvSpPr txBox="1"/>
          <p:nvPr/>
        </p:nvSpPr>
        <p:spPr>
          <a:xfrm>
            <a:off x="1096122" y="1031282"/>
            <a:ext cx="103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02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PHƯƠNG PHÁP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1D13A-84A8-6FD3-CD06-6A8B83416ADB}"/>
              </a:ext>
            </a:extLst>
          </p:cNvPr>
          <p:cNvSpPr txBox="1"/>
          <p:nvPr/>
        </p:nvSpPr>
        <p:spPr>
          <a:xfrm>
            <a:off x="1055543" y="1195918"/>
            <a:ext cx="109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tài liệu về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hương pháp gợi ý.</a:t>
            </a:r>
          </a:p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hoặc xây dựng tập dữ liệu thử nghiệm phù hợp với thuật toán.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B6E82-7EEE-3226-D030-44A8A1580B60}"/>
              </a:ext>
            </a:extLst>
          </p:cNvPr>
          <p:cNvSpPr txBox="1"/>
          <p:nvPr/>
        </p:nvSpPr>
        <p:spPr>
          <a:xfrm>
            <a:off x="-31669" y="1469073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03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MỤC TIÊU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391C5E-A59F-CE33-C176-C864BD042903}"/>
              </a:ext>
            </a:extLst>
          </p:cNvPr>
          <p:cNvGrpSpPr/>
          <p:nvPr/>
        </p:nvGrpSpPr>
        <p:grpSpPr>
          <a:xfrm>
            <a:off x="1688931" y="582771"/>
            <a:ext cx="488165" cy="79375"/>
            <a:chOff x="393700" y="993775"/>
            <a:chExt cx="488165" cy="79375"/>
          </a:xfrm>
          <a:gradFill>
            <a:gsLst>
              <a:gs pos="4000">
                <a:srgbClr val="0065AA"/>
              </a:gs>
              <a:gs pos="75000">
                <a:srgbClr val="01457D"/>
              </a:gs>
            </a:gsLst>
            <a:lin ang="16200000" scaled="1"/>
          </a:gradFill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469D17B-343F-FF2B-933E-1734E7E5D033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0AC78066-F68C-A8CB-4E61-DD9E7001D012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7BB4CB58-D592-576C-6589-14B158CE1802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073CFEF2-8509-356F-2E94-959A5F8F1394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663F6D8-4881-A849-D99B-18C204592617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10A8D59-49EB-64B4-0986-1416559039B9}"/>
              </a:ext>
            </a:extLst>
          </p:cNvPr>
          <p:cNvSpPr txBox="1"/>
          <p:nvPr/>
        </p:nvSpPr>
        <p:spPr>
          <a:xfrm>
            <a:off x="-29403" y="1623714"/>
            <a:ext cx="11124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 được cách thức hoạt động về phương pháp gợi ý và phương pháp lọc theo nội dung. Xây dựng ứng dụng minh họa cho thuật toán với chức năng tìm kiếm cơ bản.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3ECED0-5930-FA48-9B33-832C11C72E10}"/>
              </a:ext>
            </a:extLst>
          </p:cNvPr>
          <p:cNvSpPr txBox="1"/>
          <p:nvPr/>
        </p:nvSpPr>
        <p:spPr>
          <a:xfrm>
            <a:off x="-24053" y="1877039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04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KẾT QUẢ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B18CC6-C803-B459-A996-AC5E42E269D0}"/>
              </a:ext>
            </a:extLst>
          </p:cNvPr>
          <p:cNvSpPr txBox="1"/>
          <p:nvPr/>
        </p:nvSpPr>
        <p:spPr>
          <a:xfrm>
            <a:off x="1096122" y="2422357"/>
            <a:ext cx="1089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05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KẾT LUẬN VÀ HƯỚNG PHÁT TRIỂN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647C6A-6112-AB28-3FA8-671A1466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0" y="2072854"/>
            <a:ext cx="1159224" cy="98004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6D9B0C-E244-E6B5-D6CC-4CC442976E55}"/>
              </a:ext>
            </a:extLst>
          </p:cNvPr>
          <p:cNvSpPr txBox="1"/>
          <p:nvPr/>
        </p:nvSpPr>
        <p:spPr>
          <a:xfrm>
            <a:off x="1118320" y="2699457"/>
            <a:ext cx="109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ây dựng được một trang web tìm kiếm phim đơn giản dựa trên dữ liệu đã được xử lý và mô hình đã huấn luyện.</a:t>
            </a:r>
          </a:p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 nhật đa dạng dữ liệu như: Âm thanh, hình ảnh, video,... Cập nhật thông tin người dùng và đánh giá người dùng.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07684-096D-9B81-D7E8-8262B105D723}"/>
              </a:ext>
            </a:extLst>
          </p:cNvPr>
          <p:cNvCxnSpPr/>
          <p:nvPr/>
        </p:nvCxnSpPr>
        <p:spPr>
          <a:xfrm>
            <a:off x="1079355" y="1244559"/>
            <a:ext cx="0" cy="1082155"/>
          </a:xfrm>
          <a:prstGeom prst="line">
            <a:avLst/>
          </a:prstGeom>
          <a:ln>
            <a:solidFill>
              <a:srgbClr val="42B6E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1C8DB1-055E-4407-7EAD-CD46381D22F0}"/>
              </a:ext>
            </a:extLst>
          </p:cNvPr>
          <p:cNvSpPr txBox="1"/>
          <p:nvPr/>
        </p:nvSpPr>
        <p:spPr>
          <a:xfrm>
            <a:off x="103446" y="863202"/>
            <a:ext cx="201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0A684AB-9BD8-0A60-4B20-1D5562EB4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855" y="1988234"/>
            <a:ext cx="1025327" cy="517265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013EAD07-0B01-236F-7B57-1E41E0D0A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6" y="1505167"/>
            <a:ext cx="1044373" cy="5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298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Thanh Ai Nhan</dc:creator>
  <cp:lastModifiedBy>Kim Thanh Ai Nhan</cp:lastModifiedBy>
  <cp:revision>12</cp:revision>
  <dcterms:created xsi:type="dcterms:W3CDTF">2024-01-16T13:36:59Z</dcterms:created>
  <dcterms:modified xsi:type="dcterms:W3CDTF">2024-01-20T05:14:23Z</dcterms:modified>
</cp:coreProperties>
</file>