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Author clrIdx="0" id="0" initials="" lastIdx="1" name="Evelyne Droui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1" dt="2015-04-17T14:49:32.585">
    <p:pos x="6000" y="0"/>
    <p:text>branding+marketing</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 name="Shape 30"/>
        <p:cNvGrpSpPr/>
        <p:nvPr/>
      </p:nvGrpSpPr>
      <p:grpSpPr>
        <a:xfrm>
          <a:off x="0" y="0"/>
          <a:ext cx="0" cy="0"/>
          <a:chOff x="0" y="0"/>
          <a:chExt cx="0" cy="0"/>
        </a:xfrm>
      </p:grpSpPr>
      <p:sp>
        <p:nvSpPr>
          <p:cNvPr id="31" name="Shape 3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2" name="Shape 3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 name="Shape 38"/>
        <p:cNvGrpSpPr/>
        <p:nvPr/>
      </p:nvGrpSpPr>
      <p:grpSpPr>
        <a:xfrm>
          <a:off x="0" y="0"/>
          <a:ext cx="0" cy="0"/>
          <a:chOff x="0" y="0"/>
          <a:chExt cx="0" cy="0"/>
        </a:xfrm>
      </p:grpSpPr>
      <p:sp>
        <p:nvSpPr>
          <p:cNvPr id="39" name="Shape 3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0" name="Shape 4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WHAT ITS FOR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6" name="Shape 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WHAT ITS FOR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idx="1" type="subTitle"/>
          </p:nvPr>
        </p:nvSpPr>
        <p:spPr>
          <a:xfrm>
            <a:off x="685800" y="2840053"/>
            <a:ext cx="7772400" cy="784799"/>
          </a:xfrm>
          <a:prstGeom prst="rect">
            <a:avLst/>
          </a:prstGeom>
        </p:spPr>
        <p:txBody>
          <a:bodyPr anchorCtr="0" anchor="t" bIns="91425" lIns="91425" rIns="91425" tIns="91425"/>
          <a:lstStyle>
            <a:lvl1pPr lvl="0" algn="ctr">
              <a:spcBef>
                <a:spcPts val="0"/>
              </a:spcBef>
              <a:buClr>
                <a:schemeClr val="dk2"/>
              </a:buClr>
              <a:buNone/>
              <a:defRPr>
                <a:solidFill>
                  <a:schemeClr val="dk2"/>
                </a:solidFill>
              </a:defRPr>
            </a:lvl1pPr>
            <a:lvl2pPr lvl="1" algn="ctr">
              <a:spcBef>
                <a:spcPts val="0"/>
              </a:spcBef>
              <a:buClr>
                <a:schemeClr val="dk2"/>
              </a:buClr>
              <a:buSzPct val="100000"/>
              <a:buNone/>
              <a:defRPr sz="3000">
                <a:solidFill>
                  <a:schemeClr val="dk2"/>
                </a:solidFill>
              </a:defRPr>
            </a:lvl2pPr>
            <a:lvl3pPr lvl="2" algn="ctr">
              <a:spcBef>
                <a:spcPts val="0"/>
              </a:spcBef>
              <a:buClr>
                <a:schemeClr val="dk2"/>
              </a:buClr>
              <a:buSzPct val="100000"/>
              <a:buNone/>
              <a:defRPr sz="3000">
                <a:solidFill>
                  <a:schemeClr val="dk2"/>
                </a:solidFill>
              </a:defRPr>
            </a:lvl3pPr>
            <a:lvl4pPr lvl="3" algn="ctr">
              <a:spcBef>
                <a:spcPts val="0"/>
              </a:spcBef>
              <a:buClr>
                <a:schemeClr val="dk2"/>
              </a:buClr>
              <a:buSzPct val="100000"/>
              <a:buNone/>
              <a:defRPr sz="3000">
                <a:solidFill>
                  <a:schemeClr val="dk2"/>
                </a:solidFill>
              </a:defRPr>
            </a:lvl4pPr>
            <a:lvl5pPr lvl="4" algn="ctr">
              <a:spcBef>
                <a:spcPts val="0"/>
              </a:spcBef>
              <a:buClr>
                <a:schemeClr val="dk2"/>
              </a:buClr>
              <a:buSzPct val="100000"/>
              <a:buNone/>
              <a:defRPr sz="3000">
                <a:solidFill>
                  <a:schemeClr val="dk2"/>
                </a:solidFill>
              </a:defRPr>
            </a:lvl5pPr>
            <a:lvl6pPr lvl="5" algn="ctr">
              <a:spcBef>
                <a:spcPts val="0"/>
              </a:spcBef>
              <a:buClr>
                <a:schemeClr val="dk2"/>
              </a:buClr>
              <a:buSzPct val="100000"/>
              <a:buNone/>
              <a:defRPr sz="3000">
                <a:solidFill>
                  <a:schemeClr val="dk2"/>
                </a:solidFill>
              </a:defRPr>
            </a:lvl6pPr>
            <a:lvl7pPr lvl="6" algn="ctr">
              <a:spcBef>
                <a:spcPts val="0"/>
              </a:spcBef>
              <a:buClr>
                <a:schemeClr val="dk2"/>
              </a:buClr>
              <a:buSzPct val="100000"/>
              <a:buNone/>
              <a:defRPr sz="3000">
                <a:solidFill>
                  <a:schemeClr val="dk2"/>
                </a:solidFill>
              </a:defRPr>
            </a:lvl7pPr>
            <a:lvl8pPr lvl="7" algn="ctr">
              <a:spcBef>
                <a:spcPts val="0"/>
              </a:spcBef>
              <a:buClr>
                <a:schemeClr val="dk2"/>
              </a:buClr>
              <a:buSzPct val="100000"/>
              <a:buNone/>
              <a:defRPr sz="3000">
                <a:solidFill>
                  <a:schemeClr val="dk2"/>
                </a:solidFill>
              </a:defRPr>
            </a:lvl8pPr>
            <a:lvl9pPr lvl="8" algn="ctr">
              <a:spcBef>
                <a:spcPts val="0"/>
              </a:spcBef>
              <a:buClr>
                <a:schemeClr val="dk2"/>
              </a:buClr>
              <a:buSzPct val="100000"/>
              <a:buNone/>
              <a:defRPr sz="3000">
                <a:solidFill>
                  <a:schemeClr val="dk2"/>
                </a:solidFill>
              </a:defRPr>
            </a:lvl9pPr>
          </a:lstStyle>
          <a:p/>
        </p:txBody>
      </p:sp>
      <p:sp>
        <p:nvSpPr>
          <p:cNvPr id="11" name="Shape 11"/>
          <p:cNvSpPr txBox="1"/>
          <p:nvPr>
            <p:ph type="ctrTitle"/>
          </p:nvPr>
        </p:nvSpPr>
        <p:spPr>
          <a:xfrm>
            <a:off x="685800" y="1583342"/>
            <a:ext cx="7772400" cy="1159799"/>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2" name="Shape 12"/>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3" name="Shape 13"/>
        <p:cNvGrpSpPr/>
        <p:nvPr/>
      </p:nvGrpSpPr>
      <p:grpSpPr>
        <a:xfrm>
          <a:off x="0" y="0"/>
          <a:ext cx="0" cy="0"/>
          <a:chOff x="0" y="0"/>
          <a:chExt cx="0" cy="0"/>
        </a:xfrm>
      </p:grpSpPr>
      <p:sp>
        <p:nvSpPr>
          <p:cNvPr id="14" name="Shape 14"/>
          <p:cNvSpPr txBox="1"/>
          <p:nvPr>
            <p:ph type="title"/>
          </p:nvPr>
        </p:nvSpPr>
        <p:spPr>
          <a:xfrm>
            <a:off x="457200" y="205978"/>
            <a:ext cx="8229600" cy="8574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5" name="Shape 15"/>
          <p:cNvSpPr txBox="1"/>
          <p:nvPr>
            <p:ph idx="1" type="body"/>
          </p:nvPr>
        </p:nvSpPr>
        <p:spPr>
          <a:xfrm>
            <a:off x="457200" y="1200150"/>
            <a:ext cx="8229600" cy="3725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6" name="Shape 16"/>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7" name="Shape 17"/>
        <p:cNvGrpSpPr/>
        <p:nvPr/>
      </p:nvGrpSpPr>
      <p:grpSpPr>
        <a:xfrm>
          <a:off x="0" y="0"/>
          <a:ext cx="0" cy="0"/>
          <a:chOff x="0" y="0"/>
          <a:chExt cx="0" cy="0"/>
        </a:xfrm>
      </p:grpSpPr>
      <p:sp>
        <p:nvSpPr>
          <p:cNvPr id="18" name="Shape 18"/>
          <p:cNvSpPr txBox="1"/>
          <p:nvPr>
            <p:ph type="title"/>
          </p:nvPr>
        </p:nvSpPr>
        <p:spPr>
          <a:xfrm>
            <a:off x="457200" y="205978"/>
            <a:ext cx="8229600" cy="8574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200150"/>
            <a:ext cx="3994500" cy="3725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2" type="body"/>
          </p:nvPr>
        </p:nvSpPr>
        <p:spPr>
          <a:xfrm>
            <a:off x="4692273" y="1200150"/>
            <a:ext cx="3994500" cy="3725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1" name="Shape 21"/>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2" name="Shape 22"/>
        <p:cNvGrpSpPr/>
        <p:nvPr/>
      </p:nvGrpSpPr>
      <p:grpSpPr>
        <a:xfrm>
          <a:off x="0" y="0"/>
          <a:ext cx="0" cy="0"/>
          <a:chOff x="0" y="0"/>
          <a:chExt cx="0" cy="0"/>
        </a:xfrm>
      </p:grpSpPr>
      <p:sp>
        <p:nvSpPr>
          <p:cNvPr id="23" name="Shape 23"/>
          <p:cNvSpPr txBox="1"/>
          <p:nvPr>
            <p:ph type="title"/>
          </p:nvPr>
        </p:nvSpPr>
        <p:spPr>
          <a:xfrm>
            <a:off x="457200" y="205978"/>
            <a:ext cx="8229600" cy="8574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4" name="Shape 24"/>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5" name="Shape 25"/>
        <p:cNvGrpSpPr/>
        <p:nvPr/>
      </p:nvGrpSpPr>
      <p:grpSpPr>
        <a:xfrm>
          <a:off x="0" y="0"/>
          <a:ext cx="0" cy="0"/>
          <a:chOff x="0" y="0"/>
          <a:chExt cx="0" cy="0"/>
        </a:xfrm>
      </p:grpSpPr>
      <p:sp>
        <p:nvSpPr>
          <p:cNvPr id="26" name="Shape 26"/>
          <p:cNvSpPr txBox="1"/>
          <p:nvPr>
            <p:ph idx="1" type="body"/>
          </p:nvPr>
        </p:nvSpPr>
        <p:spPr>
          <a:xfrm>
            <a:off x="457200" y="4406309"/>
            <a:ext cx="8229600" cy="519599"/>
          </a:xfrm>
          <a:prstGeom prst="rect">
            <a:avLst/>
          </a:prstGeom>
        </p:spPr>
        <p:txBody>
          <a:bodyPr anchorCtr="0" anchor="t" bIns="91425" lIns="91425" rIns="91425" tIns="91425"/>
          <a:lstStyle>
            <a:lvl1pPr lvl="0" algn="ctr">
              <a:spcBef>
                <a:spcPts val="0"/>
              </a:spcBef>
              <a:buClr>
                <a:schemeClr val="dk1"/>
              </a:buClr>
              <a:buSzPct val="100000"/>
              <a:buNone/>
              <a:defRPr sz="1800">
                <a:solidFill>
                  <a:schemeClr val="dk1"/>
                </a:solidFill>
              </a:defRPr>
            </a:lvl1pPr>
          </a:lstStyle>
          <a:p/>
        </p:txBody>
      </p:sp>
      <p:sp>
        <p:nvSpPr>
          <p:cNvPr id="27" name="Shape 27"/>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8" name="Shape 28"/>
        <p:cNvGrpSpPr/>
        <p:nvPr/>
      </p:nvGrpSpPr>
      <p:grpSpPr>
        <a:xfrm>
          <a:off x="0" y="0"/>
          <a:ext cx="0" cy="0"/>
          <a:chOff x="0" y="0"/>
          <a:chExt cx="0" cy="0"/>
        </a:xfrm>
      </p:grpSpPr>
      <p:sp>
        <p:nvSpPr>
          <p:cNvPr id="29" name="Shape 29"/>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lt1"/>
            </a:gs>
            <a:gs pos="30000">
              <a:schemeClr val="lt1"/>
            </a:gs>
            <a:gs pos="100000">
              <a:schemeClr val="lt2"/>
            </a:gs>
          </a:gsLst>
          <a:path path="circle">
            <a:fillToRect b="50%" l="50%" r="50%" t="50%"/>
          </a:path>
          <a:tileRect/>
        </a:gra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05978"/>
            <a:ext cx="8229600" cy="857400"/>
          </a:xfrm>
          <a:prstGeom prst="rect">
            <a:avLst/>
          </a:prstGeom>
          <a:noFill/>
          <a:ln>
            <a:noFill/>
          </a:ln>
        </p:spPr>
        <p:txBody>
          <a:bodyPr anchorCtr="0" anchor="b" bIns="91425" lIns="91425" rIns="91425" tIns="91425"/>
          <a:lstStyle>
            <a:lvl1pPr lvl="0">
              <a:spcBef>
                <a:spcPts val="0"/>
              </a:spcBef>
              <a:buClr>
                <a:schemeClr val="dk1"/>
              </a:buClr>
              <a:buSzPct val="100000"/>
              <a:buNone/>
              <a:defRPr b="1" sz="3600">
                <a:solidFill>
                  <a:schemeClr val="dk1"/>
                </a:solidFill>
              </a:defRPr>
            </a:lvl1pPr>
            <a:lvl2pPr lvl="1">
              <a:spcBef>
                <a:spcPts val="0"/>
              </a:spcBef>
              <a:buClr>
                <a:schemeClr val="dk1"/>
              </a:buClr>
              <a:buSzPct val="100000"/>
              <a:buNone/>
              <a:defRPr b="1" sz="3600">
                <a:solidFill>
                  <a:schemeClr val="dk1"/>
                </a:solidFill>
              </a:defRPr>
            </a:lvl2pPr>
            <a:lvl3pPr lvl="2">
              <a:spcBef>
                <a:spcPts val="0"/>
              </a:spcBef>
              <a:buClr>
                <a:schemeClr val="dk1"/>
              </a:buClr>
              <a:buSzPct val="100000"/>
              <a:buNone/>
              <a:defRPr b="1" sz="3600">
                <a:solidFill>
                  <a:schemeClr val="dk1"/>
                </a:solidFill>
              </a:defRPr>
            </a:lvl3pPr>
            <a:lvl4pPr lvl="3">
              <a:spcBef>
                <a:spcPts val="0"/>
              </a:spcBef>
              <a:buClr>
                <a:schemeClr val="dk1"/>
              </a:buClr>
              <a:buSzPct val="100000"/>
              <a:buNone/>
              <a:defRPr b="1" sz="3600">
                <a:solidFill>
                  <a:schemeClr val="dk1"/>
                </a:solidFill>
              </a:defRPr>
            </a:lvl4pPr>
            <a:lvl5pPr lvl="4">
              <a:spcBef>
                <a:spcPts val="0"/>
              </a:spcBef>
              <a:buClr>
                <a:schemeClr val="dk1"/>
              </a:buClr>
              <a:buSzPct val="100000"/>
              <a:buNone/>
              <a:defRPr b="1" sz="3600">
                <a:solidFill>
                  <a:schemeClr val="dk1"/>
                </a:solidFill>
              </a:defRPr>
            </a:lvl5pPr>
            <a:lvl6pPr lvl="5">
              <a:spcBef>
                <a:spcPts val="0"/>
              </a:spcBef>
              <a:buClr>
                <a:schemeClr val="dk1"/>
              </a:buClr>
              <a:buSzPct val="100000"/>
              <a:buNone/>
              <a:defRPr b="1" sz="3600">
                <a:solidFill>
                  <a:schemeClr val="dk1"/>
                </a:solidFill>
              </a:defRPr>
            </a:lvl6pPr>
            <a:lvl7pPr lvl="6">
              <a:spcBef>
                <a:spcPts val="0"/>
              </a:spcBef>
              <a:buClr>
                <a:schemeClr val="dk1"/>
              </a:buClr>
              <a:buSzPct val="100000"/>
              <a:buNone/>
              <a:defRPr b="1" sz="3600">
                <a:solidFill>
                  <a:schemeClr val="dk1"/>
                </a:solidFill>
              </a:defRPr>
            </a:lvl7pPr>
            <a:lvl8pPr lvl="7">
              <a:spcBef>
                <a:spcPts val="0"/>
              </a:spcBef>
              <a:buClr>
                <a:schemeClr val="dk1"/>
              </a:buClr>
              <a:buSzPct val="100000"/>
              <a:buNone/>
              <a:defRPr b="1" sz="3600">
                <a:solidFill>
                  <a:schemeClr val="dk1"/>
                </a:solidFill>
              </a:defRPr>
            </a:lvl8pPr>
            <a:lvl9pPr lvl="8">
              <a:spcBef>
                <a:spcPts val="0"/>
              </a:spcBef>
              <a:buClr>
                <a:schemeClr val="dk1"/>
              </a:buClr>
              <a:buSzPct val="100000"/>
              <a:buNone/>
              <a:defRPr b="1" sz="3600">
                <a:solidFill>
                  <a:schemeClr val="dk1"/>
                </a:solidFill>
              </a:defRPr>
            </a:lvl9pPr>
          </a:lstStyle>
          <a:p/>
        </p:txBody>
      </p:sp>
      <p:sp>
        <p:nvSpPr>
          <p:cNvPr id="7" name="Shape 7"/>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lvl="0">
              <a:spcBef>
                <a:spcPts val="600"/>
              </a:spcBef>
              <a:buSzPct val="100000"/>
              <a:defRPr sz="3000"/>
            </a:lvl1pPr>
            <a:lvl2pPr lvl="1">
              <a:spcBef>
                <a:spcPts val="480"/>
              </a:spcBef>
              <a:buSzPct val="100000"/>
              <a:defRPr sz="2400"/>
            </a:lvl2pPr>
            <a:lvl3pPr lvl="2">
              <a:spcBef>
                <a:spcPts val="480"/>
              </a:spcBef>
              <a:buSzPct val="100000"/>
              <a:defRPr sz="2400"/>
            </a:lvl3pPr>
            <a:lvl4pPr lvl="3">
              <a:spcBef>
                <a:spcPts val="360"/>
              </a:spcBef>
              <a:buSzPct val="100000"/>
              <a:defRPr sz="1800"/>
            </a:lvl4pPr>
            <a:lvl5pPr lvl="4">
              <a:spcBef>
                <a:spcPts val="360"/>
              </a:spcBef>
              <a:buSzPct val="100000"/>
              <a:defRPr sz="1800"/>
            </a:lvl5pPr>
            <a:lvl6pPr lvl="5">
              <a:spcBef>
                <a:spcPts val="360"/>
              </a:spcBef>
              <a:buSzPct val="100000"/>
              <a:defRPr sz="1800"/>
            </a:lvl6pPr>
            <a:lvl7pPr lvl="6">
              <a:spcBef>
                <a:spcPts val="360"/>
              </a:spcBef>
              <a:buSzPct val="100000"/>
              <a:defRPr sz="1800"/>
            </a:lvl7pPr>
            <a:lvl8pPr lvl="7">
              <a:spcBef>
                <a:spcPts val="360"/>
              </a:spcBef>
              <a:buSzPct val="100000"/>
              <a:defRPr sz="1800"/>
            </a:lvl8pPr>
            <a:lvl9pPr lvl="8">
              <a:spcBef>
                <a:spcPts val="360"/>
              </a:spcBef>
              <a:buSzPct val="100000"/>
              <a:defRPr sz="1800"/>
            </a:lvl9pPr>
          </a:lstStyle>
          <a:p/>
        </p:txBody>
      </p:sp>
      <p:sp>
        <p:nvSpPr>
          <p:cNvPr id="8" name="Shape 8"/>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1"/>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0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0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0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0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00.jpg"/><Relationship Id="rId4" Type="http://schemas.openxmlformats.org/officeDocument/2006/relationships/image" Target="../media/image0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comments" Target="../comments/comment1.xml"/><Relationship Id="rId4" Type="http://schemas.openxmlformats.org/officeDocument/2006/relationships/image" Target="../media/image0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08.jpg"/><Relationship Id="rId4" Type="http://schemas.openxmlformats.org/officeDocument/2006/relationships/image" Target="../media/image03.jpg"/><Relationship Id="rId5" Type="http://schemas.openxmlformats.org/officeDocument/2006/relationships/image" Target="../media/image0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0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 name="Shape 33"/>
        <p:cNvGrpSpPr/>
        <p:nvPr/>
      </p:nvGrpSpPr>
      <p:grpSpPr>
        <a:xfrm>
          <a:off x="0" y="0"/>
          <a:ext cx="0" cy="0"/>
          <a:chOff x="0" y="0"/>
          <a:chExt cx="0" cy="0"/>
        </a:xfrm>
      </p:grpSpPr>
      <p:sp>
        <p:nvSpPr>
          <p:cNvPr id="34" name="Shape 34"/>
          <p:cNvSpPr/>
          <p:nvPr/>
        </p:nvSpPr>
        <p:spPr>
          <a:xfrm>
            <a:off x="20200" y="2060100"/>
            <a:ext cx="9144000" cy="1757099"/>
          </a:xfrm>
          <a:prstGeom prst="rect">
            <a:avLst/>
          </a:prstGeom>
          <a:solidFill>
            <a:srgbClr val="666666"/>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descr="390_web_eflyer_inspiring_women_tech_oct2013_web.jpg" id="35" name="Shape 35"/>
          <p:cNvPicPr preferRelativeResize="0"/>
          <p:nvPr/>
        </p:nvPicPr>
        <p:blipFill rotWithShape="1">
          <a:blip r:embed="rId3">
            <a:alphaModFix amt="36000"/>
          </a:blip>
          <a:srcRect b="57277" l="0" r="0" t="0"/>
          <a:stretch/>
        </p:blipFill>
        <p:spPr>
          <a:xfrm>
            <a:off x="0" y="0"/>
            <a:ext cx="9144000" cy="5196150"/>
          </a:xfrm>
          <a:prstGeom prst="rect">
            <a:avLst/>
          </a:prstGeom>
          <a:noFill/>
          <a:ln>
            <a:noFill/>
          </a:ln>
        </p:spPr>
      </p:pic>
      <p:sp>
        <p:nvSpPr>
          <p:cNvPr id="36" name="Shape 36"/>
          <p:cNvSpPr txBox="1"/>
          <p:nvPr>
            <p:ph type="ctrTitle"/>
          </p:nvPr>
        </p:nvSpPr>
        <p:spPr>
          <a:xfrm>
            <a:off x="685800" y="2180273"/>
            <a:ext cx="7772400" cy="867600"/>
          </a:xfrm>
          <a:prstGeom prst="rect">
            <a:avLst/>
          </a:prstGeom>
        </p:spPr>
        <p:txBody>
          <a:bodyPr anchorCtr="0" anchor="b" bIns="91425" lIns="91425" rIns="91425" tIns="91425">
            <a:noAutofit/>
          </a:bodyPr>
          <a:lstStyle/>
          <a:p>
            <a:pPr lvl="0" rtl="0">
              <a:spcBef>
                <a:spcPts val="0"/>
              </a:spcBef>
              <a:buNone/>
            </a:pPr>
            <a:r>
              <a:rPr lang="en"/>
              <a:t>POP-UP BAND</a:t>
            </a:r>
          </a:p>
        </p:txBody>
      </p:sp>
      <p:sp>
        <p:nvSpPr>
          <p:cNvPr id="37" name="Shape 37"/>
          <p:cNvSpPr txBox="1"/>
          <p:nvPr>
            <p:ph idx="1" type="subTitle"/>
          </p:nvPr>
        </p:nvSpPr>
        <p:spPr>
          <a:xfrm>
            <a:off x="685800" y="2992453"/>
            <a:ext cx="7772400" cy="784799"/>
          </a:xfrm>
          <a:prstGeom prst="rect">
            <a:avLst/>
          </a:prstGeom>
        </p:spPr>
        <p:txBody>
          <a:bodyPr anchorCtr="0" anchor="t" bIns="91425" lIns="91425" rIns="91425" tIns="91425">
            <a:noAutofit/>
          </a:bodyPr>
          <a:lstStyle/>
          <a:p>
            <a:pPr lvl="0" rtl="0">
              <a:spcBef>
                <a:spcPts val="0"/>
              </a:spcBef>
              <a:buNone/>
            </a:pPr>
            <a:r>
              <a:rPr lang="en">
                <a:solidFill>
                  <a:srgbClr val="CCCCCC"/>
                </a:solidFill>
              </a:rPr>
              <a:t>Collaborative workshop for Mutek 2015</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434343"/>
        </a:solidFill>
      </p:bgPr>
    </p:bg>
    <p:spTree>
      <p:nvGrpSpPr>
        <p:cNvPr id="41" name="Shape 41"/>
        <p:cNvGrpSpPr/>
        <p:nvPr/>
      </p:nvGrpSpPr>
      <p:grpSpPr>
        <a:xfrm>
          <a:off x="0" y="0"/>
          <a:ext cx="0" cy="0"/>
          <a:chOff x="0" y="0"/>
          <a:chExt cx="0" cy="0"/>
        </a:xfrm>
      </p:grpSpPr>
      <p:pic>
        <p:nvPicPr>
          <p:cNvPr id="42" name="Shape 42"/>
          <p:cNvPicPr preferRelativeResize="0"/>
          <p:nvPr/>
        </p:nvPicPr>
        <p:blipFill rotWithShape="1">
          <a:blip r:embed="rId3">
            <a:alphaModFix amt="39000"/>
          </a:blip>
          <a:srcRect b="0" l="48240" r="-48240" t="0"/>
          <a:stretch/>
        </p:blipFill>
        <p:spPr>
          <a:xfrm>
            <a:off x="-969950" y="0"/>
            <a:ext cx="10583275" cy="5143499"/>
          </a:xfrm>
          <a:prstGeom prst="rect">
            <a:avLst/>
          </a:prstGeom>
          <a:noFill/>
          <a:ln>
            <a:noFill/>
          </a:ln>
        </p:spPr>
      </p:pic>
      <p:sp>
        <p:nvSpPr>
          <p:cNvPr id="43" name="Shape 43"/>
          <p:cNvSpPr txBox="1"/>
          <p:nvPr/>
        </p:nvSpPr>
        <p:spPr>
          <a:xfrm>
            <a:off x="4604900" y="487925"/>
            <a:ext cx="4785599" cy="4388700"/>
          </a:xfrm>
          <a:prstGeom prst="rect">
            <a:avLst/>
          </a:prstGeom>
          <a:noFill/>
          <a:ln>
            <a:noFill/>
          </a:ln>
        </p:spPr>
        <p:txBody>
          <a:bodyPr anchorCtr="0" anchor="t" bIns="91425" lIns="91425" rIns="91425" tIns="91425">
            <a:noAutofit/>
          </a:bodyPr>
          <a:lstStyle/>
          <a:p>
            <a:pPr lvl="0" rtl="0">
              <a:spcBef>
                <a:spcPts val="0"/>
              </a:spcBef>
              <a:buNone/>
            </a:pPr>
            <a:r>
              <a:t/>
            </a:r>
            <a:endParaRPr>
              <a:solidFill>
                <a:srgbClr val="FFFFFF"/>
              </a:solidFill>
            </a:endParaRPr>
          </a:p>
          <a:p>
            <a:pPr indent="0" lvl="0" marL="0" rtl="0" algn="ctr">
              <a:spcBef>
                <a:spcPts val="0"/>
              </a:spcBef>
              <a:buNone/>
            </a:pPr>
            <a:r>
              <a:t/>
            </a:r>
            <a:endParaRPr>
              <a:solidFill>
                <a:srgbClr val="FFFFFF"/>
              </a:solidFill>
            </a:endParaRPr>
          </a:p>
          <a:p>
            <a:pPr lvl="0" rtl="0">
              <a:lnSpc>
                <a:spcPct val="144000"/>
              </a:lnSpc>
              <a:spcBef>
                <a:spcPts val="0"/>
              </a:spcBef>
              <a:buClr>
                <a:schemeClr val="dk1"/>
              </a:buClr>
              <a:buSzPct val="91666"/>
              <a:buFont typeface="Arial"/>
              <a:buNone/>
            </a:pPr>
            <a:r>
              <a:rPr b="1" lang="en" sz="1200">
                <a:solidFill>
                  <a:srgbClr val="D9D9D9"/>
                </a:solidFill>
              </a:rPr>
              <a:t>DAY ONE: Experiment + Play</a:t>
            </a:r>
            <a:br>
              <a:rPr b="1" lang="en" sz="1200">
                <a:solidFill>
                  <a:srgbClr val="D9D9D9"/>
                </a:solidFill>
              </a:rPr>
            </a:br>
            <a:r>
              <a:rPr lang="en" sz="1200">
                <a:solidFill>
                  <a:srgbClr val="D9D9D9"/>
                </a:solidFill>
              </a:rPr>
              <a:t>Create a short piece of music in teams of three</a:t>
            </a:r>
          </a:p>
          <a:p>
            <a:pPr lvl="0" rtl="0">
              <a:lnSpc>
                <a:spcPct val="144000"/>
              </a:lnSpc>
              <a:spcBef>
                <a:spcPts val="0"/>
              </a:spcBef>
              <a:buClr>
                <a:schemeClr val="dk1"/>
              </a:buClr>
              <a:buSzPct val="91666"/>
              <a:buFont typeface="Arial"/>
              <a:buNone/>
            </a:pPr>
            <a:r>
              <a:rPr lang="en" sz="1200">
                <a:solidFill>
                  <a:srgbClr val="D9D9D9"/>
                </a:solidFill>
              </a:rPr>
              <a:t>Explore new tech tools to inspire creativity</a:t>
            </a:r>
          </a:p>
          <a:p>
            <a:pPr lvl="0" rtl="0">
              <a:lnSpc>
                <a:spcPct val="144000"/>
              </a:lnSpc>
              <a:spcBef>
                <a:spcPts val="0"/>
              </a:spcBef>
              <a:buClr>
                <a:schemeClr val="dk1"/>
              </a:buClr>
              <a:buSzPct val="91666"/>
              <a:buFont typeface="Arial"/>
              <a:buNone/>
            </a:pPr>
            <a:r>
              <a:rPr lang="en" sz="1200">
                <a:solidFill>
                  <a:srgbClr val="D9D9D9"/>
                </a:solidFill>
              </a:rPr>
              <a:t>Encourage new approaches for developing content</a:t>
            </a:r>
          </a:p>
          <a:p>
            <a:pPr lvl="0" rtl="0">
              <a:lnSpc>
                <a:spcPct val="144000"/>
              </a:lnSpc>
              <a:spcBef>
                <a:spcPts val="0"/>
              </a:spcBef>
              <a:buClr>
                <a:schemeClr val="dk1"/>
              </a:buClr>
              <a:buSzPct val="91666"/>
              <a:buFont typeface="Arial"/>
              <a:buNone/>
            </a:pPr>
            <a:r>
              <a:rPr lang="en" sz="1200">
                <a:solidFill>
                  <a:srgbClr val="D9D9D9"/>
                </a:solidFill>
              </a:rPr>
              <a:t>Diversify creative process and learn from teamwork</a:t>
            </a:r>
          </a:p>
          <a:p>
            <a:pPr lvl="0" rtl="0">
              <a:lnSpc>
                <a:spcPct val="144000"/>
              </a:lnSpc>
              <a:spcBef>
                <a:spcPts val="0"/>
              </a:spcBef>
              <a:buClr>
                <a:schemeClr val="dk1"/>
              </a:buClr>
              <a:buSzPct val="91666"/>
              <a:buFont typeface="Arial"/>
              <a:buNone/>
            </a:pPr>
            <a:r>
              <a:rPr lang="en" sz="1200">
                <a:solidFill>
                  <a:srgbClr val="D9D9D9"/>
                </a:solidFill>
              </a:rPr>
              <a:t>Follow progress with six creative mentors</a:t>
            </a:r>
          </a:p>
          <a:p>
            <a:pPr lvl="0" rtl="0">
              <a:lnSpc>
                <a:spcPct val="115000"/>
              </a:lnSpc>
              <a:spcBef>
                <a:spcPts val="0"/>
              </a:spcBef>
              <a:buClr>
                <a:schemeClr val="dk1"/>
              </a:buClr>
              <a:buFont typeface="Arial"/>
              <a:buNone/>
            </a:pPr>
            <a:r>
              <a:t/>
            </a:r>
            <a:endParaRPr sz="1200">
              <a:solidFill>
                <a:srgbClr val="D9D9D9"/>
              </a:solidFill>
            </a:endParaRPr>
          </a:p>
          <a:p>
            <a:pPr lvl="0" rtl="0">
              <a:lnSpc>
                <a:spcPct val="144000"/>
              </a:lnSpc>
              <a:spcBef>
                <a:spcPts val="0"/>
              </a:spcBef>
              <a:buClr>
                <a:schemeClr val="dk1"/>
              </a:buClr>
              <a:buSzPct val="91666"/>
              <a:buFont typeface="Arial"/>
              <a:buNone/>
            </a:pPr>
            <a:r>
              <a:rPr b="1" lang="en" sz="1200">
                <a:solidFill>
                  <a:srgbClr val="D9D9D9"/>
                </a:solidFill>
              </a:rPr>
              <a:t>Day TWO : Performance + Vision</a:t>
            </a:r>
          </a:p>
          <a:p>
            <a:pPr lvl="0" rtl="0">
              <a:lnSpc>
                <a:spcPct val="144000"/>
              </a:lnSpc>
              <a:spcBef>
                <a:spcPts val="0"/>
              </a:spcBef>
              <a:buClr>
                <a:schemeClr val="dk1"/>
              </a:buClr>
              <a:buSzPct val="91666"/>
              <a:buFont typeface="Arial"/>
              <a:buNone/>
            </a:pPr>
            <a:r>
              <a:rPr lang="en" sz="1200">
                <a:solidFill>
                  <a:srgbClr val="D9D9D9"/>
                </a:solidFill>
              </a:rPr>
              <a:t>Set objectives and approach as a band</a:t>
            </a:r>
          </a:p>
          <a:p>
            <a:pPr lvl="0" rtl="0">
              <a:lnSpc>
                <a:spcPct val="144000"/>
              </a:lnSpc>
              <a:spcBef>
                <a:spcPts val="0"/>
              </a:spcBef>
              <a:buClr>
                <a:schemeClr val="dk1"/>
              </a:buClr>
              <a:buSzPct val="91666"/>
              <a:buFont typeface="Arial"/>
              <a:buNone/>
            </a:pPr>
            <a:r>
              <a:rPr lang="en" sz="1200">
                <a:solidFill>
                  <a:srgbClr val="D9D9D9"/>
                </a:solidFill>
              </a:rPr>
              <a:t>Cultivate band identity including name, logo and bio</a:t>
            </a:r>
          </a:p>
          <a:p>
            <a:pPr lvl="0" rtl="0">
              <a:lnSpc>
                <a:spcPct val="144000"/>
              </a:lnSpc>
              <a:spcBef>
                <a:spcPts val="0"/>
              </a:spcBef>
              <a:buClr>
                <a:schemeClr val="dk1"/>
              </a:buClr>
              <a:buSzPct val="91666"/>
              <a:buFont typeface="Arial"/>
              <a:buNone/>
            </a:pPr>
            <a:r>
              <a:rPr lang="en" sz="1200">
                <a:solidFill>
                  <a:srgbClr val="D9D9D9"/>
                </a:solidFill>
              </a:rPr>
              <a:t>Create a social media presence</a:t>
            </a:r>
          </a:p>
          <a:p>
            <a:pPr lvl="0" rtl="0">
              <a:lnSpc>
                <a:spcPct val="144000"/>
              </a:lnSpc>
              <a:spcBef>
                <a:spcPts val="0"/>
              </a:spcBef>
              <a:buClr>
                <a:schemeClr val="dk1"/>
              </a:buClr>
              <a:buSzPct val="91666"/>
              <a:buFont typeface="Arial"/>
              <a:buNone/>
            </a:pPr>
            <a:r>
              <a:rPr lang="en" sz="1200">
                <a:solidFill>
                  <a:srgbClr val="D9D9D9"/>
                </a:solidFill>
              </a:rPr>
              <a:t>Mix track created on Day One</a:t>
            </a:r>
          </a:p>
          <a:p>
            <a:pPr lvl="0" rtl="0">
              <a:lnSpc>
                <a:spcPct val="144000"/>
              </a:lnSpc>
              <a:spcBef>
                <a:spcPts val="0"/>
              </a:spcBef>
              <a:buClr>
                <a:schemeClr val="dk1"/>
              </a:buClr>
              <a:buSzPct val="91666"/>
              <a:buFont typeface="Arial"/>
              <a:buNone/>
            </a:pPr>
            <a:r>
              <a:rPr lang="en" sz="1200">
                <a:solidFill>
                  <a:srgbClr val="D9D9D9"/>
                </a:solidFill>
              </a:rPr>
              <a:t>Prepare a performance</a:t>
            </a:r>
          </a:p>
          <a:p>
            <a:pPr lvl="0" rtl="0">
              <a:lnSpc>
                <a:spcPct val="144000"/>
              </a:lnSpc>
              <a:spcBef>
                <a:spcPts val="0"/>
              </a:spcBef>
              <a:buClr>
                <a:schemeClr val="dk1"/>
              </a:buClr>
              <a:buSzPct val="91666"/>
              <a:buFont typeface="Arial"/>
              <a:buNone/>
            </a:pPr>
            <a:r>
              <a:rPr lang="en" sz="1200">
                <a:solidFill>
                  <a:srgbClr val="D9D9D9"/>
                </a:solidFill>
              </a:rPr>
              <a:t>Leave with recording and documentation</a:t>
            </a:r>
          </a:p>
          <a:p>
            <a:pPr lvl="0" rtl="0">
              <a:spcBef>
                <a:spcPts val="0"/>
              </a:spcBef>
              <a:buNone/>
            </a:pPr>
            <a:r>
              <a:t/>
            </a:r>
            <a:endParaRPr sz="1200">
              <a:solidFill>
                <a:srgbClr val="D9D9D9"/>
              </a:solidFill>
            </a:endParaRPr>
          </a:p>
          <a:p>
            <a:pPr lvl="0" rtl="0">
              <a:spcBef>
                <a:spcPts val="0"/>
              </a:spcBef>
              <a:buNone/>
            </a:pPr>
            <a:r>
              <a:t/>
            </a:r>
            <a:endParaRPr>
              <a:solidFill>
                <a:srgbClr val="D9D9D9"/>
              </a:solidFill>
            </a:endParaRPr>
          </a:p>
          <a:p>
            <a:pPr lvl="0" rtl="0">
              <a:spcBef>
                <a:spcPts val="0"/>
              </a:spcBef>
              <a:buNone/>
            </a:pPr>
            <a:r>
              <a:t/>
            </a:r>
            <a:endParaRPr>
              <a:solidFill>
                <a:srgbClr val="D9D9D9"/>
              </a:solidFill>
            </a:endParaRPr>
          </a:p>
          <a:p>
            <a:pPr lvl="0">
              <a:spcBef>
                <a:spcPts val="0"/>
              </a:spcBef>
              <a:buNone/>
            </a:pPr>
            <a:r>
              <a:t/>
            </a:r>
            <a:endParaRPr>
              <a:solidFill>
                <a:srgbClr val="D9D9D9"/>
              </a:solidFill>
            </a:endParaRPr>
          </a:p>
        </p:txBody>
      </p:sp>
      <p:sp>
        <p:nvSpPr>
          <p:cNvPr id="44" name="Shape 44"/>
          <p:cNvSpPr txBox="1"/>
          <p:nvPr/>
        </p:nvSpPr>
        <p:spPr>
          <a:xfrm>
            <a:off x="4625750" y="0"/>
            <a:ext cx="5763300" cy="1016099"/>
          </a:xfrm>
          <a:prstGeom prst="rect">
            <a:avLst/>
          </a:prstGeom>
          <a:noFill/>
          <a:ln>
            <a:noFill/>
          </a:ln>
        </p:spPr>
        <p:txBody>
          <a:bodyPr anchorCtr="0" anchor="t" bIns="91425" lIns="91425" rIns="91425" tIns="91425">
            <a:noAutofit/>
          </a:bodyPr>
          <a:lstStyle/>
          <a:p>
            <a:pPr lvl="0" rtl="0">
              <a:spcBef>
                <a:spcPts val="0"/>
              </a:spcBef>
              <a:buNone/>
            </a:pPr>
            <a:r>
              <a:rPr b="1" lang="en" sz="2400">
                <a:solidFill>
                  <a:srgbClr val="CCCCCC"/>
                </a:solidFill>
              </a:rPr>
              <a:t>POP-UP BAND </a:t>
            </a:r>
          </a:p>
          <a:p>
            <a:pPr lvl="0">
              <a:spcBef>
                <a:spcPts val="0"/>
              </a:spcBef>
              <a:buNone/>
            </a:pPr>
            <a:r>
              <a:rPr b="1" lang="en" sz="1800">
                <a:solidFill>
                  <a:srgbClr val="CCCCCC"/>
                </a:solidFill>
              </a:rPr>
              <a:t>Collaborative workshop</a:t>
            </a:r>
          </a:p>
        </p:txBody>
      </p:sp>
      <p:sp>
        <p:nvSpPr>
          <p:cNvPr id="45" name="Shape 45"/>
          <p:cNvSpPr txBox="1"/>
          <p:nvPr>
            <p:ph type="ctrTitle"/>
          </p:nvPr>
        </p:nvSpPr>
        <p:spPr>
          <a:xfrm>
            <a:off x="-135500" y="4591325"/>
            <a:ext cx="4637399" cy="590100"/>
          </a:xfrm>
          <a:prstGeom prst="rect">
            <a:avLst/>
          </a:prstGeom>
        </p:spPr>
        <p:txBody>
          <a:bodyPr anchorCtr="0" anchor="b" bIns="91425" lIns="91425" rIns="91425" tIns="91425">
            <a:noAutofit/>
          </a:bodyPr>
          <a:lstStyle/>
          <a:p>
            <a:pPr lvl="0" rtl="0">
              <a:spcBef>
                <a:spcPts val="0"/>
              </a:spcBef>
              <a:buNone/>
            </a:pPr>
            <a:r>
              <a:rPr lang="en" sz="2400">
                <a:solidFill>
                  <a:srgbClr val="D9D9D9"/>
                </a:solidFill>
              </a:rPr>
              <a:t>POP-UP Band @ Mutek 2015</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434343"/>
        </a:solidFill>
      </p:bgPr>
    </p:bg>
    <p:spTree>
      <p:nvGrpSpPr>
        <p:cNvPr id="49" name="Shape 49"/>
        <p:cNvGrpSpPr/>
        <p:nvPr/>
      </p:nvGrpSpPr>
      <p:grpSpPr>
        <a:xfrm>
          <a:off x="0" y="0"/>
          <a:ext cx="0" cy="0"/>
          <a:chOff x="0" y="0"/>
          <a:chExt cx="0" cy="0"/>
        </a:xfrm>
      </p:grpSpPr>
      <p:pic>
        <p:nvPicPr>
          <p:cNvPr id="50" name="Shape 50"/>
          <p:cNvPicPr preferRelativeResize="0"/>
          <p:nvPr/>
        </p:nvPicPr>
        <p:blipFill>
          <a:blip r:embed="rId3">
            <a:alphaModFix amt="50000"/>
          </a:blip>
          <a:stretch>
            <a:fillRect/>
          </a:stretch>
        </p:blipFill>
        <p:spPr>
          <a:xfrm>
            <a:off x="-4087000" y="0"/>
            <a:ext cx="8633230" cy="5181424"/>
          </a:xfrm>
          <a:prstGeom prst="rect">
            <a:avLst/>
          </a:prstGeom>
          <a:noFill/>
          <a:ln>
            <a:noFill/>
          </a:ln>
        </p:spPr>
      </p:pic>
      <p:sp>
        <p:nvSpPr>
          <p:cNvPr id="51" name="Shape 51"/>
          <p:cNvSpPr txBox="1"/>
          <p:nvPr/>
        </p:nvSpPr>
        <p:spPr>
          <a:xfrm>
            <a:off x="4625050" y="938900"/>
            <a:ext cx="4151400" cy="3061499"/>
          </a:xfrm>
          <a:prstGeom prst="rect">
            <a:avLst/>
          </a:prstGeom>
          <a:noFill/>
          <a:ln>
            <a:noFill/>
          </a:ln>
        </p:spPr>
        <p:txBody>
          <a:bodyPr anchorCtr="0" anchor="t" bIns="91425" lIns="91425" rIns="91425" tIns="91425">
            <a:noAutofit/>
          </a:bodyPr>
          <a:lstStyle/>
          <a:p>
            <a:pPr lvl="0" rtl="0">
              <a:spcBef>
                <a:spcPts val="0"/>
              </a:spcBef>
              <a:buNone/>
            </a:pPr>
            <a:r>
              <a:rPr lang="en" sz="1200">
                <a:solidFill>
                  <a:srgbClr val="D9D9D9"/>
                </a:solidFill>
              </a:rPr>
              <a:t>The workshop’s emphasis is on collaboration and the creative process</a:t>
            </a:r>
          </a:p>
          <a:p>
            <a:pPr lvl="0" rtl="0">
              <a:spcBef>
                <a:spcPts val="0"/>
              </a:spcBef>
              <a:buNone/>
            </a:pPr>
            <a:r>
              <a:t/>
            </a:r>
            <a:endParaRPr sz="1200">
              <a:solidFill>
                <a:srgbClr val="D9D9D9"/>
              </a:solidFill>
            </a:endParaRPr>
          </a:p>
          <a:p>
            <a:pPr lvl="0" rtl="0">
              <a:spcBef>
                <a:spcPts val="0"/>
              </a:spcBef>
              <a:buNone/>
            </a:pPr>
            <a:r>
              <a:rPr lang="en" sz="1200">
                <a:solidFill>
                  <a:srgbClr val="D9D9D9"/>
                </a:solidFill>
              </a:rPr>
              <a:t>Learn electronic music production/ recording/mixing techniques and execute through the creation of an original production</a:t>
            </a:r>
          </a:p>
          <a:p>
            <a:pPr lvl="0" rtl="0">
              <a:spcBef>
                <a:spcPts val="0"/>
              </a:spcBef>
              <a:buNone/>
            </a:pPr>
            <a:r>
              <a:t/>
            </a:r>
            <a:endParaRPr sz="1200">
              <a:solidFill>
                <a:srgbClr val="D9D9D9"/>
              </a:solidFill>
            </a:endParaRPr>
          </a:p>
          <a:p>
            <a:pPr lvl="0" rtl="0">
              <a:spcBef>
                <a:spcPts val="0"/>
              </a:spcBef>
              <a:buClr>
                <a:schemeClr val="dk1"/>
              </a:buClr>
              <a:buSzPct val="91666"/>
              <a:buFont typeface="Arial"/>
              <a:buNone/>
            </a:pPr>
            <a:r>
              <a:rPr lang="en" sz="1200">
                <a:solidFill>
                  <a:srgbClr val="D9D9D9"/>
                </a:solidFill>
              </a:rPr>
              <a:t>Use new tools in music making under the supervision of creative mentors</a:t>
            </a:r>
          </a:p>
          <a:p>
            <a:pPr lvl="0" rtl="0">
              <a:spcBef>
                <a:spcPts val="0"/>
              </a:spcBef>
              <a:buNone/>
            </a:pPr>
            <a:r>
              <a:t/>
            </a:r>
            <a:endParaRPr sz="1200">
              <a:solidFill>
                <a:srgbClr val="D9D9D9"/>
              </a:solidFill>
            </a:endParaRPr>
          </a:p>
          <a:p>
            <a:pPr lvl="0" rtl="0">
              <a:spcBef>
                <a:spcPts val="0"/>
              </a:spcBef>
              <a:buNone/>
            </a:pPr>
            <a:r>
              <a:rPr lang="en" sz="1200">
                <a:solidFill>
                  <a:srgbClr val="D9D9D9"/>
                </a:solidFill>
              </a:rPr>
              <a:t>Form a band of three peers: Follow steps of creating music as a team and preparing a short onstage performance of your team’s work.</a:t>
            </a:r>
          </a:p>
          <a:p>
            <a:pPr lvl="0" rtl="0">
              <a:spcBef>
                <a:spcPts val="0"/>
              </a:spcBef>
              <a:buNone/>
            </a:pPr>
            <a:r>
              <a:t/>
            </a:r>
            <a:endParaRPr sz="1200">
              <a:solidFill>
                <a:srgbClr val="D9D9D9"/>
              </a:solidFill>
            </a:endParaRPr>
          </a:p>
          <a:p>
            <a:pPr lvl="0" rtl="0">
              <a:spcBef>
                <a:spcPts val="0"/>
              </a:spcBef>
              <a:buNone/>
            </a:pPr>
            <a:r>
              <a:rPr lang="en" sz="1200">
                <a:solidFill>
                  <a:srgbClr val="D9D9D9"/>
                </a:solidFill>
              </a:rPr>
              <a:t>Focus on marketing, branding and social media identity. Simulate and proceed with the first steps of breaking into the global music tech industry</a:t>
            </a:r>
          </a:p>
          <a:p>
            <a:pPr lvl="0" rtl="0">
              <a:spcBef>
                <a:spcPts val="0"/>
              </a:spcBef>
              <a:buNone/>
            </a:pPr>
            <a:r>
              <a:t/>
            </a:r>
            <a:endParaRPr sz="1200">
              <a:solidFill>
                <a:srgbClr val="D9D9D9"/>
              </a:solidFill>
            </a:endParaRPr>
          </a:p>
          <a:p>
            <a:pPr lvl="0" rtl="0">
              <a:spcBef>
                <a:spcPts val="0"/>
              </a:spcBef>
              <a:buNone/>
            </a:pPr>
            <a:r>
              <a:t/>
            </a:r>
            <a:endParaRPr sz="1200">
              <a:solidFill>
                <a:srgbClr val="D9D9D9"/>
              </a:solidFill>
            </a:endParaRPr>
          </a:p>
          <a:p>
            <a:pPr lvl="0" rtl="0">
              <a:spcBef>
                <a:spcPts val="0"/>
              </a:spcBef>
              <a:buNone/>
            </a:pPr>
            <a:r>
              <a:t/>
            </a:r>
            <a:endParaRPr sz="1200">
              <a:solidFill>
                <a:srgbClr val="D9D9D9"/>
              </a:solidFill>
            </a:endParaRPr>
          </a:p>
          <a:p>
            <a:pPr lvl="0" rtl="0">
              <a:spcBef>
                <a:spcPts val="0"/>
              </a:spcBef>
              <a:buNone/>
            </a:pPr>
            <a:r>
              <a:t/>
            </a:r>
            <a:endParaRPr sz="1200">
              <a:solidFill>
                <a:srgbClr val="D9D9D9"/>
              </a:solidFill>
            </a:endParaRPr>
          </a:p>
          <a:p>
            <a:pPr lvl="0" rtl="0">
              <a:spcBef>
                <a:spcPts val="0"/>
              </a:spcBef>
              <a:buNone/>
            </a:pPr>
            <a:r>
              <a:t/>
            </a:r>
            <a:endParaRPr>
              <a:solidFill>
                <a:srgbClr val="D9D9D9"/>
              </a:solidFill>
            </a:endParaRPr>
          </a:p>
          <a:p>
            <a:pPr lvl="0" rtl="0">
              <a:spcBef>
                <a:spcPts val="0"/>
              </a:spcBef>
              <a:buNone/>
            </a:pPr>
            <a:r>
              <a:t/>
            </a:r>
            <a:endParaRPr>
              <a:solidFill>
                <a:srgbClr val="D9D9D9"/>
              </a:solidFill>
            </a:endParaRPr>
          </a:p>
        </p:txBody>
      </p:sp>
      <p:sp>
        <p:nvSpPr>
          <p:cNvPr id="52" name="Shape 52"/>
          <p:cNvSpPr txBox="1"/>
          <p:nvPr/>
        </p:nvSpPr>
        <p:spPr>
          <a:xfrm>
            <a:off x="4602775" y="215425"/>
            <a:ext cx="3985500" cy="531600"/>
          </a:xfrm>
          <a:prstGeom prst="rect">
            <a:avLst/>
          </a:prstGeom>
          <a:noFill/>
          <a:ln>
            <a:noFill/>
          </a:ln>
        </p:spPr>
        <p:txBody>
          <a:bodyPr anchorCtr="0" anchor="t" bIns="91425" lIns="91425" rIns="91425" tIns="91425">
            <a:noAutofit/>
          </a:bodyPr>
          <a:lstStyle/>
          <a:p>
            <a:pPr lvl="0">
              <a:spcBef>
                <a:spcPts val="0"/>
              </a:spcBef>
              <a:buNone/>
            </a:pPr>
            <a:r>
              <a:rPr b="1" lang="en" sz="2400">
                <a:solidFill>
                  <a:srgbClr val="CCCCCC"/>
                </a:solidFill>
              </a:rPr>
              <a:t>OBJECTIVES</a:t>
            </a:r>
          </a:p>
        </p:txBody>
      </p:sp>
      <p:sp>
        <p:nvSpPr>
          <p:cNvPr id="53" name="Shape 53"/>
          <p:cNvSpPr txBox="1"/>
          <p:nvPr>
            <p:ph type="ctrTitle"/>
          </p:nvPr>
        </p:nvSpPr>
        <p:spPr>
          <a:xfrm>
            <a:off x="-135500" y="4591325"/>
            <a:ext cx="4637399" cy="590100"/>
          </a:xfrm>
          <a:prstGeom prst="rect">
            <a:avLst/>
          </a:prstGeom>
        </p:spPr>
        <p:txBody>
          <a:bodyPr anchorCtr="0" anchor="b" bIns="91425" lIns="91425" rIns="91425" tIns="91425">
            <a:noAutofit/>
          </a:bodyPr>
          <a:lstStyle/>
          <a:p>
            <a:pPr lvl="0" rtl="0">
              <a:spcBef>
                <a:spcPts val="0"/>
              </a:spcBef>
              <a:buNone/>
            </a:pPr>
            <a:r>
              <a:rPr lang="en" sz="2400">
                <a:solidFill>
                  <a:srgbClr val="D9D9D9"/>
                </a:solidFill>
              </a:rPr>
              <a:t>POP-UP Band @ Mutek 2015</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434343"/>
        </a:solidFill>
      </p:bgPr>
    </p:bg>
    <p:spTree>
      <p:nvGrpSpPr>
        <p:cNvPr id="57" name="Shape 57"/>
        <p:cNvGrpSpPr/>
        <p:nvPr/>
      </p:nvGrpSpPr>
      <p:grpSpPr>
        <a:xfrm>
          <a:off x="0" y="0"/>
          <a:ext cx="0" cy="0"/>
          <a:chOff x="0" y="0"/>
          <a:chExt cx="0" cy="0"/>
        </a:xfrm>
      </p:grpSpPr>
      <p:pic>
        <p:nvPicPr>
          <p:cNvPr id="58" name="Shape 58"/>
          <p:cNvPicPr preferRelativeResize="0"/>
          <p:nvPr/>
        </p:nvPicPr>
        <p:blipFill>
          <a:blip r:embed="rId3">
            <a:alphaModFix amt="50000"/>
          </a:blip>
          <a:stretch>
            <a:fillRect/>
          </a:stretch>
        </p:blipFill>
        <p:spPr>
          <a:xfrm>
            <a:off x="-4087000" y="0"/>
            <a:ext cx="8633230" cy="5181424"/>
          </a:xfrm>
          <a:prstGeom prst="rect">
            <a:avLst/>
          </a:prstGeom>
          <a:noFill/>
          <a:ln>
            <a:noFill/>
          </a:ln>
        </p:spPr>
      </p:pic>
      <p:sp>
        <p:nvSpPr>
          <p:cNvPr id="59" name="Shape 59"/>
          <p:cNvSpPr txBox="1"/>
          <p:nvPr/>
        </p:nvSpPr>
        <p:spPr>
          <a:xfrm>
            <a:off x="4625050" y="938900"/>
            <a:ext cx="4151400" cy="3275099"/>
          </a:xfrm>
          <a:prstGeom prst="rect">
            <a:avLst/>
          </a:prstGeom>
          <a:noFill/>
          <a:ln>
            <a:noFill/>
          </a:ln>
        </p:spPr>
        <p:txBody>
          <a:bodyPr anchorCtr="0" anchor="t" bIns="91425" lIns="91425" rIns="91425" tIns="91425">
            <a:noAutofit/>
          </a:bodyPr>
          <a:lstStyle/>
          <a:p>
            <a:pPr lvl="0" rtl="0">
              <a:spcBef>
                <a:spcPts val="0"/>
              </a:spcBef>
              <a:buNone/>
            </a:pPr>
            <a:r>
              <a:rPr lang="en" sz="1200">
                <a:solidFill>
                  <a:srgbClr val="D9D9D9"/>
                </a:solidFill>
              </a:rPr>
              <a:t>For Tech savvy musicians, between 17 to 35,</a:t>
            </a:r>
          </a:p>
          <a:p>
            <a:pPr lvl="0" rtl="0">
              <a:spcBef>
                <a:spcPts val="0"/>
              </a:spcBef>
              <a:buNone/>
            </a:pPr>
            <a:r>
              <a:t/>
            </a:r>
            <a:endParaRPr sz="1200">
              <a:solidFill>
                <a:srgbClr val="D9D9D9"/>
              </a:solidFill>
            </a:endParaRPr>
          </a:p>
          <a:p>
            <a:pPr lvl="0" rtl="0">
              <a:spcBef>
                <a:spcPts val="0"/>
              </a:spcBef>
              <a:buNone/>
            </a:pPr>
            <a:r>
              <a:rPr lang="en" sz="1200">
                <a:solidFill>
                  <a:srgbClr val="D9D9D9"/>
                </a:solidFill>
              </a:rPr>
              <a:t>Wanting to collaborate in music making process,</a:t>
            </a:r>
          </a:p>
          <a:p>
            <a:pPr lvl="0" rtl="0">
              <a:spcBef>
                <a:spcPts val="0"/>
              </a:spcBef>
              <a:buNone/>
            </a:pPr>
            <a:r>
              <a:t/>
            </a:r>
            <a:endParaRPr sz="1200">
              <a:solidFill>
                <a:srgbClr val="D9D9D9"/>
              </a:solidFill>
            </a:endParaRPr>
          </a:p>
          <a:p>
            <a:pPr lvl="0" rtl="0">
              <a:spcBef>
                <a:spcPts val="0"/>
              </a:spcBef>
              <a:buNone/>
            </a:pPr>
            <a:r>
              <a:rPr lang="en" sz="1200">
                <a:solidFill>
                  <a:srgbClr val="D9D9D9"/>
                </a:solidFill>
              </a:rPr>
              <a:t>Have done some audio work in the past (beginners to intermediate),</a:t>
            </a:r>
          </a:p>
          <a:p>
            <a:pPr lvl="0" rtl="0">
              <a:spcBef>
                <a:spcPts val="0"/>
              </a:spcBef>
              <a:buNone/>
            </a:pPr>
            <a:r>
              <a:t/>
            </a:r>
            <a:endParaRPr sz="1200">
              <a:solidFill>
                <a:srgbClr val="D9D9D9"/>
              </a:solidFill>
            </a:endParaRPr>
          </a:p>
          <a:p>
            <a:pPr lvl="0" rtl="0">
              <a:spcBef>
                <a:spcPts val="0"/>
              </a:spcBef>
              <a:buNone/>
            </a:pPr>
            <a:r>
              <a:rPr lang="en" sz="1200">
                <a:solidFill>
                  <a:srgbClr val="D9D9D9"/>
                </a:solidFill>
              </a:rPr>
              <a:t>Students, young multidisciplinary artists &amp; musicians,</a:t>
            </a:r>
          </a:p>
          <a:p>
            <a:pPr lvl="0" rtl="0">
              <a:spcBef>
                <a:spcPts val="0"/>
              </a:spcBef>
              <a:buNone/>
            </a:pPr>
            <a:r>
              <a:t/>
            </a:r>
            <a:endParaRPr sz="1200">
              <a:solidFill>
                <a:srgbClr val="D9D9D9"/>
              </a:solidFill>
            </a:endParaRPr>
          </a:p>
          <a:p>
            <a:pPr lvl="0" rtl="0">
              <a:spcBef>
                <a:spcPts val="0"/>
              </a:spcBef>
              <a:buNone/>
            </a:pPr>
            <a:r>
              <a:rPr lang="en" sz="1200">
                <a:solidFill>
                  <a:srgbClr val="D9D9D9"/>
                </a:solidFill>
              </a:rPr>
              <a:t>Electronic music producers, beatmakers, singers,</a:t>
            </a:r>
          </a:p>
          <a:p>
            <a:pPr lvl="0" rtl="0">
              <a:spcBef>
                <a:spcPts val="0"/>
              </a:spcBef>
              <a:buNone/>
            </a:pPr>
            <a:r>
              <a:t/>
            </a:r>
            <a:endParaRPr sz="1200">
              <a:solidFill>
                <a:srgbClr val="D9D9D9"/>
              </a:solidFill>
            </a:endParaRPr>
          </a:p>
          <a:p>
            <a:pPr lvl="0" rtl="0">
              <a:spcBef>
                <a:spcPts val="0"/>
              </a:spcBef>
              <a:buNone/>
            </a:pPr>
            <a:r>
              <a:rPr lang="en" sz="1200">
                <a:solidFill>
                  <a:srgbClr val="D9D9D9"/>
                </a:solidFill>
              </a:rPr>
              <a:t>French, english and/or german speaking.</a:t>
            </a:r>
          </a:p>
          <a:p>
            <a:pPr lvl="0" rtl="0">
              <a:spcBef>
                <a:spcPts val="0"/>
              </a:spcBef>
              <a:buClr>
                <a:schemeClr val="dk1"/>
              </a:buClr>
              <a:buFont typeface="Arial"/>
              <a:buNone/>
            </a:pPr>
            <a:r>
              <a:t/>
            </a:r>
            <a:endParaRPr sz="1200">
              <a:solidFill>
                <a:srgbClr val="D9D9D9"/>
              </a:solidFill>
            </a:endParaRPr>
          </a:p>
          <a:p>
            <a:pPr lvl="0" rtl="0">
              <a:spcBef>
                <a:spcPts val="0"/>
              </a:spcBef>
              <a:buNone/>
            </a:pPr>
            <a:r>
              <a:t/>
            </a:r>
            <a:endParaRPr sz="1200">
              <a:solidFill>
                <a:srgbClr val="D9D9D9"/>
              </a:solidFill>
            </a:endParaRPr>
          </a:p>
          <a:p>
            <a:pPr lvl="0" rtl="0">
              <a:spcBef>
                <a:spcPts val="0"/>
              </a:spcBef>
              <a:buNone/>
            </a:pPr>
            <a:r>
              <a:t/>
            </a:r>
            <a:endParaRPr sz="1200">
              <a:solidFill>
                <a:srgbClr val="D9D9D9"/>
              </a:solidFill>
            </a:endParaRPr>
          </a:p>
          <a:p>
            <a:pPr lvl="0" rtl="0">
              <a:spcBef>
                <a:spcPts val="0"/>
              </a:spcBef>
              <a:buNone/>
            </a:pPr>
            <a:r>
              <a:t/>
            </a:r>
            <a:endParaRPr sz="1200">
              <a:solidFill>
                <a:srgbClr val="D9D9D9"/>
              </a:solidFill>
            </a:endParaRPr>
          </a:p>
          <a:p>
            <a:pPr lvl="0" rtl="0">
              <a:spcBef>
                <a:spcPts val="0"/>
              </a:spcBef>
              <a:buNone/>
            </a:pPr>
            <a:r>
              <a:t/>
            </a:r>
            <a:endParaRPr sz="1200">
              <a:solidFill>
                <a:srgbClr val="D9D9D9"/>
              </a:solidFill>
            </a:endParaRPr>
          </a:p>
          <a:p>
            <a:pPr lvl="0" rtl="0">
              <a:spcBef>
                <a:spcPts val="0"/>
              </a:spcBef>
              <a:buNone/>
            </a:pPr>
            <a:r>
              <a:t/>
            </a:r>
            <a:endParaRPr sz="1200">
              <a:solidFill>
                <a:srgbClr val="D9D9D9"/>
              </a:solidFill>
            </a:endParaRPr>
          </a:p>
          <a:p>
            <a:pPr lvl="0" rtl="0">
              <a:spcBef>
                <a:spcPts val="0"/>
              </a:spcBef>
              <a:buNone/>
            </a:pPr>
            <a:r>
              <a:t/>
            </a:r>
            <a:endParaRPr sz="1200">
              <a:solidFill>
                <a:srgbClr val="D9D9D9"/>
              </a:solidFill>
            </a:endParaRPr>
          </a:p>
          <a:p>
            <a:pPr lvl="0" rtl="0">
              <a:spcBef>
                <a:spcPts val="0"/>
              </a:spcBef>
              <a:buNone/>
            </a:pPr>
            <a:r>
              <a:t/>
            </a:r>
            <a:endParaRPr>
              <a:solidFill>
                <a:srgbClr val="D9D9D9"/>
              </a:solidFill>
            </a:endParaRPr>
          </a:p>
          <a:p>
            <a:pPr lvl="0" rtl="0">
              <a:spcBef>
                <a:spcPts val="0"/>
              </a:spcBef>
              <a:buNone/>
            </a:pPr>
            <a:r>
              <a:t/>
            </a:r>
            <a:endParaRPr>
              <a:solidFill>
                <a:srgbClr val="D9D9D9"/>
              </a:solidFill>
            </a:endParaRPr>
          </a:p>
        </p:txBody>
      </p:sp>
      <p:sp>
        <p:nvSpPr>
          <p:cNvPr id="60" name="Shape 60"/>
          <p:cNvSpPr txBox="1"/>
          <p:nvPr/>
        </p:nvSpPr>
        <p:spPr>
          <a:xfrm>
            <a:off x="4602775" y="215425"/>
            <a:ext cx="3985500" cy="531600"/>
          </a:xfrm>
          <a:prstGeom prst="rect">
            <a:avLst/>
          </a:prstGeom>
          <a:noFill/>
          <a:ln>
            <a:noFill/>
          </a:ln>
        </p:spPr>
        <p:txBody>
          <a:bodyPr anchorCtr="0" anchor="t" bIns="91425" lIns="91425" rIns="91425" tIns="91425">
            <a:noAutofit/>
          </a:bodyPr>
          <a:lstStyle/>
          <a:p>
            <a:pPr lvl="0" rtl="0">
              <a:spcBef>
                <a:spcPts val="0"/>
              </a:spcBef>
              <a:buNone/>
            </a:pPr>
            <a:r>
              <a:rPr b="1" lang="en" sz="2400">
                <a:solidFill>
                  <a:srgbClr val="CCCCCC"/>
                </a:solidFill>
              </a:rPr>
              <a:t>DEMOGRAPHICS</a:t>
            </a:r>
          </a:p>
        </p:txBody>
      </p:sp>
      <p:sp>
        <p:nvSpPr>
          <p:cNvPr id="61" name="Shape 61"/>
          <p:cNvSpPr txBox="1"/>
          <p:nvPr>
            <p:ph type="ctrTitle"/>
          </p:nvPr>
        </p:nvSpPr>
        <p:spPr>
          <a:xfrm>
            <a:off x="-135500" y="4591325"/>
            <a:ext cx="4637399" cy="590100"/>
          </a:xfrm>
          <a:prstGeom prst="rect">
            <a:avLst/>
          </a:prstGeom>
        </p:spPr>
        <p:txBody>
          <a:bodyPr anchorCtr="0" anchor="b" bIns="91425" lIns="91425" rIns="91425" tIns="91425">
            <a:noAutofit/>
          </a:bodyPr>
          <a:lstStyle/>
          <a:p>
            <a:pPr lvl="0" rtl="0">
              <a:spcBef>
                <a:spcPts val="0"/>
              </a:spcBef>
              <a:buNone/>
            </a:pPr>
            <a:r>
              <a:rPr lang="en" sz="2400">
                <a:solidFill>
                  <a:srgbClr val="D9D9D9"/>
                </a:solidFill>
              </a:rPr>
              <a:t>POP-UP Band @ Mutek 2015</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434343"/>
        </a:solidFill>
      </p:bgPr>
    </p:bg>
    <p:spTree>
      <p:nvGrpSpPr>
        <p:cNvPr id="65" name="Shape 65"/>
        <p:cNvGrpSpPr/>
        <p:nvPr/>
      </p:nvGrpSpPr>
      <p:grpSpPr>
        <a:xfrm>
          <a:off x="0" y="0"/>
          <a:ext cx="0" cy="0"/>
          <a:chOff x="0" y="0"/>
          <a:chExt cx="0" cy="0"/>
        </a:xfrm>
      </p:grpSpPr>
      <p:pic>
        <p:nvPicPr>
          <p:cNvPr id="66" name="Shape 66"/>
          <p:cNvPicPr preferRelativeResize="0"/>
          <p:nvPr/>
        </p:nvPicPr>
        <p:blipFill rotWithShape="1">
          <a:blip r:embed="rId3">
            <a:alphaModFix amt="50000"/>
          </a:blip>
          <a:srcRect b="0" l="0" r="46094" t="5687"/>
          <a:stretch/>
        </p:blipFill>
        <p:spPr>
          <a:xfrm>
            <a:off x="-59425" y="0"/>
            <a:ext cx="4637399" cy="5175700"/>
          </a:xfrm>
          <a:prstGeom prst="rect">
            <a:avLst/>
          </a:prstGeom>
          <a:noFill/>
          <a:ln>
            <a:noFill/>
          </a:ln>
        </p:spPr>
      </p:pic>
      <p:sp>
        <p:nvSpPr>
          <p:cNvPr id="67" name="Shape 67"/>
          <p:cNvSpPr txBox="1"/>
          <p:nvPr>
            <p:ph type="ctrTitle"/>
          </p:nvPr>
        </p:nvSpPr>
        <p:spPr>
          <a:xfrm>
            <a:off x="-59300" y="4591325"/>
            <a:ext cx="4637399" cy="590100"/>
          </a:xfrm>
          <a:prstGeom prst="rect">
            <a:avLst/>
          </a:prstGeom>
        </p:spPr>
        <p:txBody>
          <a:bodyPr anchorCtr="0" anchor="b" bIns="91425" lIns="91425" rIns="91425" tIns="91425">
            <a:noAutofit/>
          </a:bodyPr>
          <a:lstStyle/>
          <a:p>
            <a:pPr lvl="0" rtl="0">
              <a:spcBef>
                <a:spcPts val="0"/>
              </a:spcBef>
              <a:buNone/>
            </a:pPr>
            <a:r>
              <a:rPr lang="en" sz="2400">
                <a:solidFill>
                  <a:srgbClr val="D9D9D9"/>
                </a:solidFill>
              </a:rPr>
              <a:t>POP-UP Band @ Mutek 2015</a:t>
            </a:r>
          </a:p>
        </p:txBody>
      </p:sp>
      <p:sp>
        <p:nvSpPr>
          <p:cNvPr id="68" name="Shape 68"/>
          <p:cNvSpPr txBox="1"/>
          <p:nvPr/>
        </p:nvSpPr>
        <p:spPr>
          <a:xfrm>
            <a:off x="4776075" y="755875"/>
            <a:ext cx="4036499" cy="3824100"/>
          </a:xfrm>
          <a:prstGeom prst="rect">
            <a:avLst/>
          </a:prstGeom>
          <a:noFill/>
          <a:ln>
            <a:noFill/>
          </a:ln>
        </p:spPr>
        <p:txBody>
          <a:bodyPr anchorCtr="0" anchor="t" bIns="91425" lIns="91425" rIns="91425" tIns="91425">
            <a:noAutofit/>
          </a:bodyPr>
          <a:lstStyle/>
          <a:p>
            <a:pPr lvl="0" rtl="0">
              <a:spcBef>
                <a:spcPts val="0"/>
              </a:spcBef>
              <a:buNone/>
            </a:pPr>
            <a:r>
              <a:rPr lang="en">
                <a:solidFill>
                  <a:srgbClr val="D9D9D9"/>
                </a:solidFill>
              </a:rPr>
              <a:t>24 participants</a:t>
            </a:r>
          </a:p>
          <a:p>
            <a:pPr lvl="0" rtl="0">
              <a:spcBef>
                <a:spcPts val="0"/>
              </a:spcBef>
              <a:buNone/>
            </a:pPr>
            <a:r>
              <a:rPr lang="en">
                <a:solidFill>
                  <a:srgbClr val="D9D9D9"/>
                </a:solidFill>
              </a:rPr>
              <a:t>6 coaches</a:t>
            </a:r>
          </a:p>
          <a:p>
            <a:pPr lvl="0" rtl="0">
              <a:spcBef>
                <a:spcPts val="0"/>
              </a:spcBef>
              <a:buNone/>
            </a:pPr>
            <a:r>
              <a:rPr lang="en">
                <a:solidFill>
                  <a:srgbClr val="D9D9D9"/>
                </a:solidFill>
              </a:rPr>
              <a:t>6 spaces (production spaces, studio, concert)</a:t>
            </a:r>
          </a:p>
          <a:p>
            <a:pPr lvl="0" rtl="0">
              <a:spcBef>
                <a:spcPts val="0"/>
              </a:spcBef>
              <a:buNone/>
            </a:pPr>
            <a:r>
              <a:t/>
            </a:r>
            <a:endParaRPr>
              <a:solidFill>
                <a:srgbClr val="D9D9D9"/>
              </a:solidFill>
            </a:endParaRPr>
          </a:p>
          <a:p>
            <a:pPr lvl="0" rtl="0">
              <a:spcBef>
                <a:spcPts val="0"/>
              </a:spcBef>
              <a:buNone/>
            </a:pPr>
            <a:r>
              <a:rPr lang="en">
                <a:solidFill>
                  <a:srgbClr val="D9D9D9"/>
                </a:solidFill>
              </a:rPr>
              <a:t>2 days (10am to 8pm)</a:t>
            </a:r>
          </a:p>
          <a:p>
            <a:pPr lvl="0" rtl="0">
              <a:spcBef>
                <a:spcPts val="0"/>
              </a:spcBef>
              <a:buNone/>
            </a:pPr>
            <a:r>
              <a:rPr lang="en">
                <a:solidFill>
                  <a:srgbClr val="D9D9D9"/>
                </a:solidFill>
              </a:rPr>
              <a:t>Multilingual (german, french, english, spanish)</a:t>
            </a:r>
          </a:p>
          <a:p>
            <a:pPr lvl="0" rtl="0">
              <a:spcBef>
                <a:spcPts val="0"/>
              </a:spcBef>
              <a:buNone/>
            </a:pPr>
            <a:r>
              <a:t/>
            </a:r>
            <a:endParaRPr>
              <a:solidFill>
                <a:srgbClr val="D9D9D9"/>
              </a:solidFill>
            </a:endParaRPr>
          </a:p>
          <a:p>
            <a:pPr lvl="0" rtl="0">
              <a:spcBef>
                <a:spcPts val="0"/>
              </a:spcBef>
              <a:buNone/>
            </a:pPr>
            <a:r>
              <a:rPr lang="en">
                <a:solidFill>
                  <a:srgbClr val="D9D9D9"/>
                </a:solidFill>
              </a:rPr>
              <a:t>+bring your own lunch (?)</a:t>
            </a:r>
          </a:p>
          <a:p>
            <a:pPr lvl="0" rtl="0">
              <a:spcBef>
                <a:spcPts val="0"/>
              </a:spcBef>
              <a:buNone/>
            </a:pPr>
            <a:r>
              <a:rPr lang="en">
                <a:solidFill>
                  <a:srgbClr val="D9D9D9"/>
                </a:solidFill>
              </a:rPr>
              <a:t>+one or two lap tops for each team</a:t>
            </a:r>
          </a:p>
          <a:p>
            <a:pPr lvl="0" rtl="0">
              <a:spcBef>
                <a:spcPts val="0"/>
              </a:spcBef>
              <a:buNone/>
            </a:pPr>
            <a:r>
              <a:t/>
            </a:r>
            <a:endParaRPr>
              <a:solidFill>
                <a:srgbClr val="D9D9D9"/>
              </a:solidFill>
            </a:endParaRPr>
          </a:p>
          <a:p>
            <a:pPr lvl="0" rtl="0">
              <a:spcBef>
                <a:spcPts val="0"/>
              </a:spcBef>
              <a:buNone/>
            </a:pPr>
            <a:r>
              <a:rPr lang="en">
                <a:solidFill>
                  <a:srgbClr val="D9D9D9"/>
                </a:solidFill>
              </a:rPr>
              <a:t>50$ per participants</a:t>
            </a:r>
          </a:p>
          <a:p>
            <a:pPr lvl="0" rtl="0">
              <a:spcBef>
                <a:spcPts val="0"/>
              </a:spcBef>
              <a:buNone/>
            </a:pPr>
            <a:r>
              <a:rPr lang="en">
                <a:solidFill>
                  <a:srgbClr val="D9D9D9"/>
                </a:solidFill>
              </a:rPr>
              <a:t>+bonus gifts</a:t>
            </a:r>
          </a:p>
          <a:p>
            <a:pPr lvl="0" rtl="0">
              <a:spcBef>
                <a:spcPts val="0"/>
              </a:spcBef>
              <a:buNone/>
            </a:pPr>
            <a:r>
              <a:rPr lang="en">
                <a:solidFill>
                  <a:srgbClr val="D9D9D9"/>
                </a:solidFill>
              </a:rPr>
              <a:t>+chance to win some music making tools</a:t>
            </a:r>
          </a:p>
          <a:p>
            <a:pPr lvl="0" rtl="0">
              <a:spcBef>
                <a:spcPts val="0"/>
              </a:spcBef>
              <a:buNone/>
            </a:pPr>
            <a:r>
              <a:rPr lang="en">
                <a:solidFill>
                  <a:srgbClr val="D9D9D9"/>
                </a:solidFill>
              </a:rPr>
              <a:t>+leave with a professional demo</a:t>
            </a:r>
          </a:p>
          <a:p>
            <a:pPr lvl="0">
              <a:spcBef>
                <a:spcPts val="0"/>
              </a:spcBef>
              <a:buNone/>
            </a:pPr>
            <a:r>
              <a:t/>
            </a:r>
            <a:endParaRPr>
              <a:solidFill>
                <a:srgbClr val="D9D9D9"/>
              </a:solidFill>
            </a:endParaRPr>
          </a:p>
        </p:txBody>
      </p:sp>
      <p:sp>
        <p:nvSpPr>
          <p:cNvPr id="69" name="Shape 69"/>
          <p:cNvSpPr txBox="1"/>
          <p:nvPr/>
        </p:nvSpPr>
        <p:spPr>
          <a:xfrm>
            <a:off x="4746300" y="67325"/>
            <a:ext cx="3406499" cy="451199"/>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70" name="Shape 70"/>
          <p:cNvSpPr txBox="1"/>
          <p:nvPr/>
        </p:nvSpPr>
        <p:spPr>
          <a:xfrm>
            <a:off x="4753025" y="183925"/>
            <a:ext cx="2807400" cy="377099"/>
          </a:xfrm>
          <a:prstGeom prst="rect">
            <a:avLst/>
          </a:prstGeom>
          <a:noFill/>
          <a:ln>
            <a:noFill/>
          </a:ln>
        </p:spPr>
        <p:txBody>
          <a:bodyPr anchorCtr="0" anchor="t" bIns="91425" lIns="91425" rIns="91425" tIns="91425">
            <a:noAutofit/>
          </a:bodyPr>
          <a:lstStyle/>
          <a:p>
            <a:pPr lvl="0">
              <a:spcBef>
                <a:spcPts val="0"/>
              </a:spcBef>
              <a:buNone/>
            </a:pPr>
            <a:r>
              <a:rPr b="1" lang="en" sz="2400">
                <a:solidFill>
                  <a:srgbClr val="CCCCCC"/>
                </a:solidFill>
              </a:rPr>
              <a:t>LOGISTICS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434343"/>
        </a:solidFill>
      </p:bgPr>
    </p:bg>
    <p:spTree>
      <p:nvGrpSpPr>
        <p:cNvPr id="74" name="Shape 74"/>
        <p:cNvGrpSpPr/>
        <p:nvPr/>
      </p:nvGrpSpPr>
      <p:grpSpPr>
        <a:xfrm>
          <a:off x="0" y="0"/>
          <a:ext cx="0" cy="0"/>
          <a:chOff x="0" y="0"/>
          <a:chExt cx="0" cy="0"/>
        </a:xfrm>
      </p:grpSpPr>
      <p:pic>
        <p:nvPicPr>
          <p:cNvPr descr="WB.jpg" id="75" name="Shape 75"/>
          <p:cNvPicPr preferRelativeResize="0"/>
          <p:nvPr/>
        </p:nvPicPr>
        <p:blipFill>
          <a:blip r:embed="rId3">
            <a:alphaModFix amt="52000"/>
          </a:blip>
          <a:stretch>
            <a:fillRect/>
          </a:stretch>
        </p:blipFill>
        <p:spPr>
          <a:xfrm>
            <a:off x="-517800" y="20399"/>
            <a:ext cx="5251974" cy="5123100"/>
          </a:xfrm>
          <a:prstGeom prst="rect">
            <a:avLst/>
          </a:prstGeom>
          <a:noFill/>
          <a:ln>
            <a:noFill/>
          </a:ln>
        </p:spPr>
      </p:pic>
      <p:sp>
        <p:nvSpPr>
          <p:cNvPr id="76" name="Shape 76"/>
          <p:cNvSpPr txBox="1"/>
          <p:nvPr/>
        </p:nvSpPr>
        <p:spPr>
          <a:xfrm>
            <a:off x="4914600" y="20400"/>
            <a:ext cx="3877800" cy="1263299"/>
          </a:xfrm>
          <a:prstGeom prst="rect">
            <a:avLst/>
          </a:prstGeom>
          <a:noFill/>
          <a:ln>
            <a:noFill/>
          </a:ln>
        </p:spPr>
        <p:txBody>
          <a:bodyPr anchorCtr="0" anchor="t" bIns="91425" lIns="91425" rIns="91425" tIns="91425">
            <a:noAutofit/>
          </a:bodyPr>
          <a:lstStyle/>
          <a:p>
            <a:pPr lvl="0" rtl="0">
              <a:spcBef>
                <a:spcPts val="0"/>
              </a:spcBef>
              <a:buNone/>
            </a:pPr>
            <a:r>
              <a:rPr b="1" lang="en" sz="2400">
                <a:solidFill>
                  <a:srgbClr val="CCCCCC"/>
                </a:solidFill>
              </a:rPr>
              <a:t>Presented by </a:t>
            </a:r>
          </a:p>
          <a:p>
            <a:pPr lvl="0" rtl="0">
              <a:spcBef>
                <a:spcPts val="0"/>
              </a:spcBef>
              <a:buNone/>
            </a:pPr>
            <a:r>
              <a:rPr b="1" lang="en" sz="2400">
                <a:solidFill>
                  <a:srgbClr val="CCCCCC"/>
                </a:solidFill>
              </a:rPr>
              <a:t>Women Beatmakers and EV MINI</a:t>
            </a:r>
          </a:p>
        </p:txBody>
      </p:sp>
      <p:sp>
        <p:nvSpPr>
          <p:cNvPr id="77" name="Shape 77"/>
          <p:cNvSpPr txBox="1"/>
          <p:nvPr/>
        </p:nvSpPr>
        <p:spPr>
          <a:xfrm>
            <a:off x="4914600" y="1382950"/>
            <a:ext cx="3948900" cy="3663900"/>
          </a:xfrm>
          <a:prstGeom prst="rect">
            <a:avLst/>
          </a:prstGeom>
          <a:noFill/>
          <a:ln>
            <a:noFill/>
          </a:ln>
        </p:spPr>
        <p:txBody>
          <a:bodyPr anchorCtr="0" anchor="t" bIns="91425" lIns="91425" rIns="91425" tIns="91425">
            <a:noAutofit/>
          </a:bodyPr>
          <a:lstStyle/>
          <a:p>
            <a:pPr lvl="0" rtl="0">
              <a:spcBef>
                <a:spcPts val="0"/>
              </a:spcBef>
              <a:buNone/>
            </a:pPr>
            <a:r>
              <a:rPr lang="en">
                <a:solidFill>
                  <a:srgbClr val="D9D9D9"/>
                </a:solidFill>
              </a:rPr>
              <a:t>Women Beatmakers is a monthly meetup group hosted at Dubspot NYC, comprised of women producers looking to network, collaborate and share their musical creations with like-minded individuals. </a:t>
            </a:r>
          </a:p>
          <a:p>
            <a:pPr lvl="0" rtl="0">
              <a:spcBef>
                <a:spcPts val="0"/>
              </a:spcBef>
              <a:buNone/>
            </a:pPr>
            <a:r>
              <a:t/>
            </a:r>
            <a:endParaRPr>
              <a:solidFill>
                <a:srgbClr val="D9D9D9"/>
              </a:solidFill>
            </a:endParaRPr>
          </a:p>
          <a:p>
            <a:pPr lvl="0" rtl="0">
              <a:spcBef>
                <a:spcPts val="0"/>
              </a:spcBef>
              <a:buNone/>
            </a:pPr>
            <a:r>
              <a:t/>
            </a:r>
            <a:endParaRPr>
              <a:solidFill>
                <a:srgbClr val="D9D9D9"/>
              </a:solidFill>
            </a:endParaRPr>
          </a:p>
          <a:p>
            <a:pPr lvl="0" rtl="0">
              <a:spcBef>
                <a:spcPts val="0"/>
              </a:spcBef>
              <a:buNone/>
            </a:pPr>
            <a:r>
              <a:t/>
            </a:r>
            <a:endParaRPr>
              <a:solidFill>
                <a:srgbClr val="D9D9D9"/>
              </a:solidFill>
            </a:endParaRPr>
          </a:p>
          <a:p>
            <a:pPr lvl="0" rtl="0">
              <a:spcBef>
                <a:spcPts val="0"/>
              </a:spcBef>
              <a:buNone/>
            </a:pPr>
            <a:r>
              <a:t/>
            </a:r>
            <a:endParaRPr>
              <a:solidFill>
                <a:srgbClr val="D9D9D9"/>
              </a:solidFill>
            </a:endParaRPr>
          </a:p>
          <a:p>
            <a:pPr lvl="0" rtl="0">
              <a:spcBef>
                <a:spcPts val="0"/>
              </a:spcBef>
              <a:buNone/>
            </a:pPr>
            <a:r>
              <a:t/>
            </a:r>
            <a:endParaRPr>
              <a:solidFill>
                <a:srgbClr val="D9D9D9"/>
              </a:solidFill>
            </a:endParaRPr>
          </a:p>
          <a:p>
            <a:pPr lvl="0" rtl="0">
              <a:spcBef>
                <a:spcPts val="0"/>
              </a:spcBef>
              <a:buNone/>
            </a:pPr>
            <a:r>
              <a:rPr b="1" lang="en">
                <a:solidFill>
                  <a:srgbClr val="D9D9D9"/>
                </a:solidFill>
              </a:rPr>
              <a:t>EV MINI</a:t>
            </a:r>
            <a:r>
              <a:rPr lang="en">
                <a:solidFill>
                  <a:srgbClr val="D9D9D9"/>
                </a:solidFill>
              </a:rPr>
              <a:t> is the educational branch of Evelyne Drouin, also known as Dj Mini. Her body of work as a DJ and electronic music producer has earned her an international reputation as one of the most influential canadian sound artist and performer.</a:t>
            </a:r>
          </a:p>
        </p:txBody>
      </p:sp>
      <p:sp>
        <p:nvSpPr>
          <p:cNvPr id="78" name="Shape 78"/>
          <p:cNvSpPr txBox="1"/>
          <p:nvPr>
            <p:ph type="ctrTitle"/>
          </p:nvPr>
        </p:nvSpPr>
        <p:spPr>
          <a:xfrm>
            <a:off x="16900" y="19325"/>
            <a:ext cx="4637399" cy="590100"/>
          </a:xfrm>
          <a:prstGeom prst="rect">
            <a:avLst/>
          </a:prstGeom>
        </p:spPr>
        <p:txBody>
          <a:bodyPr anchorCtr="0" anchor="b" bIns="91425" lIns="91425" rIns="91425" tIns="91425">
            <a:noAutofit/>
          </a:bodyPr>
          <a:lstStyle/>
          <a:p>
            <a:pPr lvl="0" rtl="0">
              <a:spcBef>
                <a:spcPts val="0"/>
              </a:spcBef>
              <a:buNone/>
            </a:pPr>
            <a:r>
              <a:rPr lang="en" sz="2400">
                <a:solidFill>
                  <a:srgbClr val="CCCCCC"/>
                </a:solidFill>
              </a:rPr>
              <a:t>POP-UP Band @ Mutek 2015</a:t>
            </a:r>
          </a:p>
        </p:txBody>
      </p:sp>
      <p:pic>
        <p:nvPicPr>
          <p:cNvPr descr="evmini-logo2.png" id="79" name="Shape 79"/>
          <p:cNvPicPr preferRelativeResize="0"/>
          <p:nvPr/>
        </p:nvPicPr>
        <p:blipFill rotWithShape="1">
          <a:blip r:embed="rId4">
            <a:alphaModFix amt="50000"/>
          </a:blip>
          <a:srcRect b="29781" l="16867" r="16854" t="29162"/>
          <a:stretch/>
        </p:blipFill>
        <p:spPr>
          <a:xfrm>
            <a:off x="5008200" y="2742350"/>
            <a:ext cx="2673024" cy="6353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434343"/>
        </a:solidFill>
      </p:bgPr>
    </p:bg>
    <p:spTree>
      <p:nvGrpSpPr>
        <p:cNvPr id="83" name="Shape 83"/>
        <p:cNvGrpSpPr/>
        <p:nvPr/>
      </p:nvGrpSpPr>
      <p:grpSpPr>
        <a:xfrm>
          <a:off x="0" y="0"/>
          <a:ext cx="0" cy="0"/>
          <a:chOff x="0" y="0"/>
          <a:chExt cx="0" cy="0"/>
        </a:xfrm>
      </p:grpSpPr>
      <p:pic>
        <p:nvPicPr>
          <p:cNvPr descr="WB4.jpg" id="84" name="Shape 84"/>
          <p:cNvPicPr preferRelativeResize="0"/>
          <p:nvPr/>
        </p:nvPicPr>
        <p:blipFill rotWithShape="1">
          <a:blip r:embed="rId4">
            <a:alphaModFix amt="26000"/>
          </a:blip>
          <a:srcRect b="0" l="-478" r="14972" t="0"/>
          <a:stretch/>
        </p:blipFill>
        <p:spPr>
          <a:xfrm>
            <a:off x="-60600" y="-8600"/>
            <a:ext cx="4860748" cy="5143576"/>
          </a:xfrm>
          <a:prstGeom prst="rect">
            <a:avLst/>
          </a:prstGeom>
          <a:noFill/>
          <a:ln>
            <a:noFill/>
          </a:ln>
        </p:spPr>
      </p:pic>
      <p:sp>
        <p:nvSpPr>
          <p:cNvPr id="85" name="Shape 85"/>
          <p:cNvSpPr txBox="1"/>
          <p:nvPr/>
        </p:nvSpPr>
        <p:spPr>
          <a:xfrm>
            <a:off x="190200" y="20400"/>
            <a:ext cx="4573199" cy="655800"/>
          </a:xfrm>
          <a:prstGeom prst="rect">
            <a:avLst/>
          </a:prstGeom>
          <a:noFill/>
          <a:ln>
            <a:noFill/>
          </a:ln>
        </p:spPr>
        <p:txBody>
          <a:bodyPr anchorCtr="0" anchor="t" bIns="91425" lIns="91425" rIns="91425" tIns="91425">
            <a:noAutofit/>
          </a:bodyPr>
          <a:lstStyle/>
          <a:p>
            <a:pPr lvl="0" rtl="0">
              <a:spcBef>
                <a:spcPts val="0"/>
              </a:spcBef>
              <a:buNone/>
            </a:pPr>
            <a:r>
              <a:rPr b="1" lang="en" sz="2400">
                <a:solidFill>
                  <a:srgbClr val="CCCCCC"/>
                </a:solidFill>
              </a:rPr>
              <a:t>Women Beatmakers mentors</a:t>
            </a:r>
          </a:p>
        </p:txBody>
      </p:sp>
      <p:sp>
        <p:nvSpPr>
          <p:cNvPr id="86" name="Shape 86"/>
          <p:cNvSpPr txBox="1"/>
          <p:nvPr/>
        </p:nvSpPr>
        <p:spPr>
          <a:xfrm>
            <a:off x="4877900" y="885425"/>
            <a:ext cx="4258199" cy="3161099"/>
          </a:xfrm>
          <a:prstGeom prst="rect">
            <a:avLst/>
          </a:prstGeom>
          <a:noFill/>
          <a:ln>
            <a:noFill/>
          </a:ln>
        </p:spPr>
        <p:txBody>
          <a:bodyPr anchorCtr="0" anchor="t" bIns="91425" lIns="91425" rIns="91425" tIns="91425">
            <a:noAutofit/>
          </a:bodyPr>
          <a:lstStyle/>
          <a:p>
            <a:pPr lvl="0" rtl="0">
              <a:spcBef>
                <a:spcPts val="0"/>
              </a:spcBef>
              <a:buNone/>
            </a:pPr>
            <a:r>
              <a:rPr lang="en">
                <a:solidFill>
                  <a:srgbClr val="CCCCCC"/>
                </a:solidFill>
              </a:rPr>
              <a:t>Evelyne Drouin aka DJ MINI / EV MINI</a:t>
            </a:r>
          </a:p>
          <a:p>
            <a:pPr lvl="0" rtl="0">
              <a:spcBef>
                <a:spcPts val="0"/>
              </a:spcBef>
              <a:buNone/>
            </a:pPr>
            <a:r>
              <a:rPr lang="en">
                <a:solidFill>
                  <a:srgbClr val="CCCCCC"/>
                </a:solidFill>
              </a:rPr>
              <a:t>djmini.com</a:t>
            </a:r>
          </a:p>
          <a:p>
            <a:pPr lvl="0" rtl="0">
              <a:spcBef>
                <a:spcPts val="0"/>
              </a:spcBef>
              <a:buNone/>
            </a:pPr>
            <a:r>
              <a:rPr lang="en">
                <a:solidFill>
                  <a:srgbClr val="CCCCCC"/>
                </a:solidFill>
              </a:rPr>
              <a:t>Canadian sound artist and performer</a:t>
            </a:r>
          </a:p>
          <a:p>
            <a:pPr lvl="0" rtl="0">
              <a:spcBef>
                <a:spcPts val="0"/>
              </a:spcBef>
              <a:buNone/>
            </a:pPr>
            <a:r>
              <a:rPr lang="en">
                <a:solidFill>
                  <a:srgbClr val="CCCCCC"/>
                </a:solidFill>
              </a:rPr>
              <a:t>spoken and written : french + english</a:t>
            </a:r>
          </a:p>
          <a:p>
            <a:pPr lvl="0" rtl="0">
              <a:spcBef>
                <a:spcPts val="0"/>
              </a:spcBef>
              <a:buNone/>
            </a:pPr>
            <a:r>
              <a:t/>
            </a:r>
            <a:endParaRPr b="1">
              <a:solidFill>
                <a:srgbClr val="CCCCCC"/>
              </a:solidFill>
            </a:endParaRPr>
          </a:p>
          <a:p>
            <a:pPr lvl="0" rtl="0">
              <a:spcBef>
                <a:spcPts val="0"/>
              </a:spcBef>
              <a:buNone/>
            </a:pPr>
            <a:r>
              <a:rPr lang="en">
                <a:solidFill>
                  <a:srgbClr val="CCCCCC"/>
                </a:solidFill>
              </a:rPr>
              <a:t>Miquel Olivares aka Darth Mike &amp; Lilithmusic</a:t>
            </a:r>
          </a:p>
          <a:p>
            <a:pPr lvl="0" rtl="0">
              <a:spcBef>
                <a:spcPts val="0"/>
              </a:spcBef>
              <a:buNone/>
            </a:pPr>
            <a:r>
              <a:rPr lang="en">
                <a:solidFill>
                  <a:srgbClr val="CCCCCC"/>
                </a:solidFill>
              </a:rPr>
              <a:t>Spanish sound artist and performer</a:t>
            </a:r>
          </a:p>
          <a:p>
            <a:pPr lvl="0" rtl="0">
              <a:spcBef>
                <a:spcPts val="0"/>
              </a:spcBef>
              <a:buNone/>
            </a:pPr>
            <a:r>
              <a:rPr lang="en">
                <a:solidFill>
                  <a:srgbClr val="CCCCCC"/>
                </a:solidFill>
              </a:rPr>
              <a:t>spoken and written : spanish + french + english</a:t>
            </a:r>
          </a:p>
          <a:p>
            <a:pPr lvl="0" rtl="0">
              <a:spcBef>
                <a:spcPts val="0"/>
              </a:spcBef>
              <a:buNone/>
            </a:pPr>
            <a:r>
              <a:t/>
            </a:r>
            <a:endParaRPr>
              <a:solidFill>
                <a:srgbClr val="CCCCCC"/>
              </a:solidFill>
            </a:endParaRPr>
          </a:p>
          <a:p>
            <a:pPr lvl="0" rtl="0">
              <a:spcBef>
                <a:spcPts val="0"/>
              </a:spcBef>
              <a:buNone/>
            </a:pPr>
            <a:r>
              <a:rPr lang="en">
                <a:solidFill>
                  <a:srgbClr val="CCCCCC"/>
                </a:solidFill>
              </a:rPr>
              <a:t>Special guest (TBC)</a:t>
            </a:r>
          </a:p>
          <a:p>
            <a:pPr lvl="0" rtl="0">
              <a:spcBef>
                <a:spcPts val="0"/>
              </a:spcBef>
              <a:buNone/>
            </a:pPr>
            <a:r>
              <a:t/>
            </a:r>
            <a:endParaRPr>
              <a:solidFill>
                <a:srgbClr val="D9D9D9"/>
              </a:solidFill>
            </a:endParaRPr>
          </a:p>
        </p:txBody>
      </p:sp>
      <p:sp>
        <p:nvSpPr>
          <p:cNvPr id="87" name="Shape 87"/>
          <p:cNvSpPr txBox="1"/>
          <p:nvPr>
            <p:ph type="ctrTitle"/>
          </p:nvPr>
        </p:nvSpPr>
        <p:spPr>
          <a:xfrm>
            <a:off x="4687200" y="4544875"/>
            <a:ext cx="4637399" cy="590100"/>
          </a:xfrm>
          <a:prstGeom prst="rect">
            <a:avLst/>
          </a:prstGeom>
        </p:spPr>
        <p:txBody>
          <a:bodyPr anchorCtr="0" anchor="b" bIns="91425" lIns="91425" rIns="91425" tIns="91425">
            <a:noAutofit/>
          </a:bodyPr>
          <a:lstStyle/>
          <a:p>
            <a:pPr lvl="0" rtl="0">
              <a:spcBef>
                <a:spcPts val="0"/>
              </a:spcBef>
              <a:buNone/>
            </a:pPr>
            <a:r>
              <a:rPr lang="en" sz="2400">
                <a:solidFill>
                  <a:srgbClr val="D9D9D9"/>
                </a:solidFill>
              </a:rPr>
              <a:t>POP-UP Band @ Mutek 2015</a:t>
            </a:r>
          </a:p>
        </p:txBody>
      </p:sp>
      <p:sp>
        <p:nvSpPr>
          <p:cNvPr id="88" name="Shape 88"/>
          <p:cNvSpPr txBox="1"/>
          <p:nvPr/>
        </p:nvSpPr>
        <p:spPr>
          <a:xfrm>
            <a:off x="4877875" y="36500"/>
            <a:ext cx="4138200" cy="829199"/>
          </a:xfrm>
          <a:prstGeom prst="rect">
            <a:avLst/>
          </a:prstGeom>
          <a:noFill/>
          <a:ln>
            <a:noFill/>
          </a:ln>
        </p:spPr>
        <p:txBody>
          <a:bodyPr anchorCtr="0" anchor="t" bIns="91425" lIns="91425" rIns="91425" tIns="91425">
            <a:noAutofit/>
          </a:bodyPr>
          <a:lstStyle/>
          <a:p>
            <a:pPr lvl="0">
              <a:spcBef>
                <a:spcPts val="0"/>
              </a:spcBef>
              <a:buNone/>
            </a:pPr>
            <a:r>
              <a:rPr b="1" lang="en" sz="2400">
                <a:solidFill>
                  <a:srgbClr val="CCCCCC"/>
                </a:solidFill>
              </a:rPr>
              <a:t>EV MINI mentors</a:t>
            </a:r>
          </a:p>
        </p:txBody>
      </p:sp>
      <p:sp>
        <p:nvSpPr>
          <p:cNvPr id="89" name="Shape 89"/>
          <p:cNvSpPr txBox="1"/>
          <p:nvPr/>
        </p:nvSpPr>
        <p:spPr>
          <a:xfrm>
            <a:off x="273675" y="829075"/>
            <a:ext cx="4258199" cy="2897700"/>
          </a:xfrm>
          <a:prstGeom prst="rect">
            <a:avLst/>
          </a:prstGeom>
          <a:noFill/>
          <a:ln>
            <a:noFill/>
          </a:ln>
        </p:spPr>
        <p:txBody>
          <a:bodyPr anchorCtr="0" anchor="t" bIns="91425" lIns="91425" rIns="91425" tIns="91425">
            <a:noAutofit/>
          </a:bodyPr>
          <a:lstStyle/>
          <a:p>
            <a:pPr lvl="0" rtl="0">
              <a:spcBef>
                <a:spcPts val="0"/>
              </a:spcBef>
              <a:buNone/>
            </a:pPr>
            <a:r>
              <a:rPr lang="en">
                <a:solidFill>
                  <a:srgbClr val="CCCCCC"/>
                </a:solidFill>
              </a:rPr>
              <a:t>Kristen “Pozibelle” Glennon - Producer &amp; DJ</a:t>
            </a:r>
          </a:p>
          <a:p>
            <a:pPr lvl="0" rtl="0">
              <a:spcBef>
                <a:spcPts val="0"/>
              </a:spcBef>
              <a:buClr>
                <a:schemeClr val="dk1"/>
              </a:buClr>
              <a:buFont typeface="Arial"/>
              <a:buNone/>
            </a:pPr>
            <a:r>
              <a:rPr lang="en">
                <a:solidFill>
                  <a:srgbClr val="CCCCCC"/>
                </a:solidFill>
              </a:rPr>
              <a:t>Dubspot NYC</a:t>
            </a:r>
          </a:p>
          <a:p>
            <a:pPr lvl="0" rtl="0">
              <a:spcBef>
                <a:spcPts val="0"/>
              </a:spcBef>
              <a:buClr>
                <a:schemeClr val="dk1"/>
              </a:buClr>
              <a:buFont typeface="Arial"/>
              <a:buNone/>
            </a:pPr>
            <a:r>
              <a:rPr lang="en">
                <a:solidFill>
                  <a:srgbClr val="CCCCCC"/>
                </a:solidFill>
              </a:rPr>
              <a:t>founding member of Women beatmakers</a:t>
            </a:r>
          </a:p>
          <a:p>
            <a:pPr lvl="0" rtl="0">
              <a:spcBef>
                <a:spcPts val="0"/>
              </a:spcBef>
              <a:buNone/>
            </a:pPr>
            <a:r>
              <a:t/>
            </a:r>
            <a:endParaRPr>
              <a:solidFill>
                <a:srgbClr val="CCCCCC"/>
              </a:solidFill>
            </a:endParaRPr>
          </a:p>
          <a:p>
            <a:pPr lvl="0" rtl="0">
              <a:spcBef>
                <a:spcPts val="0"/>
              </a:spcBef>
              <a:buNone/>
            </a:pPr>
            <a:r>
              <a:rPr lang="en">
                <a:solidFill>
                  <a:srgbClr val="CCCCCC"/>
                </a:solidFill>
              </a:rPr>
              <a:t>Kelly Webb - DJ &amp; marketing, communications</a:t>
            </a:r>
          </a:p>
          <a:p>
            <a:pPr lvl="0" rtl="0">
              <a:spcBef>
                <a:spcPts val="0"/>
              </a:spcBef>
              <a:buNone/>
            </a:pPr>
            <a:r>
              <a:rPr lang="en">
                <a:solidFill>
                  <a:srgbClr val="CCCCCC"/>
                </a:solidFill>
              </a:rPr>
              <a:t>Dubspot NYC</a:t>
            </a:r>
          </a:p>
          <a:p>
            <a:pPr lvl="0" rtl="0">
              <a:spcBef>
                <a:spcPts val="0"/>
              </a:spcBef>
              <a:buNone/>
            </a:pPr>
            <a:r>
              <a:rPr lang="en">
                <a:solidFill>
                  <a:srgbClr val="CCCCCC"/>
                </a:solidFill>
              </a:rPr>
              <a:t>founding member of Women beatmakers</a:t>
            </a:r>
          </a:p>
          <a:p>
            <a:pPr lvl="0" rtl="0">
              <a:spcBef>
                <a:spcPts val="0"/>
              </a:spcBef>
              <a:buNone/>
            </a:pPr>
            <a:r>
              <a:t/>
            </a:r>
            <a:endParaRPr>
              <a:solidFill>
                <a:srgbClr val="CCCCCC"/>
              </a:solidFill>
            </a:endParaRPr>
          </a:p>
          <a:p>
            <a:pPr lvl="0" rtl="0">
              <a:spcBef>
                <a:spcPts val="0"/>
              </a:spcBef>
              <a:buNone/>
            </a:pPr>
            <a:r>
              <a:rPr lang="en">
                <a:solidFill>
                  <a:srgbClr val="CCCCCC"/>
                </a:solidFill>
              </a:rPr>
              <a:t>Michele Darling - Producer</a:t>
            </a:r>
          </a:p>
          <a:p>
            <a:pPr lvl="0" rtl="0">
              <a:spcBef>
                <a:spcPts val="0"/>
              </a:spcBef>
              <a:buClr>
                <a:schemeClr val="dk1"/>
              </a:buClr>
              <a:buFont typeface="Arial"/>
              <a:buNone/>
            </a:pPr>
            <a:r>
              <a:rPr lang="en">
                <a:solidFill>
                  <a:srgbClr val="CCCCCC"/>
                </a:solidFill>
              </a:rPr>
              <a:t>Director of education @ Dubspot</a:t>
            </a:r>
          </a:p>
          <a:p>
            <a:pPr lvl="0" rtl="0">
              <a:spcBef>
                <a:spcPts val="0"/>
              </a:spcBef>
              <a:buClr>
                <a:schemeClr val="dk1"/>
              </a:buClr>
              <a:buFont typeface="Arial"/>
              <a:buNone/>
            </a:pPr>
            <a:r>
              <a:rPr lang="en">
                <a:solidFill>
                  <a:srgbClr val="CCCCCC"/>
                </a:solidFill>
              </a:rPr>
              <a:t>founding member of Women beatmakers</a:t>
            </a:r>
          </a:p>
          <a:p>
            <a:pPr lvl="0">
              <a:spcBef>
                <a:spcPts val="0"/>
              </a:spcBef>
              <a:buNone/>
            </a:pPr>
            <a:r>
              <a:t/>
            </a:r>
            <a:endParaRPr>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434343"/>
        </a:solidFill>
      </p:bgPr>
    </p:bg>
    <p:spTree>
      <p:nvGrpSpPr>
        <p:cNvPr id="93" name="Shape 93"/>
        <p:cNvGrpSpPr/>
        <p:nvPr/>
      </p:nvGrpSpPr>
      <p:grpSpPr>
        <a:xfrm>
          <a:off x="0" y="0"/>
          <a:ext cx="0" cy="0"/>
          <a:chOff x="0" y="0"/>
          <a:chExt cx="0" cy="0"/>
        </a:xfrm>
      </p:grpSpPr>
      <p:pic>
        <p:nvPicPr>
          <p:cNvPr descr="phi space d" id="94" name="Shape 94"/>
          <p:cNvPicPr preferRelativeResize="0"/>
          <p:nvPr/>
        </p:nvPicPr>
        <p:blipFill>
          <a:blip r:embed="rId3">
            <a:alphaModFix amt="50000"/>
          </a:blip>
          <a:stretch>
            <a:fillRect/>
          </a:stretch>
        </p:blipFill>
        <p:spPr>
          <a:xfrm>
            <a:off x="-2867025" y="0"/>
            <a:ext cx="7715250" cy="5143500"/>
          </a:xfrm>
          <a:prstGeom prst="rect">
            <a:avLst/>
          </a:prstGeom>
          <a:noFill/>
          <a:ln>
            <a:noFill/>
          </a:ln>
        </p:spPr>
      </p:pic>
      <p:sp>
        <p:nvSpPr>
          <p:cNvPr id="95" name="Shape 95"/>
          <p:cNvSpPr txBox="1"/>
          <p:nvPr>
            <p:ph type="ctrTitle"/>
          </p:nvPr>
        </p:nvSpPr>
        <p:spPr>
          <a:xfrm>
            <a:off x="4687200" y="4544875"/>
            <a:ext cx="4637399" cy="590100"/>
          </a:xfrm>
          <a:prstGeom prst="rect">
            <a:avLst/>
          </a:prstGeom>
        </p:spPr>
        <p:txBody>
          <a:bodyPr anchorCtr="0" anchor="b" bIns="91425" lIns="91425" rIns="91425" tIns="91425">
            <a:noAutofit/>
          </a:bodyPr>
          <a:lstStyle/>
          <a:p>
            <a:pPr lvl="0" rtl="0">
              <a:spcBef>
                <a:spcPts val="0"/>
              </a:spcBef>
              <a:buNone/>
            </a:pPr>
            <a:r>
              <a:rPr lang="en" sz="2400">
                <a:solidFill>
                  <a:srgbClr val="D9D9D9"/>
                </a:solidFill>
              </a:rPr>
              <a:t>POP-UP Band @ Mutek 2015</a:t>
            </a:r>
          </a:p>
        </p:txBody>
      </p:sp>
      <p:sp>
        <p:nvSpPr>
          <p:cNvPr id="96" name="Shape 96"/>
          <p:cNvSpPr txBox="1"/>
          <p:nvPr/>
        </p:nvSpPr>
        <p:spPr>
          <a:xfrm>
            <a:off x="4974725" y="992200"/>
            <a:ext cx="3562800" cy="590100"/>
          </a:xfrm>
          <a:prstGeom prst="rect">
            <a:avLst/>
          </a:prstGeom>
          <a:noFill/>
          <a:ln>
            <a:noFill/>
          </a:ln>
        </p:spPr>
        <p:txBody>
          <a:bodyPr anchorCtr="0" anchor="t" bIns="91425" lIns="91425" rIns="91425" tIns="91425">
            <a:noAutofit/>
          </a:bodyPr>
          <a:lstStyle/>
          <a:p>
            <a:pPr lvl="0" rtl="0">
              <a:spcBef>
                <a:spcPts val="0"/>
              </a:spcBef>
              <a:buNone/>
            </a:pPr>
            <a:r>
              <a:rPr lang="en">
                <a:solidFill>
                  <a:srgbClr val="D9D9D9"/>
                </a:solidFill>
              </a:rPr>
              <a:t>Location : PHI Center, Old Montreal</a:t>
            </a:r>
          </a:p>
          <a:p>
            <a:pPr lvl="0" rtl="0">
              <a:spcBef>
                <a:spcPts val="0"/>
              </a:spcBef>
              <a:buNone/>
            </a:pPr>
            <a:r>
              <a:rPr lang="en">
                <a:solidFill>
                  <a:srgbClr val="D9D9D9"/>
                </a:solidFill>
              </a:rPr>
              <a:t>Dates : 27th, 28th of May 2015</a:t>
            </a:r>
          </a:p>
          <a:p>
            <a:pPr lvl="0">
              <a:spcBef>
                <a:spcPts val="0"/>
              </a:spcBef>
              <a:buNone/>
            </a:pPr>
            <a:r>
              <a:t/>
            </a:r>
            <a:endParaRPr/>
          </a:p>
        </p:txBody>
      </p:sp>
      <p:pic>
        <p:nvPicPr>
          <p:cNvPr descr="phi logo" id="97" name="Shape 97"/>
          <p:cNvPicPr preferRelativeResize="0"/>
          <p:nvPr/>
        </p:nvPicPr>
        <p:blipFill rotWithShape="1">
          <a:blip r:embed="rId4">
            <a:alphaModFix amt="72000"/>
          </a:blip>
          <a:srcRect b="21543" l="10284" r="5412" t="22000"/>
          <a:stretch/>
        </p:blipFill>
        <p:spPr>
          <a:xfrm>
            <a:off x="5024550" y="208824"/>
            <a:ext cx="1124950" cy="753399"/>
          </a:xfrm>
          <a:prstGeom prst="rect">
            <a:avLst/>
          </a:prstGeom>
          <a:noFill/>
          <a:ln>
            <a:noFill/>
          </a:ln>
        </p:spPr>
      </p:pic>
      <p:sp>
        <p:nvSpPr>
          <p:cNvPr id="98" name="Shape 98"/>
          <p:cNvSpPr txBox="1"/>
          <p:nvPr/>
        </p:nvSpPr>
        <p:spPr>
          <a:xfrm>
            <a:off x="7059250" y="113525"/>
            <a:ext cx="5944500" cy="693599"/>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99" name="Shape 99"/>
          <p:cNvSpPr txBox="1"/>
          <p:nvPr/>
        </p:nvSpPr>
        <p:spPr>
          <a:xfrm>
            <a:off x="4974725" y="1767375"/>
            <a:ext cx="4013700" cy="2094900"/>
          </a:xfrm>
          <a:prstGeom prst="rect">
            <a:avLst/>
          </a:prstGeom>
          <a:noFill/>
          <a:ln>
            <a:noFill/>
          </a:ln>
        </p:spPr>
        <p:txBody>
          <a:bodyPr anchorCtr="0" anchor="t" bIns="91425" lIns="91425" rIns="91425" tIns="91425">
            <a:noAutofit/>
          </a:bodyPr>
          <a:lstStyle/>
          <a:p>
            <a:pPr lvl="0" rtl="0">
              <a:spcBef>
                <a:spcPts val="0"/>
              </a:spcBef>
              <a:buClr>
                <a:schemeClr val="dk1"/>
              </a:buClr>
              <a:buFont typeface="Arial"/>
              <a:buNone/>
            </a:pPr>
            <a:r>
              <a:rPr lang="en">
                <a:solidFill>
                  <a:srgbClr val="D9D9D9"/>
                </a:solidFill>
              </a:rPr>
              <a:t>CREATING A GATHERING PLACE FOR ART</a:t>
            </a:r>
          </a:p>
          <a:p>
            <a:pPr lvl="0">
              <a:spcBef>
                <a:spcPts val="0"/>
              </a:spcBef>
              <a:buNone/>
            </a:pPr>
            <a:r>
              <a:rPr lang="en">
                <a:solidFill>
                  <a:srgbClr val="D9D9D9"/>
                </a:solidFill>
              </a:rPr>
              <a:t>Phi’s mission is to make art accessible to as many people possible and to foster encounters and exchanges of all kinds between artists, the work and the audience. By creating a gathering place for art, Phi also makes art essential.</a:t>
            </a:r>
          </a:p>
        </p:txBody>
      </p:sp>
      <p:pic>
        <p:nvPicPr>
          <p:cNvPr descr="phi-centre_1.jpg" id="100" name="Shape 100"/>
          <p:cNvPicPr preferRelativeResize="0"/>
          <p:nvPr/>
        </p:nvPicPr>
        <p:blipFill>
          <a:blip r:embed="rId5">
            <a:alphaModFix amt="84000"/>
          </a:blip>
          <a:stretch>
            <a:fillRect/>
          </a:stretch>
        </p:blipFill>
        <p:spPr>
          <a:xfrm>
            <a:off x="2133587" y="3181350"/>
            <a:ext cx="2714625" cy="1962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434343"/>
        </a:solidFill>
      </p:bgPr>
    </p:bg>
    <p:spTree>
      <p:nvGrpSpPr>
        <p:cNvPr id="104" name="Shape 104"/>
        <p:cNvGrpSpPr/>
        <p:nvPr/>
      </p:nvGrpSpPr>
      <p:grpSpPr>
        <a:xfrm>
          <a:off x="0" y="0"/>
          <a:ext cx="0" cy="0"/>
          <a:chOff x="0" y="0"/>
          <a:chExt cx="0" cy="0"/>
        </a:xfrm>
      </p:grpSpPr>
      <p:pic>
        <p:nvPicPr>
          <p:cNvPr descr="mutek 2015" id="105" name="Shape 105"/>
          <p:cNvPicPr preferRelativeResize="0"/>
          <p:nvPr/>
        </p:nvPicPr>
        <p:blipFill rotWithShape="1">
          <a:blip r:embed="rId3">
            <a:alphaModFix amt="50000"/>
          </a:blip>
          <a:srcRect b="0" l="-3248" r="38669" t="0"/>
          <a:stretch/>
        </p:blipFill>
        <p:spPr>
          <a:xfrm>
            <a:off x="-739075" y="0"/>
            <a:ext cx="5707399" cy="5143500"/>
          </a:xfrm>
          <a:prstGeom prst="rect">
            <a:avLst/>
          </a:prstGeom>
          <a:noFill/>
          <a:ln>
            <a:noFill/>
          </a:ln>
        </p:spPr>
      </p:pic>
      <p:sp>
        <p:nvSpPr>
          <p:cNvPr id="106" name="Shape 106"/>
          <p:cNvSpPr txBox="1"/>
          <p:nvPr/>
        </p:nvSpPr>
        <p:spPr>
          <a:xfrm>
            <a:off x="5036975" y="1071750"/>
            <a:ext cx="3923100" cy="3000000"/>
          </a:xfrm>
          <a:prstGeom prst="rect">
            <a:avLst/>
          </a:prstGeom>
          <a:noFill/>
          <a:ln>
            <a:noFill/>
          </a:ln>
        </p:spPr>
        <p:txBody>
          <a:bodyPr anchorCtr="0" anchor="ctr" bIns="91425" lIns="91425" rIns="91425" tIns="91425">
            <a:noAutofit/>
          </a:bodyPr>
          <a:lstStyle/>
          <a:p>
            <a:pPr lvl="0" rtl="0">
              <a:spcBef>
                <a:spcPts val="0"/>
              </a:spcBef>
              <a:buNone/>
            </a:pPr>
            <a:r>
              <a:rPr lang="en">
                <a:solidFill>
                  <a:srgbClr val="D9D9D9"/>
                </a:solidFill>
              </a:rPr>
              <a:t>MUTEK is a not-for-profit organization dedicated to the dissemination and development of digital creativity in sound, music, and audio-visual art. </a:t>
            </a:r>
          </a:p>
          <a:p>
            <a:pPr lvl="0" rtl="0">
              <a:spcBef>
                <a:spcPts val="0"/>
              </a:spcBef>
              <a:buNone/>
            </a:pPr>
            <a:r>
              <a:t/>
            </a:r>
            <a:endParaRPr>
              <a:solidFill>
                <a:srgbClr val="D9D9D9"/>
              </a:solidFill>
            </a:endParaRPr>
          </a:p>
          <a:p>
            <a:pPr lvl="0" rtl="0">
              <a:spcBef>
                <a:spcPts val="0"/>
              </a:spcBef>
              <a:buNone/>
            </a:pPr>
            <a:r>
              <a:rPr lang="en">
                <a:solidFill>
                  <a:srgbClr val="D9D9D9"/>
                </a:solidFill>
              </a:rPr>
              <a:t>Its mandate is to provide a platform for the most original and visionary artists currently working in their fields, with the intent of providing an outlet of initiation and discovery for the audiences we seek to develop.</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ight-gradien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