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>
                <a:solidFill>
                  <a:schemeClr val="dk2"/>
                </a:solidFill>
              </a:rPr>
              <a:t>Locations, Process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>
                <a:solidFill>
                  <a:schemeClr val="dk2"/>
                </a:solidFill>
              </a:rPr>
              <a:t>Invent, Create, Present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Relationship Id="rId4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ttle bits" id="34" name="Shape 34"/>
          <p:cNvPicPr preferRelativeResize="0"/>
          <p:nvPr/>
        </p:nvPicPr>
        <p:blipFill rotWithShape="1">
          <a:blip r:embed="rId3">
            <a:alphaModFix amt="83000"/>
          </a:blip>
          <a:srcRect b="21321" l="1058" r="0" t="0"/>
          <a:stretch/>
        </p:blipFill>
        <p:spPr>
          <a:xfrm>
            <a:off x="-12350" y="-19575"/>
            <a:ext cx="9144000" cy="51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/>
          <p:nvPr>
            <p:ph type="ctrTitle"/>
          </p:nvPr>
        </p:nvSpPr>
        <p:spPr>
          <a:xfrm>
            <a:off x="685800" y="1096400"/>
            <a:ext cx="7772400" cy="253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D9D9D9"/>
                </a:highlight>
              </a:rPr>
              <a:t>Atelier de création</a:t>
            </a:r>
            <a:br>
              <a:rPr lang="en">
                <a:highlight>
                  <a:srgbClr val="D9D9D9"/>
                </a:highlight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FFFF"/>
                </a:highlight>
              </a:rPr>
              <a:t>Les plantes sonores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26876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 b="30285" l="14344" r="14819" t="28804"/>
          <a:stretch/>
        </p:blipFill>
        <p:spPr>
          <a:xfrm>
            <a:off x="3033549" y="4432400"/>
            <a:ext cx="3121825" cy="69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ttle bits 2" id="42" name="Shape 42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>
            <p:ph type="ctrTitle"/>
          </p:nvPr>
        </p:nvSpPr>
        <p:spPr>
          <a:xfrm>
            <a:off x="685800" y="4487320"/>
            <a:ext cx="7772400" cy="541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Atelier de création</a:t>
            </a:r>
          </a:p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685800" y="48212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666666"/>
                </a:solidFill>
              </a:rPr>
              <a:t>EV MINI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764925" y="58875"/>
            <a:ext cx="77724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666666"/>
                </a:solidFill>
                <a:highlight>
                  <a:srgbClr val="FFFFFF"/>
                </a:highlight>
              </a:rPr>
              <a:t>Inventer, créer, collaborer</a:t>
            </a:r>
          </a:p>
          <a:p>
            <a:pPr lvl="0" rtl="0" algn="ctr">
              <a:spcBef>
                <a:spcPts val="0"/>
              </a:spcBef>
              <a:buNone/>
            </a:pP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</a:b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Introduction à la production sonore avec Little Bits et bricolage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 algn="ctr">
              <a:spcBef>
                <a:spcPts val="1000"/>
              </a:spcBef>
              <a:buNone/>
            </a:pPr>
            <a:r>
              <a:rPr lang="en" sz="1800">
                <a:highlight>
                  <a:srgbClr val="FFFFFF"/>
                </a:highlight>
              </a:rPr>
              <a:t>Construction d’un circuit à l’aide de pièces électroniques modulaires. (Oscillateur, cable, courant, module de mixage) </a:t>
            </a:r>
          </a:p>
          <a:p>
            <a:pPr lvl="0" rtl="0" algn="ctr">
              <a:spcBef>
                <a:spcPts val="1000"/>
              </a:spcBef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lvl="0" rtl="0" algn="ctr"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highlight>
                  <a:srgbClr val="FFFFFF"/>
                </a:highlight>
              </a:rPr>
              <a:t>Le groupe sera séparé en 5 équipes de trois personnes et devront construire un prototype d’instrument électronique.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ttle bits 2" id="50" name="Shape 50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1239000" y="390825"/>
            <a:ext cx="6717299" cy="400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666666"/>
                </a:solidFill>
                <a:highlight>
                  <a:srgbClr val="FFFFFF"/>
                </a:highlight>
              </a:rPr>
              <a:t>Public cible, Lieu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highlight>
                  <a:srgbClr val="FFFFFF"/>
                </a:highlight>
              </a:rPr>
              <a:t>Jeunes de 14 ans et plus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highlight>
                  <a:srgbClr val="FFFFFF"/>
                </a:highlight>
              </a:rPr>
              <a:t>Francophones et anglophones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highlight>
                  <a:srgbClr val="FFFFFF"/>
                </a:highlight>
              </a:rPr>
              <a:t>Présenté à la bibliothèque de Pierrefonds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highlight>
                  <a:srgbClr val="FFFFFF"/>
                </a:highlight>
              </a:rPr>
              <a:t>en collaboration avec le centre Turbine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/>
        </p:nvSpPr>
        <p:spPr>
          <a:xfrm>
            <a:off x="639525" y="1332750"/>
            <a:ext cx="1593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53" name="Shape 53"/>
          <p:cNvSpPr txBox="1"/>
          <p:nvPr>
            <p:ph type="ctrTitle"/>
          </p:nvPr>
        </p:nvSpPr>
        <p:spPr>
          <a:xfrm>
            <a:off x="685800" y="4471545"/>
            <a:ext cx="7772400" cy="541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Atelier de création</a:t>
            </a:r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685800" y="480547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666666"/>
                </a:solidFill>
              </a:rPr>
              <a:t>EV MINI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ttlebitsconnected.jpg" id="59" name="Shape 59"/>
          <p:cNvPicPr preferRelativeResize="0"/>
          <p:nvPr/>
        </p:nvPicPr>
        <p:blipFill rotWithShape="1">
          <a:blip r:embed="rId3">
            <a:alphaModFix amt="50000"/>
          </a:blip>
          <a:srcRect b="7641" l="0" r="0" t="7070"/>
          <a:stretch/>
        </p:blipFill>
        <p:spPr>
          <a:xfrm>
            <a:off x="-40174" y="-496950"/>
            <a:ext cx="9266276" cy="59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1239000" y="0"/>
            <a:ext cx="6717299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666666"/>
                </a:solidFill>
                <a:highlight>
                  <a:srgbClr val="FFFFFF"/>
                </a:highlight>
              </a:rPr>
              <a:t>Objectif :</a:t>
            </a:r>
          </a:p>
          <a:p>
            <a:pPr lvl="0" rtl="0" algn="l">
              <a:spcBef>
                <a:spcPts val="600"/>
              </a:spcBef>
              <a:buNone/>
            </a:pPr>
            <a:r>
              <a:rPr b="1" lang="en" sz="1800">
                <a:highlight>
                  <a:srgbClr val="FFFFFF"/>
                </a:highlight>
              </a:rPr>
              <a:t> 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lang="en" sz="1800">
                <a:highlight>
                  <a:srgbClr val="FFFFFF"/>
                </a:highlight>
              </a:rPr>
              <a:t>Démontrer comment le son est généré et traduit à partir d’un voltage jusqu’à une oscillation d’onde sonore.</a:t>
            </a:r>
          </a:p>
          <a:p>
            <a:pPr lvl="0" rtl="0" algn="ctr">
              <a:spcBef>
                <a:spcPts val="600"/>
              </a:spcBef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lvl="0" rtl="0" algn="ctr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Créer un circuit afin de montrer les pièces d’électroniques requises pour créer un instrument de musique rudimentaire.</a:t>
            </a:r>
          </a:p>
          <a:p>
            <a:pPr lvl="0" rtl="0" algn="ctr">
              <a:spcBef>
                <a:spcPts val="600"/>
              </a:spcBef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lvl="0" rtl="0" algn="ctr">
              <a:spcBef>
                <a:spcPts val="600"/>
              </a:spcBef>
              <a:buNone/>
            </a:pPr>
            <a:r>
              <a:rPr lang="en" sz="1800">
                <a:highlight>
                  <a:srgbClr val="FFFFFF"/>
                </a:highlight>
              </a:rPr>
              <a:t>Réaliser un bricolage qui devient un instrument musical tactile. </a:t>
            </a:r>
          </a:p>
          <a:p>
            <a:pPr lvl="0" rtl="0" algn="l">
              <a:spcBef>
                <a:spcPts val="600"/>
              </a:spcBef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lvl="0" rtl="0" algn="ctr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highlight>
                  <a:srgbClr val="FFFFFF"/>
                </a:highlight>
              </a:rPr>
              <a:t> Faire un mini-concert de 3 minutes des plantes musicales fabriquées par les participants.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639525" y="1332750"/>
            <a:ext cx="1593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62" name="Shape 62"/>
          <p:cNvSpPr txBox="1"/>
          <p:nvPr>
            <p:ph type="ctrTitle"/>
          </p:nvPr>
        </p:nvSpPr>
        <p:spPr>
          <a:xfrm>
            <a:off x="685800" y="4471545"/>
            <a:ext cx="7772400" cy="541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Atelier de création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685800" y="480547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666666"/>
                </a:solidFill>
              </a:rPr>
              <a:t>EV MINI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_3380.JPG" id="68" name="Shape 68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-5400000">
            <a:off x="1366800" y="-2468549"/>
            <a:ext cx="6412849" cy="91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685800" y="695625"/>
            <a:ext cx="7693500" cy="306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ctrTitle"/>
          </p:nvPr>
        </p:nvSpPr>
        <p:spPr>
          <a:xfrm>
            <a:off x="685800" y="4471545"/>
            <a:ext cx="7772400" cy="541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Atelier de création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480547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666666"/>
                </a:solidFill>
              </a:rPr>
              <a:t>EV MINI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0" y="544525"/>
            <a:ext cx="9044400" cy="392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dk2"/>
                </a:solidFill>
                <a:highlight>
                  <a:srgbClr val="FFFFFF"/>
                </a:highlight>
              </a:rPr>
              <a:t>Besoins techniques</a:t>
            </a:r>
            <a:br>
              <a:rPr b="1" lang="en" sz="3600">
                <a:solidFill>
                  <a:schemeClr val="dk2"/>
                </a:solidFill>
                <a:highlight>
                  <a:srgbClr val="FFFFFF"/>
                </a:highlight>
              </a:rPr>
            </a:b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Fournis par l’intervenant 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Modules électroniques ‘Little Bits’ nécéssaires pour chaque équipe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</a:b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Power (1) + Batterie 9volt (1), Fork (1), Bend sensor (2), Oscillateurs (2), Module de mixage (1), Module d’amplification sonore (1).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Fournis par le l’Hôte 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Matériel d’arts plastiques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Carton, ciseaux, crayons de couleur, ruban adhésif.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Tables, chaises, 6 batteries 9volts, extension de courant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_3406.JPG" id="77" name="Shape 77"/>
          <p:cNvPicPr preferRelativeResize="0"/>
          <p:nvPr/>
        </p:nvPicPr>
        <p:blipFill rotWithShape="1">
          <a:blip r:embed="rId3">
            <a:alphaModFix amt="50000"/>
          </a:blip>
          <a:srcRect b="15442" l="3147" r="0" t="3150"/>
          <a:stretch/>
        </p:blipFill>
        <p:spPr>
          <a:xfrm rot="10800000">
            <a:off x="-58125" y="-457200"/>
            <a:ext cx="9202125" cy="580061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685800" y="0"/>
            <a:ext cx="7772400" cy="70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666666"/>
                </a:solidFill>
                <a:highlight>
                  <a:srgbClr val="FFFFFF"/>
                </a:highlight>
              </a:rPr>
              <a:t>Planification : Les plantes sonores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685800" y="480547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666666"/>
                </a:solidFill>
              </a:rPr>
              <a:t>EV MINI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80" name="Shape 80"/>
          <p:cNvSpPr txBox="1"/>
          <p:nvPr>
            <p:ph type="ctrTitle"/>
          </p:nvPr>
        </p:nvSpPr>
        <p:spPr>
          <a:xfrm>
            <a:off x="685800" y="4471545"/>
            <a:ext cx="7772400" cy="541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Atelier de création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613550" y="507300"/>
            <a:ext cx="5916900" cy="41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b="1" lang="en" sz="1800">
                <a:solidFill>
                  <a:srgbClr val="51535D"/>
                </a:solidFill>
              </a:rPr>
              <a:t>1. Introduction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lang="en">
                <a:solidFill>
                  <a:srgbClr val="51535D"/>
                </a:solidFill>
              </a:rPr>
              <a:t>Explication et démonstration des instruments musicaux électroniques</a:t>
            </a:r>
          </a:p>
          <a:p>
            <a:pPr lvl="0" rtl="0" algn="ctr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51535D"/>
                </a:solidFill>
              </a:rPr>
              <a:t>2. Atelier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lang="en">
                <a:solidFill>
                  <a:srgbClr val="51535D"/>
                </a:solidFill>
              </a:rPr>
              <a:t>Consignes 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lang="en">
                <a:solidFill>
                  <a:srgbClr val="51535D"/>
                </a:solidFill>
              </a:rPr>
              <a:t>Répartition des équipes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lang="en">
                <a:solidFill>
                  <a:srgbClr val="51535D"/>
                </a:solidFill>
              </a:rPr>
              <a:t>Construction du prototype (circuit)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lang="en">
                <a:solidFill>
                  <a:srgbClr val="51535D"/>
                </a:solidFill>
              </a:rPr>
              <a:t>Habillage du prototype (bricolage)</a:t>
            </a:r>
          </a:p>
          <a:p>
            <a:pPr lvl="0" rtl="0" algn="ctr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51535D"/>
                </a:solidFill>
              </a:rPr>
              <a:t>3. Performance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lang="en">
                <a:solidFill>
                  <a:srgbClr val="51535D"/>
                </a:solidFill>
              </a:rPr>
              <a:t>Mise en commun des instruments de chaque équipe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lang="en">
                <a:solidFill>
                  <a:srgbClr val="51535D"/>
                </a:solidFill>
              </a:rPr>
              <a:t>Production musicale en groupe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lang="en">
                <a:solidFill>
                  <a:srgbClr val="51535D"/>
                </a:solidFill>
              </a:rPr>
              <a:t>Documentation video.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