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93" r:id="rId7"/>
    <p:sldId id="271" r:id="rId8"/>
    <p:sldId id="285" r:id="rId9"/>
    <p:sldId id="284" r:id="rId10"/>
    <p:sldId id="294" r:id="rId11"/>
    <p:sldId id="286" r:id="rId12"/>
    <p:sldId id="288" r:id="rId13"/>
    <p:sldId id="295" r:id="rId14"/>
    <p:sldId id="296" r:id="rId15"/>
    <p:sldId id="289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5388" autoAdjust="0"/>
  </p:normalViewPr>
  <p:slideViewPr>
    <p:cSldViewPr snapToGrid="0">
      <p:cViewPr varScale="1">
        <p:scale>
          <a:sx n="57" d="100"/>
          <a:sy n="57" d="100"/>
        </p:scale>
        <p:origin x="5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D902B-9C4D-4FA5-B3F7-E93FBC93F6D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2C2C31-4515-4A92-A3C6-44F90638173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79ADDA2-7325-4305-9DE8-38C9F4B6458A}" type="parTrans" cxnId="{ED435A56-578B-4250-8844-E0BEDA2F374F}">
      <dgm:prSet/>
      <dgm:spPr/>
      <dgm:t>
        <a:bodyPr/>
        <a:lstStyle/>
        <a:p>
          <a:endParaRPr lang="en-US"/>
        </a:p>
      </dgm:t>
    </dgm:pt>
    <dgm:pt modelId="{5FF0EB31-D650-459E-BF01-3B292D0FFF32}" type="sibTrans" cxnId="{ED435A56-578B-4250-8844-E0BEDA2F374F}">
      <dgm:prSet/>
      <dgm:spPr/>
      <dgm:t>
        <a:bodyPr/>
        <a:lstStyle/>
        <a:p>
          <a:endParaRPr lang="en-US"/>
        </a:p>
      </dgm:t>
    </dgm:pt>
    <dgm:pt modelId="{76617251-6C5D-4411-94CE-D881509A7F09}">
      <dgm:prSet/>
      <dgm:spPr/>
      <dgm:t>
        <a:bodyPr/>
        <a:lstStyle/>
        <a:p>
          <a:r>
            <a:rPr lang="en-US"/>
            <a:t>Hypothesis</a:t>
          </a:r>
        </a:p>
      </dgm:t>
    </dgm:pt>
    <dgm:pt modelId="{E356AB70-CB59-439D-8D66-1FBD9B39DB72}" type="parTrans" cxnId="{AA10ABA2-C17F-4781-931B-BA193675F79B}">
      <dgm:prSet/>
      <dgm:spPr/>
      <dgm:t>
        <a:bodyPr/>
        <a:lstStyle/>
        <a:p>
          <a:endParaRPr lang="en-US"/>
        </a:p>
      </dgm:t>
    </dgm:pt>
    <dgm:pt modelId="{9297F0BC-0ED2-4385-946A-E6560DC2BDA7}" type="sibTrans" cxnId="{AA10ABA2-C17F-4781-931B-BA193675F79B}">
      <dgm:prSet/>
      <dgm:spPr/>
      <dgm:t>
        <a:bodyPr/>
        <a:lstStyle/>
        <a:p>
          <a:endParaRPr lang="en-US"/>
        </a:p>
      </dgm:t>
    </dgm:pt>
    <dgm:pt modelId="{AF206AC7-D53D-4CA4-B437-C2FAF5DF745D}">
      <dgm:prSet/>
      <dgm:spPr/>
      <dgm:t>
        <a:bodyPr/>
        <a:lstStyle/>
        <a:p>
          <a:r>
            <a:rPr lang="en-US"/>
            <a:t>Data-Analysis Process    </a:t>
          </a:r>
        </a:p>
      </dgm:t>
    </dgm:pt>
    <dgm:pt modelId="{5508B32A-1034-4B54-833D-423297B76BB5}" type="parTrans" cxnId="{F06F463A-48EB-46EC-8D69-00399F763B4E}">
      <dgm:prSet/>
      <dgm:spPr/>
      <dgm:t>
        <a:bodyPr/>
        <a:lstStyle/>
        <a:p>
          <a:endParaRPr lang="en-US"/>
        </a:p>
      </dgm:t>
    </dgm:pt>
    <dgm:pt modelId="{E338BC44-3C65-44C4-AEC3-F1E7FF78CC40}" type="sibTrans" cxnId="{F06F463A-48EB-46EC-8D69-00399F763B4E}">
      <dgm:prSet/>
      <dgm:spPr/>
      <dgm:t>
        <a:bodyPr/>
        <a:lstStyle/>
        <a:p>
          <a:endParaRPr lang="en-US"/>
        </a:p>
      </dgm:t>
    </dgm:pt>
    <dgm:pt modelId="{0ADA430C-D741-46C3-8E74-059940502637}">
      <dgm:prSet/>
      <dgm:spPr/>
      <dgm:t>
        <a:bodyPr/>
        <a:lstStyle/>
        <a:p>
          <a:r>
            <a:rPr lang="en-US"/>
            <a:t>Data Visualizations</a:t>
          </a:r>
        </a:p>
      </dgm:t>
    </dgm:pt>
    <dgm:pt modelId="{4B1FAE10-A3B6-48AE-88AE-511F209DFD3E}" type="parTrans" cxnId="{36BE0A4C-9D32-474A-91E2-19A09AC04E57}">
      <dgm:prSet/>
      <dgm:spPr/>
      <dgm:t>
        <a:bodyPr/>
        <a:lstStyle/>
        <a:p>
          <a:endParaRPr lang="en-US"/>
        </a:p>
      </dgm:t>
    </dgm:pt>
    <dgm:pt modelId="{52036158-981E-4B48-9C9E-C82D53DD322F}" type="sibTrans" cxnId="{36BE0A4C-9D32-474A-91E2-19A09AC04E57}">
      <dgm:prSet/>
      <dgm:spPr/>
      <dgm:t>
        <a:bodyPr/>
        <a:lstStyle/>
        <a:p>
          <a:endParaRPr lang="en-US"/>
        </a:p>
      </dgm:t>
    </dgm:pt>
    <dgm:pt modelId="{A507E48F-4300-4AAA-9CAC-9A620724EEB9}">
      <dgm:prSet/>
      <dgm:spPr/>
      <dgm:t>
        <a:bodyPr/>
        <a:lstStyle/>
        <a:p>
          <a:r>
            <a:rPr lang="en-US"/>
            <a:t>Findings</a:t>
          </a:r>
        </a:p>
      </dgm:t>
    </dgm:pt>
    <dgm:pt modelId="{8E1A19F3-CD67-42D1-9C4A-D06C97F5C6AB}" type="parTrans" cxnId="{3633922C-3F42-4E91-82D9-FFEEFA2557A7}">
      <dgm:prSet/>
      <dgm:spPr/>
      <dgm:t>
        <a:bodyPr/>
        <a:lstStyle/>
        <a:p>
          <a:endParaRPr lang="en-US"/>
        </a:p>
      </dgm:t>
    </dgm:pt>
    <dgm:pt modelId="{D5886B6C-C42F-42DF-A388-0B57EB0C994D}" type="sibTrans" cxnId="{3633922C-3F42-4E91-82D9-FFEEFA2557A7}">
      <dgm:prSet/>
      <dgm:spPr/>
      <dgm:t>
        <a:bodyPr/>
        <a:lstStyle/>
        <a:p>
          <a:endParaRPr lang="en-US"/>
        </a:p>
      </dgm:t>
    </dgm:pt>
    <dgm:pt modelId="{4390D0F2-20AB-45A7-926F-85D98FD97543}">
      <dgm:prSet/>
      <dgm:spPr/>
      <dgm:t>
        <a:bodyPr/>
        <a:lstStyle/>
        <a:p>
          <a:r>
            <a:rPr lang="en-US"/>
            <a:t>Limitations</a:t>
          </a:r>
        </a:p>
      </dgm:t>
    </dgm:pt>
    <dgm:pt modelId="{C95C9A38-F20C-4675-8FE9-3C45F601D668}" type="parTrans" cxnId="{813084F7-3F98-45D6-87A3-FFBD9EA698BD}">
      <dgm:prSet/>
      <dgm:spPr/>
      <dgm:t>
        <a:bodyPr/>
        <a:lstStyle/>
        <a:p>
          <a:endParaRPr lang="en-US"/>
        </a:p>
      </dgm:t>
    </dgm:pt>
    <dgm:pt modelId="{DA77140A-181E-48C7-AC66-D663256E1733}" type="sibTrans" cxnId="{813084F7-3F98-45D6-87A3-FFBD9EA698BD}">
      <dgm:prSet/>
      <dgm:spPr/>
      <dgm:t>
        <a:bodyPr/>
        <a:lstStyle/>
        <a:p>
          <a:endParaRPr lang="en-US"/>
        </a:p>
      </dgm:t>
    </dgm:pt>
    <dgm:pt modelId="{DCDBD2A8-55ED-4FD5-A4D5-57361CDD70AE}">
      <dgm:prSet/>
      <dgm:spPr/>
      <dgm:t>
        <a:bodyPr/>
        <a:lstStyle/>
        <a:p>
          <a:r>
            <a:rPr lang="en-US"/>
            <a:t>Summary</a:t>
          </a:r>
        </a:p>
      </dgm:t>
    </dgm:pt>
    <dgm:pt modelId="{131A643A-1B08-499B-8103-5B16CED17962}" type="parTrans" cxnId="{8390284C-2367-4CB5-860F-A2AEFD04397C}">
      <dgm:prSet/>
      <dgm:spPr/>
      <dgm:t>
        <a:bodyPr/>
        <a:lstStyle/>
        <a:p>
          <a:endParaRPr lang="en-US"/>
        </a:p>
      </dgm:t>
    </dgm:pt>
    <dgm:pt modelId="{9C438E05-0B05-4BAE-BD19-E2FCE0DEDA50}" type="sibTrans" cxnId="{8390284C-2367-4CB5-860F-A2AEFD04397C}">
      <dgm:prSet/>
      <dgm:spPr/>
      <dgm:t>
        <a:bodyPr/>
        <a:lstStyle/>
        <a:p>
          <a:endParaRPr lang="en-US"/>
        </a:p>
      </dgm:t>
    </dgm:pt>
    <dgm:pt modelId="{EF72C1D3-D5D3-4D31-96F2-66C7EF4019C1}" type="pres">
      <dgm:prSet presAssocID="{3B3D902B-9C4D-4FA5-B3F7-E93FBC93F6D0}" presName="vert0" presStyleCnt="0">
        <dgm:presLayoutVars>
          <dgm:dir/>
          <dgm:animOne val="branch"/>
          <dgm:animLvl val="lvl"/>
        </dgm:presLayoutVars>
      </dgm:prSet>
      <dgm:spPr/>
    </dgm:pt>
    <dgm:pt modelId="{F8548338-F998-427D-92D7-E4283EE16DA1}" type="pres">
      <dgm:prSet presAssocID="{232C2C31-4515-4A92-A3C6-44F906381735}" presName="thickLine" presStyleLbl="alignNode1" presStyleIdx="0" presStyleCnt="7"/>
      <dgm:spPr/>
    </dgm:pt>
    <dgm:pt modelId="{CE14D0CF-3246-4171-8297-27247838D3E4}" type="pres">
      <dgm:prSet presAssocID="{232C2C31-4515-4A92-A3C6-44F906381735}" presName="horz1" presStyleCnt="0"/>
      <dgm:spPr/>
    </dgm:pt>
    <dgm:pt modelId="{D0DC0877-0D20-4D1F-92A9-409B6EE97E12}" type="pres">
      <dgm:prSet presAssocID="{232C2C31-4515-4A92-A3C6-44F906381735}" presName="tx1" presStyleLbl="revTx" presStyleIdx="0" presStyleCnt="7"/>
      <dgm:spPr/>
    </dgm:pt>
    <dgm:pt modelId="{B76CF778-A151-4277-9A72-15AB6FC28245}" type="pres">
      <dgm:prSet presAssocID="{232C2C31-4515-4A92-A3C6-44F906381735}" presName="vert1" presStyleCnt="0"/>
      <dgm:spPr/>
    </dgm:pt>
    <dgm:pt modelId="{32D67713-BCC9-4974-A9CB-49CB0B9AFF4F}" type="pres">
      <dgm:prSet presAssocID="{76617251-6C5D-4411-94CE-D881509A7F09}" presName="thickLine" presStyleLbl="alignNode1" presStyleIdx="1" presStyleCnt="7"/>
      <dgm:spPr/>
    </dgm:pt>
    <dgm:pt modelId="{6C455EAC-290C-41EF-90F2-575978C2867F}" type="pres">
      <dgm:prSet presAssocID="{76617251-6C5D-4411-94CE-D881509A7F09}" presName="horz1" presStyleCnt="0"/>
      <dgm:spPr/>
    </dgm:pt>
    <dgm:pt modelId="{B403DCCB-1B3E-49FE-98AE-ED6833278147}" type="pres">
      <dgm:prSet presAssocID="{76617251-6C5D-4411-94CE-D881509A7F09}" presName="tx1" presStyleLbl="revTx" presStyleIdx="1" presStyleCnt="7"/>
      <dgm:spPr/>
    </dgm:pt>
    <dgm:pt modelId="{0C30FCDC-A4BF-4679-8C47-D42468CE28B2}" type="pres">
      <dgm:prSet presAssocID="{76617251-6C5D-4411-94CE-D881509A7F09}" presName="vert1" presStyleCnt="0"/>
      <dgm:spPr/>
    </dgm:pt>
    <dgm:pt modelId="{C7D2AA81-67FB-4740-A573-1CED406D507B}" type="pres">
      <dgm:prSet presAssocID="{AF206AC7-D53D-4CA4-B437-C2FAF5DF745D}" presName="thickLine" presStyleLbl="alignNode1" presStyleIdx="2" presStyleCnt="7"/>
      <dgm:spPr/>
    </dgm:pt>
    <dgm:pt modelId="{A0DB4ACF-3152-4496-BE57-2E683D42F43C}" type="pres">
      <dgm:prSet presAssocID="{AF206AC7-D53D-4CA4-B437-C2FAF5DF745D}" presName="horz1" presStyleCnt="0"/>
      <dgm:spPr/>
    </dgm:pt>
    <dgm:pt modelId="{892321B7-154B-4212-9284-C44AA3E8E155}" type="pres">
      <dgm:prSet presAssocID="{AF206AC7-D53D-4CA4-B437-C2FAF5DF745D}" presName="tx1" presStyleLbl="revTx" presStyleIdx="2" presStyleCnt="7"/>
      <dgm:spPr/>
    </dgm:pt>
    <dgm:pt modelId="{B7A56E14-7108-478B-B448-E3BA04D0DD24}" type="pres">
      <dgm:prSet presAssocID="{AF206AC7-D53D-4CA4-B437-C2FAF5DF745D}" presName="vert1" presStyleCnt="0"/>
      <dgm:spPr/>
    </dgm:pt>
    <dgm:pt modelId="{C74120B3-63E3-417C-92D3-686C5BB97D3B}" type="pres">
      <dgm:prSet presAssocID="{0ADA430C-D741-46C3-8E74-059940502637}" presName="thickLine" presStyleLbl="alignNode1" presStyleIdx="3" presStyleCnt="7"/>
      <dgm:spPr/>
    </dgm:pt>
    <dgm:pt modelId="{463137F4-BF17-41DC-80BD-ACC0C6BC9E01}" type="pres">
      <dgm:prSet presAssocID="{0ADA430C-D741-46C3-8E74-059940502637}" presName="horz1" presStyleCnt="0"/>
      <dgm:spPr/>
    </dgm:pt>
    <dgm:pt modelId="{EEDA8131-E725-4EAB-9F2B-470189D657E5}" type="pres">
      <dgm:prSet presAssocID="{0ADA430C-D741-46C3-8E74-059940502637}" presName="tx1" presStyleLbl="revTx" presStyleIdx="3" presStyleCnt="7"/>
      <dgm:spPr/>
    </dgm:pt>
    <dgm:pt modelId="{C5E9AAA9-F1D6-4DAB-9CD5-C3173F90BD31}" type="pres">
      <dgm:prSet presAssocID="{0ADA430C-D741-46C3-8E74-059940502637}" presName="vert1" presStyleCnt="0"/>
      <dgm:spPr/>
    </dgm:pt>
    <dgm:pt modelId="{7EB0EAA5-D810-47D4-B10B-FB5C9D189521}" type="pres">
      <dgm:prSet presAssocID="{A507E48F-4300-4AAA-9CAC-9A620724EEB9}" presName="thickLine" presStyleLbl="alignNode1" presStyleIdx="4" presStyleCnt="7"/>
      <dgm:spPr/>
    </dgm:pt>
    <dgm:pt modelId="{13A38DE2-7E54-4B3C-BC03-CB2B94E4ADE6}" type="pres">
      <dgm:prSet presAssocID="{A507E48F-4300-4AAA-9CAC-9A620724EEB9}" presName="horz1" presStyleCnt="0"/>
      <dgm:spPr/>
    </dgm:pt>
    <dgm:pt modelId="{67B92A4A-FEAD-4473-9011-9639DA607A85}" type="pres">
      <dgm:prSet presAssocID="{A507E48F-4300-4AAA-9CAC-9A620724EEB9}" presName="tx1" presStyleLbl="revTx" presStyleIdx="4" presStyleCnt="7"/>
      <dgm:spPr/>
    </dgm:pt>
    <dgm:pt modelId="{987952DC-A1BF-4DD5-A910-4DC78546BD5A}" type="pres">
      <dgm:prSet presAssocID="{A507E48F-4300-4AAA-9CAC-9A620724EEB9}" presName="vert1" presStyleCnt="0"/>
      <dgm:spPr/>
    </dgm:pt>
    <dgm:pt modelId="{73C5C48F-6169-4742-B06C-E9161DD6393D}" type="pres">
      <dgm:prSet presAssocID="{4390D0F2-20AB-45A7-926F-85D98FD97543}" presName="thickLine" presStyleLbl="alignNode1" presStyleIdx="5" presStyleCnt="7"/>
      <dgm:spPr/>
    </dgm:pt>
    <dgm:pt modelId="{17440CD2-3C3C-4071-806F-1B4A627D5EAF}" type="pres">
      <dgm:prSet presAssocID="{4390D0F2-20AB-45A7-926F-85D98FD97543}" presName="horz1" presStyleCnt="0"/>
      <dgm:spPr/>
    </dgm:pt>
    <dgm:pt modelId="{2360E94A-70EA-4FD6-8538-13FEBED3C1B6}" type="pres">
      <dgm:prSet presAssocID="{4390D0F2-20AB-45A7-926F-85D98FD97543}" presName="tx1" presStyleLbl="revTx" presStyleIdx="5" presStyleCnt="7"/>
      <dgm:spPr/>
    </dgm:pt>
    <dgm:pt modelId="{EFA52F0C-BA0C-4ACA-B730-458029A086F1}" type="pres">
      <dgm:prSet presAssocID="{4390D0F2-20AB-45A7-926F-85D98FD97543}" presName="vert1" presStyleCnt="0"/>
      <dgm:spPr/>
    </dgm:pt>
    <dgm:pt modelId="{D2896C1B-47B9-44AC-B48F-22B34B999E29}" type="pres">
      <dgm:prSet presAssocID="{DCDBD2A8-55ED-4FD5-A4D5-57361CDD70AE}" presName="thickLine" presStyleLbl="alignNode1" presStyleIdx="6" presStyleCnt="7"/>
      <dgm:spPr/>
    </dgm:pt>
    <dgm:pt modelId="{4AC47123-C36E-4A2D-94EB-F3F9C4B70D10}" type="pres">
      <dgm:prSet presAssocID="{DCDBD2A8-55ED-4FD5-A4D5-57361CDD70AE}" presName="horz1" presStyleCnt="0"/>
      <dgm:spPr/>
    </dgm:pt>
    <dgm:pt modelId="{68840F00-A55D-41D4-8436-7AD59BF5FA90}" type="pres">
      <dgm:prSet presAssocID="{DCDBD2A8-55ED-4FD5-A4D5-57361CDD70AE}" presName="tx1" presStyleLbl="revTx" presStyleIdx="6" presStyleCnt="7"/>
      <dgm:spPr/>
    </dgm:pt>
    <dgm:pt modelId="{0A1E79C6-9D2B-40AE-B0A8-F387FB90BC98}" type="pres">
      <dgm:prSet presAssocID="{DCDBD2A8-55ED-4FD5-A4D5-57361CDD70AE}" presName="vert1" presStyleCnt="0"/>
      <dgm:spPr/>
    </dgm:pt>
  </dgm:ptLst>
  <dgm:cxnLst>
    <dgm:cxn modelId="{40B7020A-C618-49B9-B8C8-1B108E794418}" type="presOf" srcId="{3B3D902B-9C4D-4FA5-B3F7-E93FBC93F6D0}" destId="{EF72C1D3-D5D3-4D31-96F2-66C7EF4019C1}" srcOrd="0" destOrd="0" presId="urn:microsoft.com/office/officeart/2008/layout/LinedList"/>
    <dgm:cxn modelId="{AE53FB0C-FEEA-4973-A65E-8A0BC091AD60}" type="presOf" srcId="{76617251-6C5D-4411-94CE-D881509A7F09}" destId="{B403DCCB-1B3E-49FE-98AE-ED6833278147}" srcOrd="0" destOrd="0" presId="urn:microsoft.com/office/officeart/2008/layout/LinedList"/>
    <dgm:cxn modelId="{22A90F23-F534-4F4F-83C8-8F0D95F28AF3}" type="presOf" srcId="{4390D0F2-20AB-45A7-926F-85D98FD97543}" destId="{2360E94A-70EA-4FD6-8538-13FEBED3C1B6}" srcOrd="0" destOrd="0" presId="urn:microsoft.com/office/officeart/2008/layout/LinedList"/>
    <dgm:cxn modelId="{3633922C-3F42-4E91-82D9-FFEEFA2557A7}" srcId="{3B3D902B-9C4D-4FA5-B3F7-E93FBC93F6D0}" destId="{A507E48F-4300-4AAA-9CAC-9A620724EEB9}" srcOrd="4" destOrd="0" parTransId="{8E1A19F3-CD67-42D1-9C4A-D06C97F5C6AB}" sibTransId="{D5886B6C-C42F-42DF-A388-0B57EB0C994D}"/>
    <dgm:cxn modelId="{96C23038-4B89-4861-9373-206C7A48509E}" type="presOf" srcId="{A507E48F-4300-4AAA-9CAC-9A620724EEB9}" destId="{67B92A4A-FEAD-4473-9011-9639DA607A85}" srcOrd="0" destOrd="0" presId="urn:microsoft.com/office/officeart/2008/layout/LinedList"/>
    <dgm:cxn modelId="{F06F463A-48EB-46EC-8D69-00399F763B4E}" srcId="{3B3D902B-9C4D-4FA5-B3F7-E93FBC93F6D0}" destId="{AF206AC7-D53D-4CA4-B437-C2FAF5DF745D}" srcOrd="2" destOrd="0" parTransId="{5508B32A-1034-4B54-833D-423297B76BB5}" sibTransId="{E338BC44-3C65-44C4-AEC3-F1E7FF78CC40}"/>
    <dgm:cxn modelId="{36BE0A4C-9D32-474A-91E2-19A09AC04E57}" srcId="{3B3D902B-9C4D-4FA5-B3F7-E93FBC93F6D0}" destId="{0ADA430C-D741-46C3-8E74-059940502637}" srcOrd="3" destOrd="0" parTransId="{4B1FAE10-A3B6-48AE-88AE-511F209DFD3E}" sibTransId="{52036158-981E-4B48-9C9E-C82D53DD322F}"/>
    <dgm:cxn modelId="{8390284C-2367-4CB5-860F-A2AEFD04397C}" srcId="{3B3D902B-9C4D-4FA5-B3F7-E93FBC93F6D0}" destId="{DCDBD2A8-55ED-4FD5-A4D5-57361CDD70AE}" srcOrd="6" destOrd="0" parTransId="{131A643A-1B08-499B-8103-5B16CED17962}" sibTransId="{9C438E05-0B05-4BAE-BD19-E2FCE0DEDA50}"/>
    <dgm:cxn modelId="{ED435A56-578B-4250-8844-E0BEDA2F374F}" srcId="{3B3D902B-9C4D-4FA5-B3F7-E93FBC93F6D0}" destId="{232C2C31-4515-4A92-A3C6-44F906381735}" srcOrd="0" destOrd="0" parTransId="{B79ADDA2-7325-4305-9DE8-38C9F4B6458A}" sibTransId="{5FF0EB31-D650-459E-BF01-3B292D0FFF32}"/>
    <dgm:cxn modelId="{30C7A48D-9725-4156-A589-FDB895265B53}" type="presOf" srcId="{AF206AC7-D53D-4CA4-B437-C2FAF5DF745D}" destId="{892321B7-154B-4212-9284-C44AA3E8E155}" srcOrd="0" destOrd="0" presId="urn:microsoft.com/office/officeart/2008/layout/LinedList"/>
    <dgm:cxn modelId="{7FA3C09B-A035-4EEC-9603-DCE879F00ADD}" type="presOf" srcId="{0ADA430C-D741-46C3-8E74-059940502637}" destId="{EEDA8131-E725-4EAB-9F2B-470189D657E5}" srcOrd="0" destOrd="0" presId="urn:microsoft.com/office/officeart/2008/layout/LinedList"/>
    <dgm:cxn modelId="{AA10ABA2-C17F-4781-931B-BA193675F79B}" srcId="{3B3D902B-9C4D-4FA5-B3F7-E93FBC93F6D0}" destId="{76617251-6C5D-4411-94CE-D881509A7F09}" srcOrd="1" destOrd="0" parTransId="{E356AB70-CB59-439D-8D66-1FBD9B39DB72}" sibTransId="{9297F0BC-0ED2-4385-946A-E6560DC2BDA7}"/>
    <dgm:cxn modelId="{C21D9BED-69DC-4860-8D81-18A94D56153F}" type="presOf" srcId="{DCDBD2A8-55ED-4FD5-A4D5-57361CDD70AE}" destId="{68840F00-A55D-41D4-8436-7AD59BF5FA90}" srcOrd="0" destOrd="0" presId="urn:microsoft.com/office/officeart/2008/layout/LinedList"/>
    <dgm:cxn modelId="{9D4FCAEF-FB64-4A54-BF72-9972763AC78A}" type="presOf" srcId="{232C2C31-4515-4A92-A3C6-44F906381735}" destId="{D0DC0877-0D20-4D1F-92A9-409B6EE97E12}" srcOrd="0" destOrd="0" presId="urn:microsoft.com/office/officeart/2008/layout/LinedList"/>
    <dgm:cxn modelId="{813084F7-3F98-45D6-87A3-FFBD9EA698BD}" srcId="{3B3D902B-9C4D-4FA5-B3F7-E93FBC93F6D0}" destId="{4390D0F2-20AB-45A7-926F-85D98FD97543}" srcOrd="5" destOrd="0" parTransId="{C95C9A38-F20C-4675-8FE9-3C45F601D668}" sibTransId="{DA77140A-181E-48C7-AC66-D663256E1733}"/>
    <dgm:cxn modelId="{E072C14B-891E-4E5E-8DC0-F5C19210A11E}" type="presParOf" srcId="{EF72C1D3-D5D3-4D31-96F2-66C7EF4019C1}" destId="{F8548338-F998-427D-92D7-E4283EE16DA1}" srcOrd="0" destOrd="0" presId="urn:microsoft.com/office/officeart/2008/layout/LinedList"/>
    <dgm:cxn modelId="{5F3359A0-109A-41C5-A034-11687AAEF764}" type="presParOf" srcId="{EF72C1D3-D5D3-4D31-96F2-66C7EF4019C1}" destId="{CE14D0CF-3246-4171-8297-27247838D3E4}" srcOrd="1" destOrd="0" presId="urn:microsoft.com/office/officeart/2008/layout/LinedList"/>
    <dgm:cxn modelId="{468E911D-A377-4E21-A847-2CC8F542FB31}" type="presParOf" srcId="{CE14D0CF-3246-4171-8297-27247838D3E4}" destId="{D0DC0877-0D20-4D1F-92A9-409B6EE97E12}" srcOrd="0" destOrd="0" presId="urn:microsoft.com/office/officeart/2008/layout/LinedList"/>
    <dgm:cxn modelId="{E8455E3D-EACD-4C67-BB96-1996ED9377D2}" type="presParOf" srcId="{CE14D0CF-3246-4171-8297-27247838D3E4}" destId="{B76CF778-A151-4277-9A72-15AB6FC28245}" srcOrd="1" destOrd="0" presId="urn:microsoft.com/office/officeart/2008/layout/LinedList"/>
    <dgm:cxn modelId="{CFC51C97-3592-4D6F-9655-0090C7407925}" type="presParOf" srcId="{EF72C1D3-D5D3-4D31-96F2-66C7EF4019C1}" destId="{32D67713-BCC9-4974-A9CB-49CB0B9AFF4F}" srcOrd="2" destOrd="0" presId="urn:microsoft.com/office/officeart/2008/layout/LinedList"/>
    <dgm:cxn modelId="{CCF6A06C-251C-499B-9B70-78923D1B2F89}" type="presParOf" srcId="{EF72C1D3-D5D3-4D31-96F2-66C7EF4019C1}" destId="{6C455EAC-290C-41EF-90F2-575978C2867F}" srcOrd="3" destOrd="0" presId="urn:microsoft.com/office/officeart/2008/layout/LinedList"/>
    <dgm:cxn modelId="{D9226FE3-EBC6-4932-8A8E-AEFD913880AC}" type="presParOf" srcId="{6C455EAC-290C-41EF-90F2-575978C2867F}" destId="{B403DCCB-1B3E-49FE-98AE-ED6833278147}" srcOrd="0" destOrd="0" presId="urn:microsoft.com/office/officeart/2008/layout/LinedList"/>
    <dgm:cxn modelId="{BDE7FCB8-38EC-4BD4-97CB-82D35F4ACEDF}" type="presParOf" srcId="{6C455EAC-290C-41EF-90F2-575978C2867F}" destId="{0C30FCDC-A4BF-4679-8C47-D42468CE28B2}" srcOrd="1" destOrd="0" presId="urn:microsoft.com/office/officeart/2008/layout/LinedList"/>
    <dgm:cxn modelId="{5C7F041A-AB30-488E-BCC0-4C0448D49A3D}" type="presParOf" srcId="{EF72C1D3-D5D3-4D31-96F2-66C7EF4019C1}" destId="{C7D2AA81-67FB-4740-A573-1CED406D507B}" srcOrd="4" destOrd="0" presId="urn:microsoft.com/office/officeart/2008/layout/LinedList"/>
    <dgm:cxn modelId="{0587F22A-702F-4991-9A85-12623539F629}" type="presParOf" srcId="{EF72C1D3-D5D3-4D31-96F2-66C7EF4019C1}" destId="{A0DB4ACF-3152-4496-BE57-2E683D42F43C}" srcOrd="5" destOrd="0" presId="urn:microsoft.com/office/officeart/2008/layout/LinedList"/>
    <dgm:cxn modelId="{145B300E-1A76-4118-B6DC-F3DE398256BC}" type="presParOf" srcId="{A0DB4ACF-3152-4496-BE57-2E683D42F43C}" destId="{892321B7-154B-4212-9284-C44AA3E8E155}" srcOrd="0" destOrd="0" presId="urn:microsoft.com/office/officeart/2008/layout/LinedList"/>
    <dgm:cxn modelId="{144F29A7-ACFC-4D7D-9576-4E194B749E5A}" type="presParOf" srcId="{A0DB4ACF-3152-4496-BE57-2E683D42F43C}" destId="{B7A56E14-7108-478B-B448-E3BA04D0DD24}" srcOrd="1" destOrd="0" presId="urn:microsoft.com/office/officeart/2008/layout/LinedList"/>
    <dgm:cxn modelId="{160EFC12-D871-4448-A74D-1C113E6FB353}" type="presParOf" srcId="{EF72C1D3-D5D3-4D31-96F2-66C7EF4019C1}" destId="{C74120B3-63E3-417C-92D3-686C5BB97D3B}" srcOrd="6" destOrd="0" presId="urn:microsoft.com/office/officeart/2008/layout/LinedList"/>
    <dgm:cxn modelId="{4BF1A6FF-D9D6-4B7C-BCC9-60422C2FC62A}" type="presParOf" srcId="{EF72C1D3-D5D3-4D31-96F2-66C7EF4019C1}" destId="{463137F4-BF17-41DC-80BD-ACC0C6BC9E01}" srcOrd="7" destOrd="0" presId="urn:microsoft.com/office/officeart/2008/layout/LinedList"/>
    <dgm:cxn modelId="{A7512612-F7FF-447B-B10A-6CFB77934346}" type="presParOf" srcId="{463137F4-BF17-41DC-80BD-ACC0C6BC9E01}" destId="{EEDA8131-E725-4EAB-9F2B-470189D657E5}" srcOrd="0" destOrd="0" presId="urn:microsoft.com/office/officeart/2008/layout/LinedList"/>
    <dgm:cxn modelId="{EFF29A87-B35C-41F3-BEEF-B31363C841C2}" type="presParOf" srcId="{463137F4-BF17-41DC-80BD-ACC0C6BC9E01}" destId="{C5E9AAA9-F1D6-4DAB-9CD5-C3173F90BD31}" srcOrd="1" destOrd="0" presId="urn:microsoft.com/office/officeart/2008/layout/LinedList"/>
    <dgm:cxn modelId="{4905BF49-5F3D-4FE7-BDFF-645279691827}" type="presParOf" srcId="{EF72C1D3-D5D3-4D31-96F2-66C7EF4019C1}" destId="{7EB0EAA5-D810-47D4-B10B-FB5C9D189521}" srcOrd="8" destOrd="0" presId="urn:microsoft.com/office/officeart/2008/layout/LinedList"/>
    <dgm:cxn modelId="{485E4E29-93AC-4325-92A8-90B6BB28CA64}" type="presParOf" srcId="{EF72C1D3-D5D3-4D31-96F2-66C7EF4019C1}" destId="{13A38DE2-7E54-4B3C-BC03-CB2B94E4ADE6}" srcOrd="9" destOrd="0" presId="urn:microsoft.com/office/officeart/2008/layout/LinedList"/>
    <dgm:cxn modelId="{E78B3D1E-10E3-4D24-86BD-A4A363E5C6B9}" type="presParOf" srcId="{13A38DE2-7E54-4B3C-BC03-CB2B94E4ADE6}" destId="{67B92A4A-FEAD-4473-9011-9639DA607A85}" srcOrd="0" destOrd="0" presId="urn:microsoft.com/office/officeart/2008/layout/LinedList"/>
    <dgm:cxn modelId="{CC616439-8E7A-4942-9C10-6CD5FF4F71E1}" type="presParOf" srcId="{13A38DE2-7E54-4B3C-BC03-CB2B94E4ADE6}" destId="{987952DC-A1BF-4DD5-A910-4DC78546BD5A}" srcOrd="1" destOrd="0" presId="urn:microsoft.com/office/officeart/2008/layout/LinedList"/>
    <dgm:cxn modelId="{63AC2960-AC43-4584-BDC2-2EB99CC606B8}" type="presParOf" srcId="{EF72C1D3-D5D3-4D31-96F2-66C7EF4019C1}" destId="{73C5C48F-6169-4742-B06C-E9161DD6393D}" srcOrd="10" destOrd="0" presId="urn:microsoft.com/office/officeart/2008/layout/LinedList"/>
    <dgm:cxn modelId="{76A0F60E-FC99-455B-B75A-0774B48F60BC}" type="presParOf" srcId="{EF72C1D3-D5D3-4D31-96F2-66C7EF4019C1}" destId="{17440CD2-3C3C-4071-806F-1B4A627D5EAF}" srcOrd="11" destOrd="0" presId="urn:microsoft.com/office/officeart/2008/layout/LinedList"/>
    <dgm:cxn modelId="{6656D450-C2E2-4FE3-B8B9-FBEDFE19BB5F}" type="presParOf" srcId="{17440CD2-3C3C-4071-806F-1B4A627D5EAF}" destId="{2360E94A-70EA-4FD6-8538-13FEBED3C1B6}" srcOrd="0" destOrd="0" presId="urn:microsoft.com/office/officeart/2008/layout/LinedList"/>
    <dgm:cxn modelId="{4ED18D81-86D2-4407-8058-F2D30E44037B}" type="presParOf" srcId="{17440CD2-3C3C-4071-806F-1B4A627D5EAF}" destId="{EFA52F0C-BA0C-4ACA-B730-458029A086F1}" srcOrd="1" destOrd="0" presId="urn:microsoft.com/office/officeart/2008/layout/LinedList"/>
    <dgm:cxn modelId="{22D57ECF-9491-414C-ADF6-0B157607DC1D}" type="presParOf" srcId="{EF72C1D3-D5D3-4D31-96F2-66C7EF4019C1}" destId="{D2896C1B-47B9-44AC-B48F-22B34B999E29}" srcOrd="12" destOrd="0" presId="urn:microsoft.com/office/officeart/2008/layout/LinedList"/>
    <dgm:cxn modelId="{76C8017D-4E1C-4F4E-85E8-904404B5F166}" type="presParOf" srcId="{EF72C1D3-D5D3-4D31-96F2-66C7EF4019C1}" destId="{4AC47123-C36E-4A2D-94EB-F3F9C4B70D10}" srcOrd="13" destOrd="0" presId="urn:microsoft.com/office/officeart/2008/layout/LinedList"/>
    <dgm:cxn modelId="{6F132057-7929-4BF5-B587-55AD295A1618}" type="presParOf" srcId="{4AC47123-C36E-4A2D-94EB-F3F9C4B70D10}" destId="{68840F00-A55D-41D4-8436-7AD59BF5FA90}" srcOrd="0" destOrd="0" presId="urn:microsoft.com/office/officeart/2008/layout/LinedList"/>
    <dgm:cxn modelId="{359D4908-C8B2-487C-B7EA-638AA05E334D}" type="presParOf" srcId="{4AC47123-C36E-4A2D-94EB-F3F9C4B70D10}" destId="{0A1E79C6-9D2B-40AE-B0A8-F387FB90BC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8338-F998-427D-92D7-E4283EE16DA1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C0877-0D20-4D1F-92A9-409B6EE97E12}">
      <dsp:nvSpPr>
        <dsp:cNvPr id="0" name=""/>
        <dsp:cNvSpPr/>
      </dsp:nvSpPr>
      <dsp:spPr>
        <a:xfrm>
          <a:off x="0" y="703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Introduction</a:t>
          </a:r>
        </a:p>
      </dsp:txBody>
      <dsp:txXfrm>
        <a:off x="0" y="703"/>
        <a:ext cx="6373813" cy="822577"/>
      </dsp:txXfrm>
    </dsp:sp>
    <dsp:sp modelId="{32D67713-BCC9-4974-A9CB-49CB0B9AFF4F}">
      <dsp:nvSpPr>
        <dsp:cNvPr id="0" name=""/>
        <dsp:cNvSpPr/>
      </dsp:nvSpPr>
      <dsp:spPr>
        <a:xfrm>
          <a:off x="0" y="823280"/>
          <a:ext cx="6373813" cy="0"/>
        </a:xfrm>
        <a:prstGeom prst="line">
          <a:avLst/>
        </a:prstGeom>
        <a:solidFill>
          <a:schemeClr val="accent2">
            <a:hueOff val="1282147"/>
            <a:satOff val="1368"/>
            <a:lumOff val="425"/>
            <a:alphaOff val="0"/>
          </a:schemeClr>
        </a:solidFill>
        <a:ln w="12700" cap="flat" cmpd="sng" algn="ctr">
          <a:solidFill>
            <a:schemeClr val="accent2">
              <a:hueOff val="1282147"/>
              <a:satOff val="1368"/>
              <a:lumOff val="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DCCB-1B3E-49FE-98AE-ED6833278147}">
      <dsp:nvSpPr>
        <dsp:cNvPr id="0" name=""/>
        <dsp:cNvSpPr/>
      </dsp:nvSpPr>
      <dsp:spPr>
        <a:xfrm>
          <a:off x="0" y="823280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Hypothesis</a:t>
          </a:r>
        </a:p>
      </dsp:txBody>
      <dsp:txXfrm>
        <a:off x="0" y="823280"/>
        <a:ext cx="6373813" cy="822577"/>
      </dsp:txXfrm>
    </dsp:sp>
    <dsp:sp modelId="{C7D2AA81-67FB-4740-A573-1CED406D507B}">
      <dsp:nvSpPr>
        <dsp:cNvPr id="0" name=""/>
        <dsp:cNvSpPr/>
      </dsp:nvSpPr>
      <dsp:spPr>
        <a:xfrm>
          <a:off x="0" y="1645858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21B7-154B-4212-9284-C44AA3E8E155}">
      <dsp:nvSpPr>
        <dsp:cNvPr id="0" name=""/>
        <dsp:cNvSpPr/>
      </dsp:nvSpPr>
      <dsp:spPr>
        <a:xfrm>
          <a:off x="0" y="1645858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Data-Analysis Process    </a:t>
          </a:r>
        </a:p>
      </dsp:txBody>
      <dsp:txXfrm>
        <a:off x="0" y="1645858"/>
        <a:ext cx="6373813" cy="822577"/>
      </dsp:txXfrm>
    </dsp:sp>
    <dsp:sp modelId="{C74120B3-63E3-417C-92D3-686C5BB97D3B}">
      <dsp:nvSpPr>
        <dsp:cNvPr id="0" name=""/>
        <dsp:cNvSpPr/>
      </dsp:nvSpPr>
      <dsp:spPr>
        <a:xfrm>
          <a:off x="0" y="2468436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A8131-E725-4EAB-9F2B-470189D657E5}">
      <dsp:nvSpPr>
        <dsp:cNvPr id="0" name=""/>
        <dsp:cNvSpPr/>
      </dsp:nvSpPr>
      <dsp:spPr>
        <a:xfrm>
          <a:off x="0" y="2468436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Visualizations</a:t>
          </a:r>
        </a:p>
      </dsp:txBody>
      <dsp:txXfrm>
        <a:off x="0" y="2468436"/>
        <a:ext cx="6373813" cy="822577"/>
      </dsp:txXfrm>
    </dsp:sp>
    <dsp:sp modelId="{7EB0EAA5-D810-47D4-B10B-FB5C9D189521}">
      <dsp:nvSpPr>
        <dsp:cNvPr id="0" name=""/>
        <dsp:cNvSpPr/>
      </dsp:nvSpPr>
      <dsp:spPr>
        <a:xfrm>
          <a:off x="0" y="3291013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2A4A-FEAD-4473-9011-9639DA607A85}">
      <dsp:nvSpPr>
        <dsp:cNvPr id="0" name=""/>
        <dsp:cNvSpPr/>
      </dsp:nvSpPr>
      <dsp:spPr>
        <a:xfrm>
          <a:off x="0" y="3291013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Findings</a:t>
          </a:r>
        </a:p>
      </dsp:txBody>
      <dsp:txXfrm>
        <a:off x="0" y="3291013"/>
        <a:ext cx="6373813" cy="822577"/>
      </dsp:txXfrm>
    </dsp:sp>
    <dsp:sp modelId="{73C5C48F-6169-4742-B06C-E9161DD6393D}">
      <dsp:nvSpPr>
        <dsp:cNvPr id="0" name=""/>
        <dsp:cNvSpPr/>
      </dsp:nvSpPr>
      <dsp:spPr>
        <a:xfrm>
          <a:off x="0" y="4113591"/>
          <a:ext cx="6373813" cy="0"/>
        </a:xfrm>
        <a:prstGeom prst="line">
          <a:avLst/>
        </a:prstGeom>
        <a:solidFill>
          <a:schemeClr val="accent2">
            <a:hueOff val="6410733"/>
            <a:satOff val="6838"/>
            <a:lumOff val="2126"/>
            <a:alphaOff val="0"/>
          </a:schemeClr>
        </a:solidFill>
        <a:ln w="12700" cap="flat" cmpd="sng" algn="ctr">
          <a:solidFill>
            <a:schemeClr val="accent2">
              <a:hueOff val="6410733"/>
              <a:satOff val="6838"/>
              <a:lumOff val="2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0E94A-70EA-4FD6-8538-13FEBED3C1B6}">
      <dsp:nvSpPr>
        <dsp:cNvPr id="0" name=""/>
        <dsp:cNvSpPr/>
      </dsp:nvSpPr>
      <dsp:spPr>
        <a:xfrm>
          <a:off x="0" y="4113591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Limitations</a:t>
          </a:r>
        </a:p>
      </dsp:txBody>
      <dsp:txXfrm>
        <a:off x="0" y="4113591"/>
        <a:ext cx="6373813" cy="822577"/>
      </dsp:txXfrm>
    </dsp:sp>
    <dsp:sp modelId="{D2896C1B-47B9-44AC-B48F-22B34B999E29}">
      <dsp:nvSpPr>
        <dsp:cNvPr id="0" name=""/>
        <dsp:cNvSpPr/>
      </dsp:nvSpPr>
      <dsp:spPr>
        <a:xfrm>
          <a:off x="0" y="4936169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0F00-A55D-41D4-8436-7AD59BF5FA90}">
      <dsp:nvSpPr>
        <dsp:cNvPr id="0" name=""/>
        <dsp:cNvSpPr/>
      </dsp:nvSpPr>
      <dsp:spPr>
        <a:xfrm>
          <a:off x="0" y="4936169"/>
          <a:ext cx="6373813" cy="82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Summary</a:t>
          </a:r>
        </a:p>
      </dsp:txBody>
      <dsp:txXfrm>
        <a:off x="0" y="4936169"/>
        <a:ext cx="6373813" cy="82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7E43-A6E9-4A35-1FEE-E67C42D1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7475D-4406-3642-E8A1-5520040A3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313F2-1A93-4AD6-272D-8020E8896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DCC90-8169-6014-2670-DE62540AF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Predicting Age with Multiple Linear Regression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D41221-BD60-414E-B7AF-18B86ED6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B1524-0072-4F61-6271-F3E73B09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7" y="2289792"/>
            <a:ext cx="9474420" cy="938154"/>
          </a:xfrm>
        </p:spPr>
        <p:txBody>
          <a:bodyPr anchor="ctr">
            <a:noAutofit/>
          </a:bodyPr>
          <a:lstStyle/>
          <a:p>
            <a:r>
              <a:rPr lang="en-US" sz="3200" dirty="0"/>
              <a:t>This model can be used to predict a person’s age, thus helping to determine if they are a longevity risk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DC206-4039-A8A0-43F0-986845D9D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082" y="3166176"/>
            <a:ext cx="11237911" cy="209938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Formula:</a:t>
            </a:r>
          </a:p>
          <a:p>
            <a:r>
              <a:rPr lang="en-US" sz="1800" dirty="0"/>
              <a:t>Age (years) = </a:t>
            </a:r>
            <a:r>
              <a:rPr lang="en-US" sz="1800" dirty="0">
                <a:effectLst/>
                <a:ea typeface="Calibri" panose="020F0502020204030204" pitchFamily="34" charset="0"/>
              </a:rPr>
              <a:t>73.02 + 0.03 (Cholesterol Level) + 0.04 (Blood Glucose Level) - 25.87 (Bone Density)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 – 32.61 (Vision Sharpness) + 0.15 (Hearing Ability) - 0.57 (Smoking Status)</a:t>
            </a:r>
          </a:p>
          <a:p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B5093A-0E7B-46CF-B851-F9D4C647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379F58-36C9-4C9E-801D-A39D2D06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ABE080-9BC6-495D-8CAD-96A8EFAEE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9E8E16-D3D2-4D4C-AE9A-80C16AD3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96D316-95F8-4C9C-9D28-62F04791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D6CEBA-47DA-4621-A755-21077543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7EE62-5683-189C-73DE-F2C4E726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40AE4A-6F2B-1280-FC1F-1C50CC7A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549276"/>
            <a:ext cx="5437187" cy="1343320"/>
          </a:xfrm>
        </p:spPr>
        <p:txBody>
          <a:bodyPr anchor="b"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15A54-2178-9376-8909-1DE9910A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080" y="2423525"/>
            <a:ext cx="5437187" cy="20109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Multiple Linear Regression Limitations – sensitive to outliers. Outliers must be handled carefully before performing analysis.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ea typeface="Calibri" panose="020F0502020204030204" pitchFamily="34" charset="0"/>
              </a:rPr>
              <a:t>Data Limitations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Calibri" panose="020F0502020204030204" pitchFamily="34" charset="0"/>
              </a:rPr>
              <a:t> – The major life insurance company’s data may not include all the relevant health and lifestyle variables. </a:t>
            </a:r>
            <a:endParaRPr lang="en-US" sz="2000" dirty="0">
              <a:solidFill>
                <a:schemeClr val="tx1">
                  <a:alpha val="60000"/>
                </a:schemeClr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0" tIns="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  <a:ea typeface="Calibri" panose="020F0502020204030204" pitchFamily="34" charset="0"/>
              </a:rPr>
              <a:t>Gather comprehensive health and lifestyle information on current customers and their beneficiaries.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Calibri" panose="020F0502020204030204" pitchFamily="34" charset="0"/>
              </a:rPr>
              <a:t>C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  <a:ea typeface="Calibri" panose="020F0502020204030204" pitchFamily="34" charset="0"/>
              </a:rPr>
              <a:t>ollect similar health and lifestyle information for new customers and their beneficiaries. 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 descr="White arrows painted on the asphalt">
            <a:extLst>
              <a:ext uri="{FF2B5EF4-FFF2-40B4-BE49-F238E27FC236}">
                <a16:creationId xmlns:a16="http://schemas.microsoft.com/office/drawing/2014/main" id="{16CA4A06-6581-3DAF-EAC0-7DEE2DF8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2" r="17210" b="3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5"/>
            <a:ext cx="5179330" cy="1045350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2453268"/>
            <a:ext cx="5179330" cy="3899596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By using a predictive multiple linear regression model, insights can be gained into whether an individual may be considered a longevity risk. </a:t>
            </a:r>
          </a:p>
          <a:p>
            <a:r>
              <a:rPr lang="en-US" b="0" i="0" dirty="0">
                <a:effectLst/>
                <a:latin typeface="Inter"/>
              </a:rPr>
              <a:t>Identifying individuals who are likely to live longer than expected allows life insurance companies to take proactive measures to mitigate unexpected cash flow issues.</a:t>
            </a:r>
            <a:endParaRPr lang="en-US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Agenda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8FD34-76C2-96D8-67A0-DF12706A88B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23621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FD5D-2DBF-19EB-BB89-FF4EF85E5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6360F-F9AD-2265-8E3D-E50B6F2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Kim Fowler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Completing a 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  <a:effectLst/>
              </a:rPr>
              <a:t>Master's degree in Data Analytics from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WGU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Database Developer with 10 years of experience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Predicting a person's age (years) from a set of health and lifestyle variables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Placeholder 13" descr="Data points digital background">
            <a:extLst>
              <a:ext uri="{FF2B5EF4-FFF2-40B4-BE49-F238E27FC236}">
                <a16:creationId xmlns:a16="http://schemas.microsoft.com/office/drawing/2014/main" id="{C3D094C0-2A84-4F02-3EDE-06B89FBA1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r="5911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Hypothesis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7" y="238996"/>
            <a:ext cx="9144000" cy="2286000"/>
          </a:xfrm>
        </p:spPr>
        <p:txBody>
          <a:bodyPr/>
          <a:lstStyle/>
          <a:p>
            <a:pPr algn="l"/>
            <a:r>
              <a:rPr lang="en-US" dirty="0"/>
              <a:t>A defined set heath and lifestyle variables statistically significantly affect Age (years).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97" y="2694054"/>
            <a:ext cx="7003312" cy="22860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Hypothesis - The variables Cholesterol Level,  Bone Density, Blood Glucose Level, Vision Sharpness, Hearing Ability, and Smoking Status do impact Age (years).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Alterative Hypothesis - The variables Cholesterol Level,  Bone Density, Blood Glucose Level, Vision Sharpness, Hearing Ability, and Smoking Status do not impact Age (years).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Data-Analysis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Data Collection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Exploratory Data Analysis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Prepare the Data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Data Wrangling 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Predictive Modeling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Feature Selection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Model Evaluation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8378608-36D8-6908-D8E8-B5E62FC3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627" b="-1"/>
          <a:stretch/>
        </p:blipFill>
        <p:spPr>
          <a:xfrm>
            <a:off x="6924675" y="1313599"/>
            <a:ext cx="4713922" cy="423080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1BB58-89D0-C2EB-BDE1-BE5AE6A0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8CDCBC6E-D2D8-C1E9-8120-D7A43CBA87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DDDEB1-E279-E6C9-68B5-83D2D759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D32C3A-4031-A8DC-EBE6-650343483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Gaining insight into the data</a:t>
            </a:r>
          </a:p>
        </p:txBody>
      </p:sp>
    </p:spTree>
    <p:extLst>
      <p:ext uri="{BB962C8B-B14F-4D97-AF65-F5344CB8AC3E}">
        <p14:creationId xmlns:p14="http://schemas.microsoft.com/office/powerpoint/2010/main" val="33945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73481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400" dirty="0"/>
              <a:t>Visualizations to explore the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799E4-4526-4C8E-23F4-C77866ED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90" y="1104963"/>
            <a:ext cx="5763147" cy="2218812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D79A6-34D2-6D44-EEFD-FBF33E87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0" y="3756879"/>
            <a:ext cx="2994793" cy="2433269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C5E6B-D992-C229-4DE0-0540FE50B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556" y="3756879"/>
            <a:ext cx="3311177" cy="2326101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802560"/>
          </a:xfrm>
          <a:noFill/>
        </p:spPr>
        <p:txBody>
          <a:bodyPr anchor="b"/>
          <a:lstStyle/>
          <a:p>
            <a:pPr algn="l"/>
            <a:r>
              <a:rPr lang="en-US" dirty="0"/>
              <a:t>Research Findings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106818" y="0"/>
            <a:ext cx="608476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725D78EC-50CC-7950-71DB-FB919888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0" y="1308937"/>
            <a:ext cx="4041140" cy="20637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4E92E44-79EC-C7F2-07F4-43CFE556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0" y="3372687"/>
            <a:ext cx="4041140" cy="25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{AECCDE45-010A-4986-8D69-1D275E1376CE}tf33713516_win32</Template>
  <TotalTime>4317</TotalTime>
  <Words>349</Words>
  <Application>Microsoft Office PowerPoint</Application>
  <PresentationFormat>Widescreen</PresentationFormat>
  <Paragraphs>50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Inter</vt:lpstr>
      <vt:lpstr>Walbaum Display</vt:lpstr>
      <vt:lpstr>3DFloatVTI</vt:lpstr>
      <vt:lpstr>Predicting Age with Multiple Linear Regression</vt:lpstr>
      <vt:lpstr>Agenda</vt:lpstr>
      <vt:lpstr>Introduction</vt:lpstr>
      <vt:lpstr>Hypothesis</vt:lpstr>
      <vt:lpstr>A defined set heath and lifestyle variables statistically significantly affect Age (years).</vt:lpstr>
      <vt:lpstr>Data-Analysis Process</vt:lpstr>
      <vt:lpstr>Data Visualizations</vt:lpstr>
      <vt:lpstr>Visualizations to explore the Data</vt:lpstr>
      <vt:lpstr>Research Findings</vt:lpstr>
      <vt:lpstr>This model can be used to predict a person’s age, thus helping to determine if they are a longevity risk </vt:lpstr>
      <vt:lpstr>Limitations</vt:lpstr>
      <vt:lpstr>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Fowler</dc:creator>
  <cp:lastModifiedBy>Kimberly Fowler</cp:lastModifiedBy>
  <cp:revision>15</cp:revision>
  <dcterms:created xsi:type="dcterms:W3CDTF">2025-01-27T09:00:16Z</dcterms:created>
  <dcterms:modified xsi:type="dcterms:W3CDTF">2025-01-30T08:57:38Z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