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5" r:id="rId15"/>
    <p:sldId id="270" r:id="rId16"/>
    <p:sldId id="271" r:id="rId17"/>
    <p:sldId id="272" r:id="rId18"/>
    <p:sldId id="274" r:id="rId19"/>
    <p:sldId id="28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BAB-DD78-4EDA-988C-00CA3FA698A7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98C2-6342-46BD-95E3-036B943A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1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BAB-DD78-4EDA-988C-00CA3FA698A7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98C2-6342-46BD-95E3-036B943A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1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BAB-DD78-4EDA-988C-00CA3FA698A7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98C2-6342-46BD-95E3-036B943A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2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BAB-DD78-4EDA-988C-00CA3FA698A7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98C2-6342-46BD-95E3-036B943A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7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BAB-DD78-4EDA-988C-00CA3FA698A7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98C2-6342-46BD-95E3-036B943A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6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BAB-DD78-4EDA-988C-00CA3FA698A7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98C2-6342-46BD-95E3-036B943A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8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BAB-DD78-4EDA-988C-00CA3FA698A7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98C2-6342-46BD-95E3-036B943A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2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BAB-DD78-4EDA-988C-00CA3FA698A7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98C2-6342-46BD-95E3-036B943A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3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BAB-DD78-4EDA-988C-00CA3FA698A7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98C2-6342-46BD-95E3-036B943A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50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BAB-DD78-4EDA-988C-00CA3FA698A7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98C2-6342-46BD-95E3-036B943A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BAB-DD78-4EDA-988C-00CA3FA698A7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98C2-6342-46BD-95E3-036B943A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2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8BAB-DD78-4EDA-988C-00CA3FA698A7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498C2-6342-46BD-95E3-036B943A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42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기말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Vector,</a:t>
            </a:r>
            <a:r>
              <a:rPr lang="ko-KR" altLang="en-US" dirty="0"/>
              <a:t>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변환 행렬에 대하여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김웅원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72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Matrix4x4 (</a:t>
            </a:r>
            <a:r>
              <a:rPr lang="ko-KR" altLang="en-US" dirty="0" err="1" smtClean="0"/>
              <a:t>정방행렬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정의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2480" y="1690687"/>
            <a:ext cx="67513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Static </a:t>
            </a:r>
            <a:r>
              <a:rPr lang="ko-KR" altLang="en-US" sz="2000" dirty="0" smtClean="0"/>
              <a:t>을 이용해서 단위 행렬과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행렬 정의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Union </a:t>
            </a:r>
            <a:r>
              <a:rPr lang="ko-KR" altLang="en-US" sz="2000" dirty="0" smtClean="0"/>
              <a:t>을 이용해서 단일 접근과 반복 접근에 용이하게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기본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실행시</a:t>
            </a:r>
            <a:r>
              <a:rPr lang="ko-KR" altLang="en-US" sz="2000" dirty="0" smtClean="0"/>
              <a:t> 단위 행렬로 </a:t>
            </a:r>
            <a:r>
              <a:rPr lang="ko-KR" altLang="en-US" sz="2000" dirty="0" err="1" smtClean="0"/>
              <a:t>셋팅한다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행렬의 연산 구현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비교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덧셈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뺄셈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스칼라 곱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err="1" smtClean="0"/>
              <a:t>행벡터와</a:t>
            </a:r>
            <a:r>
              <a:rPr lang="ko-KR" altLang="en-US" sz="2000" dirty="0" smtClean="0"/>
              <a:t> 곱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 smtClean="0"/>
          </a:p>
          <a:p>
            <a:r>
              <a:rPr lang="ko-KR" altLang="en-US" sz="2000" dirty="0" smtClean="0"/>
              <a:t>기본적으로 정방행렬이기 때문에 </a:t>
            </a:r>
            <a:r>
              <a:rPr lang="en-US" altLang="ko-KR" sz="2000" dirty="0" smtClean="0"/>
              <a:t>SIZE</a:t>
            </a:r>
            <a:r>
              <a:rPr lang="ko-KR" altLang="en-US" sz="2000" dirty="0" smtClean="0"/>
              <a:t>값을 부여해서 사용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6"/>
            <a:ext cx="3532586" cy="47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Matrix4x4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연산 코드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92140" y="1690687"/>
            <a:ext cx="56616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행렬의 비교</a:t>
            </a:r>
            <a:endParaRPr lang="en-US" altLang="ko-KR" sz="2200" b="1" dirty="0" smtClean="0"/>
          </a:p>
          <a:p>
            <a:endParaRPr lang="en-US" altLang="ko-KR" dirty="0"/>
          </a:p>
          <a:p>
            <a:r>
              <a:rPr lang="ko-KR" altLang="en-US" dirty="0" smtClean="0"/>
              <a:t>모든 원소가 동일할 경우 두 행렬은 같은 행렬이라고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 (for)</a:t>
            </a:r>
            <a:r>
              <a:rPr lang="ko-KR" altLang="en-US" dirty="0" smtClean="0"/>
              <a:t>을 이용해서 구현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4750866" cy="1877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2139" y="3824287"/>
            <a:ext cx="566166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행렬의 덧셈</a:t>
            </a:r>
            <a:endParaRPr lang="en-US" altLang="ko-KR" sz="22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행렬 간 </a:t>
            </a:r>
            <a:r>
              <a:rPr lang="ko-KR" altLang="en-US" dirty="0" smtClean="0"/>
              <a:t>모든 원소 끼리 더해 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행렬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모두 </a:t>
            </a:r>
            <a:r>
              <a:rPr lang="en-US" altLang="ko-KR" dirty="0" smtClean="0"/>
              <a:t>m x n </a:t>
            </a:r>
            <a:r>
              <a:rPr lang="ko-KR" altLang="en-US" dirty="0" smtClean="0"/>
              <a:t>와 같이 동일한 크기의 행렬일 경우만 가능하다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(for)</a:t>
            </a:r>
            <a:r>
              <a:rPr lang="ko-KR" altLang="en-US" dirty="0" smtClean="0"/>
              <a:t>을 이용해 구현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4286"/>
            <a:ext cx="4750866" cy="236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Matrix4x4</a:t>
            </a:r>
            <a:r>
              <a:rPr lang="ko-KR" altLang="en-US" dirty="0"/>
              <a:t>의 연산 코드 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92140" y="1690687"/>
            <a:ext cx="56616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행렬의 </a:t>
            </a:r>
            <a:r>
              <a:rPr lang="ko-KR" altLang="en-US" sz="2200" b="1" dirty="0" smtClean="0"/>
              <a:t>뺄셈</a:t>
            </a:r>
            <a:endParaRPr lang="en-US" altLang="ko-KR" sz="2200" b="1" dirty="0" smtClean="0"/>
          </a:p>
          <a:p>
            <a:endParaRPr lang="en-US" altLang="ko-KR" dirty="0"/>
          </a:p>
          <a:p>
            <a:r>
              <a:rPr lang="ko-KR" altLang="en-US" dirty="0" smtClean="0"/>
              <a:t>행렬 간 모든 원소 끼리 빼준다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행렬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모두 </a:t>
            </a:r>
            <a:r>
              <a:rPr lang="en-US" altLang="ko-KR" dirty="0"/>
              <a:t>m x n </a:t>
            </a:r>
            <a:r>
              <a:rPr lang="ko-KR" altLang="en-US" dirty="0"/>
              <a:t>와 같이 동일한 크기의 행렬일 경우만 가능하다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반복 문</a:t>
            </a:r>
            <a:r>
              <a:rPr lang="en-US" altLang="ko-KR" dirty="0" smtClean="0"/>
              <a:t> </a:t>
            </a:r>
            <a:r>
              <a:rPr lang="en-US" altLang="ko-KR" dirty="0" smtClean="0"/>
              <a:t>(for)</a:t>
            </a:r>
            <a:r>
              <a:rPr lang="ko-KR" altLang="en-US" dirty="0" smtClean="0"/>
              <a:t>을 이용해서 구현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692140" y="4212967"/>
            <a:ext cx="566166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행렬의 </a:t>
            </a:r>
            <a:r>
              <a:rPr lang="ko-KR" altLang="en-US" sz="2200" b="1" dirty="0" smtClean="0"/>
              <a:t>스칼라 곱</a:t>
            </a:r>
            <a:endParaRPr lang="en-US" altLang="ko-KR" sz="22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행렬의 모든 원소에 스칼라 값을 곱해 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반복 문</a:t>
            </a:r>
            <a:r>
              <a:rPr lang="en-US" altLang="ko-KR" dirty="0" smtClean="0"/>
              <a:t>(for)</a:t>
            </a:r>
            <a:r>
              <a:rPr lang="ko-KR" altLang="en-US" dirty="0" smtClean="0"/>
              <a:t>을 이용해 구현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85330"/>
            <a:ext cx="4750866" cy="1200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2967"/>
            <a:ext cx="4750867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Matrix4x4</a:t>
            </a:r>
            <a:r>
              <a:rPr lang="ko-KR" altLang="en-US" dirty="0"/>
              <a:t>의 연산 코드 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5100" y="1690687"/>
            <a:ext cx="48387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행렬의 </a:t>
            </a:r>
            <a:r>
              <a:rPr lang="ko-KR" altLang="en-US" sz="2200" b="1" dirty="0" smtClean="0"/>
              <a:t>곱셈</a:t>
            </a:r>
            <a:endParaRPr lang="en-US" altLang="ko-KR" sz="2200" b="1" dirty="0" smtClean="0"/>
          </a:p>
          <a:p>
            <a:endParaRPr lang="en-US" altLang="ko-KR" dirty="0"/>
          </a:p>
          <a:p>
            <a:r>
              <a:rPr lang="ko-KR" altLang="en-US" dirty="0" smtClean="0"/>
              <a:t>아래와 같은 형태로 구현하며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행렬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 x n, 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 x r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형태일때만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 (for)</a:t>
            </a:r>
            <a:r>
              <a:rPr lang="ko-KR" altLang="en-US" dirty="0" smtClean="0"/>
              <a:t>을 이용해서 </a:t>
            </a:r>
            <a:r>
              <a:rPr lang="ko-KR" altLang="en-US" dirty="0" smtClean="0"/>
              <a:t>구현했다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3824286"/>
            <a:ext cx="4796790" cy="1714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5537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Matrix4x4</a:t>
            </a:r>
            <a:r>
              <a:rPr lang="ko-KR" altLang="en-US" dirty="0"/>
              <a:t>의 연산 코드 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824286"/>
            <a:ext cx="48387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행 벡터와 </a:t>
            </a:r>
            <a:r>
              <a:rPr lang="ko-KR" altLang="en-US" sz="2200" b="1" dirty="0" smtClean="0"/>
              <a:t>곱셈</a:t>
            </a:r>
            <a:endParaRPr lang="en-US" altLang="ko-KR" sz="2200" b="1" dirty="0" smtClean="0"/>
          </a:p>
          <a:p>
            <a:endParaRPr lang="en-US" altLang="ko-KR" dirty="0"/>
          </a:p>
          <a:p>
            <a:r>
              <a:rPr lang="ko-KR" altLang="en-US" dirty="0" smtClean="0"/>
              <a:t>행렬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 x n, 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 x r </a:t>
            </a:r>
            <a:r>
              <a:rPr lang="ko-KR" altLang="en-US" dirty="0" smtClean="0"/>
              <a:t>의 형태이기 때문에 곱셈이 가능하다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비교적 원소의 </a:t>
            </a:r>
            <a:r>
              <a:rPr lang="ko-KR" altLang="en-US" dirty="0" err="1" smtClean="0"/>
              <a:t>갯수가</a:t>
            </a:r>
            <a:r>
              <a:rPr lang="ko-KR" altLang="en-US" dirty="0" smtClean="0"/>
              <a:t> 적어서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위해 단순 코드로 구현했다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824285"/>
            <a:ext cx="4796790" cy="20928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6"/>
            <a:ext cx="974979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Matrix1x4 &amp; Matrix 4x1 (</a:t>
            </a:r>
            <a:r>
              <a:rPr lang="ko-KR" altLang="en-US" dirty="0" err="1" smtClean="0"/>
              <a:t>행벡터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열벡터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정의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38390" y="1735990"/>
            <a:ext cx="39154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Union </a:t>
            </a:r>
            <a:r>
              <a:rPr lang="ko-KR" altLang="en-US" sz="2000" dirty="0" smtClean="0"/>
              <a:t>을 이용해서 단일 접근과 반복 접근에 용이하게 구현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행렬의 연산 구현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비교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덧셈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뺄셈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스칼라 곱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 smtClean="0"/>
          </a:p>
          <a:p>
            <a:r>
              <a:rPr lang="ko-KR" altLang="en-US" sz="2000" dirty="0" smtClean="0"/>
              <a:t>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 벡터이기 </a:t>
            </a:r>
            <a:r>
              <a:rPr lang="ko-KR" altLang="en-US" sz="2000" dirty="0" smtClean="0"/>
              <a:t>때문에 </a:t>
            </a:r>
            <a:r>
              <a:rPr lang="ko-KR" altLang="en-US" sz="2000" dirty="0" smtClean="0"/>
              <a:t>반복 문을 위해 </a:t>
            </a:r>
            <a:r>
              <a:rPr lang="en-US" altLang="ko-KR" sz="2000" dirty="0" smtClean="0"/>
              <a:t>XSIZE, YSIZE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정의해서 사용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1735990"/>
            <a:ext cx="3178810" cy="4048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390" y="1735990"/>
            <a:ext cx="317881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Matrix1x4, Matrix4x1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연산 </a:t>
            </a:r>
            <a:r>
              <a:rPr lang="ko-KR" altLang="en-US" dirty="0" smtClean="0"/>
              <a:t>코드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92140" y="1690687"/>
            <a:ext cx="581406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행렬의 비교</a:t>
            </a:r>
            <a:endParaRPr lang="en-US" altLang="ko-KR" sz="2200" b="1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smtClean="0"/>
              <a:t>원소가 동일할 경우 두 행렬은 같은 행렬이라고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비교적 원소의 </a:t>
            </a:r>
            <a:r>
              <a:rPr lang="ko-KR" altLang="en-US" dirty="0" err="1" smtClean="0"/>
              <a:t>갯수가</a:t>
            </a:r>
            <a:r>
              <a:rPr lang="ko-KR" altLang="en-US" dirty="0" smtClean="0"/>
              <a:t> 적기 때문에 단순한 코드로 구현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692139" y="3824287"/>
            <a:ext cx="581406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행렬의 덧셈</a:t>
            </a:r>
            <a:endParaRPr lang="en-US" altLang="ko-KR" sz="2200" b="1" dirty="0" smtClean="0"/>
          </a:p>
          <a:p>
            <a:r>
              <a:rPr lang="ko-KR" altLang="en-US" dirty="0" smtClean="0"/>
              <a:t>행렬 간 </a:t>
            </a:r>
            <a:r>
              <a:rPr lang="ko-KR" altLang="en-US" dirty="0" smtClean="0"/>
              <a:t>모든 원소 끼리 더해 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행렬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모두 </a:t>
            </a:r>
            <a:r>
              <a:rPr lang="en-US" altLang="ko-KR" dirty="0" smtClean="0"/>
              <a:t>m x n </a:t>
            </a:r>
            <a:r>
              <a:rPr lang="ko-KR" altLang="en-US" dirty="0" smtClean="0"/>
              <a:t>와 같이 동일한 크기의 행렬일 경우만 가능하다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비교적 원소의 </a:t>
            </a:r>
            <a:r>
              <a:rPr lang="ko-KR" altLang="en-US" dirty="0" err="1"/>
              <a:t>갯수가</a:t>
            </a:r>
            <a:r>
              <a:rPr lang="ko-KR" altLang="en-US" dirty="0"/>
              <a:t> 적기 때문에 단순한 코드로 구현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6"/>
            <a:ext cx="4750866" cy="1905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4287"/>
            <a:ext cx="4750866" cy="23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Matrix1x4, Matrix4x1</a:t>
            </a:r>
            <a:r>
              <a:rPr lang="ko-KR" altLang="en-US" dirty="0"/>
              <a:t>의 연산 코드 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92140" y="1690687"/>
            <a:ext cx="58140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행렬의 </a:t>
            </a:r>
            <a:r>
              <a:rPr lang="ko-KR" altLang="en-US" sz="2200" b="1" dirty="0" smtClean="0"/>
              <a:t>뺄셈</a:t>
            </a:r>
            <a:endParaRPr lang="en-US" altLang="ko-KR" sz="2200" b="1" dirty="0" smtClean="0"/>
          </a:p>
          <a:p>
            <a:r>
              <a:rPr lang="ko-KR" altLang="en-US" dirty="0" smtClean="0"/>
              <a:t>행렬 간 모든 원소 끼리 빼준다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행렬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모두 </a:t>
            </a:r>
            <a:r>
              <a:rPr lang="en-US" altLang="ko-KR" dirty="0"/>
              <a:t>m x n </a:t>
            </a:r>
            <a:r>
              <a:rPr lang="ko-KR" altLang="en-US" dirty="0"/>
              <a:t>와 같이 동일한 크기의 행렬일 경우만 가능하다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비교적 원소의 </a:t>
            </a:r>
            <a:r>
              <a:rPr lang="ko-KR" altLang="en-US" dirty="0" err="1"/>
              <a:t>갯수가</a:t>
            </a:r>
            <a:r>
              <a:rPr lang="ko-KR" altLang="en-US" dirty="0"/>
              <a:t> 적기 때문에 단순한 코드로 구현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692140" y="4411661"/>
            <a:ext cx="581406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행렬의 </a:t>
            </a:r>
            <a:r>
              <a:rPr lang="ko-KR" altLang="en-US" sz="2200" b="1" dirty="0" smtClean="0"/>
              <a:t>스칼라 곱</a:t>
            </a:r>
            <a:endParaRPr lang="en-US" altLang="ko-KR" sz="22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행렬의 모든 원소에 스칼라 값을 곱해 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비교적 원소의 </a:t>
            </a:r>
            <a:r>
              <a:rPr lang="ko-KR" altLang="en-US" dirty="0" err="1"/>
              <a:t>갯수가</a:t>
            </a:r>
            <a:r>
              <a:rPr lang="ko-KR" altLang="en-US" dirty="0"/>
              <a:t> 적기 때문에 단순한 코드로 구현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6"/>
            <a:ext cx="4750867" cy="22249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411661"/>
            <a:ext cx="4750867" cy="20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Matrix1x4, Matrix4x1</a:t>
            </a:r>
            <a:r>
              <a:rPr lang="ko-KR" altLang="en-US" dirty="0"/>
              <a:t>의 연산 코드 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5699" y="3633786"/>
            <a:ext cx="50212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행렬의 </a:t>
            </a:r>
            <a:r>
              <a:rPr lang="ko-KR" altLang="en-US" sz="2200" b="1" dirty="0" smtClean="0"/>
              <a:t>곱셈</a:t>
            </a:r>
            <a:endParaRPr lang="en-US" altLang="ko-KR" sz="2200" b="1" dirty="0" smtClean="0"/>
          </a:p>
          <a:p>
            <a:endParaRPr lang="en-US" altLang="ko-KR" dirty="0"/>
          </a:p>
          <a:p>
            <a:r>
              <a:rPr lang="ko-KR" altLang="en-US" dirty="0" smtClean="0"/>
              <a:t>아래와 같은 형태로 구현하며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행렬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 x n, 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 x r </a:t>
            </a:r>
            <a:r>
              <a:rPr lang="ko-KR" altLang="en-US" dirty="0" smtClean="0"/>
              <a:t>의 형태일 경우에만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m x r</a:t>
            </a:r>
            <a:r>
              <a:rPr lang="ko-KR" altLang="en-US" dirty="0" smtClean="0"/>
              <a:t> 행렬을 반환한다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 4x1 * 1x4 = 4x4, 1x4 * 4x1 = 1x1(scalar)</a:t>
            </a:r>
          </a:p>
          <a:p>
            <a:endParaRPr lang="en-US" altLang="ko-KR" dirty="0"/>
          </a:p>
          <a:p>
            <a:r>
              <a:rPr lang="ko-KR" altLang="en-US" dirty="0" smtClean="0"/>
              <a:t>반복 문</a:t>
            </a:r>
            <a:r>
              <a:rPr lang="en-US" altLang="ko-KR" dirty="0" smtClean="0"/>
              <a:t> </a:t>
            </a:r>
            <a:r>
              <a:rPr lang="en-US" altLang="ko-KR" dirty="0" smtClean="0"/>
              <a:t>(for)</a:t>
            </a:r>
            <a:r>
              <a:rPr lang="ko-KR" altLang="en-US" dirty="0" smtClean="0"/>
              <a:t>을 이용해서 구현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6"/>
            <a:ext cx="5300662" cy="426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699" y="1690686"/>
            <a:ext cx="5021264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Matrix1x4, Matrix4x1</a:t>
            </a:r>
            <a:r>
              <a:rPr lang="ko-KR" altLang="en-US" dirty="0"/>
              <a:t>의 연산 코드 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5699" y="1690686"/>
            <a:ext cx="502126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/>
              <a:t>전치행렬</a:t>
            </a:r>
            <a:r>
              <a:rPr lang="ko-KR" altLang="en-US" sz="2200" b="1" dirty="0" smtClean="0"/>
              <a:t> 구하기</a:t>
            </a:r>
            <a:endParaRPr lang="en-US" altLang="ko-KR" sz="2200" b="1" dirty="0" smtClean="0"/>
          </a:p>
          <a:p>
            <a:endParaRPr lang="en-US" altLang="ko-KR" dirty="0"/>
          </a:p>
          <a:p>
            <a:r>
              <a:rPr lang="en-US" altLang="ko-KR" dirty="0" smtClean="0"/>
              <a:t>4</a:t>
            </a:r>
            <a:r>
              <a:rPr lang="en-US" altLang="ko-KR" dirty="0" smtClean="0"/>
              <a:t>x1</a:t>
            </a:r>
            <a:r>
              <a:rPr lang="ko-KR" altLang="en-US" dirty="0" smtClean="0"/>
              <a:t>행렬을 </a:t>
            </a:r>
            <a:r>
              <a:rPr lang="en-US" altLang="ko-KR" dirty="0" smtClean="0"/>
              <a:t>1x4</a:t>
            </a:r>
            <a:r>
              <a:rPr lang="ko-KR" altLang="en-US" dirty="0" smtClean="0"/>
              <a:t>행렬로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1x4</a:t>
            </a:r>
            <a:r>
              <a:rPr lang="ko-KR" altLang="en-US" dirty="0" smtClean="0"/>
              <a:t>행렬을 </a:t>
            </a:r>
            <a:r>
              <a:rPr lang="en-US" altLang="ko-KR" dirty="0" smtClean="0"/>
              <a:t>4x1</a:t>
            </a:r>
            <a:r>
              <a:rPr lang="ko-KR" altLang="en-US" dirty="0" smtClean="0"/>
              <a:t>행렬로 변환해주는 함수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6"/>
            <a:ext cx="50863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r>
              <a:rPr lang="en-US" altLang="ko-KR" dirty="0"/>
              <a:t>(</a:t>
            </a:r>
            <a:r>
              <a:rPr lang="en-US" altLang="ko-KR" dirty="0" smtClean="0"/>
              <a:t>Vector)</a:t>
            </a:r>
            <a:r>
              <a:rPr lang="ko-KR" altLang="en-US" dirty="0" smtClean="0"/>
              <a:t>의 정의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유클리디안</a:t>
            </a:r>
            <a:r>
              <a:rPr lang="ko-KR" altLang="en-US" dirty="0" smtClean="0"/>
              <a:t> 벡터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49584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smtClean="0"/>
              <a:t>위치와 크기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방향을 모두 가지는 </a:t>
            </a:r>
            <a:r>
              <a:rPr lang="ko-KR" altLang="en-US" sz="2400" dirty="0" smtClean="0"/>
              <a:t>값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시작점과 끝점이 존재하며 이로 인해 방향이 결정된다</a:t>
            </a:r>
            <a:r>
              <a:rPr lang="en-US" altLang="ko-KR" sz="2400" dirty="0" smtClean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벡터의 크기는 피타고라스의 정리에 의해 </a:t>
            </a:r>
            <a:r>
              <a:rPr lang="ko-KR" altLang="en-US" sz="2400" dirty="0" smtClean="0"/>
              <a:t>결정된다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벡터의 크기와 방향이 같다면 두 벡터는 상등하다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따라서 원점으로 이동시켜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개의 점으로 표현한다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44" y="3866357"/>
            <a:ext cx="4321856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 title="ㅁㄴㅇ"/>
          <p:cNvSpPr/>
          <p:nvPr/>
        </p:nvSpPr>
        <p:spPr>
          <a:xfrm>
            <a:off x="7523729" y="5901191"/>
            <a:ext cx="3338286" cy="2757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차원에서의 표현 방법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944" y="1690688"/>
            <a:ext cx="4321856" cy="1542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 title="ㅁㄴㅇ"/>
          <p:cNvSpPr/>
          <p:nvPr/>
        </p:nvSpPr>
        <p:spPr>
          <a:xfrm>
            <a:off x="7523729" y="3411821"/>
            <a:ext cx="3338286" cy="2757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기하학적 의미의 벡터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812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 </a:t>
            </a:r>
            <a:r>
              <a:rPr lang="ko-KR" altLang="en-US" dirty="0" err="1" smtClean="0"/>
              <a:t>변환행렬</a:t>
            </a:r>
            <a:r>
              <a:rPr lang="en-US" altLang="ko-KR" dirty="0" smtClean="0"/>
              <a:t>(Transform Matrix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선형 대수학에서 선형 변환을 행렬로 나타낸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3D </a:t>
            </a:r>
            <a:r>
              <a:rPr lang="ko-KR" altLang="en-US" dirty="0" smtClean="0"/>
              <a:t>렌더링 파이프라인에서 사용하는 이유는 행렬 곱의 결합 법칙에 의해 연산의 수가 비약적으로 줄어들기 때문이다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V</a:t>
            </a:r>
            <a:r>
              <a:rPr lang="ko-KR" altLang="en-US" dirty="0"/>
              <a:t>₂</a:t>
            </a:r>
            <a:r>
              <a:rPr lang="en-US" altLang="ko-KR" dirty="0"/>
              <a:t> = V * </a:t>
            </a:r>
            <a:r>
              <a:rPr lang="en-US" altLang="ko-KR" dirty="0" smtClean="0"/>
              <a:t>T,	V</a:t>
            </a:r>
            <a:r>
              <a:rPr lang="ko-KR" altLang="en-US" dirty="0"/>
              <a:t>₂</a:t>
            </a:r>
            <a:r>
              <a:rPr lang="en-US" altLang="ko-KR" dirty="0"/>
              <a:t> = V</a:t>
            </a:r>
            <a:r>
              <a:rPr lang="ko-KR" altLang="en-US" dirty="0"/>
              <a:t>₂</a:t>
            </a:r>
            <a:r>
              <a:rPr lang="en-US" altLang="ko-KR" dirty="0" smtClean="0"/>
              <a:t> </a:t>
            </a:r>
            <a:r>
              <a:rPr lang="en-US" altLang="ko-KR" dirty="0"/>
              <a:t>* </a:t>
            </a:r>
            <a:r>
              <a:rPr lang="en-US" altLang="ko-KR" dirty="0" smtClean="0"/>
              <a:t>S,</a:t>
            </a:r>
            <a:r>
              <a:rPr lang="en-US" altLang="ko-KR" dirty="0"/>
              <a:t> 	V</a:t>
            </a:r>
            <a:r>
              <a:rPr lang="ko-KR" altLang="en-US" dirty="0"/>
              <a:t>₂</a:t>
            </a:r>
            <a:r>
              <a:rPr lang="en-US" altLang="ko-KR" dirty="0"/>
              <a:t> = V</a:t>
            </a:r>
            <a:r>
              <a:rPr lang="ko-KR" altLang="en-US" dirty="0"/>
              <a:t>₂</a:t>
            </a:r>
            <a:r>
              <a:rPr lang="en-US" altLang="ko-KR" dirty="0"/>
              <a:t> * </a:t>
            </a:r>
            <a:r>
              <a:rPr lang="en-US" altLang="ko-KR" dirty="0" smtClean="0"/>
              <a:t>R</a:t>
            </a:r>
            <a:endParaRPr lang="en-US" altLang="ko-KR" dirty="0"/>
          </a:p>
          <a:p>
            <a:r>
              <a:rPr lang="en-US" altLang="ko-KR" dirty="0" smtClean="0"/>
              <a:t>V</a:t>
            </a:r>
            <a:r>
              <a:rPr lang="ko-KR" altLang="en-US" dirty="0"/>
              <a:t>₂</a:t>
            </a:r>
            <a:r>
              <a:rPr lang="en-US" altLang="ko-KR" dirty="0" smtClean="0"/>
              <a:t> = V * (T * S * R)</a:t>
            </a:r>
          </a:p>
          <a:p>
            <a:endParaRPr lang="en-US" altLang="ko-KR" dirty="0"/>
          </a:p>
          <a:p>
            <a:r>
              <a:rPr lang="ko-KR" altLang="en-US" dirty="0" smtClean="0"/>
              <a:t>동차 </a:t>
            </a:r>
            <a:r>
              <a:rPr lang="ko-KR" altLang="en-US" dirty="0" err="1" smtClean="0"/>
              <a:t>좌표계에</a:t>
            </a:r>
            <a:r>
              <a:rPr lang="ko-KR" altLang="en-US" dirty="0" smtClean="0"/>
              <a:t> 의해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변환이지만</a:t>
            </a:r>
            <a:r>
              <a:rPr lang="en-US" altLang="ko-KR" dirty="0" smtClean="0"/>
              <a:t>, 1x4, 4x4</a:t>
            </a:r>
            <a:r>
              <a:rPr lang="ko-KR" altLang="en-US" dirty="0" smtClean="0"/>
              <a:t>행렬을 이용한다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76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동차 </a:t>
            </a:r>
            <a:r>
              <a:rPr lang="ko-KR" altLang="en-US" dirty="0" err="1" smtClean="0"/>
              <a:t>좌표계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동차좌표계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직교좌표계에서 </a:t>
            </a:r>
            <a:r>
              <a:rPr lang="ko-KR" altLang="en-US" dirty="0" smtClean="0"/>
              <a:t>마지막 차원</a:t>
            </a:r>
            <a:r>
              <a:rPr lang="en-US" altLang="ko-KR" dirty="0" smtClean="0"/>
              <a:t> W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첨가한 형태이다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동차좌표계</a:t>
            </a:r>
            <a:r>
              <a:rPr lang="ko-KR" altLang="en-US" dirty="0" smtClean="0"/>
              <a:t> 점</a:t>
            </a:r>
            <a:r>
              <a:rPr lang="en-US" altLang="ko-KR" dirty="0" smtClean="0"/>
              <a:t>(2,2,2,2) </a:t>
            </a:r>
            <a:r>
              <a:rPr lang="ko-KR" altLang="en-US" dirty="0" smtClean="0"/>
              <a:t>과 점</a:t>
            </a:r>
            <a:r>
              <a:rPr lang="en-US" altLang="ko-KR" dirty="0" smtClean="0"/>
              <a:t>(1,1,1,1)</a:t>
            </a:r>
            <a:r>
              <a:rPr lang="ko-KR" altLang="en-US" dirty="0" smtClean="0"/>
              <a:t>은 직교좌표계로 변환하면 </a:t>
            </a:r>
            <a:r>
              <a:rPr lang="en-US" altLang="ko-KR" dirty="0" smtClean="0"/>
              <a:t>(1,1,1)</a:t>
            </a:r>
            <a:r>
              <a:rPr lang="ko-KR" altLang="en-US" dirty="0" smtClean="0"/>
              <a:t>로 동일한 위치의 점이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동차좌표계를 사용하지 않는다면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3</a:t>
            </a:r>
            <a:r>
              <a:rPr lang="en-US" altLang="ko-KR" dirty="0" smtClean="0"/>
              <a:t>x3</a:t>
            </a:r>
            <a:r>
              <a:rPr lang="ko-KR" altLang="en-US" dirty="0" smtClean="0"/>
              <a:t>행렬을 이용해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이동 변환</a:t>
            </a:r>
            <a:r>
              <a:rPr lang="en-US" altLang="ko-KR" dirty="0" smtClean="0"/>
              <a:t>(</a:t>
            </a:r>
            <a:r>
              <a:rPr lang="en-US" altLang="ko-KR" dirty="0" smtClean="0"/>
              <a:t>Translation)</a:t>
            </a:r>
            <a:r>
              <a:rPr lang="ko-KR" altLang="en-US" dirty="0" smtClean="0"/>
              <a:t>을 구현할 수 없다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사영</a:t>
            </a:r>
            <a:r>
              <a:rPr lang="ko-KR" altLang="en-US" dirty="0" smtClean="0"/>
              <a:t> 변환</a:t>
            </a:r>
            <a:r>
              <a:rPr lang="en-US" altLang="ko-KR" dirty="0" smtClean="0"/>
              <a:t>(Projection)</a:t>
            </a:r>
            <a:r>
              <a:rPr lang="ko-KR" altLang="en-US" dirty="0" smtClean="0"/>
              <a:t>을 하기에 용이하다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97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 </a:t>
            </a:r>
            <a:r>
              <a:rPr lang="ko-KR" altLang="en-US" dirty="0" err="1" smtClean="0"/>
              <a:t>변환행렬</a:t>
            </a:r>
            <a:r>
              <a:rPr lang="en-US" altLang="ko-KR" dirty="0" smtClean="0"/>
              <a:t>(Transform Matrix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91544"/>
            <a:ext cx="2238375" cy="1409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462462"/>
            <a:ext cx="2238375" cy="1409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075" y="2233613"/>
            <a:ext cx="2828925" cy="1314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300" y="2233613"/>
            <a:ext cx="2828928" cy="1314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2299" y="4510087"/>
            <a:ext cx="2828929" cy="1314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197" y="1822212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 변환</a:t>
            </a:r>
            <a:r>
              <a:rPr lang="en-US" altLang="ko-KR" dirty="0" smtClean="0"/>
              <a:t>(translate)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196" y="4140755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크기 변환</a:t>
            </a:r>
            <a:r>
              <a:rPr lang="en-US" altLang="ko-KR" dirty="0" smtClean="0"/>
              <a:t>(scaling)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32297" y="4140755"/>
            <a:ext cx="282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ko-KR" altLang="en-US" dirty="0" smtClean="0"/>
              <a:t>축 회전 변환</a:t>
            </a:r>
            <a:r>
              <a:rPr lang="en-US" altLang="ko-KR" dirty="0" smtClean="0"/>
              <a:t>(Y rotate)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32297" y="1822212"/>
            <a:ext cx="282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 회전 변환</a:t>
            </a:r>
            <a:r>
              <a:rPr lang="en-US" altLang="ko-KR" dirty="0" smtClean="0"/>
              <a:t>(X rotate)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20075" y="1822212"/>
            <a:ext cx="282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</a:t>
            </a:r>
            <a:r>
              <a:rPr lang="ko-KR" altLang="en-US" dirty="0" smtClean="0"/>
              <a:t>축 회전 변환</a:t>
            </a:r>
            <a:r>
              <a:rPr lang="en-US" altLang="ko-KR" dirty="0" smtClean="0"/>
              <a:t>(Z rotate)</a:t>
            </a:r>
          </a:p>
        </p:txBody>
      </p:sp>
    </p:spTree>
    <p:extLst>
      <p:ext uri="{BB962C8B-B14F-4D97-AF65-F5344CB8AC3E}">
        <p14:creationId xmlns:p14="http://schemas.microsoft.com/office/powerpoint/2010/main" val="20820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 err="1"/>
              <a:t>변환행렬</a:t>
            </a:r>
            <a:r>
              <a:rPr lang="en-US" altLang="ko-KR" dirty="0"/>
              <a:t>(Transform Matrix) </a:t>
            </a:r>
            <a:r>
              <a:rPr lang="ko-KR" altLang="en-US" dirty="0" smtClean="0"/>
              <a:t>의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5021"/>
            <a:ext cx="10659440" cy="1514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737022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이동 변환 행렬 정의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4063946"/>
            <a:ext cx="106492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단위 행렬에 증가 값을 넣어 행렬을 이동변환행렬로 바꿔준다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행벡터와의</a:t>
            </a:r>
            <a:r>
              <a:rPr lang="ko-KR" altLang="en-US" dirty="0" smtClean="0"/>
              <a:t> 곱 연산이기 때문에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행의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번 원소에 값을 할당한다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만약 </a:t>
            </a:r>
            <a:r>
              <a:rPr lang="ko-KR" altLang="en-US" dirty="0" err="1" smtClean="0"/>
              <a:t>열벡터와의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곱연산</a:t>
            </a:r>
            <a:r>
              <a:rPr lang="ko-KR" altLang="en-US" dirty="0" smtClean="0"/>
              <a:t> 이라면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열의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번 원소에 값을 할당한다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후에 이동 함수를 통해 각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에 행렬을 곱해주면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(delta)</a:t>
            </a:r>
            <a:r>
              <a:rPr lang="ko-KR" altLang="en-US" dirty="0" smtClean="0"/>
              <a:t>만큼 이동한 </a:t>
            </a:r>
            <a:r>
              <a:rPr lang="en-US" altLang="ko-KR" dirty="0" smtClean="0"/>
              <a:t>Vertex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1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 err="1"/>
              <a:t>변환행렬</a:t>
            </a:r>
            <a:r>
              <a:rPr lang="en-US" altLang="ko-KR" dirty="0"/>
              <a:t>(Transform Matrix) </a:t>
            </a:r>
            <a:r>
              <a:rPr lang="ko-KR" altLang="en-US" dirty="0" smtClean="0"/>
              <a:t>의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737022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축척 변환 행렬 정의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4063946"/>
            <a:ext cx="1051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단위 행렬에 증가 값을 넣어 행렬을 축척변환행렬로 바꿔준다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증가값이</a:t>
            </a:r>
            <a:r>
              <a:rPr lang="en-US" altLang="ko-KR" dirty="0"/>
              <a:t> </a:t>
            </a:r>
            <a:r>
              <a:rPr lang="en-US" altLang="ko-KR" dirty="0" smtClean="0"/>
              <a:t>0 &lt; S &lt; 1 </a:t>
            </a:r>
            <a:r>
              <a:rPr lang="ko-KR" altLang="en-US" dirty="0" smtClean="0"/>
              <a:t>이라면 축소</a:t>
            </a:r>
            <a:r>
              <a:rPr lang="en-US" altLang="ko-KR" dirty="0" smtClean="0"/>
              <a:t>, S &gt; 1 </a:t>
            </a:r>
            <a:r>
              <a:rPr lang="ko-KR" altLang="en-US" dirty="0" smtClean="0"/>
              <a:t>이라면 확대를 의미한다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후에 축척 함수를 통해 각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에 행렬을 곱해주면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( S )</a:t>
            </a:r>
            <a:r>
              <a:rPr lang="ko-KR" altLang="en-US" dirty="0" smtClean="0"/>
              <a:t>만큼 </a:t>
            </a:r>
            <a:endParaRPr lang="en-US" altLang="ko-KR" dirty="0" smtClean="0"/>
          </a:p>
          <a:p>
            <a:r>
              <a:rPr lang="ko-KR" altLang="en-US" dirty="0" smtClean="0"/>
              <a:t>축소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확대된 </a:t>
            </a:r>
            <a:r>
              <a:rPr lang="en-US" altLang="ko-KR" dirty="0" smtClean="0"/>
              <a:t>Vertex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198687"/>
            <a:ext cx="10515601" cy="17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 err="1"/>
              <a:t>변환행렬</a:t>
            </a:r>
            <a:r>
              <a:rPr lang="en-US" altLang="ko-KR" dirty="0"/>
              <a:t>(Transform Matrix) </a:t>
            </a:r>
            <a:r>
              <a:rPr lang="ko-KR" altLang="en-US" dirty="0" smtClean="0"/>
              <a:t>의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737022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회전 변환 행렬 정의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56400" y="2198687"/>
            <a:ext cx="459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단위 행렬에 라디안 값을 넣어 행렬을 </a:t>
            </a:r>
            <a:endParaRPr lang="en-US" altLang="ko-KR" dirty="0" smtClean="0"/>
          </a:p>
          <a:p>
            <a:r>
              <a:rPr lang="ko-KR" altLang="en-US" dirty="0" smtClean="0"/>
              <a:t>회전변환행렬로 바꿔준다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라디안 값을 이용해 행렬에 값을 넣어준다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후에 회전 함수를 통해 각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에 행렬을 곱해주면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( Radian )</a:t>
            </a:r>
            <a:r>
              <a:rPr lang="ko-KR" altLang="en-US" dirty="0" smtClean="0"/>
              <a:t>만큼 </a:t>
            </a:r>
            <a:endParaRPr lang="en-US" altLang="ko-KR" dirty="0" smtClean="0"/>
          </a:p>
          <a:p>
            <a:r>
              <a:rPr lang="ko-KR" altLang="en-US" dirty="0" smtClean="0"/>
              <a:t>회전한 </a:t>
            </a:r>
            <a:r>
              <a:rPr lang="en-US" altLang="ko-KR" dirty="0" smtClean="0"/>
              <a:t>Vertex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198687"/>
            <a:ext cx="58007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도형 회전 함수 정의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7370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이동 함수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89800" y="2245021"/>
            <a:ext cx="406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삼각형을 이동시키는 함수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삼각형과 이동 증가 값을 받아서 </a:t>
            </a:r>
            <a:endParaRPr lang="en-US" altLang="ko-KR" dirty="0" smtClean="0"/>
          </a:p>
          <a:p>
            <a:r>
              <a:rPr lang="ko-KR" altLang="en-US" dirty="0" smtClean="0"/>
              <a:t>행렬을 만든 뒤 삼각형의 각 꼭지점에</a:t>
            </a:r>
            <a:endParaRPr lang="en-US" altLang="ko-KR" dirty="0" smtClean="0"/>
          </a:p>
          <a:p>
            <a:r>
              <a:rPr lang="ko-KR" altLang="en-US" dirty="0" smtClean="0"/>
              <a:t>행렬을 곱해주면 이동한 값을 얻을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2D </a:t>
            </a:r>
            <a:r>
              <a:rPr lang="ko-KR" altLang="en-US" dirty="0" smtClean="0"/>
              <a:t>오브젝트이지만 </a:t>
            </a:r>
            <a:r>
              <a:rPr lang="en-US" altLang="ko-KR" dirty="0" smtClean="0"/>
              <a:t>z</a:t>
            </a:r>
            <a:r>
              <a:rPr lang="ko-KR" altLang="en-US" dirty="0" err="1" smtClean="0"/>
              <a:t>이동값을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셋팅하면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4x4</a:t>
            </a:r>
            <a:r>
              <a:rPr lang="ko-KR" altLang="en-US" dirty="0" err="1" smtClean="0"/>
              <a:t>행렬으로도</a:t>
            </a:r>
            <a:r>
              <a:rPr lang="ko-KR" altLang="en-US" dirty="0" smtClean="0"/>
              <a:t> 이동을 구현할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5021"/>
            <a:ext cx="6353175" cy="402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도형 회전 함수 정의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7370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회전 함수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89800" y="2198687"/>
            <a:ext cx="406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삼각형을 회전시키는 함수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삼각형과 각도</a:t>
            </a:r>
            <a:r>
              <a:rPr lang="en-US" altLang="ko-KR" dirty="0" smtClean="0"/>
              <a:t>(Degree)</a:t>
            </a:r>
            <a:r>
              <a:rPr lang="ko-KR" altLang="en-US" dirty="0" smtClean="0"/>
              <a:t>값을 받아서 </a:t>
            </a:r>
            <a:endParaRPr lang="en-US" altLang="ko-KR" dirty="0" smtClean="0"/>
          </a:p>
          <a:p>
            <a:r>
              <a:rPr lang="ko-KR" altLang="en-US" dirty="0" smtClean="0"/>
              <a:t>행렬을 만든 뒤 삼각형의 각 꼭지점에</a:t>
            </a:r>
            <a:endParaRPr lang="en-US" altLang="ko-KR" dirty="0" smtClean="0"/>
          </a:p>
          <a:p>
            <a:r>
              <a:rPr lang="ko-KR" altLang="en-US" dirty="0" smtClean="0"/>
              <a:t>행렬을 곱해주면 회전한 값을 얻을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회전 행렬을 기존의 삼각형의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에 곱할 경우 원점을 기준으로 회전하기 때문에 원점으로 이동 후 회전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원래 위치로 이동의 과정을 거친다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회전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이동의 행렬을 곱해서 하나의 </a:t>
            </a:r>
            <a:r>
              <a:rPr lang="ko-KR" altLang="en-US" dirty="0" err="1" smtClean="0"/>
              <a:t>행렬으로</a:t>
            </a:r>
            <a:r>
              <a:rPr lang="ko-KR" altLang="en-US" dirty="0" smtClean="0"/>
              <a:t> 만든 뒤 곱해주면 </a:t>
            </a:r>
            <a:r>
              <a:rPr lang="ko-KR" altLang="en-US" dirty="0" err="1" smtClean="0"/>
              <a:t>결합법칙에</a:t>
            </a:r>
            <a:r>
              <a:rPr lang="ko-KR" altLang="en-US" dirty="0" smtClean="0"/>
              <a:t> 의해 같은 결과값을 갖는다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8687"/>
            <a:ext cx="6337300" cy="41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도형 회전 함수 정의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7370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축척 함수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89800" y="2245021"/>
            <a:ext cx="406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삼각형을 축소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확대시키는 함수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삼각형과 크기 증가 값을 받아서 </a:t>
            </a:r>
            <a:endParaRPr lang="en-US" altLang="ko-KR" dirty="0" smtClean="0"/>
          </a:p>
          <a:p>
            <a:r>
              <a:rPr lang="ko-KR" altLang="en-US" dirty="0" smtClean="0"/>
              <a:t>행렬을 만든 뒤 삼각형의 각 꼭지점에</a:t>
            </a:r>
            <a:endParaRPr lang="en-US" altLang="ko-KR" dirty="0" smtClean="0"/>
          </a:p>
          <a:p>
            <a:r>
              <a:rPr lang="ko-KR" altLang="en-US" dirty="0" smtClean="0"/>
              <a:t>행렬을 곱해주면 이동한 값을 얻을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회전과 마찬가지로 원점을 기준으로 확대 축소 되기 때문에 원점으로 </a:t>
            </a:r>
            <a:r>
              <a:rPr lang="ko-KR" altLang="en-US" dirty="0" err="1" smtClean="0"/>
              <a:t>이동후</a:t>
            </a:r>
            <a:r>
              <a:rPr lang="ko-KR" altLang="en-US" dirty="0" smtClean="0"/>
              <a:t> 다시 돌아오는 과정이 필요하다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회전과 마찬가지로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행렬을 곱해서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행렬로 만들어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곱해주는것으로</a:t>
            </a:r>
            <a:r>
              <a:rPr lang="ko-KR" altLang="en-US" dirty="0" smtClean="0"/>
              <a:t> 연산의 수를 줄일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8688"/>
            <a:ext cx="6451600" cy="42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</a:t>
            </a:r>
            <a:r>
              <a:rPr lang="ko-KR" altLang="en-US" dirty="0" smtClean="0"/>
              <a:t>의 여러가지 연산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836403" y="1612593"/>
            <a:ext cx="3030139" cy="2133598"/>
            <a:chOff x="836403" y="2313633"/>
            <a:chExt cx="3030139" cy="2133598"/>
          </a:xfrm>
        </p:grpSpPr>
        <p:grpSp>
          <p:nvGrpSpPr>
            <p:cNvPr id="14" name="그룹 13"/>
            <p:cNvGrpSpPr/>
            <p:nvPr/>
          </p:nvGrpSpPr>
          <p:grpSpPr>
            <a:xfrm>
              <a:off x="836403" y="2313633"/>
              <a:ext cx="3030139" cy="1604664"/>
              <a:chOff x="996043" y="1436915"/>
              <a:chExt cx="3030139" cy="1604664"/>
            </a:xfrm>
          </p:grpSpPr>
          <p:cxnSp>
            <p:nvCxnSpPr>
              <p:cNvPr id="8" name="직선 화살표 연결선 7"/>
              <p:cNvCxnSpPr/>
              <p:nvPr/>
            </p:nvCxnSpPr>
            <p:spPr>
              <a:xfrm flipV="1">
                <a:off x="996043" y="2122714"/>
                <a:ext cx="881743" cy="9144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 flipV="1">
                <a:off x="2313214" y="1436915"/>
                <a:ext cx="1543049" cy="160019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491142" y="2579914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A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69619" y="2579914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2</a:t>
                </a:r>
                <a:r>
                  <a:rPr lang="en-US" altLang="ko-KR" sz="2400" dirty="0" smtClean="0"/>
                  <a:t>A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585784" y="3985566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스칼라 곱</a:t>
              </a:r>
              <a:endParaRPr lang="en-US" altLang="ko-KR" sz="2400" dirty="0" smtClean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365297" y="1612593"/>
            <a:ext cx="2113776" cy="2133597"/>
            <a:chOff x="4654908" y="2313633"/>
            <a:chExt cx="2113776" cy="2133597"/>
          </a:xfrm>
        </p:grpSpPr>
        <p:sp>
          <p:nvSpPr>
            <p:cNvPr id="46" name="TextBox 45"/>
            <p:cNvSpPr txBox="1"/>
            <p:nvPr/>
          </p:nvSpPr>
          <p:spPr>
            <a:xfrm>
              <a:off x="5312870" y="398556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덧셈</a:t>
              </a:r>
              <a:endParaRPr lang="en-US" altLang="ko-KR" sz="2400" dirty="0" smtClean="0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4654908" y="2313633"/>
              <a:ext cx="2113776" cy="1600200"/>
              <a:chOff x="5353245" y="2313633"/>
              <a:chExt cx="2113776" cy="1600200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flipV="1">
                <a:off x="5546567" y="2313633"/>
                <a:ext cx="545272" cy="111216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/>
              <p:nvPr/>
            </p:nvCxnSpPr>
            <p:spPr>
              <a:xfrm>
                <a:off x="5546567" y="3425802"/>
                <a:ext cx="1404257" cy="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6090434" y="2320399"/>
                <a:ext cx="1376587" cy="9844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6950824" y="2337008"/>
                <a:ext cx="516197" cy="1088794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 flipV="1">
                <a:off x="5546567" y="2337008"/>
                <a:ext cx="1920454" cy="109328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5353245" y="2637389"/>
                <a:ext cx="386644" cy="46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A</a:t>
                </a:r>
                <a:endParaRPr lang="ko-KR" altLang="en-US" sz="24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066594" y="3449178"/>
                <a:ext cx="364202" cy="46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B</a:t>
                </a:r>
                <a:endParaRPr lang="ko-KR" altLang="en-US" sz="24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545566" y="2702849"/>
                <a:ext cx="782587" cy="46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A+B</a:t>
                </a:r>
                <a:endParaRPr lang="ko-KR" altLang="en-US" sz="2400" dirty="0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7164563" y="1609395"/>
            <a:ext cx="1715269" cy="2133597"/>
            <a:chOff x="7065136" y="2143381"/>
            <a:chExt cx="1715269" cy="2113832"/>
          </a:xfrm>
        </p:grpSpPr>
        <p:grpSp>
          <p:nvGrpSpPr>
            <p:cNvPr id="63" name="그룹 62"/>
            <p:cNvGrpSpPr/>
            <p:nvPr/>
          </p:nvGrpSpPr>
          <p:grpSpPr>
            <a:xfrm>
              <a:off x="7065136" y="2143381"/>
              <a:ext cx="1715269" cy="1583589"/>
              <a:chOff x="1494294" y="4889193"/>
              <a:chExt cx="1715269" cy="1573834"/>
            </a:xfrm>
          </p:grpSpPr>
          <p:cxnSp>
            <p:nvCxnSpPr>
              <p:cNvPr id="51" name="직선 화살표 연결선 50"/>
              <p:cNvCxnSpPr/>
              <p:nvPr/>
            </p:nvCxnSpPr>
            <p:spPr>
              <a:xfrm flipV="1">
                <a:off x="1608302" y="4889193"/>
                <a:ext cx="545272" cy="111216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>
                <a:off x="1608302" y="6001362"/>
                <a:ext cx="1404257" cy="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 flipV="1">
                <a:off x="2153574" y="4889193"/>
                <a:ext cx="858985" cy="111217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1494294" y="5151120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A</a:t>
                </a:r>
                <a:endParaRPr lang="ko-KR" altLang="en-US" sz="24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085481" y="6001362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B</a:t>
                </a:r>
                <a:endParaRPr lang="ko-KR" altLang="en-US" sz="2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516745" y="5078033"/>
                <a:ext cx="692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A-B</a:t>
                </a:r>
                <a:endParaRPr lang="ko-KR" altLang="en-US" sz="2400" dirty="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522134" y="379554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뺄셈</a:t>
              </a:r>
              <a:endParaRPr lang="en-US" altLang="ko-KR" sz="2400" dirty="0" smtClean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613684" y="4212469"/>
            <a:ext cx="1482316" cy="1807240"/>
            <a:chOff x="4647421" y="3978996"/>
            <a:chExt cx="1482316" cy="1937014"/>
          </a:xfrm>
        </p:grpSpPr>
        <p:cxnSp>
          <p:nvCxnSpPr>
            <p:cNvPr id="83" name="직선 화살표 연결선 82"/>
            <p:cNvCxnSpPr/>
            <p:nvPr/>
          </p:nvCxnSpPr>
          <p:spPr>
            <a:xfrm flipH="1">
              <a:off x="4647421" y="4904933"/>
              <a:ext cx="780187" cy="5085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5431743" y="4898789"/>
              <a:ext cx="697994" cy="567673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5442848" y="3978996"/>
              <a:ext cx="0" cy="91979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773113" y="4137823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AXB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07491" y="486633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83595" y="486633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5437193" y="4766705"/>
              <a:ext cx="114770" cy="89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5549362" y="4854640"/>
              <a:ext cx="0" cy="129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H="1">
              <a:off x="5332864" y="4776788"/>
              <a:ext cx="94744" cy="64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5332864" y="4840861"/>
              <a:ext cx="0" cy="129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원호 110"/>
            <p:cNvSpPr/>
            <p:nvPr/>
          </p:nvSpPr>
          <p:spPr>
            <a:xfrm rot="8472325">
              <a:off x="5315246" y="4762661"/>
              <a:ext cx="255203" cy="23980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14348" y="554667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외적</a:t>
              </a:r>
              <a:endParaRPr lang="en-US" altLang="ko-KR" dirty="0" smtClean="0"/>
            </a:p>
          </p:txBody>
        </p:sp>
        <p:cxnSp>
          <p:nvCxnSpPr>
            <p:cNvPr id="114" name="직선 화살표 연결선 113"/>
            <p:cNvCxnSpPr/>
            <p:nvPr/>
          </p:nvCxnSpPr>
          <p:spPr>
            <a:xfrm>
              <a:off x="5446981" y="4898789"/>
              <a:ext cx="0" cy="74609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1530336" y="4158888"/>
            <a:ext cx="1635671" cy="1810208"/>
            <a:chOff x="1530336" y="4158888"/>
            <a:chExt cx="1635671" cy="1810208"/>
          </a:xfrm>
        </p:grpSpPr>
        <p:grpSp>
          <p:nvGrpSpPr>
            <p:cNvPr id="80" name="그룹 79"/>
            <p:cNvGrpSpPr/>
            <p:nvPr/>
          </p:nvGrpSpPr>
          <p:grpSpPr>
            <a:xfrm>
              <a:off x="1530336" y="4158888"/>
              <a:ext cx="1635671" cy="1810208"/>
              <a:chOff x="706988" y="4600848"/>
              <a:chExt cx="1635671" cy="1810208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706988" y="4600848"/>
                <a:ext cx="1635671" cy="1607862"/>
                <a:chOff x="2579823" y="4739640"/>
                <a:chExt cx="1168077" cy="1303429"/>
              </a:xfrm>
            </p:grpSpPr>
            <p:cxnSp>
              <p:nvCxnSpPr>
                <p:cNvPr id="67" name="직선 화살표 연결선 66"/>
                <p:cNvCxnSpPr/>
                <p:nvPr/>
              </p:nvCxnSpPr>
              <p:spPr>
                <a:xfrm flipV="1">
                  <a:off x="2682418" y="4739640"/>
                  <a:ext cx="621464" cy="97536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/>
                <p:cNvCxnSpPr/>
                <p:nvPr/>
              </p:nvCxnSpPr>
              <p:spPr>
                <a:xfrm>
                  <a:off x="2682418" y="5715000"/>
                  <a:ext cx="1065482" cy="0"/>
                </a:xfrm>
                <a:prstGeom prst="straightConnector1">
                  <a:avLst/>
                </a:prstGeom>
                <a:ln w="254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원호 73"/>
                <p:cNvSpPr/>
                <p:nvPr/>
              </p:nvSpPr>
              <p:spPr>
                <a:xfrm rot="1197668">
                  <a:off x="2579823" y="5502278"/>
                  <a:ext cx="342918" cy="342918"/>
                </a:xfrm>
                <a:prstGeom prst="arc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2827579" y="5366653"/>
                  <a:ext cx="362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Θ</a:t>
                  </a:r>
                  <a:endParaRPr lang="ko-KR" altLang="en-US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682418" y="4986829"/>
                  <a:ext cx="3369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A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3046683" y="5673737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B</a:t>
                  </a:r>
                  <a:endParaRPr lang="en-US" altLang="ko-KR" dirty="0" smtClean="0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1201658" y="604172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내적</a:t>
                </a:r>
                <a:endParaRPr lang="en-US" altLang="ko-KR" dirty="0" smtClean="0"/>
              </a:p>
            </p:txBody>
          </p:sp>
        </p:grpSp>
        <p:cxnSp>
          <p:nvCxnSpPr>
            <p:cNvPr id="118" name="직선 연결선 117"/>
            <p:cNvCxnSpPr/>
            <p:nvPr/>
          </p:nvCxnSpPr>
          <p:spPr>
            <a:xfrm>
              <a:off x="2544244" y="4158888"/>
              <a:ext cx="0" cy="1203168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4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Vector3D</a:t>
            </a:r>
            <a:r>
              <a:rPr lang="ko-KR" altLang="en-US" dirty="0" smtClean="0"/>
              <a:t>의 정의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2480" y="1690687"/>
            <a:ext cx="67513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Static </a:t>
            </a:r>
            <a:r>
              <a:rPr lang="ko-KR" altLang="en-US" sz="2000" dirty="0" smtClean="0"/>
              <a:t>을 이용해서 단위 벡터와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벡터 정의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W </a:t>
            </a:r>
            <a:r>
              <a:rPr lang="ko-KR" altLang="en-US" sz="2000" dirty="0" smtClean="0"/>
              <a:t>동차 </a:t>
            </a:r>
            <a:r>
              <a:rPr lang="ko-KR" altLang="en-US" sz="2000" dirty="0" err="1" smtClean="0"/>
              <a:t>좌표계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값을 </a:t>
            </a:r>
            <a:r>
              <a:rPr lang="ko-KR" altLang="en-US" sz="2000" dirty="0" smtClean="0"/>
              <a:t>이용해서 </a:t>
            </a:r>
            <a:r>
              <a:rPr lang="ko-KR" altLang="en-US" sz="2000" dirty="0" smtClean="0"/>
              <a:t>변환행렬과의 연산을 가능하게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벡터의 연산 구현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스칼라 곱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덧셈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뺄셈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내적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외적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r>
              <a:rPr lang="ko-KR" altLang="en-US" sz="2000" dirty="0" smtClean="0"/>
              <a:t>벡터의 기본 연산을 응용한 </a:t>
            </a:r>
            <a:r>
              <a:rPr lang="en-US" altLang="ko-KR" sz="2000" dirty="0" smtClean="0"/>
              <a:t>cos(theta)</a:t>
            </a:r>
            <a:r>
              <a:rPr lang="ko-KR" altLang="en-US" sz="2000" dirty="0" smtClean="0"/>
              <a:t>값 연산 및 </a:t>
            </a:r>
            <a:r>
              <a:rPr lang="en-US" altLang="ko-KR" sz="2000" dirty="0" smtClean="0"/>
              <a:t>Normalization </a:t>
            </a:r>
            <a:r>
              <a:rPr lang="ko-KR" altLang="en-US" sz="2000" dirty="0" smtClean="0"/>
              <a:t>구현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3528061" cy="48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Vector3D </a:t>
            </a:r>
            <a:r>
              <a:rPr lang="ko-KR" altLang="en-US" dirty="0" smtClean="0"/>
              <a:t>연산 정의</a:t>
            </a:r>
            <a:r>
              <a:rPr lang="en-US" altLang="ko-KR" dirty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코드 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7880" y="1690687"/>
            <a:ext cx="54559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Vector</a:t>
            </a:r>
            <a:r>
              <a:rPr lang="ko-KR" altLang="en-US" sz="2200" b="1" dirty="0" smtClean="0"/>
              <a:t>의 덧셈</a:t>
            </a:r>
            <a:endParaRPr lang="en-US" altLang="ko-KR" sz="2200" b="1" dirty="0" smtClean="0"/>
          </a:p>
          <a:p>
            <a:r>
              <a:rPr lang="en-US" altLang="ko-KR" dirty="0" smtClean="0"/>
              <a:t>U = (a, b, c)	V = (x, y, z)</a:t>
            </a:r>
          </a:p>
          <a:p>
            <a:r>
              <a:rPr lang="en-US" altLang="ko-KR" dirty="0" smtClean="0"/>
              <a:t>U+V = (a+x, b+y, c+z)</a:t>
            </a:r>
          </a:p>
          <a:p>
            <a:endParaRPr lang="en-US" altLang="ko-KR" dirty="0"/>
          </a:p>
          <a:p>
            <a:r>
              <a:rPr lang="ko-KR" altLang="en-US" dirty="0" smtClean="0"/>
              <a:t>연산자 재정의를 통해서 구현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4933950" cy="1095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7879" y="3617832"/>
            <a:ext cx="545592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Vector</a:t>
            </a:r>
            <a:r>
              <a:rPr lang="ko-KR" altLang="en-US" sz="2200" b="1" dirty="0" smtClean="0"/>
              <a:t>의 뺄셈</a:t>
            </a:r>
            <a:endParaRPr lang="en-US" altLang="ko-KR" sz="2200" b="1" dirty="0" smtClean="0"/>
          </a:p>
          <a:p>
            <a:r>
              <a:rPr lang="en-US" altLang="ko-KR" dirty="0" smtClean="0"/>
              <a:t>U = (a, b, c)	V = (x, y, z)</a:t>
            </a:r>
          </a:p>
          <a:p>
            <a:r>
              <a:rPr lang="en-US" altLang="ko-KR" dirty="0" smtClean="0"/>
              <a:t>U-V = (a-x, b-y, c-z)</a:t>
            </a:r>
          </a:p>
          <a:p>
            <a:endParaRPr lang="en-US" altLang="ko-KR" dirty="0"/>
          </a:p>
          <a:p>
            <a:r>
              <a:rPr lang="ko-KR" altLang="en-US" dirty="0" smtClean="0"/>
              <a:t>연산자 재정의를 통해서 구현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7832"/>
            <a:ext cx="49339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Vector3D </a:t>
            </a:r>
            <a:r>
              <a:rPr lang="ko-KR" altLang="en-US" dirty="0" smtClean="0"/>
              <a:t>연산 정의</a:t>
            </a:r>
            <a:r>
              <a:rPr lang="en-US" altLang="ko-KR" dirty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코드 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7880" y="1690687"/>
            <a:ext cx="54559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Vector</a:t>
            </a:r>
            <a:r>
              <a:rPr lang="ko-KR" altLang="en-US" sz="2200" b="1" dirty="0" smtClean="0"/>
              <a:t>의 스칼라 곱</a:t>
            </a:r>
            <a:endParaRPr lang="en-US" altLang="ko-KR" sz="2200" b="1" dirty="0" smtClean="0"/>
          </a:p>
          <a:p>
            <a:r>
              <a:rPr lang="en-US" altLang="ko-KR" dirty="0" smtClean="0"/>
              <a:t>U = (x, y, z)	AU = (Ax, Ay, Az)</a:t>
            </a:r>
          </a:p>
          <a:p>
            <a:r>
              <a:rPr lang="ko-KR" altLang="en-US" dirty="0" smtClean="0"/>
              <a:t>연산자 재정의를 통해서 구현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897879" y="2992992"/>
            <a:ext cx="54559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Vector</a:t>
            </a:r>
            <a:r>
              <a:rPr lang="ko-KR" altLang="en-US" sz="2200" b="1" dirty="0" smtClean="0"/>
              <a:t>의 내적 </a:t>
            </a:r>
            <a:r>
              <a:rPr lang="en-US" altLang="ko-KR" sz="2200" b="1" dirty="0" smtClean="0"/>
              <a:t>(dot_product)</a:t>
            </a:r>
          </a:p>
          <a:p>
            <a:r>
              <a:rPr lang="en-US" altLang="ko-KR" dirty="0" smtClean="0"/>
              <a:t>U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V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정사영</a:t>
            </a:r>
            <a:r>
              <a:rPr lang="ko-KR" altLang="en-US" dirty="0" smtClean="0"/>
              <a:t> 시킨 선분과 </a:t>
            </a:r>
            <a:r>
              <a:rPr lang="en-US" altLang="ko-KR" dirty="0" smtClean="0"/>
              <a:t>U</a:t>
            </a:r>
            <a:r>
              <a:rPr lang="ko-KR" altLang="en-US" dirty="0" err="1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곱한 값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 = (a, b, c)	V = (x, y, z)</a:t>
            </a:r>
          </a:p>
          <a:p>
            <a:r>
              <a:rPr lang="en-US" altLang="ko-KR" dirty="0" smtClean="0"/>
              <a:t>U · V = (ax + by + cz) = |U| x |V| x cosθ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Dot_Product()</a:t>
            </a:r>
            <a:r>
              <a:rPr lang="ko-KR" altLang="en-US" dirty="0" smtClean="0"/>
              <a:t>함수를 이용해 구현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4933950" cy="1095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2992"/>
            <a:ext cx="4933949" cy="10953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295298"/>
            <a:ext cx="4933949" cy="17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Vector3D </a:t>
            </a:r>
            <a:r>
              <a:rPr lang="ko-KR" altLang="en-US" dirty="0" smtClean="0"/>
              <a:t>연산 정의</a:t>
            </a:r>
            <a:r>
              <a:rPr lang="en-US" altLang="ko-KR" dirty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코드 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7880" y="1690687"/>
            <a:ext cx="54559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Cos(θ) </a:t>
            </a:r>
            <a:r>
              <a:rPr lang="ko-KR" altLang="en-US" sz="2200" b="1" dirty="0" smtClean="0"/>
              <a:t>값 구하기</a:t>
            </a:r>
            <a:endParaRPr lang="en-US" altLang="ko-KR" sz="22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내적 공식 </a:t>
            </a:r>
            <a:r>
              <a:rPr lang="en-US" altLang="ko-KR" dirty="0" smtClean="0"/>
              <a:t>|U| x |V| x cosθ = U · V </a:t>
            </a:r>
          </a:p>
          <a:p>
            <a:r>
              <a:rPr lang="en-US" altLang="ko-KR" dirty="0" smtClean="0"/>
              <a:t>Cosθ = U · V ÷ |U| x |V|</a:t>
            </a:r>
          </a:p>
          <a:p>
            <a:r>
              <a:rPr lang="ko-KR" altLang="en-US" dirty="0" smtClean="0"/>
              <a:t>공식을 이용해서 </a:t>
            </a:r>
            <a:r>
              <a:rPr lang="en-US" altLang="ko-KR" dirty="0" smtClean="0"/>
              <a:t>Cosθ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 smtClean="0"/>
              <a:t> 구할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897879" y="3617832"/>
            <a:ext cx="5455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Vector</a:t>
            </a:r>
            <a:r>
              <a:rPr lang="ko-KR" altLang="en-US" sz="2200" b="1" dirty="0" smtClean="0"/>
              <a:t>의 외적 </a:t>
            </a:r>
            <a:r>
              <a:rPr lang="en-US" altLang="ko-KR" sz="2200" b="1" dirty="0" smtClean="0"/>
              <a:t>(Cross_Product)</a:t>
            </a:r>
          </a:p>
          <a:p>
            <a:r>
              <a:rPr lang="ko-KR" altLang="en-US" dirty="0" smtClean="0"/>
              <a:t>두 </a:t>
            </a:r>
            <a:r>
              <a:rPr lang="en-US" altLang="ko-KR" dirty="0" smtClean="0"/>
              <a:t>Vector U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</a:t>
            </a:r>
            <a:r>
              <a:rPr lang="ko-KR" altLang="en-US" dirty="0" smtClean="0"/>
              <a:t>에 동시에 수직을 이루는 </a:t>
            </a:r>
            <a:r>
              <a:rPr lang="en-US" altLang="ko-KR" dirty="0" smtClean="0"/>
              <a:t>Vector</a:t>
            </a:r>
          </a:p>
          <a:p>
            <a:endParaRPr lang="en-US" altLang="ko-KR" sz="500" dirty="0" smtClean="0"/>
          </a:p>
          <a:p>
            <a:r>
              <a:rPr lang="ko-KR" altLang="en-US" dirty="0" smtClean="0"/>
              <a:t>이</a:t>
            </a:r>
            <a:r>
              <a:rPr lang="en-US" altLang="ko-KR" dirty="0" smtClean="0"/>
              <a:t> Vector</a:t>
            </a:r>
            <a:r>
              <a:rPr lang="ko-KR" altLang="en-US" dirty="0" smtClean="0"/>
              <a:t>의 크기는 </a:t>
            </a:r>
            <a:r>
              <a:rPr lang="en-US" altLang="ko-KR" dirty="0" smtClean="0"/>
              <a:t>U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V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변으로 하는 평행사변형의 넓이 이다</a:t>
            </a:r>
            <a:r>
              <a:rPr lang="en-US" altLang="ko-KR" dirty="0" smtClean="0"/>
              <a:t>.</a:t>
            </a:r>
          </a:p>
          <a:p>
            <a:endParaRPr lang="en-US" altLang="ko-KR" sz="600" b="1" dirty="0" smtClean="0"/>
          </a:p>
          <a:p>
            <a:r>
              <a:rPr lang="en-US" altLang="ko-KR" dirty="0" smtClean="0"/>
              <a:t>U = (a</a:t>
            </a:r>
            <a:r>
              <a:rPr lang="ko-KR" altLang="en-US" dirty="0" smtClean="0"/>
              <a:t>₁</a:t>
            </a:r>
            <a:r>
              <a:rPr lang="en-US" altLang="ko-KR" dirty="0" smtClean="0"/>
              <a:t>, a</a:t>
            </a:r>
            <a:r>
              <a:rPr lang="ko-KR" altLang="en-US" dirty="0" smtClean="0"/>
              <a:t>₂</a:t>
            </a:r>
            <a:r>
              <a:rPr lang="en-US" altLang="ko-KR" dirty="0" smtClean="0"/>
              <a:t>, a</a:t>
            </a:r>
            <a:r>
              <a:rPr lang="ko-KR" altLang="en-US" dirty="0" smtClean="0"/>
              <a:t>₃</a:t>
            </a:r>
            <a:r>
              <a:rPr lang="en-US" altLang="ko-KR" dirty="0" smtClean="0"/>
              <a:t>)	V = (b</a:t>
            </a:r>
            <a:r>
              <a:rPr lang="ko-KR" altLang="en-US" dirty="0" smtClean="0"/>
              <a:t>₁</a:t>
            </a:r>
            <a:r>
              <a:rPr lang="en-US" altLang="ko-KR" dirty="0" smtClean="0"/>
              <a:t>, b</a:t>
            </a:r>
            <a:r>
              <a:rPr lang="ko-KR" altLang="en-US" dirty="0" smtClean="0"/>
              <a:t>₂</a:t>
            </a:r>
            <a:r>
              <a:rPr lang="en-US" altLang="ko-KR" dirty="0" smtClean="0"/>
              <a:t>, b</a:t>
            </a:r>
            <a:r>
              <a:rPr lang="ko-KR" altLang="en-US" dirty="0" smtClean="0"/>
              <a:t>₃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U X V = </a:t>
            </a:r>
          </a:p>
          <a:p>
            <a:r>
              <a:rPr lang="en-US" altLang="ko-KR" dirty="0" smtClean="0"/>
              <a:t>    (a</a:t>
            </a:r>
            <a:r>
              <a:rPr lang="ko-KR" altLang="en-US" dirty="0" smtClean="0"/>
              <a:t>₂</a:t>
            </a:r>
            <a:r>
              <a:rPr lang="en-US" altLang="ko-KR" dirty="0" smtClean="0"/>
              <a:t>b</a:t>
            </a:r>
            <a:r>
              <a:rPr lang="ko-KR" altLang="en-US" dirty="0" smtClean="0"/>
              <a:t>₃ </a:t>
            </a:r>
            <a:r>
              <a:rPr lang="en-US" altLang="ko-KR" dirty="0" smtClean="0"/>
              <a:t>- a</a:t>
            </a:r>
            <a:r>
              <a:rPr lang="ko-KR" altLang="en-US" dirty="0" smtClean="0"/>
              <a:t>₃</a:t>
            </a:r>
            <a:r>
              <a:rPr lang="en-US" altLang="ko-KR" dirty="0" smtClean="0"/>
              <a:t>b</a:t>
            </a:r>
            <a:r>
              <a:rPr lang="ko-KR" altLang="en-US" dirty="0" smtClean="0"/>
              <a:t>₁</a:t>
            </a:r>
            <a:r>
              <a:rPr lang="en-US" altLang="ko-KR" dirty="0" smtClean="0"/>
              <a:t>, a</a:t>
            </a:r>
            <a:r>
              <a:rPr lang="ko-KR" altLang="en-US" dirty="0" smtClean="0"/>
              <a:t>₃</a:t>
            </a:r>
            <a:r>
              <a:rPr lang="en-US" altLang="ko-KR" dirty="0" smtClean="0"/>
              <a:t>b</a:t>
            </a:r>
            <a:r>
              <a:rPr lang="ko-KR" altLang="en-US" dirty="0" smtClean="0"/>
              <a:t>₁ </a:t>
            </a:r>
            <a:r>
              <a:rPr lang="en-US" altLang="ko-KR" dirty="0" smtClean="0"/>
              <a:t>- a</a:t>
            </a:r>
            <a:r>
              <a:rPr lang="ko-KR" altLang="en-US" dirty="0" smtClean="0"/>
              <a:t>₁</a:t>
            </a:r>
            <a:r>
              <a:rPr lang="en-US" altLang="ko-KR" dirty="0" smtClean="0"/>
              <a:t>b</a:t>
            </a:r>
            <a:r>
              <a:rPr lang="ko-KR" altLang="en-US" dirty="0" smtClean="0"/>
              <a:t>₃</a:t>
            </a:r>
            <a:r>
              <a:rPr lang="en-US" altLang="ko-KR" dirty="0" smtClean="0"/>
              <a:t>, a</a:t>
            </a:r>
            <a:r>
              <a:rPr lang="ko-KR" altLang="en-US" dirty="0" smtClean="0"/>
              <a:t>₁</a:t>
            </a:r>
            <a:r>
              <a:rPr lang="en-US" altLang="ko-KR" dirty="0" smtClean="0"/>
              <a:t>b</a:t>
            </a:r>
            <a:r>
              <a:rPr lang="ko-KR" altLang="en-US" dirty="0" smtClean="0"/>
              <a:t>₂ </a:t>
            </a:r>
            <a:r>
              <a:rPr lang="en-US" altLang="ko-KR" dirty="0" smtClean="0"/>
              <a:t>- a</a:t>
            </a:r>
            <a:r>
              <a:rPr lang="ko-KR" altLang="en-US" dirty="0" smtClean="0"/>
              <a:t>₂</a:t>
            </a:r>
            <a:r>
              <a:rPr lang="en-US" altLang="ko-KR" dirty="0" smtClean="0"/>
              <a:t>b</a:t>
            </a:r>
            <a:r>
              <a:rPr lang="ko-KR" altLang="en-US" dirty="0" smtClean="0"/>
              <a:t>₁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Cross_Product()</a:t>
            </a:r>
            <a:r>
              <a:rPr lang="ko-KR" altLang="en-US" dirty="0" smtClean="0"/>
              <a:t>함수를 이용해 구현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4933949" cy="1095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7832"/>
            <a:ext cx="4933949" cy="21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r>
              <a:rPr lang="en-US" altLang="ko-KR" dirty="0" smtClean="0"/>
              <a:t>(Matrix)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49584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수 또는 다항식 등을 직사각형으로 배열한 것</a:t>
            </a:r>
            <a:endParaRPr lang="en-US" altLang="ko-KR" dirty="0" smtClean="0"/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N x N </a:t>
            </a:r>
            <a:r>
              <a:rPr lang="ko-KR" altLang="en-US" dirty="0" smtClean="0"/>
              <a:t>의 형태라면 이것은 </a:t>
            </a:r>
            <a:r>
              <a:rPr lang="ko-KR" altLang="en-US" dirty="0" err="1" smtClean="0"/>
              <a:t>정사각</a:t>
            </a:r>
            <a:r>
              <a:rPr lang="ko-KR" altLang="en-US" dirty="0" smtClean="0"/>
              <a:t> 행렬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정방 행렬이라고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 x N </a:t>
            </a:r>
            <a:r>
              <a:rPr lang="ko-KR" altLang="en-US" dirty="0" smtClean="0"/>
              <a:t>행렬에서 </a:t>
            </a:r>
            <a:r>
              <a:rPr lang="en-US" altLang="ko-KR" dirty="0" smtClean="0"/>
              <a:t>M = 1</a:t>
            </a:r>
            <a:r>
              <a:rPr lang="ko-KR" altLang="en-US" dirty="0" smtClean="0"/>
              <a:t>이라면 </a:t>
            </a:r>
            <a:r>
              <a:rPr lang="ko-KR" altLang="en-US" dirty="0" err="1" smtClean="0"/>
              <a:t>행벡터라고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 x N </a:t>
            </a:r>
            <a:r>
              <a:rPr lang="ko-KR" altLang="en-US" dirty="0" smtClean="0"/>
              <a:t>행렬에서 </a:t>
            </a:r>
            <a:r>
              <a:rPr lang="en-US" altLang="ko-KR" dirty="0" smtClean="0"/>
              <a:t>N = 1</a:t>
            </a:r>
            <a:r>
              <a:rPr lang="ko-KR" altLang="en-US" dirty="0" smtClean="0"/>
              <a:t>이라면 </a:t>
            </a:r>
            <a:r>
              <a:rPr lang="ko-KR" altLang="en-US" dirty="0" err="1" smtClean="0"/>
              <a:t>열벡터라고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직사각형 7" title="ㅁㄴㅇ"/>
          <p:cNvSpPr/>
          <p:nvPr/>
        </p:nvSpPr>
        <p:spPr>
          <a:xfrm>
            <a:off x="7101476" y="4060738"/>
            <a:ext cx="3338286" cy="2757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 x N </a:t>
            </a:r>
            <a:r>
              <a:rPr lang="ko-KR" altLang="en-US" dirty="0" smtClean="0"/>
              <a:t>행렬 표기법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83" y="1690688"/>
            <a:ext cx="4365671" cy="23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r>
              <a:rPr lang="en-US" altLang="ko-KR" dirty="0" smtClean="0"/>
              <a:t>(Matrix)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여러가지 연산</a:t>
            </a:r>
            <a:endParaRPr lang="ko-KR" altLang="en-US" dirty="0"/>
          </a:p>
        </p:txBody>
      </p:sp>
      <p:sp>
        <p:nvSpPr>
          <p:cNvPr id="8" name="직사각형 7" title="ㅁㄴㅇ"/>
          <p:cNvSpPr/>
          <p:nvPr/>
        </p:nvSpPr>
        <p:spPr>
          <a:xfrm>
            <a:off x="1434211" y="3700463"/>
            <a:ext cx="2703476" cy="2757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행렬 간의 덧셈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뺄셈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12" y="1690688"/>
            <a:ext cx="3648075" cy="2009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06" y="1690688"/>
            <a:ext cx="2459094" cy="2013144"/>
          </a:xfrm>
          <a:prstGeom prst="rect">
            <a:avLst/>
          </a:prstGeom>
        </p:spPr>
      </p:pic>
      <p:sp>
        <p:nvSpPr>
          <p:cNvPr id="10" name="직사각형 9" title="ㅁㄴㅇ"/>
          <p:cNvSpPr/>
          <p:nvPr/>
        </p:nvSpPr>
        <p:spPr>
          <a:xfrm>
            <a:off x="5102215" y="3700463"/>
            <a:ext cx="2703476" cy="2757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행렬의 스칼라 곱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76235"/>
            <a:ext cx="5619750" cy="1714500"/>
          </a:xfrm>
          <a:prstGeom prst="rect">
            <a:avLst/>
          </a:prstGeom>
        </p:spPr>
      </p:pic>
      <p:sp>
        <p:nvSpPr>
          <p:cNvPr id="13" name="직사각형 12" title="ㅁㄴㅇ"/>
          <p:cNvSpPr/>
          <p:nvPr/>
        </p:nvSpPr>
        <p:spPr>
          <a:xfrm>
            <a:off x="2296337" y="5677615"/>
            <a:ext cx="2703476" cy="2757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행렬 간의 곱</a:t>
            </a:r>
            <a:endParaRPr lang="en-US" altLang="ko-KR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918" y="1690689"/>
            <a:ext cx="3055882" cy="2009774"/>
          </a:xfrm>
          <a:prstGeom prst="rect">
            <a:avLst/>
          </a:prstGeom>
        </p:spPr>
      </p:pic>
      <p:sp>
        <p:nvSpPr>
          <p:cNvPr id="15" name="직사각형 14" title="ㅁㄴㅇ"/>
          <p:cNvSpPr/>
          <p:nvPr/>
        </p:nvSpPr>
        <p:spPr>
          <a:xfrm>
            <a:off x="8474121" y="3700463"/>
            <a:ext cx="2703476" cy="2757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전치 행렬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13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1301</Words>
  <Application>Microsoft Office PowerPoint</Application>
  <PresentationFormat>와이드스크린</PresentationFormat>
  <Paragraphs>273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기말 과제</vt:lpstr>
      <vt:lpstr>벡터(Vector)의 정의 (유클리디안 벡터)</vt:lpstr>
      <vt:lpstr>Vector의 여러가지 연산</vt:lpstr>
      <vt:lpstr>Vector3D의 정의 (소스코드)</vt:lpstr>
      <vt:lpstr>Vector3D 연산 정의 &amp; 코드 구현</vt:lpstr>
      <vt:lpstr>Vector3D 연산 정의 &amp; 코드 구현</vt:lpstr>
      <vt:lpstr>Vector3D 연산 정의 &amp; 코드 구현</vt:lpstr>
      <vt:lpstr>행렬(Matrix)의 정의</vt:lpstr>
      <vt:lpstr>행렬(Matrix)의 여러가지 연산</vt:lpstr>
      <vt:lpstr>Matrix4x4 (정방행렬)의 정의 (소스코드)</vt:lpstr>
      <vt:lpstr>Matrix4x4의 연산 코드 구현</vt:lpstr>
      <vt:lpstr>Matrix4x4의 연산 코드 구현</vt:lpstr>
      <vt:lpstr>Matrix4x4의 연산 코드 구현</vt:lpstr>
      <vt:lpstr>Matrix4x4의 연산 코드 구현</vt:lpstr>
      <vt:lpstr>Matrix1x4 &amp; Matrix 4x1 (행벡터, 열벡터)의 정의 (소스코드)</vt:lpstr>
      <vt:lpstr>Matrix1x4, Matrix4x1의 연산 코드 구현</vt:lpstr>
      <vt:lpstr>Matrix1x4, Matrix4x1의 연산 코드 구현</vt:lpstr>
      <vt:lpstr>Matrix1x4, Matrix4x1의 연산 코드 구현</vt:lpstr>
      <vt:lpstr>Matrix1x4, Matrix4x1의 연산 코드 구현</vt:lpstr>
      <vt:lpstr>3D 변환행렬(Transform Matrix)의 정의</vt:lpstr>
      <vt:lpstr>동차 좌표계</vt:lpstr>
      <vt:lpstr>3D 변환행렬(Transform Matrix)의 표현</vt:lpstr>
      <vt:lpstr>3D 변환행렬(Transform Matrix) 의 정의(소스코드)</vt:lpstr>
      <vt:lpstr>3D 변환행렬(Transform Matrix) 의 정의(소스코드)</vt:lpstr>
      <vt:lpstr>3D 변환행렬(Transform Matrix) 의 정의(소스코드)</vt:lpstr>
      <vt:lpstr>실제 도형 회전 함수 정의</vt:lpstr>
      <vt:lpstr>실제 도형 회전 함수 정의</vt:lpstr>
      <vt:lpstr>실제 도형 회전 함수 정의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 과제</dc:title>
  <dc:creator>woongwon kim</dc:creator>
  <cp:lastModifiedBy>woongwon kim</cp:lastModifiedBy>
  <cp:revision>36</cp:revision>
  <dcterms:created xsi:type="dcterms:W3CDTF">2020-12-01T07:38:03Z</dcterms:created>
  <dcterms:modified xsi:type="dcterms:W3CDTF">2020-12-02T11:53:44Z</dcterms:modified>
</cp:coreProperties>
</file>