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FE3D-569D-400D-B2F4-99F591217B30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34F6-22D8-4AB8-9BCB-D13655EAF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569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FE3D-569D-400D-B2F4-99F591217B30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34F6-22D8-4AB8-9BCB-D13655EAF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741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FE3D-569D-400D-B2F4-99F591217B30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34F6-22D8-4AB8-9BCB-D13655EAF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879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FE3D-569D-400D-B2F4-99F591217B30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34F6-22D8-4AB8-9BCB-D13655EAFA1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1489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FE3D-569D-400D-B2F4-99F591217B30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34F6-22D8-4AB8-9BCB-D13655EAF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4547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FE3D-569D-400D-B2F4-99F591217B30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34F6-22D8-4AB8-9BCB-D13655EAF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202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FE3D-569D-400D-B2F4-99F591217B30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34F6-22D8-4AB8-9BCB-D13655EAF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679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FE3D-569D-400D-B2F4-99F591217B30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34F6-22D8-4AB8-9BCB-D13655EAF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1547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FE3D-569D-400D-B2F4-99F591217B30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34F6-22D8-4AB8-9BCB-D13655EAF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517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FE3D-569D-400D-B2F4-99F591217B30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34F6-22D8-4AB8-9BCB-D13655EAF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010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FE3D-569D-400D-B2F4-99F591217B30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34F6-22D8-4AB8-9BCB-D13655EAF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003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FE3D-569D-400D-B2F4-99F591217B30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34F6-22D8-4AB8-9BCB-D13655EAF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20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FE3D-569D-400D-B2F4-99F591217B30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34F6-22D8-4AB8-9BCB-D13655EAF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639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FE3D-569D-400D-B2F4-99F591217B30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34F6-22D8-4AB8-9BCB-D13655EAF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08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FE3D-569D-400D-B2F4-99F591217B30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34F6-22D8-4AB8-9BCB-D13655EAF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875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FE3D-569D-400D-B2F4-99F591217B30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34F6-22D8-4AB8-9BCB-D13655EAF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1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FE3D-569D-400D-B2F4-99F591217B30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34F6-22D8-4AB8-9BCB-D13655EAF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76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48BFE3D-569D-400D-B2F4-99F591217B30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734F6-22D8-4AB8-9BCB-D13655EAF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0805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아이템 제작 기획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sz="4800" dirty="0" smtClean="0"/>
              <a:t>게임기획 기말고사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게임프로그래밍 </a:t>
            </a:r>
            <a:r>
              <a:rPr lang="en-US" altLang="ko-KR" dirty="0" smtClean="0"/>
              <a:t>2A </a:t>
            </a:r>
            <a:r>
              <a:rPr lang="ko-KR" altLang="en-US" dirty="0" err="1" smtClean="0"/>
              <a:t>김웅원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598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무기 아이템 제작 재료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495548"/>
          </a:xfrm>
        </p:spPr>
        <p:txBody>
          <a:bodyPr/>
          <a:lstStyle/>
          <a:p>
            <a:r>
              <a:rPr lang="ko-KR" altLang="en-US" dirty="0" smtClean="0"/>
              <a:t>검 제작 재료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624849"/>
              </p:ext>
            </p:extLst>
          </p:nvPr>
        </p:nvGraphicFramePr>
        <p:xfrm>
          <a:off x="1103313" y="2548466"/>
          <a:ext cx="8946540" cy="2225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91090">
                  <a:extLst>
                    <a:ext uri="{9D8B030D-6E8A-4147-A177-3AD203B41FA5}">
                      <a16:colId xmlns:a16="http://schemas.microsoft.com/office/drawing/2014/main" val="131329093"/>
                    </a:ext>
                  </a:extLst>
                </a:gridCol>
                <a:gridCol w="1491090">
                  <a:extLst>
                    <a:ext uri="{9D8B030D-6E8A-4147-A177-3AD203B41FA5}">
                      <a16:colId xmlns:a16="http://schemas.microsoft.com/office/drawing/2014/main" val="83002856"/>
                    </a:ext>
                  </a:extLst>
                </a:gridCol>
                <a:gridCol w="1577552">
                  <a:extLst>
                    <a:ext uri="{9D8B030D-6E8A-4147-A177-3AD203B41FA5}">
                      <a16:colId xmlns:a16="http://schemas.microsoft.com/office/drawing/2014/main" val="457540063"/>
                    </a:ext>
                  </a:extLst>
                </a:gridCol>
                <a:gridCol w="1404628">
                  <a:extLst>
                    <a:ext uri="{9D8B030D-6E8A-4147-A177-3AD203B41FA5}">
                      <a16:colId xmlns:a16="http://schemas.microsoft.com/office/drawing/2014/main" val="2764123655"/>
                    </a:ext>
                  </a:extLst>
                </a:gridCol>
                <a:gridCol w="2982180">
                  <a:extLst>
                    <a:ext uri="{9D8B030D-6E8A-4147-A177-3AD203B41FA5}">
                      <a16:colId xmlns:a16="http://schemas.microsoft.com/office/drawing/2014/main" val="36918266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강철 </a:t>
                      </a:r>
                      <a:r>
                        <a:rPr lang="ko-KR" altLang="en-US" dirty="0" err="1" smtClean="0"/>
                        <a:t>주괴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단단한 나무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강철 망치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각종 보석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Tear</a:t>
                      </a:r>
                      <a:r>
                        <a:rPr lang="en-US" altLang="ko-KR" baseline="0" dirty="0" smtClean="0"/>
                        <a:t> 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83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Tear 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토파즈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928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Tear 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에메랄드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97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Tear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사파이어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65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Tear</a:t>
                      </a:r>
                      <a:r>
                        <a:rPr lang="en-US" altLang="ko-KR" baseline="0" dirty="0" smtClean="0"/>
                        <a:t> 5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다이아몬드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031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706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무기 아이템 제작 재료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495548"/>
          </a:xfrm>
        </p:spPr>
        <p:txBody>
          <a:bodyPr/>
          <a:lstStyle/>
          <a:p>
            <a:r>
              <a:rPr lang="ko-KR" altLang="en-US" dirty="0"/>
              <a:t>창</a:t>
            </a:r>
            <a:r>
              <a:rPr lang="ko-KR" altLang="en-US" dirty="0" smtClean="0"/>
              <a:t> 제작 재료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757253"/>
              </p:ext>
            </p:extLst>
          </p:nvPr>
        </p:nvGraphicFramePr>
        <p:xfrm>
          <a:off x="1103313" y="2548466"/>
          <a:ext cx="8946540" cy="2225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91090">
                  <a:extLst>
                    <a:ext uri="{9D8B030D-6E8A-4147-A177-3AD203B41FA5}">
                      <a16:colId xmlns:a16="http://schemas.microsoft.com/office/drawing/2014/main" val="131329093"/>
                    </a:ext>
                  </a:extLst>
                </a:gridCol>
                <a:gridCol w="1491090">
                  <a:extLst>
                    <a:ext uri="{9D8B030D-6E8A-4147-A177-3AD203B41FA5}">
                      <a16:colId xmlns:a16="http://schemas.microsoft.com/office/drawing/2014/main" val="83002856"/>
                    </a:ext>
                  </a:extLst>
                </a:gridCol>
                <a:gridCol w="1577552">
                  <a:extLst>
                    <a:ext uri="{9D8B030D-6E8A-4147-A177-3AD203B41FA5}">
                      <a16:colId xmlns:a16="http://schemas.microsoft.com/office/drawing/2014/main" val="457540063"/>
                    </a:ext>
                  </a:extLst>
                </a:gridCol>
                <a:gridCol w="1404628">
                  <a:extLst>
                    <a:ext uri="{9D8B030D-6E8A-4147-A177-3AD203B41FA5}">
                      <a16:colId xmlns:a16="http://schemas.microsoft.com/office/drawing/2014/main" val="2764123655"/>
                    </a:ext>
                  </a:extLst>
                </a:gridCol>
                <a:gridCol w="2982180">
                  <a:extLst>
                    <a:ext uri="{9D8B030D-6E8A-4147-A177-3AD203B41FA5}">
                      <a16:colId xmlns:a16="http://schemas.microsoft.com/office/drawing/2014/main" val="36918266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강철 </a:t>
                      </a:r>
                      <a:r>
                        <a:rPr lang="ko-KR" altLang="en-US" dirty="0" err="1" smtClean="0"/>
                        <a:t>주괴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단단한 나무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강철 망치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각종 보석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Tear</a:t>
                      </a:r>
                      <a:r>
                        <a:rPr lang="en-US" altLang="ko-KR" baseline="0" dirty="0" smtClean="0"/>
                        <a:t> 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83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Tear 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토파즈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928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Tear 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에메랄드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97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Tear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사파이어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65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Tear</a:t>
                      </a:r>
                      <a:r>
                        <a:rPr lang="en-US" altLang="ko-KR" baseline="0" dirty="0" smtClean="0"/>
                        <a:t> 5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다이아몬드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031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172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무기 아이템 제작 재료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495548"/>
          </a:xfrm>
        </p:spPr>
        <p:txBody>
          <a:bodyPr/>
          <a:lstStyle/>
          <a:p>
            <a:r>
              <a:rPr lang="ko-KR" altLang="en-US" dirty="0" smtClean="0"/>
              <a:t>총 제작 재료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156340"/>
              </p:ext>
            </p:extLst>
          </p:nvPr>
        </p:nvGraphicFramePr>
        <p:xfrm>
          <a:off x="1103313" y="2548466"/>
          <a:ext cx="8946540" cy="2225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91090">
                  <a:extLst>
                    <a:ext uri="{9D8B030D-6E8A-4147-A177-3AD203B41FA5}">
                      <a16:colId xmlns:a16="http://schemas.microsoft.com/office/drawing/2014/main" val="131329093"/>
                    </a:ext>
                  </a:extLst>
                </a:gridCol>
                <a:gridCol w="1491090">
                  <a:extLst>
                    <a:ext uri="{9D8B030D-6E8A-4147-A177-3AD203B41FA5}">
                      <a16:colId xmlns:a16="http://schemas.microsoft.com/office/drawing/2014/main" val="83002856"/>
                    </a:ext>
                  </a:extLst>
                </a:gridCol>
                <a:gridCol w="1577552">
                  <a:extLst>
                    <a:ext uri="{9D8B030D-6E8A-4147-A177-3AD203B41FA5}">
                      <a16:colId xmlns:a16="http://schemas.microsoft.com/office/drawing/2014/main" val="457540063"/>
                    </a:ext>
                  </a:extLst>
                </a:gridCol>
                <a:gridCol w="1404628">
                  <a:extLst>
                    <a:ext uri="{9D8B030D-6E8A-4147-A177-3AD203B41FA5}">
                      <a16:colId xmlns:a16="http://schemas.microsoft.com/office/drawing/2014/main" val="2764123655"/>
                    </a:ext>
                  </a:extLst>
                </a:gridCol>
                <a:gridCol w="2982180">
                  <a:extLst>
                    <a:ext uri="{9D8B030D-6E8A-4147-A177-3AD203B41FA5}">
                      <a16:colId xmlns:a16="http://schemas.microsoft.com/office/drawing/2014/main" val="36918266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강철 </a:t>
                      </a:r>
                      <a:r>
                        <a:rPr lang="ko-KR" altLang="en-US" dirty="0" err="1" smtClean="0"/>
                        <a:t>주괴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단단한 나무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기계 태엽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각종 보석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Tear</a:t>
                      </a:r>
                      <a:r>
                        <a:rPr lang="en-US" altLang="ko-KR" baseline="0" dirty="0" smtClean="0"/>
                        <a:t> 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83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Tear 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928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Tear 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루비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97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Tear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오팔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65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Tear</a:t>
                      </a:r>
                      <a:r>
                        <a:rPr lang="en-US" altLang="ko-KR" baseline="0" dirty="0" smtClean="0"/>
                        <a:t> 5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다이아몬드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031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046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 smtClean="0"/>
              <a:t>방어구</a:t>
            </a:r>
            <a:r>
              <a:rPr lang="ko-KR" altLang="en-US" dirty="0" smtClean="0"/>
              <a:t> </a:t>
            </a:r>
            <a:r>
              <a:rPr lang="ko-KR" altLang="en-US" dirty="0"/>
              <a:t>아이템 제작 재료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03281"/>
          </a:xfrm>
        </p:spPr>
        <p:txBody>
          <a:bodyPr/>
          <a:lstStyle/>
          <a:p>
            <a:r>
              <a:rPr lang="ko-KR" altLang="en-US" dirty="0" smtClean="0"/>
              <a:t>플레이트 제작 재료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40499"/>
              </p:ext>
            </p:extLst>
          </p:nvPr>
        </p:nvGraphicFramePr>
        <p:xfrm>
          <a:off x="1103313" y="2548466"/>
          <a:ext cx="8946540" cy="2225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91090">
                  <a:extLst>
                    <a:ext uri="{9D8B030D-6E8A-4147-A177-3AD203B41FA5}">
                      <a16:colId xmlns:a16="http://schemas.microsoft.com/office/drawing/2014/main" val="131329093"/>
                    </a:ext>
                  </a:extLst>
                </a:gridCol>
                <a:gridCol w="1491090">
                  <a:extLst>
                    <a:ext uri="{9D8B030D-6E8A-4147-A177-3AD203B41FA5}">
                      <a16:colId xmlns:a16="http://schemas.microsoft.com/office/drawing/2014/main" val="83002856"/>
                    </a:ext>
                  </a:extLst>
                </a:gridCol>
                <a:gridCol w="1577552">
                  <a:extLst>
                    <a:ext uri="{9D8B030D-6E8A-4147-A177-3AD203B41FA5}">
                      <a16:colId xmlns:a16="http://schemas.microsoft.com/office/drawing/2014/main" val="457540063"/>
                    </a:ext>
                  </a:extLst>
                </a:gridCol>
                <a:gridCol w="1404628">
                  <a:extLst>
                    <a:ext uri="{9D8B030D-6E8A-4147-A177-3AD203B41FA5}">
                      <a16:colId xmlns:a16="http://schemas.microsoft.com/office/drawing/2014/main" val="2764123655"/>
                    </a:ext>
                  </a:extLst>
                </a:gridCol>
                <a:gridCol w="2982180">
                  <a:extLst>
                    <a:ext uri="{9D8B030D-6E8A-4147-A177-3AD203B41FA5}">
                      <a16:colId xmlns:a16="http://schemas.microsoft.com/office/drawing/2014/main" val="36918266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강철 </a:t>
                      </a:r>
                      <a:r>
                        <a:rPr lang="ko-KR" altLang="en-US" dirty="0" err="1" smtClean="0"/>
                        <a:t>주괴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질긴 가죽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용해제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장식용 금속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Tear</a:t>
                      </a:r>
                      <a:r>
                        <a:rPr lang="en-US" altLang="ko-KR" baseline="0" dirty="0" smtClean="0"/>
                        <a:t> 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83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Tear 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928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Tear 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은괴 </a:t>
                      </a:r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97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Tear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은괴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5</a:t>
                      </a:r>
                      <a:r>
                        <a:rPr lang="ko-KR" altLang="en-US" baseline="0" dirty="0" smtClean="0"/>
                        <a:t>개 금괴 </a:t>
                      </a:r>
                      <a:r>
                        <a:rPr lang="en-US" altLang="ko-KR" baseline="0" dirty="0" smtClean="0"/>
                        <a:t>5</a:t>
                      </a:r>
                      <a:r>
                        <a:rPr lang="ko-KR" altLang="en-US" baseline="0" dirty="0" smtClean="0"/>
                        <a:t>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65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Tear</a:t>
                      </a:r>
                      <a:r>
                        <a:rPr lang="en-US" altLang="ko-KR" baseline="0" dirty="0" smtClean="0"/>
                        <a:t> 5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금괴 </a:t>
                      </a:r>
                      <a:r>
                        <a:rPr lang="en-US" altLang="ko-KR" dirty="0" smtClean="0"/>
                        <a:t>15</a:t>
                      </a:r>
                      <a:r>
                        <a:rPr lang="ko-KR" altLang="en-US" dirty="0" smtClean="0"/>
                        <a:t>개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031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469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 smtClean="0"/>
              <a:t>방어구</a:t>
            </a:r>
            <a:r>
              <a:rPr lang="ko-KR" altLang="en-US" dirty="0" smtClean="0"/>
              <a:t> </a:t>
            </a:r>
            <a:r>
              <a:rPr lang="ko-KR" altLang="en-US" dirty="0"/>
              <a:t>아이템 제작 재료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495548"/>
          </a:xfrm>
        </p:spPr>
        <p:txBody>
          <a:bodyPr/>
          <a:lstStyle/>
          <a:p>
            <a:r>
              <a:rPr lang="ko-KR" altLang="en-US" dirty="0" smtClean="0"/>
              <a:t>가죽 갑옷 제작 재료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722204"/>
              </p:ext>
            </p:extLst>
          </p:nvPr>
        </p:nvGraphicFramePr>
        <p:xfrm>
          <a:off x="1103313" y="2548466"/>
          <a:ext cx="8946540" cy="2225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91090">
                  <a:extLst>
                    <a:ext uri="{9D8B030D-6E8A-4147-A177-3AD203B41FA5}">
                      <a16:colId xmlns:a16="http://schemas.microsoft.com/office/drawing/2014/main" val="131329093"/>
                    </a:ext>
                  </a:extLst>
                </a:gridCol>
                <a:gridCol w="1491090">
                  <a:extLst>
                    <a:ext uri="{9D8B030D-6E8A-4147-A177-3AD203B41FA5}">
                      <a16:colId xmlns:a16="http://schemas.microsoft.com/office/drawing/2014/main" val="83002856"/>
                    </a:ext>
                  </a:extLst>
                </a:gridCol>
                <a:gridCol w="1577552">
                  <a:extLst>
                    <a:ext uri="{9D8B030D-6E8A-4147-A177-3AD203B41FA5}">
                      <a16:colId xmlns:a16="http://schemas.microsoft.com/office/drawing/2014/main" val="457540063"/>
                    </a:ext>
                  </a:extLst>
                </a:gridCol>
                <a:gridCol w="1404628">
                  <a:extLst>
                    <a:ext uri="{9D8B030D-6E8A-4147-A177-3AD203B41FA5}">
                      <a16:colId xmlns:a16="http://schemas.microsoft.com/office/drawing/2014/main" val="2764123655"/>
                    </a:ext>
                  </a:extLst>
                </a:gridCol>
                <a:gridCol w="2982180">
                  <a:extLst>
                    <a:ext uri="{9D8B030D-6E8A-4147-A177-3AD203B41FA5}">
                      <a16:colId xmlns:a16="http://schemas.microsoft.com/office/drawing/2014/main" val="36918266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강철 </a:t>
                      </a:r>
                      <a:r>
                        <a:rPr lang="ko-KR" altLang="en-US" dirty="0" err="1" smtClean="0"/>
                        <a:t>주괴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질긴 가죽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용해제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장식용 금속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Tear</a:t>
                      </a:r>
                      <a:r>
                        <a:rPr lang="en-US" altLang="ko-KR" baseline="0" dirty="0" smtClean="0"/>
                        <a:t> 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83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Tear 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928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Tear 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97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Tear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은괴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5</a:t>
                      </a:r>
                      <a:r>
                        <a:rPr lang="ko-KR" altLang="en-US" baseline="0" dirty="0" smtClean="0"/>
                        <a:t>개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65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Tear</a:t>
                      </a:r>
                      <a:r>
                        <a:rPr lang="en-US" altLang="ko-KR" baseline="0" dirty="0" smtClean="0"/>
                        <a:t> 5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은괴 </a:t>
                      </a:r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031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804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NPC </a:t>
            </a:r>
            <a:r>
              <a:rPr lang="ko-KR" altLang="en-US" dirty="0" smtClean="0"/>
              <a:t>및 대화 </a:t>
            </a:r>
            <a:r>
              <a:rPr lang="en-US" altLang="ko-KR" dirty="0" smtClean="0"/>
              <a:t>UI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737003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각 마을의 대장간에 있는 대장장이 </a:t>
            </a:r>
            <a:r>
              <a:rPr lang="en-US" altLang="ko-KR" dirty="0" smtClean="0"/>
              <a:t>NPC </a:t>
            </a:r>
            <a:r>
              <a:rPr lang="ko-KR" altLang="en-US" dirty="0" smtClean="0"/>
              <a:t>와 대화를 통해서 제작을 진행한다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EX)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1" y="2789921"/>
            <a:ext cx="4965637" cy="3200400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5466376" y="2789921"/>
            <a:ext cx="2689805" cy="3200400"/>
            <a:chOff x="6641080" y="2669217"/>
            <a:chExt cx="2429502" cy="3146481"/>
          </a:xfrm>
        </p:grpSpPr>
        <p:sp>
          <p:nvSpPr>
            <p:cNvPr id="6" name="직사각형 5"/>
            <p:cNvSpPr/>
            <p:nvPr/>
          </p:nvSpPr>
          <p:spPr>
            <a:xfrm>
              <a:off x="6641081" y="3039126"/>
              <a:ext cx="2429501" cy="27765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/>
                <a:t>아 어서 오게</a:t>
              </a:r>
              <a:r>
                <a:rPr lang="en-US" altLang="ko-KR" sz="1200" dirty="0"/>
                <a:t>!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오랬 만 이구만</a:t>
              </a:r>
              <a:r>
                <a:rPr lang="en-US" altLang="ko-KR" sz="1200" dirty="0" smtClean="0"/>
                <a:t>!</a:t>
              </a:r>
              <a:r>
                <a:rPr lang="ko-KR" altLang="en-US" sz="1200" dirty="0" smtClean="0"/>
                <a:t> 자네 허허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자주 들르도록 하게</a:t>
              </a:r>
              <a:r>
                <a:rPr lang="en-US" altLang="ko-KR" sz="1200" dirty="0" smtClean="0"/>
                <a:t>! </a:t>
              </a:r>
              <a:endParaRPr lang="en-US" altLang="ko-KR" sz="1200" dirty="0"/>
            </a:p>
            <a:p>
              <a:r>
                <a:rPr lang="ko-KR" altLang="en-US" sz="1200" dirty="0" smtClean="0"/>
                <a:t>하하 전투의 핵심은 장비 아니겠나</a:t>
              </a:r>
              <a:r>
                <a:rPr lang="en-US" altLang="ko-KR" sz="1200" dirty="0" smtClean="0"/>
                <a:t>! </a:t>
              </a:r>
              <a:r>
                <a:rPr lang="ko-KR" altLang="en-US" sz="1200" dirty="0" smtClean="0"/>
                <a:t>하하하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그래서 무슨 일로 나를 찾았지</a:t>
              </a:r>
              <a:r>
                <a:rPr lang="en-US" altLang="ko-KR" sz="1200" dirty="0" smtClean="0"/>
                <a:t>?</a:t>
              </a:r>
            </a:p>
            <a:p>
              <a:endParaRPr lang="en-US" altLang="ko-KR" sz="1200" dirty="0"/>
            </a:p>
            <a:p>
              <a:r>
                <a:rPr lang="ko-KR" altLang="en-US" sz="1200" dirty="0" smtClean="0"/>
                <a:t>▶ 아이템 구입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▶ 아이템 제작 의뢰</a:t>
              </a:r>
              <a:endParaRPr lang="en-US" altLang="ko-KR" sz="1200" dirty="0" smtClean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641080" y="2669217"/>
              <a:ext cx="2042383" cy="40770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dirty="0" smtClean="0"/>
                <a:t>대장장이 퍼거슨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8683464" y="2669217"/>
              <a:ext cx="387118" cy="40770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X</a:t>
              </a:r>
              <a:endParaRPr lang="ko-KR" altLang="en-US" dirty="0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8413184" y="2789921"/>
            <a:ext cx="2689805" cy="3200400"/>
            <a:chOff x="6641080" y="2669217"/>
            <a:chExt cx="2429502" cy="3146481"/>
          </a:xfrm>
        </p:grpSpPr>
        <p:sp>
          <p:nvSpPr>
            <p:cNvPr id="19" name="직사각형 18"/>
            <p:cNvSpPr/>
            <p:nvPr/>
          </p:nvSpPr>
          <p:spPr>
            <a:xfrm>
              <a:off x="6641081" y="3039126"/>
              <a:ext cx="2429501" cy="27765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altLang="ko-KR" sz="1200" dirty="0" smtClean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641080" y="2669217"/>
              <a:ext cx="2042383" cy="40770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mtClean="0"/>
                <a:t>아이템 구입</a:t>
              </a:r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683464" y="2669217"/>
              <a:ext cx="387118" cy="40770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X</a:t>
              </a:r>
              <a:endParaRPr lang="ko-KR" altLang="en-US" dirty="0"/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8573812" y="3349141"/>
            <a:ext cx="463442" cy="4634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아이템 아이콘</a:t>
            </a:r>
            <a:endParaRPr lang="ko-KR" altLang="en-US" sz="600" dirty="0"/>
          </a:p>
        </p:txBody>
      </p:sp>
      <p:sp>
        <p:nvSpPr>
          <p:cNvPr id="24" name="직사각형 23"/>
          <p:cNvSpPr/>
          <p:nvPr/>
        </p:nvSpPr>
        <p:spPr>
          <a:xfrm>
            <a:off x="8573812" y="3957110"/>
            <a:ext cx="463442" cy="4634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아이템</a:t>
            </a:r>
            <a:endParaRPr lang="en-US" altLang="ko-KR" sz="600" dirty="0" smtClean="0"/>
          </a:p>
          <a:p>
            <a:pPr algn="ctr"/>
            <a:r>
              <a:rPr lang="ko-KR" altLang="en-US" sz="600" dirty="0" smtClean="0"/>
              <a:t>아이콘</a:t>
            </a:r>
            <a:endParaRPr lang="ko-KR" altLang="en-US" sz="600" dirty="0"/>
          </a:p>
        </p:txBody>
      </p:sp>
      <p:sp>
        <p:nvSpPr>
          <p:cNvPr id="25" name="직사각형 24"/>
          <p:cNvSpPr/>
          <p:nvPr/>
        </p:nvSpPr>
        <p:spPr>
          <a:xfrm>
            <a:off x="8573812" y="4565079"/>
            <a:ext cx="463442" cy="4634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아이템 아이콘</a:t>
            </a:r>
            <a:endParaRPr lang="ko-KR" altLang="en-US" sz="600" dirty="0"/>
          </a:p>
        </p:txBody>
      </p:sp>
      <p:sp>
        <p:nvSpPr>
          <p:cNvPr id="26" name="직사각형 25"/>
          <p:cNvSpPr/>
          <p:nvPr/>
        </p:nvSpPr>
        <p:spPr>
          <a:xfrm>
            <a:off x="8573812" y="5173048"/>
            <a:ext cx="463442" cy="4634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아이템 아이콘</a:t>
            </a:r>
            <a:endParaRPr lang="en-US" altLang="ko-KR" sz="6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9090757" y="3349856"/>
            <a:ext cx="6673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500G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159558" y="5690638"/>
            <a:ext cx="768460" cy="195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구입</a:t>
            </a:r>
            <a:endParaRPr lang="ko-KR" altLang="en-US" sz="800" dirty="0"/>
          </a:p>
        </p:txBody>
      </p:sp>
      <p:sp>
        <p:nvSpPr>
          <p:cNvPr id="32" name="직사각형 31"/>
          <p:cNvSpPr/>
          <p:nvPr/>
        </p:nvSpPr>
        <p:spPr>
          <a:xfrm>
            <a:off x="10044896" y="5690638"/>
            <a:ext cx="774235" cy="195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뒤로가기</a:t>
            </a:r>
            <a:endParaRPr lang="ko-KR" altLang="en-US" sz="800" dirty="0"/>
          </a:p>
        </p:txBody>
      </p:sp>
      <p:grpSp>
        <p:nvGrpSpPr>
          <p:cNvPr id="49" name="그룹 48"/>
          <p:cNvGrpSpPr/>
          <p:nvPr/>
        </p:nvGrpSpPr>
        <p:grpSpPr>
          <a:xfrm>
            <a:off x="10046512" y="3419775"/>
            <a:ext cx="116878" cy="306167"/>
            <a:chOff x="10046512" y="3419775"/>
            <a:chExt cx="116878" cy="306167"/>
          </a:xfrm>
        </p:grpSpPr>
        <p:sp>
          <p:nvSpPr>
            <p:cNvPr id="37" name="이등변 삼각형 36"/>
            <p:cNvSpPr/>
            <p:nvPr/>
          </p:nvSpPr>
          <p:spPr>
            <a:xfrm>
              <a:off x="10046512" y="3419775"/>
              <a:ext cx="116878" cy="10075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이등변 삼각형 37"/>
            <p:cNvSpPr/>
            <p:nvPr/>
          </p:nvSpPr>
          <p:spPr>
            <a:xfrm>
              <a:off x="10046512" y="3625185"/>
              <a:ext cx="116878" cy="100757"/>
            </a:xfrm>
            <a:prstGeom prst="triangle">
              <a:avLst/>
            </a:prstGeom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9088583" y="3549821"/>
            <a:ext cx="7762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>
                <a:solidFill>
                  <a:schemeClr val="bg1"/>
                </a:solidFill>
              </a:rPr>
              <a:t>현재 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갯수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090757" y="3941284"/>
            <a:ext cx="6673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500G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88583" y="4141249"/>
            <a:ext cx="7762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>
                <a:solidFill>
                  <a:schemeClr val="bg1"/>
                </a:solidFill>
              </a:rPr>
              <a:t>현재 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갯수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088691" y="4576169"/>
            <a:ext cx="6673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500G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086517" y="4776134"/>
            <a:ext cx="7762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>
                <a:solidFill>
                  <a:schemeClr val="bg1"/>
                </a:solidFill>
              </a:rPr>
              <a:t>현재 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갯수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086625" y="5211054"/>
            <a:ext cx="6673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500G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084451" y="5411019"/>
            <a:ext cx="7762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>
                <a:solidFill>
                  <a:schemeClr val="bg1"/>
                </a:solidFill>
              </a:rPr>
              <a:t>현재 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갯수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10046512" y="4033105"/>
            <a:ext cx="116878" cy="306167"/>
            <a:chOff x="10046512" y="3419775"/>
            <a:chExt cx="116878" cy="306167"/>
          </a:xfrm>
        </p:grpSpPr>
        <p:sp>
          <p:nvSpPr>
            <p:cNvPr id="51" name="이등변 삼각형 50"/>
            <p:cNvSpPr/>
            <p:nvPr/>
          </p:nvSpPr>
          <p:spPr>
            <a:xfrm>
              <a:off x="10046512" y="3419775"/>
              <a:ext cx="116878" cy="10075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이등변 삼각형 51"/>
            <p:cNvSpPr/>
            <p:nvPr/>
          </p:nvSpPr>
          <p:spPr>
            <a:xfrm>
              <a:off x="10046512" y="3625185"/>
              <a:ext cx="116878" cy="100757"/>
            </a:xfrm>
            <a:prstGeom prst="triangle">
              <a:avLst/>
            </a:prstGeom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10044896" y="4643716"/>
            <a:ext cx="116878" cy="306167"/>
            <a:chOff x="10046512" y="3419775"/>
            <a:chExt cx="116878" cy="306167"/>
          </a:xfrm>
        </p:grpSpPr>
        <p:sp>
          <p:nvSpPr>
            <p:cNvPr id="54" name="이등변 삼각형 53"/>
            <p:cNvSpPr/>
            <p:nvPr/>
          </p:nvSpPr>
          <p:spPr>
            <a:xfrm>
              <a:off x="10046512" y="3419775"/>
              <a:ext cx="116878" cy="10075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이등변 삼각형 54"/>
            <p:cNvSpPr/>
            <p:nvPr/>
          </p:nvSpPr>
          <p:spPr>
            <a:xfrm>
              <a:off x="10046512" y="3625185"/>
              <a:ext cx="116878" cy="100757"/>
            </a:xfrm>
            <a:prstGeom prst="triangle">
              <a:avLst/>
            </a:prstGeom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10043280" y="5254327"/>
            <a:ext cx="116878" cy="306167"/>
            <a:chOff x="10046512" y="3419775"/>
            <a:chExt cx="116878" cy="306167"/>
          </a:xfrm>
        </p:grpSpPr>
        <p:sp>
          <p:nvSpPr>
            <p:cNvPr id="57" name="이등변 삼각형 56"/>
            <p:cNvSpPr/>
            <p:nvPr/>
          </p:nvSpPr>
          <p:spPr>
            <a:xfrm>
              <a:off x="10046512" y="3419775"/>
              <a:ext cx="116878" cy="10075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>
              <a:off x="10046512" y="3625185"/>
              <a:ext cx="116878" cy="100757"/>
            </a:xfrm>
            <a:prstGeom prst="triangle">
              <a:avLst/>
            </a:prstGeom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8413184" y="6141184"/>
            <a:ext cx="2689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아이템 제작 </a:t>
            </a:r>
            <a:r>
              <a:rPr lang="en-US" altLang="ko-KR" dirty="0" smtClean="0"/>
              <a:t>UI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  <p:cxnSp>
        <p:nvCxnSpPr>
          <p:cNvPr id="69" name="꺾인 연결선 68"/>
          <p:cNvCxnSpPr>
            <a:stCxn id="64" idx="1"/>
          </p:cNvCxnSpPr>
          <p:nvPr/>
        </p:nvCxnSpPr>
        <p:spPr>
          <a:xfrm rot="10800000">
            <a:off x="6974804" y="5306190"/>
            <a:ext cx="1438381" cy="10196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19" idx="1"/>
          </p:cNvCxnSpPr>
          <p:nvPr/>
        </p:nvCxnSpPr>
        <p:spPr>
          <a:xfrm rot="10800000" flipV="1">
            <a:off x="6974805" y="4578245"/>
            <a:ext cx="1438381" cy="5343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10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아이템 등급 업 확률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982783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아이템 제작은 </a:t>
            </a:r>
            <a:r>
              <a:rPr lang="en-US" altLang="ko-KR" dirty="0" smtClean="0"/>
              <a:t>100% </a:t>
            </a:r>
            <a:r>
              <a:rPr lang="ko-KR" altLang="en-US" dirty="0" smtClean="0"/>
              <a:t>성공 하기때문에 등급 업 확률을 설정한다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등급의 경우 일반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고급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희귀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영웅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전설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신화 순으로 한다</a:t>
            </a:r>
            <a:r>
              <a:rPr lang="en-US" altLang="ko-KR" dirty="0" smtClean="0"/>
              <a:t>.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45580"/>
              </p:ext>
            </p:extLst>
          </p:nvPr>
        </p:nvGraphicFramePr>
        <p:xfrm>
          <a:off x="1284472" y="3343901"/>
          <a:ext cx="8128000" cy="74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44055928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87500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53956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05415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등급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일반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고급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희귀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180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확률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263550"/>
                  </a:ext>
                </a:extLst>
              </a:tr>
            </a:tbl>
          </a:graphicData>
        </a:graphic>
      </p:graphicFrame>
      <p:sp>
        <p:nvSpPr>
          <p:cNvPr id="5" name="내용 개체 틀 2"/>
          <p:cNvSpPr txBox="1">
            <a:spLocks/>
          </p:cNvSpPr>
          <p:nvPr/>
        </p:nvSpPr>
        <p:spPr>
          <a:xfrm>
            <a:off x="1103310" y="4097603"/>
            <a:ext cx="8946541" cy="407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ko-KR" dirty="0" smtClean="0"/>
              <a:t>Tear 2 </a:t>
            </a:r>
            <a:r>
              <a:rPr lang="ko-KR" altLang="en-US" dirty="0" smtClean="0"/>
              <a:t>이상 아이템 제작 시 해당 아이템의 등급 업 확률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103310" y="2915150"/>
            <a:ext cx="8946541" cy="428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ko-KR" dirty="0" smtClean="0"/>
              <a:t>Tear 1 </a:t>
            </a:r>
            <a:r>
              <a:rPr lang="ko-KR" altLang="en-US" dirty="0" smtClean="0"/>
              <a:t>아이템 제작 시 해당 아이템의 등급 확률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04436"/>
              </p:ext>
            </p:extLst>
          </p:nvPr>
        </p:nvGraphicFramePr>
        <p:xfrm>
          <a:off x="1284472" y="4517277"/>
          <a:ext cx="8128000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68108354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3565993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1470126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21539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83486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Tear</a:t>
                      </a:r>
                      <a:r>
                        <a:rPr lang="en-US" altLang="ko-KR" baseline="0" dirty="0" smtClean="0"/>
                        <a:t> 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Tear</a:t>
                      </a:r>
                      <a:r>
                        <a:rPr lang="en-US" altLang="ko-KR" baseline="0" dirty="0" smtClean="0"/>
                        <a:t> 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Tear 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Tear 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421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등급 고정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60%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70%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75%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85%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198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등급 </a:t>
                      </a:r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단계 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35%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26%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23%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14%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314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등급 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단계 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468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806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아이템 등급 업 확률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1943904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마정석을</a:t>
            </a:r>
            <a:r>
              <a:rPr lang="ko-KR" altLang="en-US" dirty="0" smtClean="0"/>
              <a:t> 이용한 경우는 다음과 같은 조건으로 시행한다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최대 </a:t>
            </a:r>
            <a:r>
              <a:rPr lang="ko-KR" altLang="en-US" dirty="0" err="1" smtClean="0"/>
              <a:t>마정석</a:t>
            </a:r>
            <a:r>
              <a:rPr lang="ko-KR" altLang="en-US" dirty="0" smtClean="0"/>
              <a:t> 사용 개수는 </a:t>
            </a:r>
            <a:r>
              <a:rPr lang="en-US" altLang="ko-KR" dirty="0" smtClean="0"/>
              <a:t>500</a:t>
            </a:r>
            <a:r>
              <a:rPr lang="ko-KR" altLang="en-US" dirty="0" smtClean="0"/>
              <a:t>개 이다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err="1" smtClean="0"/>
              <a:t>마정석</a:t>
            </a:r>
            <a:r>
              <a:rPr lang="ko-KR" altLang="en-US" dirty="0" smtClean="0"/>
              <a:t>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개당 </a:t>
            </a:r>
            <a:r>
              <a:rPr lang="en-US" altLang="ko-KR" dirty="0" smtClean="0"/>
              <a:t>2</a:t>
            </a:r>
            <a:r>
              <a:rPr lang="ko-KR" altLang="en-US" dirty="0" smtClean="0"/>
              <a:t>단계 </a:t>
            </a:r>
            <a:r>
              <a:rPr lang="ko-KR" altLang="en-US" dirty="0" err="1" smtClean="0"/>
              <a:t>등급업</a:t>
            </a:r>
            <a:r>
              <a:rPr lang="ko-KR" altLang="en-US" dirty="0" smtClean="0"/>
              <a:t> 확률 </a:t>
            </a:r>
            <a:r>
              <a:rPr lang="en-US" altLang="ko-KR" dirty="0" smtClean="0"/>
              <a:t>0.5% </a:t>
            </a:r>
            <a:r>
              <a:rPr lang="ko-KR" altLang="en-US" dirty="0" smtClean="0"/>
              <a:t>상승</a:t>
            </a:r>
            <a:r>
              <a:rPr lang="en-US" altLang="ko-KR" dirty="0" smtClean="0"/>
              <a:t>, (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2.5%) 					-</a:t>
            </a:r>
            <a:r>
              <a:rPr lang="ko-KR" altLang="en-US" dirty="0"/>
              <a:t> </a:t>
            </a:r>
            <a:r>
              <a:rPr lang="ko-KR" altLang="en-US" dirty="0" smtClean="0"/>
              <a:t>상승폭 만큼 등급 고정 확률 하락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 smtClean="0"/>
              <a:t>1</a:t>
            </a:r>
            <a:r>
              <a:rPr lang="ko-KR" altLang="en-US" dirty="0" smtClean="0"/>
              <a:t>번 조건 실행 후 남은 개수에 따라 다음과 같이 설정된 확률로 실행한다</a:t>
            </a:r>
            <a:r>
              <a:rPr lang="en-US" altLang="ko-KR" dirty="0" smtClean="0"/>
              <a:t>.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376798"/>
              </p:ext>
            </p:extLst>
          </p:nvPr>
        </p:nvGraphicFramePr>
        <p:xfrm>
          <a:off x="1644881" y="3996822"/>
          <a:ext cx="8127999" cy="74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52977009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5751297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22565688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450600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248549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3867943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69875822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13554127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264944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</a:t>
                      </a:r>
                      <a:r>
                        <a:rPr lang="ko-KR" altLang="en-US" sz="1200" dirty="0" smtClean="0"/>
                        <a:t>개 이상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</a:t>
                      </a:r>
                      <a:r>
                        <a:rPr lang="ko-KR" altLang="en-US" sz="1200" dirty="0" smtClean="0"/>
                        <a:t>개 이상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30</a:t>
                      </a:r>
                      <a:r>
                        <a:rPr lang="ko-KR" altLang="en-US" sz="1200" dirty="0" smtClean="0"/>
                        <a:t>개 이상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40</a:t>
                      </a:r>
                      <a:r>
                        <a:rPr lang="ko-KR" altLang="en-US" sz="1200" dirty="0" smtClean="0"/>
                        <a:t>개 이상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50</a:t>
                      </a:r>
                      <a:r>
                        <a:rPr lang="ko-KR" altLang="en-US" sz="1200" dirty="0" smtClean="0"/>
                        <a:t>개 이상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60</a:t>
                      </a:r>
                      <a:r>
                        <a:rPr lang="ko-KR" altLang="en-US" sz="1200" dirty="0" smtClean="0"/>
                        <a:t>개 이상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70</a:t>
                      </a:r>
                      <a:r>
                        <a:rPr lang="ko-KR" altLang="en-US" sz="1200" dirty="0" smtClean="0"/>
                        <a:t>개 이상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80</a:t>
                      </a:r>
                      <a:r>
                        <a:rPr lang="ko-KR" altLang="en-US" sz="1200" dirty="0" smtClean="0"/>
                        <a:t>개 이상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90</a:t>
                      </a:r>
                      <a:r>
                        <a:rPr lang="ko-KR" altLang="en-US" sz="1200" dirty="0" smtClean="0"/>
                        <a:t>개 이상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116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1%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2%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3%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4%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5%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6%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7%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8%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10%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669340"/>
                  </a:ext>
                </a:extLst>
              </a:tr>
            </a:tbl>
          </a:graphicData>
        </a:graphic>
      </p:graphicFrame>
      <p:sp>
        <p:nvSpPr>
          <p:cNvPr id="9" name="내용 개체 틀 2"/>
          <p:cNvSpPr txBox="1">
            <a:spLocks/>
          </p:cNvSpPr>
          <p:nvPr/>
        </p:nvSpPr>
        <p:spPr>
          <a:xfrm>
            <a:off x="1103312" y="4738502"/>
            <a:ext cx="8946541" cy="1943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1"/>
            <a:r>
              <a:rPr lang="en-US" altLang="ko-KR" dirty="0" smtClean="0"/>
              <a:t>Ex) Tear 2 </a:t>
            </a:r>
            <a:r>
              <a:rPr lang="ko-KR" altLang="en-US" dirty="0" smtClean="0"/>
              <a:t>아이템 제작에 </a:t>
            </a:r>
            <a:r>
              <a:rPr lang="ko-KR" altLang="en-US" dirty="0" err="1" smtClean="0"/>
              <a:t>마정석</a:t>
            </a:r>
            <a:r>
              <a:rPr lang="ko-KR" altLang="en-US" dirty="0" smtClean="0"/>
              <a:t> </a:t>
            </a:r>
            <a:r>
              <a:rPr lang="en-US" altLang="ko-KR" dirty="0" smtClean="0"/>
              <a:t>256</a:t>
            </a:r>
            <a:r>
              <a:rPr lang="ko-KR" altLang="en-US" dirty="0" smtClean="0"/>
              <a:t>개 사용시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2</a:t>
            </a:r>
            <a:r>
              <a:rPr lang="ko-KR" altLang="en-US" dirty="0" smtClean="0"/>
              <a:t>단계 확률 </a:t>
            </a:r>
            <a:r>
              <a:rPr lang="en-US" altLang="ko-KR" dirty="0" smtClean="0"/>
              <a:t>0.5 x 2 = 1.0% </a:t>
            </a:r>
            <a:r>
              <a:rPr lang="ko-KR" altLang="en-US" dirty="0" smtClean="0"/>
              <a:t>상승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남은 개수 </a:t>
            </a:r>
            <a:r>
              <a:rPr lang="en-US" altLang="ko-KR" dirty="0" smtClean="0"/>
              <a:t>56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-&gt; 50</a:t>
            </a:r>
            <a:r>
              <a:rPr lang="ko-KR" altLang="en-US" dirty="0" smtClean="0"/>
              <a:t>개 이상 조건 발동 </a:t>
            </a:r>
            <a:r>
              <a:rPr lang="en-US" altLang="ko-KR" dirty="0" smtClean="0"/>
              <a:t>-&gt; 1</a:t>
            </a:r>
            <a:r>
              <a:rPr lang="ko-KR" altLang="en-US" dirty="0" smtClean="0"/>
              <a:t>단계 확률 업 </a:t>
            </a:r>
            <a:r>
              <a:rPr lang="en-US" altLang="ko-KR" dirty="0" smtClean="0"/>
              <a:t>5%</a:t>
            </a:r>
            <a:r>
              <a:rPr lang="ko-KR" altLang="en-US" dirty="0"/>
              <a:t> </a:t>
            </a:r>
            <a:r>
              <a:rPr lang="ko-KR" altLang="en-US" dirty="0" smtClean="0"/>
              <a:t>상승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제작 시 확률 </a:t>
            </a:r>
            <a:r>
              <a:rPr lang="ko-KR" altLang="en-US" dirty="0"/>
              <a:t>도합 </a:t>
            </a:r>
            <a:r>
              <a:rPr lang="en-US" altLang="ko-KR" dirty="0"/>
              <a:t>100% </a:t>
            </a:r>
            <a:r>
              <a:rPr lang="ko-KR" altLang="en-US" dirty="0"/>
              <a:t>설정한다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 smtClean="0"/>
              <a:t>등급 고정 </a:t>
            </a:r>
            <a:r>
              <a:rPr lang="en-US" altLang="ko-KR" dirty="0" smtClean="0"/>
              <a:t>54% 	1</a:t>
            </a:r>
            <a:r>
              <a:rPr lang="ko-KR" altLang="en-US" dirty="0" smtClean="0"/>
              <a:t>단계 업 </a:t>
            </a:r>
            <a:r>
              <a:rPr lang="en-US" altLang="ko-KR" dirty="0" smtClean="0"/>
              <a:t>	40%		2</a:t>
            </a:r>
            <a:r>
              <a:rPr lang="ko-KR" altLang="en-US" dirty="0" smtClean="0"/>
              <a:t>단계 업 </a:t>
            </a:r>
            <a:r>
              <a:rPr lang="en-US" altLang="ko-KR" dirty="0" smtClean="0"/>
              <a:t>	6%		</a:t>
            </a:r>
          </a:p>
        </p:txBody>
      </p:sp>
    </p:spTree>
    <p:extLst>
      <p:ext uri="{BB962C8B-B14F-4D97-AF65-F5344CB8AC3E}">
        <p14:creationId xmlns:p14="http://schemas.microsoft.com/office/powerpoint/2010/main" val="211994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6112" y="2052918"/>
            <a:ext cx="9403742" cy="4195481"/>
          </a:xfrm>
        </p:spPr>
        <p:txBody>
          <a:bodyPr/>
          <a:lstStyle/>
          <a:p>
            <a:r>
              <a:rPr lang="ko-KR" altLang="en-US" dirty="0" smtClean="0"/>
              <a:t>아이템 제작 정의</a:t>
            </a:r>
            <a:endParaRPr lang="en-US" altLang="ko-KR" dirty="0" smtClean="0"/>
          </a:p>
          <a:p>
            <a:r>
              <a:rPr lang="ko-KR" altLang="en-US" dirty="0" smtClean="0"/>
              <a:t>제작 가능한 아이템 종류</a:t>
            </a:r>
            <a:endParaRPr lang="en-US" altLang="ko-KR" dirty="0" smtClean="0"/>
          </a:p>
          <a:p>
            <a:r>
              <a:rPr lang="ko-KR" altLang="en-US" dirty="0" smtClean="0"/>
              <a:t>아이템 제작 방법 과 </a:t>
            </a:r>
            <a:r>
              <a:rPr lang="en-US" altLang="ko-KR" dirty="0" smtClean="0"/>
              <a:t>UI</a:t>
            </a:r>
          </a:p>
          <a:p>
            <a:r>
              <a:rPr lang="ko-KR" altLang="en-US" dirty="0" smtClean="0"/>
              <a:t>설계도</a:t>
            </a:r>
            <a:r>
              <a:rPr lang="en-US" altLang="ko-KR" dirty="0"/>
              <a:t> </a:t>
            </a:r>
            <a:r>
              <a:rPr lang="ko-KR" altLang="en-US" dirty="0" smtClean="0"/>
              <a:t>획득 및 등록 방법</a:t>
            </a:r>
            <a:endParaRPr lang="en-US" altLang="ko-KR" dirty="0" smtClean="0"/>
          </a:p>
          <a:p>
            <a:r>
              <a:rPr lang="ko-KR" altLang="en-US" dirty="0" smtClean="0"/>
              <a:t>아이템 제작 재료</a:t>
            </a:r>
            <a:endParaRPr lang="en-US" altLang="ko-KR" dirty="0" smtClean="0"/>
          </a:p>
          <a:p>
            <a:r>
              <a:rPr lang="en-US" altLang="ko-KR" dirty="0" smtClean="0"/>
              <a:t>NPC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UI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r>
              <a:rPr lang="ko-KR" altLang="en-US" dirty="0" smtClean="0"/>
              <a:t>아이템 제작 시 확률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350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아이템 제작 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유저가 장착할 아이템을 직접 제작해서 사용할 수 있게끔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아이템 제작 시 재료로 사용된 아이템은 모두 소거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아이템 제작 시 성공 확률은 </a:t>
            </a:r>
            <a:r>
              <a:rPr lang="en-US" altLang="ko-KR" dirty="0" smtClean="0"/>
              <a:t>100%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아이템 제작 시 아이템의 등급을 확률에 따라 설정한다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810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제작 가능한 아이템의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기본적으로 무기</a:t>
            </a:r>
            <a:r>
              <a:rPr lang="en-US" altLang="ko-KR" dirty="0" smtClean="0"/>
              <a:t>,</a:t>
            </a:r>
            <a:r>
              <a:rPr lang="ko-KR" altLang="en-US" dirty="0"/>
              <a:t> </a:t>
            </a:r>
            <a:r>
              <a:rPr lang="ko-KR" altLang="en-US" dirty="0" err="1" smtClean="0"/>
              <a:t>방어구를</a:t>
            </a:r>
            <a:r>
              <a:rPr lang="ko-KR" altLang="en-US" dirty="0" smtClean="0"/>
              <a:t> 제작할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무기 종류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검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창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총</a:t>
            </a:r>
          </a:p>
          <a:p>
            <a:r>
              <a:rPr lang="ko-KR" altLang="en-US" dirty="0" err="1" smtClean="0"/>
              <a:t>방어구</a:t>
            </a:r>
            <a:r>
              <a:rPr lang="ko-KR" altLang="en-US" dirty="0" smtClean="0"/>
              <a:t> 종류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/>
              <a:t>플레이트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/>
              <a:t>가죽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519" y="4070903"/>
            <a:ext cx="1227690" cy="15223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309" y="2448065"/>
            <a:ext cx="1227690" cy="122769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414" y="2448065"/>
            <a:ext cx="1227690" cy="12276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519" y="2448065"/>
            <a:ext cx="1227690" cy="122769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414" y="4070902"/>
            <a:ext cx="877459" cy="152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75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아이템 제작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대장간에 있는 대장장이 </a:t>
            </a:r>
            <a:r>
              <a:rPr lang="en-US" altLang="ko-KR" dirty="0" smtClean="0"/>
              <a:t>NPC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이용하여 제작을 맡기는 형태로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대장장이 </a:t>
            </a:r>
            <a:r>
              <a:rPr lang="en-US" altLang="ko-KR" dirty="0" smtClean="0"/>
              <a:t>NPC</a:t>
            </a:r>
            <a:r>
              <a:rPr lang="ko-KR" altLang="en-US" dirty="0" smtClean="0"/>
              <a:t>의 아이템 제작의뢰 항목을 선택하여 </a:t>
            </a:r>
            <a:r>
              <a:rPr lang="en-US" altLang="ko-KR" dirty="0" smtClean="0"/>
              <a:t>UI</a:t>
            </a:r>
            <a:r>
              <a:rPr lang="ko-KR" altLang="en-US" dirty="0" smtClean="0"/>
              <a:t>창을 출력한다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UI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757548" y="3360718"/>
            <a:ext cx="4126675" cy="27135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911927" y="3521034"/>
            <a:ext cx="1389413" cy="2410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923803" y="4955969"/>
            <a:ext cx="1371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923803" y="5448794"/>
            <a:ext cx="1371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65367" y="3574473"/>
            <a:ext cx="534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검</a:t>
            </a:r>
            <a:endParaRPr lang="en-US" altLang="ko-KR" sz="1200" dirty="0" smtClean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19746" y="3803971"/>
            <a:ext cx="8075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Tear 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19746" y="4011298"/>
            <a:ext cx="8075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Tear 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19746" y="4210968"/>
            <a:ext cx="8075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Tear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19746" y="4423733"/>
            <a:ext cx="8075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Tear 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65366" y="5027222"/>
            <a:ext cx="534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창</a:t>
            </a:r>
            <a:endParaRPr lang="en-US" altLang="ko-KR" sz="1200" dirty="0" smtClean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60113" y="5512729"/>
            <a:ext cx="534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총</a:t>
            </a:r>
            <a:endParaRPr lang="en-US" altLang="ko-KR" sz="1200" dirty="0" smtClean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307280" y="3521034"/>
            <a:ext cx="195942" cy="2410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354780" y="3763617"/>
            <a:ext cx="100941" cy="1320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이등변 삼각형 19"/>
          <p:cNvSpPr/>
          <p:nvPr/>
        </p:nvSpPr>
        <p:spPr>
          <a:xfrm>
            <a:off x="3354780" y="3573076"/>
            <a:ext cx="97970" cy="13849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이등변 삼각형 20"/>
          <p:cNvSpPr/>
          <p:nvPr/>
        </p:nvSpPr>
        <p:spPr>
          <a:xfrm>
            <a:off x="3354780" y="5746849"/>
            <a:ext cx="97970" cy="138499"/>
          </a:xfrm>
          <a:prstGeom prst="triangle">
            <a:avLst/>
          </a:prstGeom>
          <a:solidFill>
            <a:schemeClr val="bg1"/>
          </a:solidFill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3616722" y="3518485"/>
            <a:ext cx="490264" cy="4902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285" y="3534563"/>
            <a:ext cx="463137" cy="463137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3616722" y="4166516"/>
            <a:ext cx="878087" cy="1765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속성</a:t>
            </a:r>
            <a:endParaRPr lang="en-US" altLang="ko-KR" dirty="0" smtClean="0"/>
          </a:p>
        </p:txBody>
      </p:sp>
      <p:cxnSp>
        <p:nvCxnSpPr>
          <p:cNvPr id="28" name="구부러진 연결선 27"/>
          <p:cNvCxnSpPr>
            <a:stCxn id="29" idx="1"/>
            <a:endCxn id="22" idx="3"/>
          </p:cNvCxnSpPr>
          <p:nvPr/>
        </p:nvCxnSpPr>
        <p:spPr>
          <a:xfrm rot="10800000" flipV="1">
            <a:off x="4106986" y="3129885"/>
            <a:ext cx="1890054" cy="63373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997040" y="2991386"/>
            <a:ext cx="1751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아이템 아이콘</a:t>
            </a:r>
            <a:endParaRPr lang="ko-KR" altLang="en-US" sz="1200" dirty="0"/>
          </a:p>
        </p:txBody>
      </p:sp>
      <p:sp>
        <p:nvSpPr>
          <p:cNvPr id="34" name="직사각형 33"/>
          <p:cNvSpPr/>
          <p:nvPr/>
        </p:nvSpPr>
        <p:spPr>
          <a:xfrm>
            <a:off x="4667003" y="4166516"/>
            <a:ext cx="385010" cy="380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/>
              <a:t>재료 아이콘</a:t>
            </a:r>
            <a:endParaRPr lang="ko-KR" altLang="en-US" sz="500" dirty="0"/>
          </a:p>
        </p:txBody>
      </p:sp>
      <p:sp>
        <p:nvSpPr>
          <p:cNvPr id="35" name="직사각형 34"/>
          <p:cNvSpPr/>
          <p:nvPr/>
        </p:nvSpPr>
        <p:spPr>
          <a:xfrm>
            <a:off x="4667003" y="4625680"/>
            <a:ext cx="385010" cy="380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/>
              <a:t>재료</a:t>
            </a:r>
            <a:endParaRPr lang="en-US" altLang="ko-KR" sz="500" dirty="0" smtClean="0"/>
          </a:p>
          <a:p>
            <a:pPr algn="ctr"/>
            <a:r>
              <a:rPr lang="ko-KR" altLang="en-US" sz="500" dirty="0" smtClean="0"/>
              <a:t>아이콘</a:t>
            </a:r>
            <a:endParaRPr lang="ko-KR" altLang="en-US" sz="500" dirty="0"/>
          </a:p>
        </p:txBody>
      </p:sp>
      <p:sp>
        <p:nvSpPr>
          <p:cNvPr id="36" name="직사각형 35"/>
          <p:cNvSpPr/>
          <p:nvPr/>
        </p:nvSpPr>
        <p:spPr>
          <a:xfrm>
            <a:off x="4667003" y="5084844"/>
            <a:ext cx="385010" cy="380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/>
              <a:t>재료</a:t>
            </a:r>
            <a:endParaRPr lang="en-US" altLang="ko-KR" sz="500" dirty="0" smtClean="0"/>
          </a:p>
          <a:p>
            <a:pPr algn="ctr"/>
            <a:r>
              <a:rPr lang="ko-KR" altLang="en-US" sz="500" dirty="0" smtClean="0"/>
              <a:t>아이콘</a:t>
            </a:r>
            <a:endParaRPr lang="ko-KR" altLang="en-US" sz="500" dirty="0"/>
          </a:p>
        </p:txBody>
      </p:sp>
      <p:sp>
        <p:nvSpPr>
          <p:cNvPr id="40" name="직사각형 39"/>
          <p:cNvSpPr/>
          <p:nvPr/>
        </p:nvSpPr>
        <p:spPr>
          <a:xfrm>
            <a:off x="4667003" y="5551398"/>
            <a:ext cx="1045028" cy="380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제작</a:t>
            </a:r>
            <a:endParaRPr lang="ko-KR" altLang="en-US" sz="1200"/>
          </a:p>
        </p:txBody>
      </p:sp>
      <p:sp>
        <p:nvSpPr>
          <p:cNvPr id="42" name="TextBox 41"/>
          <p:cNvSpPr txBox="1"/>
          <p:nvPr/>
        </p:nvSpPr>
        <p:spPr>
          <a:xfrm>
            <a:off x="5069459" y="4233768"/>
            <a:ext cx="5165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10/10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057035" y="4681024"/>
            <a:ext cx="5165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15/5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264180" y="3770142"/>
            <a:ext cx="231569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구부러진 연결선 46"/>
          <p:cNvCxnSpPr>
            <a:stCxn id="50" idx="1"/>
            <a:endCxn id="45" idx="3"/>
          </p:cNvCxnSpPr>
          <p:nvPr/>
        </p:nvCxnSpPr>
        <p:spPr>
          <a:xfrm rot="10800000" flipV="1">
            <a:off x="4495750" y="3406885"/>
            <a:ext cx="1501291" cy="48636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997040" y="3268385"/>
            <a:ext cx="1751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마정석</a:t>
            </a:r>
            <a:r>
              <a:rPr lang="ko-KR" altLang="en-US" sz="1200" dirty="0" smtClean="0"/>
              <a:t> 아이콘</a:t>
            </a:r>
            <a:endParaRPr lang="ko-KR" alt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4515914" y="3803970"/>
            <a:ext cx="4906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XXX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cxnSp>
        <p:nvCxnSpPr>
          <p:cNvPr id="54" name="구부러진 연결선 53"/>
          <p:cNvCxnSpPr>
            <a:stCxn id="57" idx="1"/>
            <a:endCxn id="53" idx="3"/>
          </p:cNvCxnSpPr>
          <p:nvPr/>
        </p:nvCxnSpPr>
        <p:spPr>
          <a:xfrm rot="10800000" flipV="1">
            <a:off x="5006530" y="3668237"/>
            <a:ext cx="996449" cy="258844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002978" y="3529737"/>
            <a:ext cx="1740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마정석</a:t>
            </a:r>
            <a:r>
              <a:rPr lang="ko-KR" altLang="en-US" sz="1200" dirty="0" smtClean="0"/>
              <a:t> 사용 개수 표시</a:t>
            </a:r>
            <a:endParaRPr lang="ko-KR" altLang="en-US" sz="1200" dirty="0"/>
          </a:p>
        </p:txBody>
      </p:sp>
      <p:sp>
        <p:nvSpPr>
          <p:cNvPr id="74" name="타원 73"/>
          <p:cNvSpPr/>
          <p:nvPr/>
        </p:nvSpPr>
        <p:spPr>
          <a:xfrm>
            <a:off x="5551312" y="5299778"/>
            <a:ext cx="160950" cy="1609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?</a:t>
            </a:r>
            <a:endParaRPr lang="ko-KR" altLang="en-US" sz="1000" dirty="0"/>
          </a:p>
        </p:txBody>
      </p:sp>
      <p:cxnSp>
        <p:nvCxnSpPr>
          <p:cNvPr id="76" name="구부러진 연결선 75"/>
          <p:cNvCxnSpPr>
            <a:stCxn id="78" idx="1"/>
            <a:endCxn id="74" idx="6"/>
          </p:cNvCxnSpPr>
          <p:nvPr/>
        </p:nvCxnSpPr>
        <p:spPr>
          <a:xfrm rot="10800000" flipV="1">
            <a:off x="5712262" y="5253611"/>
            <a:ext cx="367906" cy="12664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6097636" y="5448794"/>
            <a:ext cx="1550415" cy="6254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등급 업 확률 </a:t>
            </a:r>
            <a:r>
              <a:rPr lang="en-US" altLang="ko-KR" sz="1200" dirty="0" smtClean="0"/>
              <a:t>: ?%</a:t>
            </a:r>
          </a:p>
        </p:txBody>
      </p:sp>
      <p:cxnSp>
        <p:nvCxnSpPr>
          <p:cNvPr id="83" name="구부러진 연결선 82"/>
          <p:cNvCxnSpPr>
            <a:stCxn id="91" idx="1"/>
            <a:endCxn id="40" idx="0"/>
          </p:cNvCxnSpPr>
          <p:nvPr/>
        </p:nvCxnSpPr>
        <p:spPr>
          <a:xfrm rot="10800000" flipV="1">
            <a:off x="5189518" y="3888152"/>
            <a:ext cx="2594759" cy="166324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7784276" y="3406884"/>
            <a:ext cx="2580959" cy="962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마정석</a:t>
            </a:r>
            <a:r>
              <a:rPr lang="ko-KR" altLang="en-US" dirty="0" smtClean="0"/>
              <a:t> </a:t>
            </a:r>
            <a:r>
              <a:rPr lang="en-US" altLang="ko-KR" dirty="0" smtClean="0"/>
              <a:t>xxx</a:t>
            </a:r>
            <a:r>
              <a:rPr lang="ko-KR" altLang="en-US" dirty="0" smtClean="0"/>
              <a:t>개 사용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정말 제작하시겠습니까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8143249" y="2991386"/>
            <a:ext cx="198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제작 버튼 클릭 시</a:t>
            </a:r>
            <a:endParaRPr lang="ko-KR" altLang="en-US" dirty="0"/>
          </a:p>
        </p:txBody>
      </p:sp>
      <p:cxnSp>
        <p:nvCxnSpPr>
          <p:cNvPr id="104" name="구부러진 연결선 103"/>
          <p:cNvCxnSpPr>
            <a:stCxn id="108" idx="2"/>
            <a:endCxn id="5" idx="2"/>
          </p:cNvCxnSpPr>
          <p:nvPr/>
        </p:nvCxnSpPr>
        <p:spPr>
          <a:xfrm rot="5400000" flipH="1">
            <a:off x="5754775" y="2783585"/>
            <a:ext cx="409238" cy="6705519"/>
          </a:xfrm>
          <a:prstGeom prst="curvedConnector3">
            <a:avLst>
              <a:gd name="adj1" fmla="val -5586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7799947" y="4586637"/>
            <a:ext cx="30244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제작 가능 시 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검은색</a:t>
            </a:r>
            <a:endParaRPr lang="en-US" altLang="ko-KR" dirty="0" smtClean="0"/>
          </a:p>
          <a:p>
            <a:r>
              <a:rPr lang="ko-KR" altLang="en-US" dirty="0" smtClean="0"/>
              <a:t>제작 불가능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회색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원하는 카테고리 클릭 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Drop</a:t>
            </a:r>
            <a:r>
              <a:rPr lang="ko-KR" altLang="en-US" dirty="0" smtClean="0"/>
              <a:t>의 형식으로 목록 출력</a:t>
            </a:r>
            <a:endParaRPr lang="ko-KR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6080168" y="5022779"/>
            <a:ext cx="1607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등급 업 확률 표기 </a:t>
            </a:r>
            <a:r>
              <a:rPr lang="en-US" altLang="ko-KR" sz="1200" dirty="0" smtClean="0"/>
              <a:t>UI</a:t>
            </a:r>
          </a:p>
          <a:p>
            <a:r>
              <a:rPr lang="ko-KR" altLang="en-US" sz="1200" dirty="0" smtClean="0"/>
              <a:t>마우스 가져다 댈 시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5074307" y="5140328"/>
            <a:ext cx="461335" cy="21544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10/10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128" name="직선 화살표 연결선 127"/>
          <p:cNvCxnSpPr>
            <a:stCxn id="133" idx="1"/>
            <a:endCxn id="42" idx="3"/>
          </p:cNvCxnSpPr>
          <p:nvPr/>
        </p:nvCxnSpPr>
        <p:spPr>
          <a:xfrm flipH="1" flipV="1">
            <a:off x="5586036" y="4341490"/>
            <a:ext cx="494132" cy="3735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6080168" y="4484176"/>
            <a:ext cx="1584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보유 </a:t>
            </a:r>
            <a:r>
              <a:rPr lang="en-US" altLang="ko-KR" sz="1200" dirty="0" smtClean="0"/>
              <a:t>/ </a:t>
            </a:r>
            <a:r>
              <a:rPr lang="ko-KR" altLang="en-US" sz="1200" dirty="0" smtClean="0"/>
              <a:t>필요</a:t>
            </a:r>
            <a:endParaRPr lang="en-US" altLang="ko-KR" sz="1200" dirty="0" smtClean="0"/>
          </a:p>
          <a:p>
            <a:r>
              <a:rPr lang="ko-KR" altLang="en-US" sz="1200" dirty="0" smtClean="0"/>
              <a:t>아이템 수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8180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아이템 제작방법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아이템 </a:t>
            </a:r>
            <a:r>
              <a:rPr lang="en-US" altLang="ko-KR" dirty="0" smtClean="0"/>
              <a:t>UI</a:t>
            </a:r>
            <a:r>
              <a:rPr lang="ko-KR" altLang="en-US" dirty="0" smtClean="0"/>
              <a:t>창에서 제작하려는 아이템을 선택한다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아이템을 선택하면 아이템의 아이콘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세부 속성을 출력하고 재료의 아이콘</a:t>
            </a:r>
            <a:r>
              <a:rPr lang="en-US" altLang="ko-KR" dirty="0" smtClean="0"/>
              <a:t>,</a:t>
            </a:r>
            <a:r>
              <a:rPr lang="ko-KR" altLang="en-US" dirty="0" smtClean="0"/>
              <a:t> 현재 보유 개수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제작 시</a:t>
            </a:r>
            <a:r>
              <a:rPr lang="en-US" altLang="ko-KR" dirty="0" smtClean="0"/>
              <a:t> </a:t>
            </a:r>
            <a:r>
              <a:rPr lang="ko-KR" altLang="en-US" dirty="0" smtClean="0"/>
              <a:t>필요 개수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마정석</a:t>
            </a:r>
            <a:r>
              <a:rPr lang="ko-KR" altLang="en-US" dirty="0" smtClean="0"/>
              <a:t> 아이콘을 출력한다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보유 개수는 항목에는 창고 및 </a:t>
            </a:r>
            <a:r>
              <a:rPr lang="ko-KR" altLang="en-US" dirty="0" err="1" smtClean="0"/>
              <a:t>인벤토리에</a:t>
            </a:r>
            <a:r>
              <a:rPr lang="ko-KR" altLang="en-US" dirty="0" smtClean="0"/>
              <a:t> 보유한 아이템을 모두 합한 개수를 출력해준다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재료아이템의 수량이 부족한 경우 아이콘을 </a:t>
            </a:r>
            <a:r>
              <a:rPr lang="ko-KR" altLang="en-US" dirty="0" err="1" smtClean="0"/>
              <a:t>회색빛으로</a:t>
            </a:r>
            <a:r>
              <a:rPr lang="ko-KR" altLang="en-US" dirty="0" smtClean="0"/>
              <a:t> 처리한다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재료아이템의 수량이 필요 개수 이상일 경우 원래의 아이콘으로 출력한다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마정석</a:t>
            </a:r>
            <a:r>
              <a:rPr lang="ko-KR" altLang="en-US" dirty="0" smtClean="0"/>
              <a:t> 아이콘 클릭 시 유저가 사용할 </a:t>
            </a:r>
            <a:r>
              <a:rPr lang="ko-KR" altLang="en-US" dirty="0" err="1" smtClean="0"/>
              <a:t>마정석의</a:t>
            </a:r>
            <a:r>
              <a:rPr lang="ko-KR" altLang="en-US" dirty="0" smtClean="0"/>
              <a:t> 양을 설정한다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제작 버튼 클릭 시 다음과 같은 메시지를 출력하며 제작한다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마정석</a:t>
            </a:r>
            <a:r>
              <a:rPr lang="ko-KR" altLang="en-US" dirty="0" smtClean="0"/>
              <a:t> 사용 개수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xxx 												      </a:t>
            </a:r>
            <a:r>
              <a:rPr lang="ko-KR" altLang="en-US" dirty="0" smtClean="0"/>
              <a:t>정말 제작하시겠습니까</a:t>
            </a:r>
            <a:r>
              <a:rPr lang="en-US" altLang="ko-KR" dirty="0" smtClean="0"/>
              <a:t>? </a:t>
            </a:r>
            <a:r>
              <a:rPr lang="ko-KR" altLang="en-US" dirty="0" err="1" smtClean="0"/>
              <a:t>마정석</a:t>
            </a:r>
            <a:r>
              <a:rPr lang="ko-KR" altLang="en-US" dirty="0" smtClean="0"/>
              <a:t> 및 재료는 사라집니다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제작에 성공한 경우 등급 업 확률에 따라 아이템 등급을 설정한다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181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설계도의 획득 및 등록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03312" y="2052918"/>
            <a:ext cx="6401893" cy="4195481"/>
          </a:xfrm>
        </p:spPr>
        <p:txBody>
          <a:bodyPr/>
          <a:lstStyle/>
          <a:p>
            <a:r>
              <a:rPr lang="ko-KR" altLang="en-US" dirty="0" smtClean="0"/>
              <a:t>설계도의 획득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제작 아이템의 재료를 </a:t>
            </a:r>
            <a:r>
              <a:rPr lang="ko-KR" altLang="en-US" dirty="0" err="1" smtClean="0"/>
              <a:t>드랍하는</a:t>
            </a:r>
            <a:r>
              <a:rPr lang="ko-KR" altLang="en-US" dirty="0" smtClean="0"/>
              <a:t> 몬스터를 사냥한 경우 일정 확률로 설계도를 획득한다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설계도의 등록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설계도를 획득함과 동시에 자동으로 등록된다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등록 시 다음과 같은 메시지를 화면 상단에 출력해준다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메시지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1911927" y="5242956"/>
            <a:ext cx="549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XXX(</a:t>
            </a:r>
            <a:r>
              <a:rPr lang="ko-KR" altLang="en-US" dirty="0" smtClean="0"/>
              <a:t>아이템 이름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설계도를 획득 했습니다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273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아이템의 제작 재료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재료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필드 일반 몬스터에서 얻을 수 있는 재료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보조 재료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대장장이 </a:t>
            </a:r>
            <a:r>
              <a:rPr lang="en-US" altLang="ko-KR" dirty="0" smtClean="0"/>
              <a:t>NPC </a:t>
            </a:r>
            <a:r>
              <a:rPr lang="ko-KR" altLang="en-US" dirty="0" smtClean="0"/>
              <a:t>에게 구입 하거나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생산 활동으로 얻을 수 있는 재료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가치 상승 재료 </a:t>
            </a:r>
            <a:r>
              <a:rPr lang="en-US" altLang="ko-KR" dirty="0"/>
              <a:t>(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마정석</a:t>
            </a:r>
            <a:r>
              <a:rPr lang="en-US" altLang="ko-KR" dirty="0" smtClean="0"/>
              <a:t> ): </a:t>
            </a:r>
            <a:r>
              <a:rPr lang="ko-KR" altLang="en-US" dirty="0" smtClean="0"/>
              <a:t>보스 또는 엘리트 몬스터에서 얻을 수 있는 재료</a:t>
            </a:r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 err="1" smtClean="0"/>
              <a:t>마정석의</a:t>
            </a:r>
            <a:r>
              <a:rPr lang="ko-KR" altLang="en-US" dirty="0" smtClean="0"/>
              <a:t> 사용은 </a:t>
            </a:r>
            <a:r>
              <a:rPr lang="en-US" altLang="ko-KR" dirty="0" smtClean="0"/>
              <a:t>Tear 2</a:t>
            </a:r>
            <a:r>
              <a:rPr lang="ko-KR" altLang="en-US" dirty="0" smtClean="0"/>
              <a:t>이상 무기부터 사용할 수 있도록 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Tear 2</a:t>
            </a:r>
            <a:r>
              <a:rPr lang="ko-KR" altLang="en-US" dirty="0" smtClean="0"/>
              <a:t>이상의 아이템의 경우 전 </a:t>
            </a:r>
            <a:r>
              <a:rPr lang="en-US" altLang="ko-KR" dirty="0" smtClean="0"/>
              <a:t>Tear</a:t>
            </a:r>
            <a:r>
              <a:rPr lang="ko-KR" altLang="en-US" dirty="0" smtClean="0"/>
              <a:t>의 일정 등급 이상의 아이템을 재료로 사용하도록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 아이템의 최소 등급은 재료로 사용한 아이템의 등급으로 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966305"/>
              </p:ext>
            </p:extLst>
          </p:nvPr>
        </p:nvGraphicFramePr>
        <p:xfrm>
          <a:off x="1696649" y="5237479"/>
          <a:ext cx="8128000" cy="10109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24680">
                  <a:extLst>
                    <a:ext uri="{9D8B030D-6E8A-4147-A177-3AD203B41FA5}">
                      <a16:colId xmlns:a16="http://schemas.microsoft.com/office/drawing/2014/main" val="2008295202"/>
                    </a:ext>
                  </a:extLst>
                </a:gridCol>
                <a:gridCol w="2026520">
                  <a:extLst>
                    <a:ext uri="{9D8B030D-6E8A-4147-A177-3AD203B41FA5}">
                      <a16:colId xmlns:a16="http://schemas.microsoft.com/office/drawing/2014/main" val="29450408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1507144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7570671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511132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Tear</a:t>
                      </a:r>
                      <a:r>
                        <a:rPr lang="en-US" altLang="ko-KR" baseline="0" dirty="0" smtClean="0"/>
                        <a:t> 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Tear 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Tear 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Tear</a:t>
                      </a:r>
                      <a:r>
                        <a:rPr lang="en-US" altLang="ko-KR" baseline="0" dirty="0" smtClean="0"/>
                        <a:t> 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88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필요 등급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Tear</a:t>
                      </a:r>
                      <a:r>
                        <a:rPr lang="en-US" altLang="ko-KR" baseline="0" dirty="0" smtClean="0"/>
                        <a:t> 1 </a:t>
                      </a:r>
                    </a:p>
                    <a:p>
                      <a:pPr algn="ctr" latinLnBrk="1"/>
                      <a:r>
                        <a:rPr lang="ko-KR" altLang="en-US" baseline="0" dirty="0" err="1" smtClean="0"/>
                        <a:t>고급아이템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Tear</a:t>
                      </a:r>
                      <a:r>
                        <a:rPr lang="en-US" altLang="ko-KR" baseline="0" dirty="0" smtClean="0"/>
                        <a:t> 2</a:t>
                      </a:r>
                    </a:p>
                    <a:p>
                      <a:pPr algn="ctr" latinLnBrk="1"/>
                      <a:r>
                        <a:rPr lang="ko-KR" altLang="en-US" baseline="0" dirty="0" smtClean="0"/>
                        <a:t>고급 아이템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Tear 3</a:t>
                      </a:r>
                    </a:p>
                    <a:p>
                      <a:pPr algn="ctr" latinLnBrk="1"/>
                      <a:r>
                        <a:rPr lang="ko-KR" altLang="en-US" dirty="0" smtClean="0"/>
                        <a:t>희귀 아이템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Tear 4</a:t>
                      </a:r>
                    </a:p>
                    <a:p>
                      <a:pPr algn="ctr" latinLnBrk="1"/>
                      <a:r>
                        <a:rPr lang="ko-KR" altLang="en-US" dirty="0" smtClean="0"/>
                        <a:t>영웅 아이템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737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888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아이템 제작 재료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무기 제작 시 재료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재료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강철 </a:t>
            </a:r>
            <a:r>
              <a:rPr lang="ko-KR" altLang="en-US" dirty="0" err="1" smtClean="0"/>
              <a:t>주괴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단단한 나무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보조 재료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강철 망치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기계 태엽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각종 보석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 err="1" smtClean="0"/>
              <a:t>방어구</a:t>
            </a:r>
            <a:r>
              <a:rPr lang="ko-KR" altLang="en-US" dirty="0" smtClean="0"/>
              <a:t> 제작 시 재료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재료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강철 </a:t>
            </a:r>
            <a:r>
              <a:rPr lang="ko-KR" altLang="en-US" dirty="0" err="1" smtClean="0"/>
              <a:t>주괴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질긴 가죽</a:t>
            </a:r>
            <a:endParaRPr lang="en-US" altLang="ko-KR" dirty="0"/>
          </a:p>
          <a:p>
            <a:pPr lvl="1"/>
            <a:r>
              <a:rPr lang="ko-KR" altLang="en-US" dirty="0" smtClean="0"/>
              <a:t>보조 재료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방어구용</a:t>
            </a:r>
            <a:r>
              <a:rPr lang="ko-KR" altLang="en-US" dirty="0" smtClean="0"/>
              <a:t> 용해제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각종 장식용 금속</a:t>
            </a:r>
            <a:endParaRPr lang="en-US" altLang="ko-KR" dirty="0" smtClean="0"/>
          </a:p>
          <a:p>
            <a:pPr marL="457200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358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115</TotalTime>
  <Words>1050</Words>
  <Application>Microsoft Office PowerPoint</Application>
  <PresentationFormat>와이드스크린</PresentationFormat>
  <Paragraphs>359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Century Gothic</vt:lpstr>
      <vt:lpstr>맑은 고딕</vt:lpstr>
      <vt:lpstr>Arial</vt:lpstr>
      <vt:lpstr>Wingdings 3</vt:lpstr>
      <vt:lpstr>이온</vt:lpstr>
      <vt:lpstr>아이템 제작 기획 게임기획 기말고사</vt:lpstr>
      <vt:lpstr>목차</vt:lpstr>
      <vt:lpstr>아이템 제작 정의</vt:lpstr>
      <vt:lpstr>제작 가능한 아이템의 종류</vt:lpstr>
      <vt:lpstr>아이템 제작 방법</vt:lpstr>
      <vt:lpstr>아이템 제작방법</vt:lpstr>
      <vt:lpstr>설계도의 획득 및 등록 방법</vt:lpstr>
      <vt:lpstr>아이템의 제작 재료</vt:lpstr>
      <vt:lpstr>아이템 제작 재료</vt:lpstr>
      <vt:lpstr>무기 아이템 제작 재료</vt:lpstr>
      <vt:lpstr>무기 아이템 제작 재료</vt:lpstr>
      <vt:lpstr>무기 아이템 제작 재료</vt:lpstr>
      <vt:lpstr>방어구 아이템 제작 재료</vt:lpstr>
      <vt:lpstr>방어구 아이템 제작 재료</vt:lpstr>
      <vt:lpstr>NPC 및 대화 UI설정</vt:lpstr>
      <vt:lpstr>아이템 등급 업 확률 설정</vt:lpstr>
      <vt:lpstr>아이템 등급 업 확률 설정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아이템 제작 기획 게임기획 기말고사</dc:title>
  <dc:creator>woongwon kim</dc:creator>
  <cp:lastModifiedBy>woongwon kim</cp:lastModifiedBy>
  <cp:revision>14</cp:revision>
  <dcterms:created xsi:type="dcterms:W3CDTF">2020-07-11T09:50:59Z</dcterms:created>
  <dcterms:modified xsi:type="dcterms:W3CDTF">2020-07-11T11:47:04Z</dcterms:modified>
</cp:coreProperties>
</file>