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9" r:id="rId6"/>
    <p:sldId id="264" r:id="rId7"/>
    <p:sldId id="266" r:id="rId8"/>
    <p:sldId id="267" r:id="rId9"/>
    <p:sldId id="268" r:id="rId10"/>
    <p:sldId id="273" r:id="rId11"/>
    <p:sldId id="271" r:id="rId12"/>
    <p:sldId id="270" r:id="rId13"/>
    <p:sldId id="272" r:id="rId14"/>
    <p:sldId id="278" r:id="rId15"/>
    <p:sldId id="277" r:id="rId16"/>
    <p:sldId id="279" r:id="rId17"/>
    <p:sldId id="280" r:id="rId18"/>
    <p:sldId id="261" r:id="rId19"/>
    <p:sldId id="26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경은" initials="김" lastIdx="2" clrIdx="0">
    <p:extLst>
      <p:ext uri="{19B8F6BF-5375-455C-9EA6-DF929625EA0E}">
        <p15:presenceInfo xmlns:p15="http://schemas.microsoft.com/office/powerpoint/2012/main" userId="S::201610971@sangmyung.kr::e638a7dd-b116-469c-90d9-d293326eea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90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18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3682E-F752-41CC-9396-5E3042C528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5FED89-0151-42DF-999D-414117F011BA}">
      <dgm:prSet/>
      <dgm:spPr/>
      <dgm:t>
        <a:bodyPr/>
        <a:lstStyle/>
        <a:p>
          <a:r>
            <a:rPr lang="ko-KR"/>
            <a:t>◎고객 기능 요구사항</a:t>
          </a:r>
          <a:endParaRPr lang="en-US"/>
        </a:p>
      </dgm:t>
    </dgm:pt>
    <dgm:pt modelId="{34A25BC5-D064-4E3D-B46F-2BC6D53400F5}" type="parTrans" cxnId="{4D1E0D93-FC1F-47FD-83C3-DDD7EC5104BB}">
      <dgm:prSet/>
      <dgm:spPr/>
      <dgm:t>
        <a:bodyPr/>
        <a:lstStyle/>
        <a:p>
          <a:endParaRPr lang="en-US"/>
        </a:p>
      </dgm:t>
    </dgm:pt>
    <dgm:pt modelId="{E12ADCAD-92C6-430F-B85C-D7EDED47B336}" type="sibTrans" cxnId="{4D1E0D93-FC1F-47FD-83C3-DDD7EC5104BB}">
      <dgm:prSet/>
      <dgm:spPr/>
      <dgm:t>
        <a:bodyPr/>
        <a:lstStyle/>
        <a:p>
          <a:endParaRPr lang="en-US"/>
        </a:p>
      </dgm:t>
    </dgm:pt>
    <dgm:pt modelId="{2B3E8285-831D-4EEE-97AB-A3D9BD29345E}">
      <dgm:prSet/>
      <dgm:spPr/>
      <dgm:t>
        <a:bodyPr/>
        <a:lstStyle/>
        <a:p>
          <a:r>
            <a:rPr lang="ko-KR"/>
            <a:t>회원가입</a:t>
          </a:r>
          <a:r>
            <a:rPr lang="en-US"/>
            <a:t>, </a:t>
          </a:r>
          <a:r>
            <a:rPr lang="ko-KR"/>
            <a:t>로그인</a:t>
          </a:r>
          <a:r>
            <a:rPr lang="en-US"/>
            <a:t>, </a:t>
          </a:r>
          <a:r>
            <a:rPr lang="ko-KR"/>
            <a:t>로그아웃</a:t>
          </a:r>
          <a:r>
            <a:rPr lang="en-US"/>
            <a:t>, </a:t>
          </a:r>
          <a:r>
            <a:rPr lang="ko-KR"/>
            <a:t>회원탈퇴 기능을 통해 회원관리가 가능하다</a:t>
          </a:r>
          <a:r>
            <a:rPr lang="en-US"/>
            <a:t>.</a:t>
          </a:r>
        </a:p>
      </dgm:t>
    </dgm:pt>
    <dgm:pt modelId="{D41440AA-502A-49CF-ABF8-DD2758CFCD1B}" type="parTrans" cxnId="{FC820E3F-3035-4879-B639-97758560ED0E}">
      <dgm:prSet/>
      <dgm:spPr/>
      <dgm:t>
        <a:bodyPr/>
        <a:lstStyle/>
        <a:p>
          <a:endParaRPr lang="en-US"/>
        </a:p>
      </dgm:t>
    </dgm:pt>
    <dgm:pt modelId="{A761046B-4220-4FE7-B993-549A17220077}" type="sibTrans" cxnId="{FC820E3F-3035-4879-B639-97758560ED0E}">
      <dgm:prSet/>
      <dgm:spPr/>
      <dgm:t>
        <a:bodyPr/>
        <a:lstStyle/>
        <a:p>
          <a:endParaRPr lang="en-US"/>
        </a:p>
      </dgm:t>
    </dgm:pt>
    <dgm:pt modelId="{F5837E6D-CF25-4618-92BD-F9EE9871BFEE}">
      <dgm:prSet/>
      <dgm:spPr/>
      <dgm:t>
        <a:bodyPr/>
        <a:lstStyle/>
        <a:p>
          <a:r>
            <a:rPr lang="ko-KR"/>
            <a:t>메인 페이지를 통해 캠핑장 조회 및 검색이 가능하고</a:t>
          </a:r>
          <a:r>
            <a:rPr lang="en-US"/>
            <a:t>, </a:t>
          </a:r>
          <a:r>
            <a:rPr lang="ko-KR"/>
            <a:t>상세 정보를 조회할 수 있다</a:t>
          </a:r>
          <a:r>
            <a:rPr lang="en-US"/>
            <a:t>.</a:t>
          </a:r>
        </a:p>
      </dgm:t>
    </dgm:pt>
    <dgm:pt modelId="{65290C49-B4AD-4BD8-87FF-D196CF0769BF}" type="parTrans" cxnId="{900DCF7C-528B-4888-A6FE-29AE273CED7A}">
      <dgm:prSet/>
      <dgm:spPr/>
      <dgm:t>
        <a:bodyPr/>
        <a:lstStyle/>
        <a:p>
          <a:endParaRPr lang="en-US"/>
        </a:p>
      </dgm:t>
    </dgm:pt>
    <dgm:pt modelId="{4D2E988F-3197-4DBC-81E9-D38C21A10468}" type="sibTrans" cxnId="{900DCF7C-528B-4888-A6FE-29AE273CED7A}">
      <dgm:prSet/>
      <dgm:spPr/>
      <dgm:t>
        <a:bodyPr/>
        <a:lstStyle/>
        <a:p>
          <a:endParaRPr lang="en-US"/>
        </a:p>
      </dgm:t>
    </dgm:pt>
    <dgm:pt modelId="{FDB4F6DB-43E8-4CD0-9B25-38CC24700D02}">
      <dgm:prSet/>
      <dgm:spPr/>
      <dgm:t>
        <a:bodyPr/>
        <a:lstStyle/>
        <a:p>
          <a:r>
            <a:rPr lang="ko-KR"/>
            <a:t>캠핑장 고객은 캠핑장을 예약할 수 있고</a:t>
          </a:r>
          <a:r>
            <a:rPr lang="en-US"/>
            <a:t>, </a:t>
          </a:r>
          <a:r>
            <a:rPr lang="ko-KR"/>
            <a:t>리뷰 작성이 가능하다</a:t>
          </a:r>
          <a:r>
            <a:rPr lang="en-US"/>
            <a:t>.</a:t>
          </a:r>
        </a:p>
      </dgm:t>
    </dgm:pt>
    <dgm:pt modelId="{EA5CFE52-09ED-4F4B-9A6C-DB6A00775764}" type="parTrans" cxnId="{AC6F2722-60BD-4895-AF5C-1701E4CE23D8}">
      <dgm:prSet/>
      <dgm:spPr/>
      <dgm:t>
        <a:bodyPr/>
        <a:lstStyle/>
        <a:p>
          <a:endParaRPr lang="en-US"/>
        </a:p>
      </dgm:t>
    </dgm:pt>
    <dgm:pt modelId="{B029B38D-9A49-4BC7-87D5-C86CC1BAF817}" type="sibTrans" cxnId="{AC6F2722-60BD-4895-AF5C-1701E4CE23D8}">
      <dgm:prSet/>
      <dgm:spPr/>
      <dgm:t>
        <a:bodyPr/>
        <a:lstStyle/>
        <a:p>
          <a:endParaRPr lang="en-US"/>
        </a:p>
      </dgm:t>
    </dgm:pt>
    <dgm:pt modelId="{D1063167-6592-40BA-BFB1-423053411CCC}">
      <dgm:prSet/>
      <dgm:spPr/>
      <dgm:t>
        <a:bodyPr/>
        <a:lstStyle/>
        <a:p>
          <a:r>
            <a:rPr lang="ko-KR"/>
            <a:t>캠핑장 고객은 마이 페이지를 통해 예약 및 이용내역을 확인할 수 있고</a:t>
          </a:r>
          <a:r>
            <a:rPr lang="en-US"/>
            <a:t>, </a:t>
          </a:r>
          <a:r>
            <a:rPr lang="ko-KR"/>
            <a:t>리뷰 관리가 가능하다</a:t>
          </a:r>
          <a:r>
            <a:rPr lang="en-US"/>
            <a:t>.</a:t>
          </a:r>
        </a:p>
      </dgm:t>
    </dgm:pt>
    <dgm:pt modelId="{C6FBD439-08DB-4982-9659-3332D19D5E10}" type="parTrans" cxnId="{8AEB34E9-F890-4CCF-9571-8605683BE24B}">
      <dgm:prSet/>
      <dgm:spPr/>
      <dgm:t>
        <a:bodyPr/>
        <a:lstStyle/>
        <a:p>
          <a:endParaRPr lang="en-US"/>
        </a:p>
      </dgm:t>
    </dgm:pt>
    <dgm:pt modelId="{F177F276-5D9C-4FE1-B422-DD2769FEFED0}" type="sibTrans" cxnId="{8AEB34E9-F890-4CCF-9571-8605683BE24B}">
      <dgm:prSet/>
      <dgm:spPr/>
      <dgm:t>
        <a:bodyPr/>
        <a:lstStyle/>
        <a:p>
          <a:endParaRPr lang="en-US"/>
        </a:p>
      </dgm:t>
    </dgm:pt>
    <dgm:pt modelId="{4DC0142B-A787-47D5-BF34-A98276071AFB}">
      <dgm:prSet/>
      <dgm:spPr/>
      <dgm:t>
        <a:bodyPr/>
        <a:lstStyle/>
        <a:p>
          <a:r>
            <a:rPr lang="ko-KR"/>
            <a:t>캠핑장 주인은 마이 페이지를 통해 캠핑장 관리가 가능하고</a:t>
          </a:r>
          <a:r>
            <a:rPr lang="en-US"/>
            <a:t>, </a:t>
          </a:r>
          <a:r>
            <a:rPr lang="ko-KR"/>
            <a:t>현재 예약 내역을 확인할 수 있다</a:t>
          </a:r>
          <a:r>
            <a:rPr lang="en-US"/>
            <a:t>.</a:t>
          </a:r>
        </a:p>
      </dgm:t>
    </dgm:pt>
    <dgm:pt modelId="{5EF7970D-EC5A-4183-ACB6-B8110443EAC2}" type="parTrans" cxnId="{E2DF5806-8F23-440A-B645-AEEE22D93068}">
      <dgm:prSet/>
      <dgm:spPr/>
      <dgm:t>
        <a:bodyPr/>
        <a:lstStyle/>
        <a:p>
          <a:endParaRPr lang="en-US"/>
        </a:p>
      </dgm:t>
    </dgm:pt>
    <dgm:pt modelId="{BBB2BE62-A3C7-4754-80B0-FBCE82090358}" type="sibTrans" cxnId="{E2DF5806-8F23-440A-B645-AEEE22D93068}">
      <dgm:prSet/>
      <dgm:spPr/>
      <dgm:t>
        <a:bodyPr/>
        <a:lstStyle/>
        <a:p>
          <a:endParaRPr lang="en-US"/>
        </a:p>
      </dgm:t>
    </dgm:pt>
    <dgm:pt modelId="{D5A5AF11-10F8-4DA2-BAD8-2CF04BE0F35D}" type="pres">
      <dgm:prSet presAssocID="{32B3682E-F752-41CC-9396-5E3042C528CC}" presName="linear" presStyleCnt="0">
        <dgm:presLayoutVars>
          <dgm:animLvl val="lvl"/>
          <dgm:resizeHandles val="exact"/>
        </dgm:presLayoutVars>
      </dgm:prSet>
      <dgm:spPr/>
    </dgm:pt>
    <dgm:pt modelId="{36DF63DB-3C8B-4C9A-B4D5-96D7F9BC078B}" type="pres">
      <dgm:prSet presAssocID="{355FED89-0151-42DF-999D-414117F011B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F192BDC-8163-487E-BD2B-0F046A1E01D1}" type="pres">
      <dgm:prSet presAssocID="{355FED89-0151-42DF-999D-414117F011B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B98700-17C4-4C25-BC02-FDA43B6BDF5A}" type="presOf" srcId="{FDB4F6DB-43E8-4CD0-9B25-38CC24700D02}" destId="{9F192BDC-8163-487E-BD2B-0F046A1E01D1}" srcOrd="0" destOrd="2" presId="urn:microsoft.com/office/officeart/2005/8/layout/vList2"/>
    <dgm:cxn modelId="{E2DF5806-8F23-440A-B645-AEEE22D93068}" srcId="{355FED89-0151-42DF-999D-414117F011BA}" destId="{4DC0142B-A787-47D5-BF34-A98276071AFB}" srcOrd="4" destOrd="0" parTransId="{5EF7970D-EC5A-4183-ACB6-B8110443EAC2}" sibTransId="{BBB2BE62-A3C7-4754-80B0-FBCE82090358}"/>
    <dgm:cxn modelId="{394B2722-4215-486C-8366-25D3C4C438AB}" type="presOf" srcId="{355FED89-0151-42DF-999D-414117F011BA}" destId="{36DF63DB-3C8B-4C9A-B4D5-96D7F9BC078B}" srcOrd="0" destOrd="0" presId="urn:microsoft.com/office/officeart/2005/8/layout/vList2"/>
    <dgm:cxn modelId="{AC6F2722-60BD-4895-AF5C-1701E4CE23D8}" srcId="{355FED89-0151-42DF-999D-414117F011BA}" destId="{FDB4F6DB-43E8-4CD0-9B25-38CC24700D02}" srcOrd="2" destOrd="0" parTransId="{EA5CFE52-09ED-4F4B-9A6C-DB6A00775764}" sibTransId="{B029B38D-9A49-4BC7-87D5-C86CC1BAF817}"/>
    <dgm:cxn modelId="{DE888A23-9818-48BF-BC1F-A1B369D24AEB}" type="presOf" srcId="{2B3E8285-831D-4EEE-97AB-A3D9BD29345E}" destId="{9F192BDC-8163-487E-BD2B-0F046A1E01D1}" srcOrd="0" destOrd="0" presId="urn:microsoft.com/office/officeart/2005/8/layout/vList2"/>
    <dgm:cxn modelId="{FC820E3F-3035-4879-B639-97758560ED0E}" srcId="{355FED89-0151-42DF-999D-414117F011BA}" destId="{2B3E8285-831D-4EEE-97AB-A3D9BD29345E}" srcOrd="0" destOrd="0" parTransId="{D41440AA-502A-49CF-ABF8-DD2758CFCD1B}" sibTransId="{A761046B-4220-4FE7-B993-549A17220077}"/>
    <dgm:cxn modelId="{F6278A63-5E69-4D7F-8089-194C57EF9092}" type="presOf" srcId="{4DC0142B-A787-47D5-BF34-A98276071AFB}" destId="{9F192BDC-8163-487E-BD2B-0F046A1E01D1}" srcOrd="0" destOrd="4" presId="urn:microsoft.com/office/officeart/2005/8/layout/vList2"/>
    <dgm:cxn modelId="{900DCF7C-528B-4888-A6FE-29AE273CED7A}" srcId="{355FED89-0151-42DF-999D-414117F011BA}" destId="{F5837E6D-CF25-4618-92BD-F9EE9871BFEE}" srcOrd="1" destOrd="0" parTransId="{65290C49-B4AD-4BD8-87FF-D196CF0769BF}" sibTransId="{4D2E988F-3197-4DBC-81E9-D38C21A10468}"/>
    <dgm:cxn modelId="{4D1E0D93-FC1F-47FD-83C3-DDD7EC5104BB}" srcId="{32B3682E-F752-41CC-9396-5E3042C528CC}" destId="{355FED89-0151-42DF-999D-414117F011BA}" srcOrd="0" destOrd="0" parTransId="{34A25BC5-D064-4E3D-B46F-2BC6D53400F5}" sibTransId="{E12ADCAD-92C6-430F-B85C-D7EDED47B336}"/>
    <dgm:cxn modelId="{304DA7D3-446B-4233-B733-CBEB2F61E077}" type="presOf" srcId="{32B3682E-F752-41CC-9396-5E3042C528CC}" destId="{D5A5AF11-10F8-4DA2-BAD8-2CF04BE0F35D}" srcOrd="0" destOrd="0" presId="urn:microsoft.com/office/officeart/2005/8/layout/vList2"/>
    <dgm:cxn modelId="{8AEB34E9-F890-4CCF-9571-8605683BE24B}" srcId="{355FED89-0151-42DF-999D-414117F011BA}" destId="{D1063167-6592-40BA-BFB1-423053411CCC}" srcOrd="3" destOrd="0" parTransId="{C6FBD439-08DB-4982-9659-3332D19D5E10}" sibTransId="{F177F276-5D9C-4FE1-B422-DD2769FEFED0}"/>
    <dgm:cxn modelId="{6816D1EA-E180-4CF2-B6BC-2736F9570FB9}" type="presOf" srcId="{D1063167-6592-40BA-BFB1-423053411CCC}" destId="{9F192BDC-8163-487E-BD2B-0F046A1E01D1}" srcOrd="0" destOrd="3" presId="urn:microsoft.com/office/officeart/2005/8/layout/vList2"/>
    <dgm:cxn modelId="{C02D0CEE-1BD6-4066-9009-D93F55663B19}" type="presOf" srcId="{F5837E6D-CF25-4618-92BD-F9EE9871BFEE}" destId="{9F192BDC-8163-487E-BD2B-0F046A1E01D1}" srcOrd="0" destOrd="1" presId="urn:microsoft.com/office/officeart/2005/8/layout/vList2"/>
    <dgm:cxn modelId="{0086475E-9F1A-4188-B703-643A5BCF16E3}" type="presParOf" srcId="{D5A5AF11-10F8-4DA2-BAD8-2CF04BE0F35D}" destId="{36DF63DB-3C8B-4C9A-B4D5-96D7F9BC078B}" srcOrd="0" destOrd="0" presId="urn:microsoft.com/office/officeart/2005/8/layout/vList2"/>
    <dgm:cxn modelId="{230139F3-4F67-4FA3-8E54-B974BDEFAD5F}" type="presParOf" srcId="{D5A5AF11-10F8-4DA2-BAD8-2CF04BE0F35D}" destId="{9F192BDC-8163-487E-BD2B-0F046A1E01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63DB-3C8B-4C9A-B4D5-96D7F9BC078B}">
      <dsp:nvSpPr>
        <dsp:cNvPr id="0" name=""/>
        <dsp:cNvSpPr/>
      </dsp:nvSpPr>
      <dsp:spPr>
        <a:xfrm>
          <a:off x="0" y="63587"/>
          <a:ext cx="10515600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◎고객 기능 요구사항</a:t>
          </a:r>
          <a:endParaRPr lang="en-US" sz="2300" kern="1200"/>
        </a:p>
      </dsp:txBody>
      <dsp:txXfrm>
        <a:off x="34811" y="98398"/>
        <a:ext cx="10445978" cy="643492"/>
      </dsp:txXfrm>
    </dsp:sp>
    <dsp:sp modelId="{9F192BDC-8163-487E-BD2B-0F046A1E01D1}">
      <dsp:nvSpPr>
        <dsp:cNvPr id="0" name=""/>
        <dsp:cNvSpPr/>
      </dsp:nvSpPr>
      <dsp:spPr>
        <a:xfrm>
          <a:off x="0" y="776702"/>
          <a:ext cx="10515600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회원가입</a:t>
          </a:r>
          <a:r>
            <a:rPr lang="en-US" sz="1800" kern="1200"/>
            <a:t>, </a:t>
          </a:r>
          <a:r>
            <a:rPr lang="ko-KR" sz="1800" kern="1200"/>
            <a:t>로그인</a:t>
          </a:r>
          <a:r>
            <a:rPr lang="en-US" sz="1800" kern="1200"/>
            <a:t>, </a:t>
          </a:r>
          <a:r>
            <a:rPr lang="ko-KR" sz="1800" kern="1200"/>
            <a:t>로그아웃</a:t>
          </a:r>
          <a:r>
            <a:rPr lang="en-US" sz="1800" kern="1200"/>
            <a:t>, </a:t>
          </a:r>
          <a:r>
            <a:rPr lang="ko-KR" sz="1800" kern="1200"/>
            <a:t>회원탈퇴 기능을 통해 회원관리가 가능하다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메인 페이지를 통해 캠핑장 조회 및 검색이 가능하고</a:t>
          </a:r>
          <a:r>
            <a:rPr lang="en-US" sz="1800" kern="1200"/>
            <a:t>, </a:t>
          </a:r>
          <a:r>
            <a:rPr lang="ko-KR" sz="1800" kern="1200"/>
            <a:t>상세 정보를 조회할 수 있다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캠핑장 고객은 캠핑장을 예약할 수 있고</a:t>
          </a:r>
          <a:r>
            <a:rPr lang="en-US" sz="1800" kern="1200"/>
            <a:t>, </a:t>
          </a:r>
          <a:r>
            <a:rPr lang="ko-KR" sz="1800" kern="1200"/>
            <a:t>리뷰 작성이 가능하다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캠핑장 고객은 마이 페이지를 통해 예약 및 이용내역을 확인할 수 있고</a:t>
          </a:r>
          <a:r>
            <a:rPr lang="en-US" sz="1800" kern="1200"/>
            <a:t>, </a:t>
          </a:r>
          <a:r>
            <a:rPr lang="ko-KR" sz="1800" kern="1200"/>
            <a:t>리뷰 관리가 가능하다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캠핑장 주인은 마이 페이지를 통해 캠핑장 관리가 가능하고</a:t>
          </a:r>
          <a:r>
            <a:rPr lang="en-US" sz="1800" kern="1200"/>
            <a:t>, </a:t>
          </a:r>
          <a:r>
            <a:rPr lang="ko-KR" sz="1800" kern="1200"/>
            <a:t>현재 예약 내역을 확인할 수 있다</a:t>
          </a:r>
          <a:r>
            <a:rPr lang="en-US" sz="1800" kern="1200"/>
            <a:t>.</a:t>
          </a:r>
        </a:p>
      </dsp:txBody>
      <dsp:txXfrm>
        <a:off x="0" y="776702"/>
        <a:ext cx="10515600" cy="219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D31C-463F-428A-88BA-EBB1D2873B2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5486B-13D0-4331-9A80-0130E2AA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5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팀 </a:t>
            </a:r>
            <a:r>
              <a:rPr lang="ko-KR" altLang="en-US" dirty="0" err="1"/>
              <a:t>얼레벌레의</a:t>
            </a:r>
            <a:r>
              <a:rPr lang="ko-KR" altLang="en-US" dirty="0"/>
              <a:t> 캠핑장 예약 관리 프로그램 </a:t>
            </a:r>
            <a:r>
              <a:rPr lang="en-US" altLang="ko-KR" dirty="0"/>
              <a:t>Go Camping</a:t>
            </a:r>
            <a:r>
              <a:rPr lang="ko-KR" altLang="en-US" dirty="0"/>
              <a:t>의 발표를 맡게 된 김경은이라고 합니다</a:t>
            </a:r>
            <a:r>
              <a:rPr lang="en-US" altLang="ko-KR" dirty="0"/>
              <a:t>. </a:t>
            </a:r>
            <a:r>
              <a:rPr lang="ko-KR" altLang="en-US" dirty="0"/>
              <a:t>지금부터 기말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2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캠핑장 주인의 </a:t>
            </a:r>
            <a:r>
              <a:rPr lang="ko-KR" altLang="en-US" b="0" dirty="0">
                <a:solidFill>
                  <a:schemeClr val="tx1"/>
                </a:solidFill>
              </a:rPr>
              <a:t>캠핑장 예약 내역 확인 기능</a:t>
            </a:r>
            <a:endParaRPr lang="en-US" altLang="ko-KR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/>
                </a:solidFill>
              </a:rPr>
              <a:t>이 기능은 요청을 받으면  </a:t>
            </a:r>
            <a:r>
              <a:rPr lang="ko-KR" altLang="en-US" b="0" dirty="0" err="1">
                <a:solidFill>
                  <a:schemeClr val="tx1"/>
                </a:solidFill>
              </a:rPr>
              <a:t>인티저</a:t>
            </a:r>
            <a:r>
              <a:rPr lang="ko-KR" altLang="en-US" b="0" dirty="0">
                <a:solidFill>
                  <a:schemeClr val="tx1"/>
                </a:solidFill>
              </a:rPr>
              <a:t> 형식의 리저브 아이디와 </a:t>
            </a:r>
            <a:r>
              <a:rPr lang="ko-KR" altLang="en-US" b="0" dirty="0" err="1">
                <a:solidFill>
                  <a:schemeClr val="tx1"/>
                </a:solidFill>
              </a:rPr>
              <a:t>룸아이디</a:t>
            </a:r>
            <a:r>
              <a:rPr lang="en-US" altLang="ko-KR" b="0" dirty="0">
                <a:solidFill>
                  <a:schemeClr val="tx1"/>
                </a:solidFill>
              </a:rPr>
              <a:t>,,,</a:t>
            </a:r>
            <a:r>
              <a:rPr lang="ko-KR" altLang="en-US" b="0" dirty="0" err="1">
                <a:solidFill>
                  <a:schemeClr val="tx1"/>
                </a:solidFill>
              </a:rPr>
              <a:t>인포</a:t>
            </a:r>
            <a:r>
              <a:rPr lang="ko-KR" altLang="en-US" b="0" dirty="0">
                <a:solidFill>
                  <a:schemeClr val="tx1"/>
                </a:solidFill>
              </a:rPr>
              <a:t> 등을 가지고 있는 룸 클래스</a:t>
            </a:r>
            <a:r>
              <a:rPr lang="en-US" altLang="ko-KR" b="0" dirty="0">
                <a:solidFill>
                  <a:schemeClr val="tx1"/>
                </a:solidFill>
              </a:rPr>
              <a:t>, </a:t>
            </a:r>
            <a:r>
              <a:rPr lang="ko-KR" altLang="en-US" b="0" dirty="0">
                <a:solidFill>
                  <a:schemeClr val="tx1"/>
                </a:solidFill>
              </a:rPr>
              <a:t>피플</a:t>
            </a:r>
            <a:r>
              <a:rPr lang="en-US" altLang="ko-KR" b="0" dirty="0">
                <a:solidFill>
                  <a:schemeClr val="tx1"/>
                </a:solidFill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</a:rPr>
              <a:t>컨슈머</a:t>
            </a:r>
            <a:r>
              <a:rPr lang="en-US" altLang="ko-KR" b="0" dirty="0">
                <a:solidFill>
                  <a:schemeClr val="tx1"/>
                </a:solidFill>
              </a:rPr>
              <a:t>,</a:t>
            </a:r>
            <a:r>
              <a:rPr lang="ko-KR" altLang="en-US" b="0" dirty="0">
                <a:solidFill>
                  <a:schemeClr val="tx1"/>
                </a:solidFill>
              </a:rPr>
              <a:t>그 외의 예약 정보들을 반환하고 </a:t>
            </a:r>
            <a:r>
              <a:rPr lang="ko-KR" altLang="en-US" b="0" dirty="0" err="1">
                <a:solidFill>
                  <a:schemeClr val="tx1"/>
                </a:solidFill>
              </a:rPr>
              <a:t>성공했을시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트류를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실패시</a:t>
            </a:r>
            <a:r>
              <a:rPr lang="ko-KR" altLang="en-US" b="0" dirty="0">
                <a:solidFill>
                  <a:schemeClr val="tx1"/>
                </a:solidFill>
              </a:rPr>
              <a:t> 펄스를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4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고객의 기능인 </a:t>
            </a:r>
            <a:r>
              <a:rPr lang="ko-KR" altLang="ko-KR" b="0" dirty="0">
                <a:solidFill>
                  <a:schemeClr val="tx1"/>
                </a:solidFill>
              </a:rPr>
              <a:t>캠핑장 예약 등록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수정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삭제 기능</a:t>
            </a:r>
            <a:endParaRPr lang="en-US" altLang="ko-KR" b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고객의 기능인 본인의 예약 내역을 확인하는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ko-KR" b="0" dirty="0">
                <a:solidFill>
                  <a:schemeClr val="tx1"/>
                </a:solidFill>
              </a:rPr>
              <a:t>캠핑장 리뷰 등록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수정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삭제 기능</a:t>
            </a:r>
            <a:r>
              <a:rPr lang="ko-KR" altLang="en-US" b="0" dirty="0">
                <a:solidFill>
                  <a:schemeClr val="tx1"/>
                </a:solidFill>
              </a:rPr>
              <a:t>입니다</a:t>
            </a:r>
            <a:r>
              <a:rPr lang="en-US" altLang="ko-KR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chemeClr val="tx1"/>
                </a:solidFill>
              </a:rPr>
              <a:t>하쉽게도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ko-KR" altLang="en-US" dirty="0"/>
              <a:t>지도 </a:t>
            </a:r>
            <a:r>
              <a:rPr lang="en-US" altLang="ko-KR" dirty="0"/>
              <a:t>API</a:t>
            </a:r>
            <a:r>
              <a:rPr lang="ko-KR" altLang="en-US" dirty="0"/>
              <a:t>와 결제하는 기능은 구현 못했다</a:t>
            </a:r>
            <a:r>
              <a:rPr lang="en-US" altLang="ko-KR" dirty="0"/>
              <a:t>.</a:t>
            </a:r>
            <a:endParaRPr lang="ko-KR" altLang="en-US" b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15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메인페이지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회원 유형 선택</a:t>
            </a:r>
            <a:r>
              <a:rPr lang="en-US" altLang="ko-KR" dirty="0"/>
              <a:t>) - DB</a:t>
            </a:r>
            <a:r>
              <a:rPr lang="ko-KR" altLang="en-US" dirty="0"/>
              <a:t>에 저장됨</a:t>
            </a:r>
            <a:r>
              <a:rPr lang="en-US" altLang="ko-KR" dirty="0"/>
              <a:t>-</a:t>
            </a:r>
            <a:r>
              <a:rPr lang="ko-KR" altLang="en-US" dirty="0"/>
              <a:t>회원가입을 하면 로그인이 자동으로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4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2.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로그인 </a:t>
            </a:r>
            <a:r>
              <a:rPr lang="en-US" altLang="ko-KR" dirty="0"/>
              <a:t>- </a:t>
            </a:r>
            <a:r>
              <a:rPr lang="ko-KR" altLang="en-US" dirty="0"/>
              <a:t>마이페이지 </a:t>
            </a:r>
            <a:r>
              <a:rPr lang="en-US" altLang="ko-KR" dirty="0"/>
              <a:t>- </a:t>
            </a:r>
            <a:r>
              <a:rPr lang="ko-KR" altLang="en-US" dirty="0"/>
              <a:t>예약</a:t>
            </a:r>
            <a:r>
              <a:rPr lang="en-US" altLang="ko-KR" dirty="0"/>
              <a:t>,</a:t>
            </a:r>
            <a:r>
              <a:rPr lang="ko-KR" altLang="en-US" dirty="0"/>
              <a:t>이용 내역 </a:t>
            </a:r>
            <a:r>
              <a:rPr lang="en-US" altLang="ko-KR" dirty="0"/>
              <a:t>- </a:t>
            </a:r>
            <a:r>
              <a:rPr lang="ko-KR" altLang="en-US" dirty="0"/>
              <a:t>리뷰 관리 </a:t>
            </a:r>
            <a:r>
              <a:rPr lang="en-US" altLang="ko-KR" dirty="0"/>
              <a:t>- </a:t>
            </a:r>
            <a:r>
              <a:rPr lang="ko-KR" altLang="en-US" dirty="0"/>
              <a:t>리뷰 적용 확인 </a:t>
            </a:r>
            <a:r>
              <a:rPr lang="en-US" altLang="ko-KR" dirty="0"/>
              <a:t>- </a:t>
            </a:r>
            <a:r>
              <a:rPr lang="ko-KR" altLang="en-US" dirty="0"/>
              <a:t>예약 </a:t>
            </a:r>
            <a:r>
              <a:rPr lang="en-US" altLang="ko-KR" dirty="0"/>
              <a:t>- </a:t>
            </a:r>
            <a:r>
              <a:rPr lang="ko-KR" altLang="en-US" dirty="0"/>
              <a:t>예약 확인 </a:t>
            </a:r>
            <a:r>
              <a:rPr lang="en-US" altLang="ko-KR" dirty="0"/>
              <a:t>- </a:t>
            </a:r>
            <a:r>
              <a:rPr lang="ko-KR" altLang="en-US" dirty="0"/>
              <a:t>리뷰쓰기 </a:t>
            </a:r>
            <a:r>
              <a:rPr lang="en-US" altLang="ko-KR" dirty="0"/>
              <a:t>- </a:t>
            </a:r>
            <a:r>
              <a:rPr lang="ko-KR" altLang="en-US" dirty="0"/>
              <a:t>리뷰 적용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6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캠핑장 주인으로 로그인 </a:t>
            </a:r>
            <a:r>
              <a:rPr lang="en-US" altLang="ko-KR" dirty="0"/>
              <a:t>- </a:t>
            </a:r>
            <a:r>
              <a:rPr lang="ko-KR" altLang="en-US" dirty="0"/>
              <a:t>마이페이지에서 현재 예약 내역 볼 수 있음 </a:t>
            </a:r>
            <a:r>
              <a:rPr lang="en-US" altLang="ko-KR" dirty="0"/>
              <a:t>-</a:t>
            </a:r>
            <a:r>
              <a:rPr lang="ko-KR" altLang="en-US" dirty="0"/>
              <a:t>객실 정보 관리 </a:t>
            </a:r>
            <a:r>
              <a:rPr lang="en-US" altLang="ko-KR" dirty="0"/>
              <a:t>- </a:t>
            </a:r>
            <a:r>
              <a:rPr lang="ko-KR" altLang="en-US" dirty="0"/>
              <a:t>새로운 객실 추가하기</a:t>
            </a:r>
            <a:r>
              <a:rPr lang="en-US" altLang="ko-KR" dirty="0"/>
              <a:t>-  </a:t>
            </a:r>
            <a:r>
              <a:rPr lang="ko-KR" altLang="en-US" dirty="0"/>
              <a:t>적용 확인 </a:t>
            </a:r>
            <a:r>
              <a:rPr lang="en-US" altLang="ko-KR" dirty="0"/>
              <a:t>- </a:t>
            </a:r>
            <a:r>
              <a:rPr lang="ko-KR" altLang="en-US" dirty="0"/>
              <a:t>로그아웃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87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손님으로 로그인 </a:t>
            </a:r>
            <a:r>
              <a:rPr lang="en-US" altLang="ko-KR" dirty="0"/>
              <a:t>-  </a:t>
            </a:r>
            <a:r>
              <a:rPr lang="ko-KR" altLang="en-US" dirty="0"/>
              <a:t>탈퇴 </a:t>
            </a:r>
            <a:r>
              <a:rPr lang="en-US" altLang="ko-KR" dirty="0"/>
              <a:t>-  </a:t>
            </a:r>
            <a:r>
              <a:rPr lang="ko-KR" altLang="en-US" dirty="0"/>
              <a:t>적용 완료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53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역할 분담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2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한 학기동안 진행하며 어려웠던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시스템 소개와 설계에 대한 설명</a:t>
            </a:r>
            <a:r>
              <a:rPr lang="en-US" altLang="ko-KR" dirty="0"/>
              <a:t>, </a:t>
            </a:r>
            <a:r>
              <a:rPr lang="ko-KR" altLang="en-US" dirty="0"/>
              <a:t>구현에 대한 시연 영상</a:t>
            </a:r>
            <a:r>
              <a:rPr lang="en-US" altLang="ko-KR" dirty="0"/>
              <a:t>, </a:t>
            </a:r>
            <a:r>
              <a:rPr lang="ko-KR" altLang="en-US" dirty="0"/>
              <a:t>역할 분담 내용</a:t>
            </a:r>
            <a:r>
              <a:rPr lang="en-US" altLang="ko-KR" dirty="0"/>
              <a:t>, </a:t>
            </a:r>
            <a:r>
              <a:rPr lang="ko-KR" altLang="en-US" dirty="0"/>
              <a:t>한 학기동안 진행하면서 어려웠던 점의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7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시스템 소개입니다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 캠핑은 </a:t>
            </a:r>
            <a:r>
              <a:rPr lang="en-US" altLang="ko-KR" dirty="0"/>
              <a:t>~~ </a:t>
            </a:r>
            <a:r>
              <a:rPr lang="ko-KR" altLang="en-US" dirty="0"/>
              <a:t>시스템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를 통해 개발을 진행하였고</a:t>
            </a:r>
            <a:r>
              <a:rPr lang="en-US" altLang="ko-KR" dirty="0"/>
              <a:t>, ~</a:t>
            </a:r>
            <a:r>
              <a:rPr lang="ko-KR" altLang="en-US" dirty="0"/>
              <a:t>를 통해 데이터 베이스를 관리했습니다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공통기능인 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탈퇴 기능과 캠핑장 조회 및 검색 기능을 비롯해</a:t>
            </a:r>
            <a:r>
              <a:rPr lang="en-US" altLang="ko-KR" dirty="0"/>
              <a:t>, </a:t>
            </a:r>
            <a:r>
              <a:rPr lang="ko-KR" altLang="en-US" dirty="0"/>
              <a:t>캠핑장 주인에게는 캠핑장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기능을</a:t>
            </a:r>
            <a:r>
              <a:rPr lang="en-US" altLang="ko-KR" dirty="0"/>
              <a:t>, </a:t>
            </a:r>
            <a:r>
              <a:rPr lang="ko-KR" altLang="en-US" dirty="0"/>
              <a:t>고객에게는 캠핑장 예약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기능과 캠핑장 리뷰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기능을 ‘</a:t>
            </a:r>
            <a:r>
              <a:rPr lang="ko-KR" altLang="en-US" dirty="0" err="1"/>
              <a:t>제공’합니다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7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설계에 대한 설명입니다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설계를 위한 고객 기능 요구사항으로는 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가능해야 하고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있어야 하고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있어야 한다는 점이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5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설계에 사용된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ko-KR" altLang="en-US" dirty="0"/>
              <a:t>캠핑장 주인과 고객이 각자 사용하는 기능이 있고</a:t>
            </a:r>
            <a:r>
              <a:rPr lang="en-US" altLang="ko-KR" dirty="0"/>
              <a:t>, </a:t>
            </a:r>
            <a:r>
              <a:rPr lang="ko-KR" altLang="en-US" dirty="0"/>
              <a:t>함께 사용하는 기능은 사용자로 묶어 관계를 표시했습니다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8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설계를 그린 클래스 다이어그램입니다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2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본격적으로 사용된 기능에 대해 보여드리겠습니다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공통기능인 로그링과 </a:t>
            </a:r>
            <a:r>
              <a:rPr lang="ko-KR" altLang="en-US" b="0" dirty="0">
                <a:solidFill>
                  <a:schemeClr val="tx1"/>
                </a:solidFill>
              </a:rPr>
              <a:t>회원가입</a:t>
            </a:r>
            <a:r>
              <a:rPr lang="en-US" altLang="ko-KR" b="0" dirty="0">
                <a:solidFill>
                  <a:schemeClr val="tx1"/>
                </a:solidFill>
              </a:rPr>
              <a:t>, </a:t>
            </a:r>
            <a:r>
              <a:rPr lang="ko-KR" altLang="en-US" b="0" dirty="0">
                <a:solidFill>
                  <a:schemeClr val="tx1"/>
                </a:solidFill>
              </a:rPr>
              <a:t>로그아웃</a:t>
            </a:r>
            <a:r>
              <a:rPr lang="en-US" altLang="ko-KR" b="0" dirty="0">
                <a:solidFill>
                  <a:schemeClr val="tx1"/>
                </a:solidFill>
              </a:rPr>
              <a:t>, </a:t>
            </a:r>
            <a:r>
              <a:rPr lang="ko-KR" altLang="en-US" b="0" dirty="0">
                <a:solidFill>
                  <a:schemeClr val="tx1"/>
                </a:solidFill>
              </a:rPr>
              <a:t>탈퇴 기능입니다</a:t>
            </a:r>
            <a:endParaRPr lang="en-US" altLang="ko-KR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/>
                </a:solidFill>
              </a:rPr>
              <a:t>로그인은 스트링 형식의 </a:t>
            </a:r>
            <a:r>
              <a:rPr lang="en-US" altLang="ko-KR" b="0" dirty="0">
                <a:solidFill>
                  <a:schemeClr val="tx1"/>
                </a:solidFill>
              </a:rPr>
              <a:t>id</a:t>
            </a:r>
            <a:r>
              <a:rPr lang="ko-KR" altLang="en-US" b="0" dirty="0">
                <a:solidFill>
                  <a:schemeClr val="tx1"/>
                </a:solidFill>
              </a:rPr>
              <a:t>와 </a:t>
            </a:r>
            <a:r>
              <a:rPr lang="en-US" altLang="ko-KR" b="0" dirty="0">
                <a:solidFill>
                  <a:schemeClr val="tx1"/>
                </a:solidFill>
              </a:rPr>
              <a:t>password, </a:t>
            </a:r>
            <a:r>
              <a:rPr lang="ko-KR" altLang="en-US" b="0" dirty="0">
                <a:solidFill>
                  <a:schemeClr val="tx1"/>
                </a:solidFill>
              </a:rPr>
              <a:t>그리고 캠핑장 주인 여부를 확인하기 위해 </a:t>
            </a:r>
            <a:r>
              <a:rPr lang="ko-KR" altLang="en-US" b="0" dirty="0" err="1">
                <a:solidFill>
                  <a:schemeClr val="tx1"/>
                </a:solidFill>
              </a:rPr>
              <a:t>불리언</a:t>
            </a:r>
            <a:r>
              <a:rPr lang="ko-KR" altLang="en-US" b="0" dirty="0">
                <a:solidFill>
                  <a:schemeClr val="tx1"/>
                </a:solidFill>
              </a:rPr>
              <a:t> 값을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입력받아</a:t>
            </a:r>
            <a:r>
              <a:rPr lang="ko-KR" altLang="en-US" b="0" dirty="0">
                <a:solidFill>
                  <a:schemeClr val="tx1"/>
                </a:solidFill>
              </a:rPr>
              <a:t> 로그인을 시도합니다</a:t>
            </a:r>
            <a:r>
              <a:rPr lang="en-US" altLang="ko-KR" b="0" dirty="0">
                <a:solidFill>
                  <a:schemeClr val="tx1"/>
                </a:solidFill>
              </a:rPr>
              <a:t>. </a:t>
            </a:r>
            <a:r>
              <a:rPr lang="ko-KR" altLang="en-US" b="0" dirty="0" err="1">
                <a:solidFill>
                  <a:schemeClr val="tx1"/>
                </a:solidFill>
              </a:rPr>
              <a:t>성공시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true</a:t>
            </a:r>
            <a:r>
              <a:rPr lang="ko-KR" altLang="en-US" b="0" dirty="0">
                <a:solidFill>
                  <a:schemeClr val="tx1"/>
                </a:solidFill>
              </a:rPr>
              <a:t>값을 반환하고</a:t>
            </a:r>
            <a:r>
              <a:rPr lang="en-US" altLang="ko-KR" b="0" dirty="0">
                <a:solidFill>
                  <a:schemeClr val="tx1"/>
                </a:solidFill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</a:rPr>
              <a:t>실패시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false</a:t>
            </a:r>
            <a:r>
              <a:rPr lang="ko-KR" altLang="en-US" b="0" dirty="0">
                <a:solidFill>
                  <a:schemeClr val="tx1"/>
                </a:solidFill>
              </a:rPr>
              <a:t>값을 반환합니다</a:t>
            </a:r>
            <a:r>
              <a:rPr lang="en-US" altLang="ko-KR" b="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9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공통기능인 </a:t>
            </a:r>
            <a:r>
              <a:rPr lang="ko-KR" altLang="ko-KR" b="0" dirty="0">
                <a:solidFill>
                  <a:schemeClr val="tx1"/>
                </a:solidFill>
              </a:rPr>
              <a:t>캠핑장 조회 및 검색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캠핑장 주인의 기능인 </a:t>
            </a:r>
            <a:r>
              <a:rPr lang="ko-KR" altLang="en-US" b="0" dirty="0">
                <a:solidFill>
                  <a:schemeClr val="tx1"/>
                </a:solidFill>
              </a:rPr>
              <a:t>캠핑장 </a:t>
            </a:r>
            <a:r>
              <a:rPr lang="ko-KR" altLang="ko-KR" b="0" dirty="0">
                <a:solidFill>
                  <a:schemeClr val="tx1"/>
                </a:solidFill>
              </a:rPr>
              <a:t>정보 등록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수정</a:t>
            </a:r>
            <a:r>
              <a:rPr lang="en-US" altLang="ko-KR" b="0" dirty="0">
                <a:solidFill>
                  <a:schemeClr val="tx1"/>
                </a:solidFill>
              </a:rPr>
              <a:t>/</a:t>
            </a:r>
            <a:r>
              <a:rPr lang="ko-KR" altLang="ko-KR" b="0" dirty="0">
                <a:solidFill>
                  <a:schemeClr val="tx1"/>
                </a:solidFill>
              </a:rPr>
              <a:t>삭제 기능</a:t>
            </a:r>
            <a:endParaRPr lang="ko-KR" altLang="en-US" b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86B-13D0-4331-9A80-0130E2AA74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7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71C1-206F-4540-96DB-0284F78B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3EA08-6169-48E6-B21D-56772925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974E3-F0FB-4902-8DDA-9C856A4F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B5FAD-4745-4826-BA40-A833380D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99614-DA84-4F05-BD62-93FEBD7C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7889C-7E1A-481D-86E2-C56D6E91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9E3F6-CEAC-47C5-AE3A-37EB06C9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BC75D-C336-46F0-894C-ABA1E29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AE75D-CC72-46DA-85CA-D0CF7016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EEB9-E223-4148-882A-67F9B4C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2BBAC3-C176-4650-9C2C-982C0488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F5EAE-ED6F-484E-B9B8-CA5A496A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544DE-454D-4390-8E3A-B587365B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36B1-F38B-4807-8092-C9D1BAB4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BFA4A-BCC5-4620-AC6E-3C6DDE7F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95D2-C14F-48C8-AB0D-2886AF62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94CA2-C283-4F82-8C6F-46E718C4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87213-11CE-415C-879F-34C14537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8CDD5-ACFB-4DF6-A855-2256B532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D8C1F-9CAD-4848-BA3D-2FC2D90A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2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7661B-3833-45AD-9C86-D58DE2BA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87380-63C0-42BD-9320-60C6EE49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C4FEE-4FFC-47F8-817A-5ED5AF22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54452-D600-4400-9693-00A8D4E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F6021-2934-4870-84BD-C23B5809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9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DFAF-5B55-4CFE-AA4C-D78FD39D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AF875-8781-4571-9878-28BDE8EF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F3E8E-D40B-4D60-A22E-0B5D8232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A0C7F-12AB-491A-846E-890575AC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E5092-EE21-4297-A2B9-3AF93420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3A688-ECC4-400F-8A0F-4507117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6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88CB-4B58-4427-830E-A25E8984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7ADC2-B774-4BC1-8A50-C84D5AED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8149-A861-471C-A034-221177AB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44314E-AEB8-4B3F-B743-7B3C4EAE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FAB48-C491-4368-80F0-71A4445D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18E85-16C2-428C-B7C7-E4540B72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902EA-793D-42C0-A158-67859384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86B92F-A171-4E77-881B-79A3F12C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0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2120-EE01-4DED-837E-DDA07C36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7F52D-F9A9-4A73-9A26-4F541E80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66EDB-AC67-41B2-BC91-BA9C6C35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D38A69-EDCC-4B1D-9229-AC1DBFE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7BCB9-D182-4853-870A-3760961F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F5B68-A928-4471-9C83-399C766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C79F4-7538-4FB9-B21B-B99E617B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CB47-AAEB-49B0-B466-5B213518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AEA6B-6292-438E-8E3A-7FF191D0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95185-EDA1-4F22-8EC6-0D7EBB29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96C42-9B02-4EE5-B737-28B74B50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79147-77F7-425E-B790-857CBDCE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46F97-352C-4191-A68B-7C6459EF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DDDAC-CA6F-436C-96FD-2F8C7E76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A9FCD-9659-4BC8-8519-58401495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2922B-30E9-4515-B257-B86E0FFA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2973D-D568-49F6-85E7-7C0ED077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AA969-81BF-4AC8-8E4F-7463FAAD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E4CC8-4D11-481D-81C3-2825B45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B27A5-F612-402D-94DE-3A8BE971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DB23-36C8-4FC0-ABC6-BD158BC6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EEA35-457A-492C-8071-5E9A1F8B6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E2E6-A123-4852-8824-5162E733817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7ED6A-5930-44C4-99AF-0E9FAB65A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4C2C6-C442-42EB-928F-1056A3A5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AC74-EC8B-4159-A8DB-671A0ABB2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584E1C-1160-4EA1-80DF-860AA1D8C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6642C3-857B-4803-8482-0D591EE6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79" y="1124712"/>
            <a:ext cx="10430455" cy="2684571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캠핑장 예약 관리 프로그램</a:t>
            </a:r>
            <a:br>
              <a:rPr lang="en-US" altLang="ko-KR" sz="6600" dirty="0">
                <a:solidFill>
                  <a:srgbClr val="FFFFFF"/>
                </a:solidFill>
              </a:rPr>
            </a:br>
            <a:r>
              <a:rPr lang="en-US" altLang="ko-KR" sz="6600" dirty="0">
                <a:solidFill>
                  <a:srgbClr val="FFFFFF"/>
                </a:solidFill>
              </a:rPr>
              <a:t>-Go camping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73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4764C-CA49-43FC-877F-12D72887CD78}"/>
              </a:ext>
            </a:extLst>
          </p:cNvPr>
          <p:cNvSpPr/>
          <p:nvPr/>
        </p:nvSpPr>
        <p:spPr>
          <a:xfrm>
            <a:off x="9350188" y="6363478"/>
            <a:ext cx="2565004" cy="279918"/>
          </a:xfrm>
          <a:prstGeom prst="rect">
            <a:avLst/>
          </a:prstGeom>
          <a:solidFill>
            <a:srgbClr val="040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B7301-E35D-43C3-A196-CAF667F5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6213" y="5599948"/>
            <a:ext cx="6537587" cy="54028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팀 </a:t>
            </a:r>
            <a:r>
              <a:rPr lang="ko-KR" altLang="en-US" dirty="0" err="1">
                <a:solidFill>
                  <a:srgbClr val="FFFFFF"/>
                </a:solidFill>
              </a:rPr>
              <a:t>얼레벌레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 err="1">
                <a:solidFill>
                  <a:srgbClr val="FFFFFF"/>
                </a:solidFill>
              </a:rPr>
              <a:t>박채린</a:t>
            </a:r>
            <a:r>
              <a:rPr lang="ko-KR" altLang="en-US" dirty="0">
                <a:solidFill>
                  <a:srgbClr val="FFFFFF"/>
                </a:solidFill>
              </a:rPr>
              <a:t> 김경은 김예은 정주영</a:t>
            </a:r>
          </a:p>
        </p:txBody>
      </p:sp>
    </p:spTree>
    <p:extLst>
      <p:ext uri="{BB962C8B-B14F-4D97-AF65-F5344CB8AC3E}">
        <p14:creationId xmlns:p14="http://schemas.microsoft.com/office/powerpoint/2010/main" val="164936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025DF-3989-45B6-8FF7-E41324AB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85" y="1845426"/>
            <a:ext cx="83573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96ECBF-D699-4D9F-B85A-708CA3D9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5506"/>
            <a:ext cx="10512547" cy="43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E6933-E376-4711-BA31-DD176204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10" y="1845426"/>
            <a:ext cx="851732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A2F5C-C522-437B-82BE-744F29F8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16" y="1845426"/>
            <a:ext cx="644971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01D8-F919-4CD4-9439-F6EB07E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구현에 대한 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4E6473-4EEA-45BB-BEB5-A25262558FFB}"/>
              </a:ext>
            </a:extLst>
          </p:cNvPr>
          <p:cNvSpPr txBox="1">
            <a:spLocks/>
          </p:cNvSpPr>
          <p:nvPr/>
        </p:nvSpPr>
        <p:spPr>
          <a:xfrm>
            <a:off x="838200" y="6184152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회원가입 후 </a:t>
            </a:r>
            <a:r>
              <a:rPr lang="en-US" altLang="ko-KR" dirty="0"/>
              <a:t>DB</a:t>
            </a:r>
            <a:r>
              <a:rPr lang="ko-KR" altLang="en-US" dirty="0"/>
              <a:t>에 회원정보가 저장되는 것을 보여주는 영상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8F1ADD-0F1C-4A1F-B4DD-173E30D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크기를 줄이기 위해 영상은 삭제했습니다</a:t>
            </a:r>
          </a:p>
        </p:txBody>
      </p:sp>
    </p:spTree>
    <p:extLst>
      <p:ext uri="{BB962C8B-B14F-4D97-AF65-F5344CB8AC3E}">
        <p14:creationId xmlns:p14="http://schemas.microsoft.com/office/powerpoint/2010/main" val="25386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01D8-F919-4CD4-9439-F6EB07E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구현에 대한 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4E6473-4EEA-45BB-BEB5-A25262558FFB}"/>
              </a:ext>
            </a:extLst>
          </p:cNvPr>
          <p:cNvSpPr txBox="1">
            <a:spLocks/>
          </p:cNvSpPr>
          <p:nvPr/>
        </p:nvSpPr>
        <p:spPr>
          <a:xfrm>
            <a:off x="838200" y="6256617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손님으로 로그인 후 마이페이지에서 리뷰와 예약 기능을 보여주는 영상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F9B08-C617-4618-AE44-A548F879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크기를 줄이기 위해 영상은 삭제했습니다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5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01D8-F919-4CD4-9439-F6EB07E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구현에 대한 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4E6473-4EEA-45BB-BEB5-A25262558FFB}"/>
              </a:ext>
            </a:extLst>
          </p:cNvPr>
          <p:cNvSpPr txBox="1">
            <a:spLocks/>
          </p:cNvSpPr>
          <p:nvPr/>
        </p:nvSpPr>
        <p:spPr>
          <a:xfrm>
            <a:off x="497541" y="6122893"/>
            <a:ext cx="11196917" cy="735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캠핑장 주인으로 로그인 후 마이페이지에서 현재 예약 내역을 확인하고</a:t>
            </a:r>
            <a:br>
              <a:rPr lang="en-US" altLang="ko-KR" dirty="0"/>
            </a:br>
            <a:r>
              <a:rPr lang="ko-KR" altLang="en-US" dirty="0"/>
              <a:t> 객실 정보 관리 기능을 보여주는 영상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0F79F-DBFE-4958-9E82-250FE8BB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크기를 줄이기 위해 영상은 삭제했습니다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14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01D8-F919-4CD4-9439-F6EB07E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구현에 대한 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4E6473-4EEA-45BB-BEB5-A25262558FFB}"/>
              </a:ext>
            </a:extLst>
          </p:cNvPr>
          <p:cNvSpPr txBox="1">
            <a:spLocks/>
          </p:cNvSpPr>
          <p:nvPr/>
        </p:nvSpPr>
        <p:spPr>
          <a:xfrm>
            <a:off x="838200" y="6184152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탈퇴 후 해당 아이디로는 로그인이 되지 않는 것을 보여주는 영상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15E0C-790A-47FD-8F21-133612B9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/>
              <a:t>의 크기를 줄이기 위해 영상은 삭제했습니다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2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FB2435-3E25-4DEC-91AC-DA1A0BCD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600">
                <a:solidFill>
                  <a:srgbClr val="FFFFFF"/>
                </a:solidFill>
              </a:rPr>
              <a:t>역할 분담 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AA94FF6-5F38-499E-B824-A686A0FED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86049"/>
              </p:ext>
            </p:extLst>
          </p:nvPr>
        </p:nvGraphicFramePr>
        <p:xfrm>
          <a:off x="838200" y="2950537"/>
          <a:ext cx="10815918" cy="27309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9745">
                  <a:extLst>
                    <a:ext uri="{9D8B030D-6E8A-4147-A177-3AD203B41FA5}">
                      <a16:colId xmlns:a16="http://schemas.microsoft.com/office/drawing/2014/main" val="1933225276"/>
                    </a:ext>
                  </a:extLst>
                </a:gridCol>
                <a:gridCol w="3303584">
                  <a:extLst>
                    <a:ext uri="{9D8B030D-6E8A-4147-A177-3AD203B41FA5}">
                      <a16:colId xmlns:a16="http://schemas.microsoft.com/office/drawing/2014/main" val="2176566666"/>
                    </a:ext>
                  </a:extLst>
                </a:gridCol>
                <a:gridCol w="5692589">
                  <a:extLst>
                    <a:ext uri="{9D8B030D-6E8A-4147-A177-3AD203B41FA5}">
                      <a16:colId xmlns:a16="http://schemas.microsoft.com/office/drawing/2014/main" val="756131292"/>
                    </a:ext>
                  </a:extLst>
                </a:gridCol>
              </a:tblGrid>
              <a:tr h="546199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29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ko-KR" sz="2900" b="1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2900">
                          <a:solidFill>
                            <a:schemeClr val="tx1"/>
                          </a:solidFill>
                          <a:effectLst/>
                        </a:rPr>
                        <a:t>역할</a:t>
                      </a:r>
                      <a:endParaRPr lang="ko-KR" sz="2900" b="1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2900">
                          <a:solidFill>
                            <a:schemeClr val="tx1"/>
                          </a:solidFill>
                          <a:effectLst/>
                        </a:rPr>
                        <a:t>책임</a:t>
                      </a:r>
                      <a:endParaRPr lang="ko-KR" sz="2900" b="1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바탕" panose="02030600000101010101" pitchFamily="18" charset="-127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98527"/>
                  </a:ext>
                </a:extLst>
              </a:tr>
              <a:tr h="546199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박채린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PM/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메인 개발자</a:t>
                      </a:r>
                      <a:endParaRPr lang="ko-KR" sz="29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프로젝트 총괄</a:t>
                      </a:r>
                      <a:r>
                        <a:rPr 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, Front-end 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29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9727"/>
                  </a:ext>
                </a:extLst>
              </a:tr>
              <a:tr h="546199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김예은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메인 개발자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Back-end 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r>
                        <a:rPr 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, DB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구축</a:t>
                      </a:r>
                      <a:endParaRPr lang="ko-KR" sz="29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52714"/>
                  </a:ext>
                </a:extLst>
              </a:tr>
              <a:tr h="546199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정주영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메인 개발자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Front-end 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29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747956"/>
                  </a:ext>
                </a:extLst>
              </a:tr>
              <a:tr h="546199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>
                          <a:solidFill>
                            <a:schemeClr val="tx1"/>
                          </a:solidFill>
                          <a:effectLst/>
                        </a:rPr>
                        <a:t>김경은</a:t>
                      </a:r>
                      <a:endParaRPr lang="ko-KR" sz="2900" kern="10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b="0" kern="100" dirty="0">
                          <a:solidFill>
                            <a:schemeClr val="tx1"/>
                          </a:solidFill>
                          <a:effectLst/>
                        </a:rPr>
                        <a:t>문서작업</a:t>
                      </a:r>
                      <a:endParaRPr lang="ko-KR" sz="2900" b="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각종 </a:t>
                      </a:r>
                      <a:r>
                        <a:rPr lang="ko-KR" altLang="en-US" sz="29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ko-KR" sz="2900" kern="100" dirty="0">
                          <a:solidFill>
                            <a:schemeClr val="tx1"/>
                          </a:solidFill>
                          <a:effectLst/>
                        </a:rPr>
                        <a:t> 작성</a:t>
                      </a:r>
                      <a:endParaRPr lang="ko-KR" sz="29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98217" marR="1982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0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0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27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6E4EB0-FD20-4274-9B4D-352BFA9E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99" y="141191"/>
            <a:ext cx="11280709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한 학기동안 진행하면서 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F10C-DF99-4F24-931A-2DE3BA6C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700" dirty="0" err="1"/>
              <a:t>박채린</a:t>
            </a:r>
            <a:r>
              <a:rPr lang="en-US" altLang="ko-KR" sz="1700" dirty="0"/>
              <a:t> </a:t>
            </a:r>
            <a:br>
              <a:rPr lang="en-US" altLang="ko-KR" sz="1700" dirty="0"/>
            </a:br>
            <a:r>
              <a:rPr lang="ko-KR" altLang="en-US" sz="1700" dirty="0"/>
              <a:t>처음 해보는 작업이 많아 어려움을 느꼈지만 실무에 큰 도움이 될 것 같고</a:t>
            </a:r>
            <a:r>
              <a:rPr lang="en-US" altLang="ko-KR" sz="1700" dirty="0"/>
              <a:t>, </a:t>
            </a:r>
            <a:r>
              <a:rPr lang="ko-KR" altLang="en-US" sz="1700" dirty="0"/>
              <a:t>성취감을 느낄 수 있었다</a:t>
            </a:r>
            <a:r>
              <a:rPr lang="en-US" altLang="ko-KR" sz="1700" dirty="0"/>
              <a:t>.</a:t>
            </a:r>
          </a:p>
          <a:p>
            <a:pPr latinLnBrk="0"/>
            <a:endParaRPr lang="en-US" altLang="ko-KR" sz="1700" dirty="0"/>
          </a:p>
          <a:p>
            <a:pPr latinLnBrk="0"/>
            <a:r>
              <a:rPr lang="ko-KR" altLang="en-US" sz="1700" dirty="0"/>
              <a:t>김예은 </a:t>
            </a:r>
            <a:br>
              <a:rPr lang="en-US" altLang="ko-KR" sz="1700" dirty="0"/>
            </a:br>
            <a:r>
              <a:rPr lang="ko-KR" altLang="en-US" sz="1700" dirty="0"/>
              <a:t>요구사항 명세서부터 구현까지 모든 단계가 낯설어 어려움이 많았지만 팀원들의 협력과 도움을 통해서 끝을 잘 맺을 수 있었다</a:t>
            </a:r>
            <a:r>
              <a:rPr lang="en-US" altLang="ko-KR" sz="1700" dirty="0"/>
              <a:t>. </a:t>
            </a:r>
            <a:r>
              <a:rPr lang="ko-KR" altLang="en-US" sz="1700" dirty="0"/>
              <a:t>구현까지의 과정을 통해 구현 능력도 중요하지만 커뮤니케이션 능력 등 다른 요소들도 중요하다는 것을 알게 되었던 좋은 경험이었다</a:t>
            </a:r>
            <a:r>
              <a:rPr lang="en-US" altLang="ko-KR" sz="1700" dirty="0"/>
              <a:t>.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7BB70785-BF5B-48B4-A3C2-EA68B3F63E88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700" dirty="0"/>
              <a:t>김경은 </a:t>
            </a:r>
            <a:br>
              <a:rPr lang="en-US" altLang="ko-KR" sz="1700" dirty="0"/>
            </a:br>
            <a:r>
              <a:rPr lang="ko-KR" altLang="en-US" sz="1700" dirty="0"/>
              <a:t>개발을 할 때 프로젝트 계획서와 요구사항 명세서 등 작성해야 할 문서가 많다는 것을 알았고</a:t>
            </a:r>
            <a:r>
              <a:rPr lang="en-US" altLang="ko-KR" sz="1700" dirty="0"/>
              <a:t>, </a:t>
            </a:r>
            <a:r>
              <a:rPr lang="ko-KR" altLang="en-US" sz="1700" dirty="0"/>
              <a:t>개발 계획이 처음과 달라질 때 문서를 수정하는 것이 어려운 일이라는 것을 배웠다</a:t>
            </a:r>
            <a:r>
              <a:rPr lang="en-US" altLang="ko-KR" sz="1700" dirty="0"/>
              <a:t>.</a:t>
            </a:r>
          </a:p>
          <a:p>
            <a:pPr latinLnBrk="0"/>
            <a:endParaRPr lang="en-US" altLang="ko-KR" sz="1700" dirty="0"/>
          </a:p>
          <a:p>
            <a:pPr latinLnBrk="0"/>
            <a:r>
              <a:rPr lang="ko-KR" altLang="en-US" sz="1700" dirty="0"/>
              <a:t>정주영 </a:t>
            </a:r>
            <a:br>
              <a:rPr lang="en-US" altLang="ko-KR" sz="1700" dirty="0"/>
            </a:br>
            <a:r>
              <a:rPr lang="ko-KR" altLang="en-US" sz="1700" dirty="0"/>
              <a:t>일정이 처음 계획한 대로 흘러가지 않아 당황했을 때도 있었지만 팀원들간 소통과 협력으로 끝까지 잘 마무리할 수 있었다</a:t>
            </a:r>
            <a:r>
              <a:rPr lang="en-US" altLang="ko-KR" sz="1700" dirty="0"/>
              <a:t>. </a:t>
            </a:r>
            <a:r>
              <a:rPr lang="ko-KR" altLang="en-US" sz="1700" dirty="0"/>
              <a:t>협력해서 개발할 때 필요한 스킬들을 배울 수 있어서 좋았고</a:t>
            </a:r>
            <a:r>
              <a:rPr lang="en-US" altLang="ko-KR" sz="1700" dirty="0"/>
              <a:t>, </a:t>
            </a:r>
            <a:r>
              <a:rPr lang="ko-KR" altLang="en-US" sz="1700" dirty="0"/>
              <a:t>여러가지로 많은 도움을 준 팀원들에게 감사하다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3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03AA1D-87B9-48CF-9F96-0DFBE2A4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목차</a:t>
            </a:r>
          </a:p>
        </p:txBody>
      </p:sp>
      <p:cxnSp>
        <p:nvCxnSpPr>
          <p:cNvPr id="60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F7572532-EB27-4AB5-B3EE-1FAF7BB7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시스템 소개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설계에 대한 설명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구현에 대한 시연</a:t>
            </a:r>
            <a:r>
              <a:rPr lang="en-US" altLang="ko-KR" sz="2400" dirty="0"/>
              <a:t> </a:t>
            </a:r>
            <a:r>
              <a:rPr lang="ko-KR" altLang="en-US" sz="2400" dirty="0"/>
              <a:t>영상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역할 분담 내용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한 학기동안 진행하면서 어려웠던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907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0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0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CA0B9D-A66A-4E4B-AD68-5F77FC31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  <a:b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3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4660E31B-6081-45FF-B987-2DB058F7A12E}"/>
              </a:ext>
            </a:extLst>
          </p:cNvPr>
          <p:cNvSpPr txBox="1">
            <a:spLocks/>
          </p:cNvSpPr>
          <p:nvPr/>
        </p:nvSpPr>
        <p:spPr>
          <a:xfrm>
            <a:off x="1957986" y="2292176"/>
            <a:ext cx="8273380" cy="332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발표를 들어주셔서</a:t>
            </a:r>
            <a:r>
              <a:rPr lang="en-US" altLang="ko-KR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2000">
                <a:latin typeface="+mn-lt"/>
                <a:ea typeface="+mn-ea"/>
                <a:cs typeface="+mn-cs"/>
              </a:rPr>
              <a:t>.</a:t>
            </a:r>
            <a:br>
              <a:rPr lang="en-US" altLang="ko-KR" sz="2000">
                <a:latin typeface="+mn-lt"/>
                <a:ea typeface="+mn-ea"/>
                <a:cs typeface="+mn-cs"/>
              </a:rPr>
            </a:br>
            <a:endParaRPr lang="en-US" altLang="ko-KR" sz="2000" b="1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9F91-612C-44A3-AC81-FDF9CBCF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시스템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EF8C8-2705-434C-B26D-5D7DAB05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캠핑장 예약 관리 프로그램</a:t>
            </a:r>
            <a:r>
              <a:rPr lang="en-US" altLang="ko-KR" dirty="0"/>
              <a:t> Go camping</a:t>
            </a:r>
            <a:r>
              <a:rPr lang="ko-KR" altLang="ko-KR" dirty="0"/>
              <a:t>은 캠핑장 주인</a:t>
            </a:r>
            <a:r>
              <a:rPr lang="ko-KR" altLang="en-US" dirty="0"/>
              <a:t>과 고객 모두 </a:t>
            </a:r>
            <a:r>
              <a:rPr lang="ko-KR" altLang="ko-KR" dirty="0"/>
              <a:t>손쉽게 캠핑장 예약 관리를 할 수 있도록 돕는 시스템이다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express(typescript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ko-KR" dirty="0"/>
              <a:t>를 통해 </a:t>
            </a:r>
            <a:r>
              <a:rPr lang="ko-KR" altLang="en-US" dirty="0"/>
              <a:t>개발을 진행하였고</a:t>
            </a:r>
            <a:r>
              <a:rPr lang="en-US" altLang="ko-KR" dirty="0"/>
              <a:t>, MySQL</a:t>
            </a:r>
            <a:r>
              <a:rPr lang="ko-KR" altLang="en-US" dirty="0"/>
              <a:t>을 통해 데이터베이스를 관리했다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ECC8F89-C05F-41E0-852D-EDA9F8AEC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73089"/>
              </p:ext>
            </p:extLst>
          </p:nvPr>
        </p:nvGraphicFramePr>
        <p:xfrm>
          <a:off x="1870636" y="3721100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10391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7313567"/>
                    </a:ext>
                  </a:extLst>
                </a:gridCol>
              </a:tblGrid>
              <a:tr h="436083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공통 기능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탈퇴 기능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캠핑장 조회 및 검색 기능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2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캠핑장 주인 기능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캠핑장 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정보 등록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삭제 기능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캠핑장 예약 내역 확인 기능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고객 기능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캠핑장 예약 등록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삭제 기능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본인의 예약 내역 확인 기능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캠핑장 리뷰 등록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ko-KR" b="0" dirty="0">
                          <a:solidFill>
                            <a:schemeClr val="tx1"/>
                          </a:solidFill>
                        </a:rPr>
                        <a:t>삭제 기능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6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설계에 대한 설명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0335957C-9CE3-4C26-9536-1DA795D7C9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13824"/>
          <a:ext cx="10515600" cy="303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5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649"/>
            <a:ext cx="4249270" cy="113983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설계에 대한 설명</a:t>
            </a:r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id="{D077FE5D-51C0-41D7-937A-78ABEA88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745" y="531003"/>
            <a:ext cx="5404761" cy="57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3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9"/>
            <a:ext cx="5167185" cy="102805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설계에 대한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EF25B-60B6-4F5F-A281-C06571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89" y="1119673"/>
            <a:ext cx="9190656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199CA1-5A91-4C93-82E3-08A98D21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3" y="1497107"/>
            <a:ext cx="10571245" cy="49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B0082-95E1-46A4-A5D0-E253668F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38" y="1395110"/>
            <a:ext cx="8040723" cy="52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F9992-13FE-46A5-A039-E357130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설계에 대한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BBC2D-30EA-4013-9DAC-F43B95D2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4525"/>
            <a:ext cx="10512547" cy="28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937</Words>
  <Application>Microsoft Office PowerPoint</Application>
  <PresentationFormat>와이드스크린</PresentationFormat>
  <Paragraphs>131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</vt:lpstr>
      <vt:lpstr>맑은 고딕</vt:lpstr>
      <vt:lpstr>바탕</vt:lpstr>
      <vt:lpstr>Arial</vt:lpstr>
      <vt:lpstr>Office 테마</vt:lpstr>
      <vt:lpstr>캠핑장 예약 관리 프로그램 -Go camping</vt:lpstr>
      <vt:lpstr>목차</vt:lpstr>
      <vt:lpstr>시스템 소개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설계에 대한 설명</vt:lpstr>
      <vt:lpstr>구현에 대한 시연 영상1</vt:lpstr>
      <vt:lpstr>구현에 대한 시연 영상2</vt:lpstr>
      <vt:lpstr>구현에 대한 시연 영상3</vt:lpstr>
      <vt:lpstr>구현에 대한 시연 영상4</vt:lpstr>
      <vt:lpstr>역할 분담 내용</vt:lpstr>
      <vt:lpstr>한 학기동안 진행하면서 어려웠던 점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캠핑장 예약 관리 프로그램 -Go camping</dc:title>
  <dc:creator>김경은</dc:creator>
  <cp:lastModifiedBy>김경은</cp:lastModifiedBy>
  <cp:revision>41</cp:revision>
  <dcterms:created xsi:type="dcterms:W3CDTF">2021-06-20T21:14:13Z</dcterms:created>
  <dcterms:modified xsi:type="dcterms:W3CDTF">2021-06-21T14:54:18Z</dcterms:modified>
</cp:coreProperties>
</file>