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77" r:id="rId2"/>
    <p:sldId id="362" r:id="rId3"/>
    <p:sldId id="388" r:id="rId4"/>
    <p:sldId id="382" r:id="rId5"/>
    <p:sldId id="383" r:id="rId6"/>
    <p:sldId id="384" r:id="rId7"/>
    <p:sldId id="389" r:id="rId8"/>
    <p:sldId id="390" r:id="rId9"/>
    <p:sldId id="293" r:id="rId10"/>
  </p:sldIdLst>
  <p:sldSz cx="12192000" cy="6858000"/>
  <p:notesSz cx="6858000" cy="9144000"/>
  <p:embeddedFontLst>
    <p:embeddedFont>
      <p:font typeface="Abril Fatface" panose="020B0600000101010101" charset="0"/>
      <p:regular r:id="rId12"/>
    </p:embeddedFont>
    <p:embeddedFont>
      <p:font typeface="Montserrat Light" panose="00000400000000000000" pitchFamily="2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F0"/>
    <a:srgbClr val="F9F9F4"/>
    <a:srgbClr val="2F2F2D"/>
    <a:srgbClr val="2657F4"/>
    <a:srgbClr val="4D78F2"/>
    <a:srgbClr val="0A4AEC"/>
    <a:srgbClr val="3366FF"/>
    <a:srgbClr val="EEEEF1"/>
    <a:srgbClr val="DDDEE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3C4C2B9-F078-4461-BFFD-863F79C71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C4793D9-378D-4226-B652-8CF471B1BD0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B82D3B-76F2-4A8C-ADB1-01DF9BF53226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7CCA1939-193B-4B91-97B6-32511A8DA0B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6002" y="3069390"/>
            <a:ext cx="11339996" cy="31893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96B365-C859-4F66-B1BE-AAE11594447F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2065B9-51B1-48B4-B57B-A1AC8D0956A4}"/>
              </a:ext>
            </a:extLst>
          </p:cNvPr>
          <p:cNvCxnSpPr/>
          <p:nvPr userDrawn="1"/>
        </p:nvCxnSpPr>
        <p:spPr>
          <a:xfrm>
            <a:off x="426000" y="3004456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8A5A21-097F-4099-88A2-9A21D044ED69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80442A18-DF1F-4AF8-AE30-36A5668F046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D7038AA-77BD-4CD6-B016-26F34B636E2C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F2A9D0F3-F0F6-40BE-A5AE-17C2DF8C424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543E7F0-BE8C-4A1E-A4B2-10B29EBA764A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497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2743CEA1-FCF4-479C-9E0D-259207771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84490" y="1011139"/>
            <a:ext cx="2286022" cy="4959999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34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5">
            <a:extLst>
              <a:ext uri="{FF2B5EF4-FFF2-40B4-BE49-F238E27FC236}">
                <a16:creationId xmlns:a16="http://schemas.microsoft.com/office/drawing/2014/main" id="{51BE9CEA-A06D-4EE8-8A13-1BC7E98EC6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25606" y="1087520"/>
            <a:ext cx="3516125" cy="4689863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74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3D5AAF-49B5-4AA0-B86C-A50A5FE437F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80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81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F46929A-99F6-4803-AADD-E248E3A52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2FE5389-A5FB-41B9-8CD0-650849B46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2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3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523C3170-CBA0-41DD-AE13-12623C5EE10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1848" y="2422953"/>
            <a:ext cx="2630555" cy="26320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21F6BD-2809-40EA-B89F-A34DB11111FF}"/>
              </a:ext>
            </a:extLst>
          </p:cNvPr>
          <p:cNvSpPr/>
          <p:nvPr userDrawn="1"/>
        </p:nvSpPr>
        <p:spPr>
          <a:xfrm>
            <a:off x="3463967" y="2422953"/>
            <a:ext cx="7896102" cy="2632057"/>
          </a:xfrm>
          <a:prstGeom prst="rect">
            <a:avLst/>
          </a:prstGeom>
          <a:solidFill>
            <a:srgbClr val="2F2F2D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F9F9F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1FC865E6-C712-4F95-A64E-F68BCD6F7B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3657" y="1282051"/>
            <a:ext cx="3424930" cy="491386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5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D7CEF468-F627-49BC-83C4-C97A14FF620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6000" y="2183081"/>
            <a:ext cx="4640005" cy="311180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706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1346B22F-3376-4867-8ADA-71D3E3CBB3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6000" y="1371338"/>
            <a:ext cx="4209143" cy="473528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3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1D699334-8258-4939-8681-20523C0286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22607" y="2091859"/>
            <a:ext cx="2075044" cy="20750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4BD76B6E-D345-470B-93DD-B7F70467D7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58478" y="2091859"/>
            <a:ext cx="2075044" cy="20750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20100766-AAAA-4FF1-AB85-634B0F4FC3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4349" y="2091859"/>
            <a:ext cx="2075044" cy="20750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7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6D09C1-85DE-48A0-B2CE-9403CD62650D}"/>
              </a:ext>
            </a:extLst>
          </p:cNvPr>
          <p:cNvCxnSpPr/>
          <p:nvPr userDrawn="1"/>
        </p:nvCxnSpPr>
        <p:spPr>
          <a:xfrm>
            <a:off x="426000" y="11611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C2429A-532E-42FF-826C-0B43B4A0EC9C}"/>
              </a:ext>
            </a:extLst>
          </p:cNvPr>
          <p:cNvCxnSpPr/>
          <p:nvPr userDrawn="1"/>
        </p:nvCxnSpPr>
        <p:spPr>
          <a:xfrm>
            <a:off x="426000" y="551542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7A5DF1-CCB0-40C7-ABA3-F31DB52BF882}"/>
              </a:ext>
            </a:extLst>
          </p:cNvPr>
          <p:cNvCxnSpPr/>
          <p:nvPr userDrawn="1"/>
        </p:nvCxnSpPr>
        <p:spPr>
          <a:xfrm>
            <a:off x="426000" y="6316820"/>
            <a:ext cx="11340000" cy="0"/>
          </a:xfrm>
          <a:prstGeom prst="line">
            <a:avLst/>
          </a:prstGeom>
          <a:ln>
            <a:solidFill>
              <a:srgbClr val="2F2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474FD840-5213-4611-85D1-D9294AA933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FCBCA3EE-5D4E-4EA1-AADA-B919C81847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39183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548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6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D482B3-1AD0-40CF-AD7D-2948434A7B92}"/>
              </a:ext>
            </a:extLst>
          </p:cNvPr>
          <p:cNvSpPr txBox="1"/>
          <p:nvPr/>
        </p:nvSpPr>
        <p:spPr>
          <a:xfrm>
            <a:off x="1186721" y="1313300"/>
            <a:ext cx="9818559" cy="16619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72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Share Of Food</a:t>
            </a:r>
            <a:br>
              <a:rPr lang="en-US" altLang="ko-KR" sz="72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맛집 리뷰 웹 사이트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B5D5A-9EAD-407C-A311-EDC53FF9C79F}"/>
              </a:ext>
            </a:extLst>
          </p:cNvPr>
          <p:cNvSpPr txBox="1"/>
          <p:nvPr/>
        </p:nvSpPr>
        <p:spPr>
          <a:xfrm>
            <a:off x="426002" y="671676"/>
            <a:ext cx="410245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December 15, 2021</a:t>
            </a:r>
            <a:endParaRPr lang="ko-KR" altLang="en-US" sz="18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99E62-1D9D-4735-A8A5-354194C3FB19}"/>
              </a:ext>
            </a:extLst>
          </p:cNvPr>
          <p:cNvSpPr txBox="1"/>
          <p:nvPr/>
        </p:nvSpPr>
        <p:spPr>
          <a:xfrm>
            <a:off x="6761527" y="671676"/>
            <a:ext cx="500447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컴퓨터정보과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학년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201844045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김연욱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E8A2C-52CC-4CB7-A46F-EDDC03BE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96" y="3247583"/>
            <a:ext cx="4459637" cy="2745919"/>
          </a:xfrm>
          <a:prstGeom prst="rect">
            <a:avLst/>
          </a:prstGeom>
        </p:spPr>
      </p:pic>
      <p:pic>
        <p:nvPicPr>
          <p:cNvPr id="15362" name="Picture 2" descr="What is the difference between Front-end vs. Back-end? | Ironhack Blog">
            <a:extLst>
              <a:ext uri="{FF2B5EF4-FFF2-40B4-BE49-F238E27FC236}">
                <a16:creationId xmlns:a16="http://schemas.microsoft.com/office/drawing/2014/main" id="{43DDB001-BE6A-4911-8B69-05C2838E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41" y="3428999"/>
            <a:ext cx="3038650" cy="18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DB0C6BE-AB9D-44BB-956E-AC7D87CDA2F5}"/>
              </a:ext>
            </a:extLst>
          </p:cNvPr>
          <p:cNvSpPr txBox="1"/>
          <p:nvPr/>
        </p:nvSpPr>
        <p:spPr>
          <a:xfrm>
            <a:off x="2006599" y="594732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solidFill>
                  <a:srgbClr val="2F2F2D"/>
                </a:solidFill>
                <a:latin typeface="+mj-lt"/>
              </a:rPr>
              <a:t>Contents</a:t>
            </a:r>
            <a:endParaRPr lang="ko-KR" altLang="en-US" sz="2800" b="0" dirty="0">
              <a:solidFill>
                <a:srgbClr val="2F2F2D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04A71-2383-4C8C-9CE4-2A5962615F99}"/>
              </a:ext>
            </a:extLst>
          </p:cNvPr>
          <p:cNvSpPr txBox="1"/>
          <p:nvPr/>
        </p:nvSpPr>
        <p:spPr>
          <a:xfrm>
            <a:off x="2452701" y="3336812"/>
            <a:ext cx="4182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2F2F2D"/>
                </a:solidFill>
              </a:rPr>
              <a:t>PLAN 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2F2F2D"/>
                </a:solidFill>
              </a:rPr>
              <a:t>PLAN 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2F2F2D"/>
                </a:solidFill>
              </a:rPr>
              <a:t>Alpha</a:t>
            </a:r>
            <a:endParaRPr lang="ko-KR" altLang="en-US" sz="1600" dirty="0">
              <a:solidFill>
                <a:srgbClr val="2F2F2D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9C308-AC88-4DC4-8EA9-4C45AE817DCE}"/>
              </a:ext>
            </a:extLst>
          </p:cNvPr>
          <p:cNvSpPr/>
          <p:nvPr/>
        </p:nvSpPr>
        <p:spPr>
          <a:xfrm>
            <a:off x="2452700" y="2857982"/>
            <a:ext cx="418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F2F2D"/>
                </a:solidFill>
              </a:rPr>
              <a:t>PLAN A/B + Alpha</a:t>
            </a:r>
            <a:endParaRPr lang="ko-KR" altLang="en-US" sz="2400" dirty="0">
              <a:solidFill>
                <a:srgbClr val="2F2F2D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77E79B-DF46-473E-B8D1-338EAA5C31A8}"/>
              </a:ext>
            </a:extLst>
          </p:cNvPr>
          <p:cNvSpPr/>
          <p:nvPr/>
        </p:nvSpPr>
        <p:spPr>
          <a:xfrm>
            <a:off x="1177788" y="2857982"/>
            <a:ext cx="914400" cy="914400"/>
          </a:xfrm>
          <a:prstGeom prst="ellipse">
            <a:avLst/>
          </a:prstGeom>
          <a:solidFill>
            <a:srgbClr val="2F2F2D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rgbClr val="F9F9F4"/>
                </a:solidFill>
                <a:latin typeface="+mj-lt"/>
              </a:rPr>
              <a:t>01</a:t>
            </a:r>
            <a:endParaRPr lang="ko-KR" altLang="en-US" sz="2400" dirty="0">
              <a:solidFill>
                <a:srgbClr val="F9F9F4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7C2C8-A66F-4D66-9DF5-645635FE73EB}"/>
              </a:ext>
            </a:extLst>
          </p:cNvPr>
          <p:cNvSpPr txBox="1"/>
          <p:nvPr/>
        </p:nvSpPr>
        <p:spPr>
          <a:xfrm>
            <a:off x="7910071" y="3336812"/>
            <a:ext cx="418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2F2F2D"/>
                </a:solidFill>
              </a:rPr>
              <a:t>완성도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FA8495-8647-4C5D-9B8E-518536D3DED2}"/>
              </a:ext>
            </a:extLst>
          </p:cNvPr>
          <p:cNvSpPr/>
          <p:nvPr/>
        </p:nvSpPr>
        <p:spPr>
          <a:xfrm>
            <a:off x="7910070" y="2857982"/>
            <a:ext cx="418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F2F2D"/>
                </a:solidFill>
              </a:rPr>
              <a:t>Completeness</a:t>
            </a:r>
            <a:endParaRPr lang="ko-KR" altLang="en-US" sz="2400" dirty="0">
              <a:solidFill>
                <a:srgbClr val="2F2F2D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BD72C7-399B-4160-B2C0-7F9D67569C6E}"/>
              </a:ext>
            </a:extLst>
          </p:cNvPr>
          <p:cNvSpPr/>
          <p:nvPr/>
        </p:nvSpPr>
        <p:spPr>
          <a:xfrm>
            <a:off x="6635158" y="2857982"/>
            <a:ext cx="914400" cy="914400"/>
          </a:xfrm>
          <a:prstGeom prst="ellipse">
            <a:avLst/>
          </a:prstGeom>
          <a:solidFill>
            <a:srgbClr val="2F2F2D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rgbClr val="F9F9F4"/>
                </a:solidFill>
                <a:latin typeface="+mj-lt"/>
              </a:rPr>
              <a:t>02</a:t>
            </a:r>
            <a:endParaRPr lang="ko-KR" altLang="en-US" sz="2400" dirty="0">
              <a:solidFill>
                <a:srgbClr val="F9F9F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1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495BA-E4CE-4238-8B5D-8D5709DA98B2}"/>
              </a:ext>
            </a:extLst>
          </p:cNvPr>
          <p:cNvSpPr/>
          <p:nvPr/>
        </p:nvSpPr>
        <p:spPr>
          <a:xfrm>
            <a:off x="3467100" y="2108200"/>
            <a:ext cx="5257800" cy="2641600"/>
          </a:xfrm>
          <a:prstGeom prst="rect">
            <a:avLst/>
          </a:prstGeom>
          <a:solidFill>
            <a:srgbClr val="2F2F2D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F9F9F4"/>
                </a:solidFill>
                <a:latin typeface="+mj-lt"/>
              </a:rPr>
              <a:t>PLAN A/B + Alpha</a:t>
            </a:r>
            <a:endParaRPr lang="ko-KR" altLang="en-US" sz="3600" dirty="0">
              <a:solidFill>
                <a:srgbClr val="F9F9F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45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ED95252-AFE3-4419-A072-9699A984458F}"/>
              </a:ext>
            </a:extLst>
          </p:cNvPr>
          <p:cNvSpPr txBox="1"/>
          <p:nvPr/>
        </p:nvSpPr>
        <p:spPr>
          <a:xfrm>
            <a:off x="2006599" y="533177"/>
            <a:ext cx="8178802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rgbClr val="2F2F2D"/>
                </a:solidFill>
                <a:latin typeface="+mj-lt"/>
              </a:rPr>
              <a:t>PLAN  A/B + Alpha</a:t>
            </a:r>
            <a:endParaRPr lang="ko-KR" altLang="en-US" sz="3600" b="0" dirty="0">
              <a:solidFill>
                <a:srgbClr val="2F2F2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3E6B-72F1-45AC-97FD-8238ED54C52F}"/>
              </a:ext>
            </a:extLst>
          </p:cNvPr>
          <p:cNvSpPr txBox="1"/>
          <p:nvPr/>
        </p:nvSpPr>
        <p:spPr>
          <a:xfrm>
            <a:off x="5844894" y="1462408"/>
            <a:ext cx="35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PLAN B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55065-2B56-4442-9DB5-C615AE6D6F19}"/>
              </a:ext>
            </a:extLst>
          </p:cNvPr>
          <p:cNvSpPr txBox="1"/>
          <p:nvPr/>
        </p:nvSpPr>
        <p:spPr>
          <a:xfrm>
            <a:off x="6090408" y="2172748"/>
            <a:ext cx="4363441" cy="37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MySQL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맛집 등록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MySQL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맛집 리뷰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맛집 위치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지도 </a:t>
            </a:r>
            <a:r>
              <a:rPr lang="en-US" altLang="ko-KR" dirty="0"/>
              <a:t>API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172E2D-49EB-4B04-827F-08EBDF354F48}"/>
              </a:ext>
            </a:extLst>
          </p:cNvPr>
          <p:cNvGrpSpPr/>
          <p:nvPr/>
        </p:nvGrpSpPr>
        <p:grpSpPr>
          <a:xfrm>
            <a:off x="6342456" y="5575101"/>
            <a:ext cx="234309" cy="286691"/>
            <a:chOff x="832381" y="3561588"/>
            <a:chExt cx="276225" cy="390525"/>
          </a:xfrm>
          <a:solidFill>
            <a:schemeClr val="tx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7557F82-2B34-4F33-A499-37243197807E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025D95E-742F-427C-BAA1-C96A5148A7F5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3364B0-0AC4-48CC-8CBF-10CDB56FDC6D}"/>
              </a:ext>
            </a:extLst>
          </p:cNvPr>
          <p:cNvGrpSpPr/>
          <p:nvPr/>
        </p:nvGrpSpPr>
        <p:grpSpPr>
          <a:xfrm>
            <a:off x="6234473" y="3538022"/>
            <a:ext cx="316457" cy="304798"/>
            <a:chOff x="2088252" y="2905696"/>
            <a:chExt cx="390525" cy="390525"/>
          </a:xfrm>
          <a:solidFill>
            <a:schemeClr val="tx1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CC992C3-9C1D-4835-8609-359D55F808EF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650690D-B4AD-4627-8306-29AFD75A0409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89141CE-9E0F-4B07-A95B-7CE4D04577E4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49728B7-41F1-4B94-898E-CA37AEC70956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3F82343-ECC7-4F36-A419-F271E68C9728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AC7B29D-B440-467C-ABE1-94171A0C3780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90C4DF3-DFBB-4F40-97C4-ACD6F735F1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68F8E15-47ED-4A5E-890D-E830277717EC}"/>
              </a:ext>
            </a:extLst>
          </p:cNvPr>
          <p:cNvGrpSpPr/>
          <p:nvPr/>
        </p:nvGrpSpPr>
        <p:grpSpPr>
          <a:xfrm>
            <a:off x="6234473" y="2561318"/>
            <a:ext cx="316457" cy="304798"/>
            <a:chOff x="2088252" y="2905696"/>
            <a:chExt cx="390525" cy="390525"/>
          </a:xfrm>
          <a:solidFill>
            <a:schemeClr val="tx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C85459D-EB9F-4306-9E9D-6AA067CF265D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7D494C4-DD32-42A4-80FA-CAC5CC797AE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1F00F22-6A7C-4533-940A-6E569D2A6612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42B4AD3-D65A-4C8C-A472-4D75883747D7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AE2357-33B6-4DD1-B472-097BD34FC3AA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E67192F2-C018-4792-95CF-C44124E38173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A455DDD-B842-41F7-951F-C05043FE546B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8AD188-D8A0-4436-829A-6DE15FF0CF6D}"/>
              </a:ext>
            </a:extLst>
          </p:cNvPr>
          <p:cNvGrpSpPr/>
          <p:nvPr/>
        </p:nvGrpSpPr>
        <p:grpSpPr>
          <a:xfrm>
            <a:off x="894058" y="1451295"/>
            <a:ext cx="4749368" cy="4582486"/>
            <a:chOff x="894058" y="1451295"/>
            <a:chExt cx="4749368" cy="458248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E9829A3-446B-4C97-8731-8030F00EA085}"/>
                </a:ext>
              </a:extLst>
            </p:cNvPr>
            <p:cNvSpPr/>
            <p:nvPr/>
          </p:nvSpPr>
          <p:spPr>
            <a:xfrm>
              <a:off x="894058" y="1451295"/>
              <a:ext cx="4749368" cy="45824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4A50C4-6FF9-48B1-8FE5-7A440E40DDCA}"/>
                </a:ext>
              </a:extLst>
            </p:cNvPr>
            <p:cNvSpPr txBox="1"/>
            <p:nvPr/>
          </p:nvSpPr>
          <p:spPr>
            <a:xfrm>
              <a:off x="2568261" y="150032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A</a:t>
              </a:r>
              <a:endParaRPr lang="ko-KR" altLang="en-US" sz="2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6609AA-9B3B-457A-8288-33C2D0A9D0D6}"/>
                </a:ext>
              </a:extLst>
            </p:cNvPr>
            <p:cNvSpPr txBox="1"/>
            <p:nvPr/>
          </p:nvSpPr>
          <p:spPr>
            <a:xfrm>
              <a:off x="2643763" y="387420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B</a:t>
              </a:r>
              <a:endParaRPr lang="ko-KR" altLang="en-US" sz="2400" b="1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2DA74EE-E523-42A2-B82E-FBF4220385A0}"/>
                </a:ext>
              </a:extLst>
            </p:cNvPr>
            <p:cNvSpPr/>
            <p:nvPr/>
          </p:nvSpPr>
          <p:spPr>
            <a:xfrm>
              <a:off x="1944484" y="3596779"/>
              <a:ext cx="2648516" cy="24370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39E7A0-C3DA-4AC1-8A45-0BAC1B9001F1}"/>
                </a:ext>
              </a:extLst>
            </p:cNvPr>
            <p:cNvSpPr txBox="1"/>
            <p:nvPr/>
          </p:nvSpPr>
          <p:spPr>
            <a:xfrm>
              <a:off x="2269871" y="4335872"/>
              <a:ext cx="21487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로그인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등록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리뷰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위치 표시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지도 </a:t>
              </a:r>
              <a:r>
                <a:rPr lang="en-US" altLang="ko-KR" sz="1400" dirty="0"/>
                <a:t>API)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253708-E131-40F5-8A6A-6377CFEDF37C}"/>
                </a:ext>
              </a:extLst>
            </p:cNvPr>
            <p:cNvSpPr txBox="1"/>
            <p:nvPr/>
          </p:nvSpPr>
          <p:spPr>
            <a:xfrm>
              <a:off x="1625227" y="1992227"/>
              <a:ext cx="37293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숨은 맛집 리뷰 게시판 구현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차별점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좋아요 및 조회수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검색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추천 맛집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예약 시스템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카카오톡 메시지를 통한 예약 완료 알림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36EABF6A-6FAD-493D-A2A5-B3F1DCF4BFE5}"/>
              </a:ext>
            </a:extLst>
          </p:cNvPr>
          <p:cNvSpPr/>
          <p:nvPr/>
        </p:nvSpPr>
        <p:spPr>
          <a:xfrm>
            <a:off x="1944485" y="3595961"/>
            <a:ext cx="2648516" cy="2437002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9F9F4"/>
              </a:solidFill>
              <a:latin typeface="+mj-lt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6F7AC29-BD5A-463B-A782-5DD4A0B77AD9}"/>
              </a:ext>
            </a:extLst>
          </p:cNvPr>
          <p:cNvGrpSpPr/>
          <p:nvPr/>
        </p:nvGrpSpPr>
        <p:grpSpPr>
          <a:xfrm>
            <a:off x="6234349" y="4680238"/>
            <a:ext cx="316457" cy="304798"/>
            <a:chOff x="2088252" y="2905696"/>
            <a:chExt cx="390525" cy="390525"/>
          </a:xfrm>
          <a:solidFill>
            <a:schemeClr val="tx1"/>
          </a:solidFill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1875E90-AAC6-4705-900D-6D7B0512D377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5FC54F6-7B7F-4822-BCC9-B753E32A1BC5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F662638-952A-4BC5-8A1C-5136707359C0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3197C52-52B9-4C8A-A889-7997A85EB459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27EC6CA-CDFB-4817-BF21-39FCA299DB30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5D8A850-0339-461D-8E23-8439D1BFF593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B5FEC07-E39C-4285-8D4D-17F51D8DDBF0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49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ED95252-AFE3-4419-A072-9699A984458F}"/>
              </a:ext>
            </a:extLst>
          </p:cNvPr>
          <p:cNvSpPr txBox="1"/>
          <p:nvPr/>
        </p:nvSpPr>
        <p:spPr>
          <a:xfrm>
            <a:off x="2006599" y="533177"/>
            <a:ext cx="8178802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rgbClr val="2F2F2D"/>
                </a:solidFill>
                <a:latin typeface="+mj-lt"/>
              </a:rPr>
              <a:t>PLAN  A/B + Alpha</a:t>
            </a:r>
            <a:endParaRPr lang="ko-KR" altLang="en-US" sz="3600" b="0" dirty="0">
              <a:solidFill>
                <a:srgbClr val="2F2F2D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AC36F-7863-4826-860E-11C89E99A06B}"/>
              </a:ext>
            </a:extLst>
          </p:cNvPr>
          <p:cNvSpPr txBox="1"/>
          <p:nvPr/>
        </p:nvSpPr>
        <p:spPr>
          <a:xfrm>
            <a:off x="5844894" y="1462408"/>
            <a:ext cx="35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PLAN A</a:t>
            </a:r>
            <a:endParaRPr lang="ko-KR" altLang="en-US" sz="28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868F6E-C650-4BBC-A235-8986800EC8DA}"/>
              </a:ext>
            </a:extLst>
          </p:cNvPr>
          <p:cNvGrpSpPr/>
          <p:nvPr/>
        </p:nvGrpSpPr>
        <p:grpSpPr>
          <a:xfrm>
            <a:off x="894058" y="1451295"/>
            <a:ext cx="4749368" cy="4582486"/>
            <a:chOff x="894058" y="1451295"/>
            <a:chExt cx="4749368" cy="458248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73843D6-B395-4351-BF83-EA3356070F9F}"/>
                </a:ext>
              </a:extLst>
            </p:cNvPr>
            <p:cNvSpPr/>
            <p:nvPr/>
          </p:nvSpPr>
          <p:spPr>
            <a:xfrm>
              <a:off x="894058" y="1451295"/>
              <a:ext cx="4749368" cy="45824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953F28-5961-478D-8CF0-9B717DAEC3CE}"/>
                </a:ext>
              </a:extLst>
            </p:cNvPr>
            <p:cNvSpPr txBox="1"/>
            <p:nvPr/>
          </p:nvSpPr>
          <p:spPr>
            <a:xfrm>
              <a:off x="2568261" y="150032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A</a:t>
              </a:r>
              <a:endParaRPr lang="ko-KR" altLang="en-US" sz="24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76172C-31E5-42C2-A8B1-BDE20CA23CDF}"/>
                </a:ext>
              </a:extLst>
            </p:cNvPr>
            <p:cNvSpPr txBox="1"/>
            <p:nvPr/>
          </p:nvSpPr>
          <p:spPr>
            <a:xfrm>
              <a:off x="2643763" y="387420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B</a:t>
              </a:r>
              <a:endParaRPr lang="ko-KR" altLang="en-US" sz="2400" b="1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E01855-02E4-4E23-AA2F-8A33488CB94C}"/>
                </a:ext>
              </a:extLst>
            </p:cNvPr>
            <p:cNvSpPr/>
            <p:nvPr/>
          </p:nvSpPr>
          <p:spPr>
            <a:xfrm>
              <a:off x="1944484" y="3596779"/>
              <a:ext cx="2648516" cy="24370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BD0201-BCB2-4B62-9F56-F25BFF7F20E6}"/>
                </a:ext>
              </a:extLst>
            </p:cNvPr>
            <p:cNvSpPr txBox="1"/>
            <p:nvPr/>
          </p:nvSpPr>
          <p:spPr>
            <a:xfrm>
              <a:off x="2269871" y="4335872"/>
              <a:ext cx="21487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로그인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등록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리뷰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위치 표시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지도 </a:t>
              </a:r>
              <a:r>
                <a:rPr lang="en-US" altLang="ko-KR" sz="1400" dirty="0"/>
                <a:t>API)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2C5B35-BC64-45C9-A968-131160F9E8FF}"/>
                </a:ext>
              </a:extLst>
            </p:cNvPr>
            <p:cNvSpPr txBox="1"/>
            <p:nvPr/>
          </p:nvSpPr>
          <p:spPr>
            <a:xfrm>
              <a:off x="1625227" y="1992227"/>
              <a:ext cx="37293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숨은 맛집 리뷰 게시판 구현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차별점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좋아요 및 조회수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검색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추천 맛집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예약 시스템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카카오톡 메시지를 통한 예약 완료 알림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5A1EAA-0C31-4450-940B-2DE437B13876}"/>
              </a:ext>
            </a:extLst>
          </p:cNvPr>
          <p:cNvSpPr txBox="1"/>
          <p:nvPr/>
        </p:nvSpPr>
        <p:spPr>
          <a:xfrm>
            <a:off x="6090408" y="2172748"/>
            <a:ext cx="4363441" cy="350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숨은 맛집 리뷰 게시판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MySQL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좋아요 및 조회수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 맛집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맛집 예약 시스템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Kakao </a:t>
            </a:r>
            <a:r>
              <a:rPr lang="ko-KR" altLang="en-US" dirty="0"/>
              <a:t>메시지 </a:t>
            </a:r>
            <a:r>
              <a:rPr lang="en-US" altLang="ko-KR" dirty="0"/>
              <a:t>API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2D18B8-833D-4496-BF6F-B64D63A933C9}"/>
              </a:ext>
            </a:extLst>
          </p:cNvPr>
          <p:cNvGrpSpPr/>
          <p:nvPr/>
        </p:nvGrpSpPr>
        <p:grpSpPr>
          <a:xfrm>
            <a:off x="6234473" y="2561318"/>
            <a:ext cx="316457" cy="304798"/>
            <a:chOff x="2088252" y="2905696"/>
            <a:chExt cx="390525" cy="390525"/>
          </a:xfrm>
          <a:solidFill>
            <a:schemeClr val="tx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67F4704-6A05-45A7-9845-A2EA9DC33593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1B08769-E8B2-43C3-A01B-A246740E3B87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8A1AB63-5747-4567-A170-DCF27FB93B4C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54A53682-595F-4AB6-B2A6-5433A2542C03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6DEB1D7-8C57-44C1-80BB-A4EBD12502BA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CB2A105-61A9-4E49-B2A0-E5EF104A66DC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8C3896F-3FF6-44E8-A22B-0C3D99BD96C9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A54B8AD-C618-4CC9-B2A6-4958E3328916}"/>
              </a:ext>
            </a:extLst>
          </p:cNvPr>
          <p:cNvGrpSpPr/>
          <p:nvPr/>
        </p:nvGrpSpPr>
        <p:grpSpPr>
          <a:xfrm>
            <a:off x="6179525" y="5297915"/>
            <a:ext cx="360726" cy="282208"/>
            <a:chOff x="7470734" y="2256758"/>
            <a:chExt cx="390525" cy="342900"/>
          </a:xfrm>
          <a:solidFill>
            <a:schemeClr val="tx1"/>
          </a:solidFill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4C29F05-1BCD-4343-8519-D97DFAF2B579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B2CC085-4E38-4814-907A-43F789397AEB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1A26D4E-1ED9-4150-8877-09EF7915F957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95456853-4112-4827-B904-8C3DA4E510E1}"/>
              </a:ext>
            </a:extLst>
          </p:cNvPr>
          <p:cNvSpPr/>
          <p:nvPr/>
        </p:nvSpPr>
        <p:spPr>
          <a:xfrm>
            <a:off x="894058" y="1450477"/>
            <a:ext cx="4766055" cy="4582486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9F9F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5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ED95252-AFE3-4419-A072-9699A984458F}"/>
              </a:ext>
            </a:extLst>
          </p:cNvPr>
          <p:cNvSpPr txBox="1"/>
          <p:nvPr/>
        </p:nvSpPr>
        <p:spPr>
          <a:xfrm>
            <a:off x="2006599" y="533177"/>
            <a:ext cx="8178802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rgbClr val="2F2F2D"/>
                </a:solidFill>
                <a:latin typeface="+mj-lt"/>
              </a:rPr>
              <a:t>PLAN  A/B + Alpha</a:t>
            </a:r>
            <a:endParaRPr lang="ko-KR" altLang="en-US" sz="3600" b="0" dirty="0">
              <a:solidFill>
                <a:srgbClr val="2F2F2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3E6B-72F1-45AC-97FD-8238ED54C52F}"/>
              </a:ext>
            </a:extLst>
          </p:cNvPr>
          <p:cNvSpPr txBox="1"/>
          <p:nvPr/>
        </p:nvSpPr>
        <p:spPr>
          <a:xfrm>
            <a:off x="5844894" y="1806357"/>
            <a:ext cx="35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Alpha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55065-2B56-4442-9DB5-C615AE6D6F19}"/>
              </a:ext>
            </a:extLst>
          </p:cNvPr>
          <p:cNvSpPr txBox="1"/>
          <p:nvPr/>
        </p:nvSpPr>
        <p:spPr>
          <a:xfrm>
            <a:off x="6090408" y="2650921"/>
            <a:ext cx="4363441" cy="2148208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데이터 종합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추천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랭킹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검색순위</a:t>
            </a:r>
            <a:endParaRPr lang="en-US" altLang="ko-KR" dirty="0"/>
          </a:p>
        </p:txBody>
      </p:sp>
      <p:pic>
        <p:nvPicPr>
          <p:cNvPr id="11268" name="Picture 4" descr="plus alpha. （プラスアルファ） | mamasuma">
            <a:extLst>
              <a:ext uri="{FF2B5EF4-FFF2-40B4-BE49-F238E27FC236}">
                <a16:creationId xmlns:a16="http://schemas.microsoft.com/office/drawing/2014/main" id="{837B7E6F-B495-4768-A8A8-8D1DEE2D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2502544"/>
            <a:ext cx="3667129" cy="22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495BA-E4CE-4238-8B5D-8D5709DA98B2}"/>
              </a:ext>
            </a:extLst>
          </p:cNvPr>
          <p:cNvSpPr/>
          <p:nvPr/>
        </p:nvSpPr>
        <p:spPr>
          <a:xfrm>
            <a:off x="3467100" y="2108200"/>
            <a:ext cx="5257800" cy="2641600"/>
          </a:xfrm>
          <a:prstGeom prst="rect">
            <a:avLst/>
          </a:prstGeom>
          <a:solidFill>
            <a:srgbClr val="2F2F2D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rgbClr val="F9F9F4"/>
                </a:solidFill>
                <a:latin typeface="+mj-lt"/>
              </a:rPr>
              <a:t>Completeness</a:t>
            </a:r>
            <a:endParaRPr lang="ko-KR" altLang="en-US" sz="3600" dirty="0">
              <a:solidFill>
                <a:srgbClr val="F9F9F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25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ED95252-AFE3-4419-A072-9699A984458F}"/>
              </a:ext>
            </a:extLst>
          </p:cNvPr>
          <p:cNvSpPr txBox="1"/>
          <p:nvPr/>
        </p:nvSpPr>
        <p:spPr>
          <a:xfrm>
            <a:off x="2006599" y="533177"/>
            <a:ext cx="8178802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b="0" dirty="0">
                <a:solidFill>
                  <a:srgbClr val="2F2F2D"/>
                </a:solidFill>
                <a:latin typeface="+mj-lt"/>
              </a:rPr>
              <a:t>Completeness</a:t>
            </a:r>
            <a:endParaRPr lang="ko-KR" altLang="en-US" sz="3600" b="0" dirty="0">
              <a:solidFill>
                <a:srgbClr val="2F2F2D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DBBA0F-6396-439B-A896-3DBABE4D8AF0}"/>
              </a:ext>
            </a:extLst>
          </p:cNvPr>
          <p:cNvGrpSpPr/>
          <p:nvPr/>
        </p:nvGrpSpPr>
        <p:grpSpPr>
          <a:xfrm>
            <a:off x="894058" y="1451295"/>
            <a:ext cx="4749368" cy="4582486"/>
            <a:chOff x="894058" y="1451295"/>
            <a:chExt cx="4749368" cy="458248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500D781-B201-4312-9B36-E6E93417DB98}"/>
                </a:ext>
              </a:extLst>
            </p:cNvPr>
            <p:cNvSpPr/>
            <p:nvPr/>
          </p:nvSpPr>
          <p:spPr>
            <a:xfrm>
              <a:off x="894058" y="1451295"/>
              <a:ext cx="4749368" cy="45824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784943-B27D-4E3E-AA29-E6B52466601B}"/>
                </a:ext>
              </a:extLst>
            </p:cNvPr>
            <p:cNvSpPr txBox="1"/>
            <p:nvPr/>
          </p:nvSpPr>
          <p:spPr>
            <a:xfrm>
              <a:off x="2568261" y="150032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A</a:t>
              </a:r>
              <a:endParaRPr lang="ko-KR" altLang="en-US" sz="24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F4176A-D09D-46E6-9F84-A37DEA93BA86}"/>
                </a:ext>
              </a:extLst>
            </p:cNvPr>
            <p:cNvSpPr txBox="1"/>
            <p:nvPr/>
          </p:nvSpPr>
          <p:spPr>
            <a:xfrm>
              <a:off x="2643763" y="3874207"/>
              <a:ext cx="140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PLAN B</a:t>
              </a:r>
              <a:endParaRPr lang="ko-KR" altLang="en-US" sz="2400" b="1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FAE65E1-AD6E-4C54-B818-8CB6FEB35416}"/>
                </a:ext>
              </a:extLst>
            </p:cNvPr>
            <p:cNvSpPr/>
            <p:nvPr/>
          </p:nvSpPr>
          <p:spPr>
            <a:xfrm>
              <a:off x="1944484" y="3596779"/>
              <a:ext cx="2648516" cy="24370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384BFD-3AC5-4906-88B8-0977972B405E}"/>
                </a:ext>
              </a:extLst>
            </p:cNvPr>
            <p:cNvSpPr txBox="1"/>
            <p:nvPr/>
          </p:nvSpPr>
          <p:spPr>
            <a:xfrm>
              <a:off x="2269871" y="4335872"/>
              <a:ext cx="21487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로그인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등록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리뷰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위치 표시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지도 </a:t>
              </a:r>
              <a:r>
                <a:rPr lang="en-US" altLang="ko-KR" sz="1400" dirty="0"/>
                <a:t>API)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845461-49BB-4132-8D75-1B66B4EBF17D}"/>
                </a:ext>
              </a:extLst>
            </p:cNvPr>
            <p:cNvSpPr txBox="1"/>
            <p:nvPr/>
          </p:nvSpPr>
          <p:spPr>
            <a:xfrm>
              <a:off x="1625227" y="1992227"/>
              <a:ext cx="37293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숨은 맛집 리뷰 게시판 구현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차별점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좋아요 및 조회수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검색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추천 맛집 기능 구현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맛집 예약 시스템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카카오톡 메시지를 통한 예약 완료 알림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958355A-2EAD-4881-B37F-572BE8491EC1}"/>
              </a:ext>
            </a:extLst>
          </p:cNvPr>
          <p:cNvSpPr txBox="1"/>
          <p:nvPr/>
        </p:nvSpPr>
        <p:spPr>
          <a:xfrm>
            <a:off x="5844894" y="1462408"/>
            <a:ext cx="35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완성도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EF8198-EA0F-4536-AE7F-A0D61C291BA3}"/>
              </a:ext>
            </a:extLst>
          </p:cNvPr>
          <p:cNvSpPr txBox="1"/>
          <p:nvPr/>
        </p:nvSpPr>
        <p:spPr>
          <a:xfrm>
            <a:off x="6090408" y="2046913"/>
            <a:ext cx="46475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PLAN B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600" dirty="0"/>
              <a:t>로그인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맛집 등록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맛집 리뷰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맛집 위치 표시</a:t>
            </a:r>
            <a:r>
              <a:rPr lang="en-US" altLang="ko-KR" sz="1600" dirty="0"/>
              <a:t>(</a:t>
            </a:r>
            <a:r>
              <a:rPr lang="ko-KR" altLang="en-US" sz="1600" dirty="0"/>
              <a:t>카카오 지도 </a:t>
            </a:r>
            <a:r>
              <a:rPr lang="en-US" altLang="ko-KR" sz="1600" dirty="0"/>
              <a:t>API)</a:t>
            </a:r>
            <a:r>
              <a:rPr lang="ko-KR" altLang="en-US" sz="1600" dirty="0"/>
              <a:t> 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endParaRPr lang="en-US" altLang="ko-KR" sz="1600" dirty="0">
              <a:solidFill>
                <a:srgbClr val="232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PLAN A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숨은 맛집 리뷰 게시판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   (</a:t>
            </a:r>
            <a:r>
              <a:rPr lang="ko-KR" altLang="en-US" sz="1600" dirty="0"/>
              <a:t>차별점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좋아요 및 조회수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검색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추천 맛집 기능 </a:t>
            </a:r>
            <a:r>
              <a:rPr lang="ko-KR" altLang="en-US" sz="1600" dirty="0">
                <a:solidFill>
                  <a:srgbClr val="2329F0"/>
                </a:solidFill>
              </a:rPr>
              <a:t>구현 완료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맛집 예약 시스템 </a:t>
            </a:r>
            <a:r>
              <a:rPr lang="ko-KR" altLang="en-US" sz="1600" dirty="0">
                <a:solidFill>
                  <a:srgbClr val="FF0000"/>
                </a:solidFill>
              </a:rPr>
              <a:t>미구현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Alpha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600" dirty="0"/>
              <a:t>게시판 일부 데이터 종합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36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81F03F-F58F-4C06-9F22-5B4B7054E86C}"/>
              </a:ext>
            </a:extLst>
          </p:cNvPr>
          <p:cNvSpPr txBox="1"/>
          <p:nvPr/>
        </p:nvSpPr>
        <p:spPr>
          <a:xfrm>
            <a:off x="3162300" y="2828836"/>
            <a:ext cx="5867400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>
                <a:solidFill>
                  <a:srgbClr val="2F2F2D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2F2D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rgbClr val="F9F9F4"/>
            </a:solidFill>
            <a:latin typeface="+mj-lt"/>
          </a:defRPr>
        </a:defPPr>
      </a:lstStyle>
    </a:spDef>
    <a:lnDef>
      <a:spPr>
        <a:ln>
          <a:solidFill>
            <a:srgbClr val="2F2F2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385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Wingdings</vt:lpstr>
      <vt:lpstr>Abril Fatface</vt:lpstr>
      <vt:lpstr>맑은 고딕</vt:lpstr>
      <vt:lpstr>Montserrat Light</vt:lpstr>
      <vt:lpstr>굴림</vt:lpstr>
      <vt:lpstr>Arial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Laura Chan</cp:lastModifiedBy>
  <cp:revision>284</cp:revision>
  <dcterms:created xsi:type="dcterms:W3CDTF">2019-04-06T05:20:47Z</dcterms:created>
  <dcterms:modified xsi:type="dcterms:W3CDTF">2021-12-14T19:40:50Z</dcterms:modified>
</cp:coreProperties>
</file>