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69" r:id="rId7"/>
    <p:sldId id="278" r:id="rId8"/>
    <p:sldId id="279" r:id="rId9"/>
    <p:sldId id="271" r:id="rId10"/>
    <p:sldId id="280" r:id="rId11"/>
    <p:sldId id="281" r:id="rId12"/>
    <p:sldId id="282" r:id="rId13"/>
    <p:sldId id="283" r:id="rId14"/>
  </p:sldIdLst>
  <p:sldSz cx="9144000" cy="5143500" type="screen16x9"/>
  <p:notesSz cx="6858000" cy="9144000"/>
  <p:embeddedFontLst>
    <p:embeddedFont>
      <p:font typeface="Malgun Gothic" panose="020B0503020000020004" pitchFamily="50" charset="-127"/>
      <p:regular r:id="rId16"/>
      <p:bold r:id="rId17"/>
    </p:embeddedFont>
    <p:embeddedFont>
      <p:font typeface="Malgun Gothic" panose="020B0503020000020004" pitchFamily="50" charset="-127"/>
      <p:regular r:id="rId16"/>
      <p:bold r:id="rId17"/>
    </p:embeddedFont>
    <p:embeddedFont>
      <p:font typeface="Alfa Slab One" panose="020B0600000101010101" charset="0"/>
      <p:regular r:id="rId18"/>
    </p:embeddedFont>
    <p:embeddedFont>
      <p:font typeface="Cambria Math" panose="02040503050406030204" pitchFamily="18" charset="0"/>
      <p:regular r:id="rId19"/>
    </p:embeddedFont>
    <p:embeddedFont>
      <p:font typeface="Proxima Nova" panose="020B0600000101010101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15" d="100"/>
          <a:sy n="115" d="100"/>
        </p:scale>
        <p:origin x="1482" y="5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9eddf808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9eddf808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1890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9eddf808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9eddf808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4606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9eddf808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9eddf808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7709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9eddf808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9eddf808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9333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79eddf8080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79eddf8080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79eddf808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79eddf8080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9eddf808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9eddf808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9eddf808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9eddf808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500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9eddf808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9eddf808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6737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9eddf808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9eddf808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4450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9eddf808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9eddf808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0005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9eddf808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9eddf808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7987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i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b="0" i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b="0" i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b="0" i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i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b="0" i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 dirty="0"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 b="0" i="0">
                <a:solidFill>
                  <a:schemeClr val="dk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sz="3600" dirty="0"/>
              <a:t>Real-time Scene Text Detection with Differentiable Binarization </a:t>
            </a:r>
            <a:endParaRPr sz="3600"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Methodologies – Label Generation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7E8BF8-2C5B-430F-B7B1-826D18AD8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088" y="3480819"/>
            <a:ext cx="2584612" cy="15556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76;p16">
                <a:extLst>
                  <a:ext uri="{FF2B5EF4-FFF2-40B4-BE49-F238E27FC236}">
                    <a16:creationId xmlns:a16="http://schemas.microsoft.com/office/drawing/2014/main" id="{61C7657B-5759-4AC8-86D4-A91A096C1E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100" y="1304875"/>
                <a:ext cx="8520600" cy="341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Proxima Nova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Proxima Nova"/>
                    <a:sym typeface="Proxima Nova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Cambria Math" panose="02040503050406030204" pitchFamily="18" charset="0"/>
                  </a:rPr>
                  <a:t>Threshold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map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생성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앞</m:t>
                    </m:r>
                  </m:oMath>
                </a14:m>
                <a:r>
                  <a:rPr lang="ko-KR" altLang="en-US" dirty="0"/>
                  <a:t>서 구한 </a:t>
                </a:r>
                <a:r>
                  <a:rPr lang="en-US" altLang="ko-KR" dirty="0"/>
                  <a:t>offset D</a:t>
                </a:r>
                <a:r>
                  <a:rPr lang="ko-KR" altLang="en-US" dirty="0"/>
                  <a:t>를 이용해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𝑝𝑜𝑙𝑦𝑔𝑜𝑛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로 팽창</a:t>
                </a:r>
                <a:r>
                  <a:rPr lang="en-US" altLang="ko-KR" dirty="0"/>
                  <a:t>(dilate)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gap</a:t>
                </a:r>
                <a:r>
                  <a:rPr lang="ko-KR" altLang="en-US" dirty="0"/>
                  <a:t>을 텍스트 영역의 </a:t>
                </a:r>
                <a:r>
                  <a:rPr lang="en-US" altLang="ko-KR" dirty="0"/>
                  <a:t>border</a:t>
                </a:r>
                <a:r>
                  <a:rPr lang="ko-KR" altLang="en-US" dirty="0"/>
                  <a:t>라 보고 </a:t>
                </a:r>
                <a:r>
                  <a:rPr lang="en-US" altLang="ko-KR" dirty="0"/>
                  <a:t>G</a:t>
                </a:r>
                <a:r>
                  <a:rPr lang="ko-KR" altLang="en-US" dirty="0"/>
                  <a:t>의 가장 가까운 </a:t>
                </a:r>
                <a:r>
                  <a:rPr lang="en-US" altLang="ko-KR" dirty="0"/>
                  <a:t>segment</a:t>
                </a:r>
                <a:r>
                  <a:rPr lang="ko-KR" altLang="en-US" dirty="0"/>
                  <a:t>와의 거리를 계산해 </a:t>
                </a:r>
                <a:r>
                  <a:rPr lang="en-US" altLang="ko-KR" dirty="0"/>
                  <a:t>threshold map</a:t>
                </a:r>
                <a:r>
                  <a:rPr lang="ko-KR" altLang="en-US" dirty="0"/>
                  <a:t>을 생성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6" name="Google Shape;76;p16">
                <a:extLst>
                  <a:ext uri="{FF2B5EF4-FFF2-40B4-BE49-F238E27FC236}">
                    <a16:creationId xmlns:a16="http://schemas.microsoft.com/office/drawing/2014/main" id="{61C7657B-5759-4AC8-86D4-A91A096C1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00" y="1304875"/>
                <a:ext cx="8520600" cy="3416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117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Methodologies – Optimization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76;p16">
                <a:extLst>
                  <a:ext uri="{FF2B5EF4-FFF2-40B4-BE49-F238E27FC236}">
                    <a16:creationId xmlns:a16="http://schemas.microsoft.com/office/drawing/2014/main" id="{61C7657B-5759-4AC8-86D4-A91A096C1E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100" y="1304875"/>
                <a:ext cx="8520600" cy="341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Proxima Nova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Proxima Nova"/>
                    <a:sym typeface="Proxima Nova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marL="1143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𝑙𝑜𝑠𝑠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𝑏𝑖𝑛𝑎𝑟𝑦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𝑙𝑜𝑠𝑠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𝑡h𝑟𝑒𝑠h𝑜𝑙𝑑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𝑚𝑎𝑝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:1.0,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:10</m:t>
                      </m:r>
                    </m:oMath>
                  </m:oMathPara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: BCE loss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Cambria Math" panose="02040503050406030204" pitchFamily="18" charset="0"/>
                  </a:rPr>
                  <a:t>Positive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와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negative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수 밸런스를 조절하기 위해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hard negative mining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적용</a:t>
                </a:r>
                <a:br>
                  <a:rPr lang="en-US" altLang="ko-KR" dirty="0">
                    <a:latin typeface="Cambria Math" panose="02040503050406030204" pitchFamily="18" charset="0"/>
                  </a:rPr>
                </a:br>
                <a:r>
                  <a:rPr lang="en-US" altLang="ko-KR" dirty="0">
                    <a:latin typeface="Cambria Math" panose="02040503050406030204" pitchFamily="18" charset="0"/>
                  </a:rPr>
                  <a:t>(</a:t>
                </a:r>
                <a:r>
                  <a:rPr lang="en-US" altLang="ko-KR" dirty="0" err="1">
                    <a:latin typeface="Cambria Math" panose="02040503050406030204" pitchFamily="18" charset="0"/>
                  </a:rPr>
                  <a:t>pos:neg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=1:3)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: dilated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polygon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atin typeface="Cambria Math" panose="02040503050406030204" pitchFamily="18" charset="0"/>
                  </a:rPr>
                  <a:t>내의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prediction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과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label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간의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L1 Distance </a:t>
                </a:r>
              </a:p>
              <a:p>
                <a:pPr marL="114300" indent="0">
                  <a:lnSpc>
                    <a:spcPct val="150000"/>
                  </a:lnSpc>
                  <a:buNone/>
                </a:pPr>
                <a:endParaRPr lang="en-US" altLang="ko-KR" dirty="0">
                  <a:ea typeface="Cambria Math" panose="02040503050406030204" pitchFamily="18" charset="0"/>
                </a:endParaRPr>
              </a:p>
              <a:p>
                <a:pPr marL="114300" indent="0">
                  <a:lnSpc>
                    <a:spcPct val="150000"/>
                  </a:lnSpc>
                  <a:buNone/>
                </a:pPr>
                <a:endParaRPr lang="en-US" altLang="ko-KR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Google Shape;76;p16">
                <a:extLst>
                  <a:ext uri="{FF2B5EF4-FFF2-40B4-BE49-F238E27FC236}">
                    <a16:creationId xmlns:a16="http://schemas.microsoft.com/office/drawing/2014/main" id="{61C7657B-5759-4AC8-86D4-A91A096C1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00" y="13048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172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Methodologies – Inference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76;p16">
                <a:extLst>
                  <a:ext uri="{FF2B5EF4-FFF2-40B4-BE49-F238E27FC236}">
                    <a16:creationId xmlns:a16="http://schemas.microsoft.com/office/drawing/2014/main" id="{61C7657B-5759-4AC8-86D4-A91A096C1E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100" y="1304875"/>
                <a:ext cx="8520600" cy="341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 fontScale="925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Proxima Nova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Proxima Nova"/>
                    <a:sym typeface="Proxima Nova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𝑃𝑟𝑜𝑏𝑎𝑏𝑖𝑙𝑖𝑡𝑦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𝑚𝑎𝑝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또</m:t>
                    </m:r>
                  </m:oMath>
                </a14:m>
                <a:r>
                  <a:rPr lang="ko-KR" altLang="en-US" b="0" dirty="0">
                    <a:ea typeface="Cambria Math" panose="02040503050406030204" pitchFamily="18" charset="0"/>
                  </a:rPr>
                  <a:t>는 </a:t>
                </a:r>
                <a:r>
                  <a:rPr lang="en-US" altLang="ko-KR" dirty="0">
                    <a:ea typeface="Cambria Math" panose="02040503050406030204" pitchFamily="18" charset="0"/>
                  </a:rPr>
                  <a:t>approximated binary map</a:t>
                </a:r>
                <a:r>
                  <a:rPr lang="ko-KR" altLang="en-US" dirty="0">
                    <a:ea typeface="Cambria Math" panose="02040503050406030204" pitchFamily="18" charset="0"/>
                  </a:rPr>
                  <a:t>을 통해 </a:t>
                </a:r>
                <a:r>
                  <a:rPr lang="en-US" altLang="ko-KR" dirty="0">
                    <a:ea typeface="Cambria Math" panose="02040503050406030204" pitchFamily="18" charset="0"/>
                  </a:rPr>
                  <a:t>text </a:t>
                </a:r>
                <a:r>
                  <a:rPr lang="en-US" altLang="ko-KR" dirty="0" err="1">
                    <a:ea typeface="Cambria Math" panose="02040503050406030204" pitchFamily="18" charset="0"/>
                  </a:rPr>
                  <a:t>bbox</a:t>
                </a:r>
                <a:r>
                  <a:rPr lang="ko-KR" altLang="en-US" dirty="0">
                    <a:ea typeface="Cambria Math" panose="02040503050406030204" pitchFamily="18" charset="0"/>
                  </a:rPr>
                  <a:t>를 생성 가능</a:t>
                </a:r>
                <a:endParaRPr lang="en-US" altLang="ko-KR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b="0" dirty="0">
                    <a:ea typeface="Cambria Math" panose="02040503050406030204" pitchFamily="18" charset="0"/>
                  </a:rPr>
                  <a:t>논문에선 </a:t>
                </a:r>
                <a:r>
                  <a:rPr lang="en-US" altLang="ko-KR" dirty="0">
                    <a:ea typeface="Cambria Math" panose="02040503050406030204" pitchFamily="18" charset="0"/>
                  </a:rPr>
                  <a:t>probability map</a:t>
                </a:r>
                <a:r>
                  <a:rPr lang="ko-KR" altLang="en-US" dirty="0">
                    <a:ea typeface="Cambria Math" panose="02040503050406030204" pitchFamily="18" charset="0"/>
                  </a:rPr>
                  <a:t>을 사용함</a:t>
                </a:r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맑은 고딕" panose="020B0503020000020004" pitchFamily="50" charset="-127"/>
                    <a:ea typeface="Cambria Math" panose="02040503050406030204" pitchFamily="18" charset="0"/>
                  </a:rPr>
                  <a:t>(1) probability map</a:t>
                </a:r>
                <a:r>
                  <a:rPr lang="ko-KR" altLang="en-US" dirty="0">
                    <a:latin typeface="맑은 고딕" panose="020B0503020000020004" pitchFamily="50" charset="-127"/>
                    <a:ea typeface="Cambria Math" panose="02040503050406030204" pitchFamily="18" charset="0"/>
                  </a:rPr>
                  <a:t>에 </a:t>
                </a:r>
                <a:r>
                  <a:rPr lang="en-US" altLang="ko-KR" dirty="0">
                    <a:latin typeface="맑은 고딕" panose="020B0503020000020004" pitchFamily="50" charset="-127"/>
                    <a:ea typeface="Cambria Math" panose="02040503050406030204" pitchFamily="18" charset="0"/>
                  </a:rPr>
                  <a:t>0.2</a:t>
                </a:r>
                <a:r>
                  <a:rPr lang="ko-KR" altLang="en-US" dirty="0">
                    <a:latin typeface="맑은 고딕" panose="020B0503020000020004" pitchFamily="50" charset="-127"/>
                    <a:ea typeface="Cambria Math" panose="02040503050406030204" pitchFamily="18" charset="0"/>
                  </a:rPr>
                  <a:t>를 기준으로 </a:t>
                </a:r>
                <a:r>
                  <a:rPr lang="en-US" altLang="ko-KR" dirty="0">
                    <a:latin typeface="맑은 고딕" panose="020B0503020000020004" pitchFamily="50" charset="-127"/>
                    <a:ea typeface="Cambria Math" panose="02040503050406030204" pitchFamily="18" charset="0"/>
                  </a:rPr>
                  <a:t>binary map </a:t>
                </a:r>
                <a:r>
                  <a:rPr lang="ko-KR" altLang="en-US" dirty="0">
                    <a:latin typeface="맑은 고딕" panose="020B0503020000020004" pitchFamily="50" charset="-127"/>
                    <a:ea typeface="Cambria Math" panose="02040503050406030204" pitchFamily="18" charset="0"/>
                  </a:rPr>
                  <a:t>생성</a:t>
                </a:r>
                <a:endParaRPr lang="en-US" altLang="ko-KR" dirty="0">
                  <a:latin typeface="맑은 고딕" panose="020B0503020000020004" pitchFamily="50" charset="-127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맑은 고딕" panose="020B0503020000020004" pitchFamily="50" charset="-127"/>
                    <a:ea typeface="Cambria Math" panose="02040503050406030204" pitchFamily="18" charset="0"/>
                  </a:rPr>
                  <a:t>(2) binary map</a:t>
                </a:r>
                <a:r>
                  <a:rPr lang="ko-KR" altLang="en-US" dirty="0">
                    <a:latin typeface="맑은 고딕" panose="020B0503020000020004" pitchFamily="50" charset="-127"/>
                    <a:ea typeface="Cambria Math" panose="02040503050406030204" pitchFamily="18" charset="0"/>
                  </a:rPr>
                  <a:t>에서 </a:t>
                </a:r>
                <a:r>
                  <a:rPr lang="en-US" altLang="ko-KR" dirty="0">
                    <a:latin typeface="맑은 고딕" panose="020B0503020000020004" pitchFamily="50" charset="-127"/>
                    <a:ea typeface="Cambria Math" panose="02040503050406030204" pitchFamily="18" charset="0"/>
                  </a:rPr>
                  <a:t>connected region(shrunk text regions)</a:t>
                </a:r>
                <a:r>
                  <a:rPr lang="ko-KR" altLang="en-US" dirty="0">
                    <a:latin typeface="맑은 고딕" panose="020B0503020000020004" pitchFamily="50" charset="-127"/>
                    <a:ea typeface="Cambria Math" panose="02040503050406030204" pitchFamily="18" charset="0"/>
                  </a:rPr>
                  <a:t>을 획득</a:t>
                </a:r>
                <a:endParaRPr lang="en-US" altLang="ko-KR" dirty="0">
                  <a:latin typeface="맑은 고딕" panose="020B0503020000020004" pitchFamily="50" charset="-127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맑은 고딕" panose="020B0503020000020004" pitchFamily="50" charset="-127"/>
                    <a:ea typeface="Cambria Math" panose="02040503050406030204" pitchFamily="18" charset="0"/>
                  </a:rPr>
                  <a:t>(3) offset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Cambria Math" panose="02040503050406030204" pitchFamily="18" charset="0"/>
                  </a:rPr>
                  <a:t>만큼 </a:t>
                </a:r>
                <a:r>
                  <a:rPr lang="en-US" altLang="ko-KR" dirty="0">
                    <a:latin typeface="맑은 고딕" panose="020B0503020000020004" pitchFamily="50" charset="-127"/>
                    <a:ea typeface="Cambria Math" panose="02040503050406030204" pitchFamily="18" charset="0"/>
                  </a:rPr>
                  <a:t>shrunk text regions</a:t>
                </a:r>
                <a:r>
                  <a:rPr lang="ko-KR" altLang="en-US" dirty="0">
                    <a:latin typeface="맑은 고딕" panose="020B0503020000020004" pitchFamily="50" charset="-127"/>
                    <a:ea typeface="Cambria Math" panose="02040503050406030204" pitchFamily="18" charset="0"/>
                  </a:rPr>
                  <a:t>를 팽창</a:t>
                </a:r>
                <a:r>
                  <a:rPr lang="en-US" altLang="ko-KR" dirty="0">
                    <a:latin typeface="맑은 고딕" panose="020B0503020000020004" pitchFamily="50" charset="-127"/>
                    <a:ea typeface="Cambria Math" panose="02040503050406030204" pitchFamily="18" charset="0"/>
                  </a:rPr>
                  <a:t>(dilate) </a:t>
                </a:r>
                <a:r>
                  <a:rPr lang="ko-KR" altLang="en-US" dirty="0">
                    <a:latin typeface="맑은 고딕" panose="020B0503020000020004" pitchFamily="50" charset="-127"/>
                    <a:ea typeface="Cambria Math" panose="02040503050406030204" pitchFamily="18" charset="0"/>
                  </a:rPr>
                  <a:t>시킴 </a:t>
                </a:r>
                <a:endParaRPr lang="en-US" altLang="ko-KR" dirty="0">
                  <a:latin typeface="맑은 고딕" panose="020B0503020000020004" pitchFamily="50" charset="-127"/>
                  <a:ea typeface="Cambria Math" panose="02040503050406030204" pitchFamily="18" charset="0"/>
                </a:endParaRPr>
              </a:p>
              <a:p>
                <a:pPr marL="5969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Cambria Math" panose="02040503050406030204" pitchFamily="18" charset="0"/>
                </a:endParaRPr>
              </a:p>
              <a:p>
                <a:pPr marL="5969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𝑠h𝑟𝑢𝑛𝑘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𝑝𝑜𝑙𝑦𝑔𝑜𝑛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𝑝𝑒𝑟𝑖𝑚𝑒𝑡𝑒𝑟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𝑠h𝑟𝑢𝑛𝑘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𝑝𝑜𝑙𝑦𝑔𝑜𝑛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:1.5</m:t>
                      </m:r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Google Shape;76;p16">
                <a:extLst>
                  <a:ext uri="{FF2B5EF4-FFF2-40B4-BE49-F238E27FC236}">
                    <a16:creationId xmlns:a16="http://schemas.microsoft.com/office/drawing/2014/main" id="{61C7657B-5759-4AC8-86D4-A91A096C1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00" y="13048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416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Methodologies </a:t>
            </a:r>
            <a:r>
              <a:rPr lang="en-US"/>
              <a:t>– DB++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48D340-4753-4C3D-B46C-5BE6A34BC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317" y="1017725"/>
            <a:ext cx="4879983" cy="375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2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Contents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latin typeface="+mn-ea"/>
                <a:ea typeface="+mn-ea"/>
              </a:rPr>
              <a:t>Introduction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latin typeface="+mn-ea"/>
                <a:ea typeface="+mn-ea"/>
              </a:rPr>
              <a:t>Related Works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ko-Kore-KR" dirty="0"/>
              <a:t>Methodologies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latin typeface="+mn-ea"/>
                <a:ea typeface="+mn-ea"/>
              </a:rPr>
              <a:t>Inference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latin typeface="+mn-ea"/>
                <a:ea typeface="+mn-ea"/>
              </a:rPr>
              <a:t>Conclusion</a:t>
            </a:r>
            <a:endParaRPr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82189F-C96F-F0AD-0EF2-8463F2F223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Segmentation</a:t>
            </a:r>
            <a:r>
              <a:rPr lang="ko-KR" altLang="en-US" dirty="0"/>
              <a:t>에서 생성된 </a:t>
            </a:r>
            <a:r>
              <a:rPr lang="en-US" altLang="ko-KR" dirty="0"/>
              <a:t>heatmap</a:t>
            </a:r>
            <a:r>
              <a:rPr lang="ko-KR" altLang="en-US" dirty="0"/>
              <a:t>을 </a:t>
            </a:r>
            <a:r>
              <a:rPr lang="en-US" altLang="ko-KR" dirty="0"/>
              <a:t>bounding box</a:t>
            </a:r>
            <a:r>
              <a:rPr lang="ko-KR" altLang="en-US" dirty="0"/>
              <a:t>로 바꾸는 이진화</a:t>
            </a:r>
            <a:r>
              <a:rPr lang="en-US" altLang="ko-KR" dirty="0"/>
              <a:t>(binarization) </a:t>
            </a:r>
            <a:r>
              <a:rPr lang="ko-KR" altLang="en-US" dirty="0"/>
              <a:t>후처리는 매우 중요함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기존 </a:t>
            </a:r>
            <a:r>
              <a:rPr lang="en-US" altLang="ko-KR" dirty="0"/>
              <a:t>Segmentation-based Text Detection</a:t>
            </a:r>
            <a:r>
              <a:rPr lang="ko-KR" altLang="en-US" dirty="0"/>
              <a:t>에선 </a:t>
            </a:r>
            <a:r>
              <a:rPr lang="en-US" altLang="ko-KR" dirty="0"/>
              <a:t>pixel-level</a:t>
            </a:r>
            <a:r>
              <a:rPr lang="ko-KR" altLang="en-US" dirty="0"/>
              <a:t>의 예측을 텍스트 단위로 </a:t>
            </a:r>
            <a:r>
              <a:rPr lang="ko-KR" altLang="en-US" dirty="0" err="1"/>
              <a:t>그룹핑하는</a:t>
            </a:r>
            <a:r>
              <a:rPr lang="ko-KR" altLang="en-US" dirty="0"/>
              <a:t> 과정이 매우 복잡했음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그에 따라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inference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과정에서 시간에 오래 걸림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ore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Segmentation Model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에서 작동하는 </a:t>
            </a:r>
            <a:br>
              <a:rPr lang="en-US" altLang="ko-KR" dirty="0"/>
            </a:b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이진화 모듈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을 제안함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(end-to-end)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이진화 과정을 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단순화</a:t>
            </a:r>
            <a:endParaRPr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성능 향상</a:t>
            </a:r>
            <a:endParaRPr lang="en-US" altLang="ko-Kore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4300" indent="0">
              <a:lnSpc>
                <a:spcPct val="150000"/>
              </a:lnSpc>
              <a:buNone/>
            </a:pPr>
            <a:endParaRPr lang="ko-Kore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ore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246965-0B18-34C3-153C-3DF19B61BA11}"/>
              </a:ext>
            </a:extLst>
          </p:cNvPr>
          <p:cNvSpPr txBox="1"/>
          <p:nvPr/>
        </p:nvSpPr>
        <p:spPr>
          <a:xfrm>
            <a:off x="3530379" y="38936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EA3D4A-42FC-46A5-B06F-EE6EB7A2A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536" y="2805222"/>
            <a:ext cx="3523555" cy="18932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Related Works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CRAFT</a:t>
            </a:r>
            <a:r>
              <a:rPr lang="ko-KR" altLang="en-US" dirty="0"/>
              <a:t>와 거의 동의</a:t>
            </a:r>
            <a:endParaRPr lang="en-US" altLang="ko-K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Methodologies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3505003"/>
            <a:ext cx="8520600" cy="14832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이미지가 </a:t>
            </a:r>
            <a:r>
              <a:rPr lang="en-US" altLang="ko-KR" dirty="0"/>
              <a:t>FPN(feature-pyramid</a:t>
            </a:r>
            <a:r>
              <a:rPr lang="ko-KR" altLang="en-US" dirty="0"/>
              <a:t> </a:t>
            </a:r>
            <a:r>
              <a:rPr lang="en-US" altLang="ko-KR" dirty="0"/>
              <a:t>network)</a:t>
            </a:r>
            <a:r>
              <a:rPr lang="ko-KR" altLang="en-US" dirty="0"/>
              <a:t>로 </a:t>
            </a:r>
            <a:r>
              <a:rPr lang="ko-KR" altLang="en-US" dirty="0" err="1"/>
              <a:t>들어감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pyramid</a:t>
            </a:r>
            <a:r>
              <a:rPr lang="ko-KR" altLang="en-US" dirty="0"/>
              <a:t>의 </a:t>
            </a:r>
            <a:r>
              <a:rPr lang="en-US" altLang="ko-KR" dirty="0"/>
              <a:t>feature</a:t>
            </a:r>
            <a:r>
              <a:rPr lang="ko-KR" altLang="en-US" dirty="0"/>
              <a:t>를 동일한 크기로 </a:t>
            </a:r>
            <a:r>
              <a:rPr lang="en-US" altLang="ko-KR" dirty="0"/>
              <a:t>up-sampling</a:t>
            </a:r>
            <a:r>
              <a:rPr lang="ko-KR" altLang="en-US" dirty="0"/>
              <a:t>한 후 </a:t>
            </a:r>
            <a:r>
              <a:rPr lang="en-US" altLang="ko-KR" dirty="0"/>
              <a:t>cascade</a:t>
            </a:r>
            <a:r>
              <a:rPr lang="ko-KR" altLang="en-US" dirty="0"/>
              <a:t>해 </a:t>
            </a:r>
            <a:r>
              <a:rPr lang="en-US" altLang="ko-KR" dirty="0"/>
              <a:t>feature F</a:t>
            </a:r>
            <a:r>
              <a:rPr lang="ko-KR" altLang="en-US" dirty="0"/>
              <a:t>를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 F</a:t>
            </a:r>
            <a:r>
              <a:rPr lang="ko-KR" altLang="en-US" dirty="0"/>
              <a:t>를 이용해 </a:t>
            </a:r>
            <a:r>
              <a:rPr lang="en-US" altLang="ko-KR" dirty="0"/>
              <a:t>probability map</a:t>
            </a:r>
            <a:r>
              <a:rPr lang="ko-KR" altLang="en-US" dirty="0"/>
              <a:t>과 </a:t>
            </a:r>
            <a:r>
              <a:rPr lang="en-US" altLang="ko-KR" dirty="0"/>
              <a:t>threshold map</a:t>
            </a:r>
            <a:r>
              <a:rPr lang="ko-KR" altLang="en-US" dirty="0"/>
              <a:t>를 예측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345BD0-8BAE-422C-992D-E30AF0723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46" y="1101797"/>
            <a:ext cx="7528782" cy="231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9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Methodologies - </a:t>
            </a:r>
            <a:r>
              <a:rPr lang="en-US" b="1" dirty="0"/>
              <a:t>Binarization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Google Shape;76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6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일반적인 이진화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모든 픽셀에 대해 단일 </a:t>
                </a:r>
                <a:r>
                  <a:rPr lang="en-US" altLang="ko-KR" dirty="0"/>
                  <a:t>threshold t</a:t>
                </a:r>
                <a:r>
                  <a:rPr lang="ko-KR" altLang="en-US" dirty="0"/>
                  <a:t>값으로 구분 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1    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0   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pPr marL="1143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𝑏𝑖𝑛𝑎𝑟𝑦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𝑝𝑖𝑥𝑒𝑙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𝑙𝑜𝑐𝑎𝑡𝑖𝑜𝑛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𝒑𝒓𝒆𝒅𝒆𝒇𝒊𝒏𝒆𝒅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𝒕𝒉𝒓𝒆𝒉𝒔𝒐𝒍𝒅</m:t>
                      </m:r>
                    </m:oMath>
                  </m:oMathPara>
                </a14:m>
                <a:endParaRPr lang="en-US" altLang="ko-KR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Differentiable Binarization (</a:t>
                </a:r>
                <a:r>
                  <a:rPr lang="ko-KR" altLang="en-US" dirty="0"/>
                  <a:t>미분가능한 이진화</a:t>
                </a:r>
                <a:r>
                  <a:rPr lang="en-US" altLang="ko-KR" dirty="0"/>
                  <a:t>)</a:t>
                </a:r>
              </a:p>
              <a:p>
                <a:pPr marL="1143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b="0" dirty="0"/>
              </a:p>
              <a:p>
                <a:pPr marL="1143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𝑎𝑝𝑝𝑟𝑜𝑥𝑖𝑚𝑎𝑡𝑒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𝑏𝑖𝑛𝑎𝑟𝑦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𝒂𝒅𝒂𝒑𝒕𝒊𝒗𝒆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𝒕𝒉𝒓𝒆𝒔𝒉𝒐𝒍𝒅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𝒎𝒂𝒑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𝑙𝑒𝑎𝑟𝑛𝑒𝑑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𝑛𝑒𝑡𝑤𝑜𝑟𝑘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:50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𝑒𝑚𝑝𝑟𝑖𝑐𝑎𝑙𝑙𝑦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marL="114300" indent="0">
                  <a:lnSpc>
                    <a:spcPct val="150000"/>
                  </a:lnSpc>
                  <a:buNone/>
                </a:pPr>
                <a:r>
                  <a:rPr lang="en-US" altLang="ko-KR" dirty="0"/>
                  <a:t>-&gt; network</a:t>
                </a:r>
                <a:r>
                  <a:rPr lang="ko-KR" altLang="en-US" dirty="0"/>
                  <a:t>를 통해 최적화 가능</a:t>
                </a:r>
                <a:endParaRPr lang="en-US" altLang="ko-KR" dirty="0"/>
              </a:p>
              <a:p>
                <a:pPr marL="114300" indent="0">
                  <a:lnSpc>
                    <a:spcPct val="150000"/>
                  </a:lnSpc>
                  <a:buNone/>
                </a:pPr>
                <a:r>
                  <a:rPr lang="en-US" altLang="ko-KR" dirty="0"/>
                  <a:t>-&gt; </a:t>
                </a:r>
                <a:r>
                  <a:rPr lang="en-US" altLang="ko-KR" b="1" dirty="0"/>
                  <a:t>text </a:t>
                </a:r>
                <a:r>
                  <a:rPr lang="ko-KR" altLang="en-US" b="1" dirty="0"/>
                  <a:t>영역을 배경과 구분하는 것</a:t>
                </a:r>
                <a:r>
                  <a:rPr lang="ko-KR" altLang="en-US" dirty="0"/>
                  <a:t>과 </a:t>
                </a:r>
                <a:r>
                  <a:rPr lang="ko-KR" altLang="en-US" b="1" dirty="0"/>
                  <a:t>가까이 붙어 있는 </a:t>
                </a:r>
                <a:r>
                  <a:rPr lang="en-US" altLang="ko-KR" b="1" dirty="0"/>
                  <a:t>text</a:t>
                </a:r>
                <a:r>
                  <a:rPr lang="ko-KR" altLang="en-US" dirty="0"/>
                  <a:t>를 구분하는데 도움을 줌</a:t>
                </a:r>
                <a:endParaRPr lang="en-US" altLang="ko-KR" dirty="0"/>
              </a:p>
              <a:p>
                <a:pPr marL="114300" indent="0">
                  <a:lnSpc>
                    <a:spcPct val="150000"/>
                  </a:lnSpc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76" name="Google Shape;76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t="-8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B6886B56-4B92-4E96-AA1F-A58AEF5ED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225" y="3301839"/>
            <a:ext cx="2064005" cy="154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0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Methodologies - </a:t>
            </a:r>
            <a:r>
              <a:rPr lang="en-US" b="1" dirty="0"/>
              <a:t>Binarization</a:t>
            </a:r>
            <a:endParaRPr b="1"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0" dirty="0"/>
              <a:t>Adaptive threshol</a:t>
            </a:r>
            <a:r>
              <a:rPr lang="en-US" altLang="ko-KR" dirty="0"/>
              <a:t>d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threshold map would highlight the text border region even without supervision for the threshold map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threshold map is served as thresholds for the binarization.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C6F1AB-1B2D-40C5-8062-75CEAFCF8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54798"/>
            <a:ext cx="3772554" cy="279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Methodologies – Deformable Convolution</a:t>
            </a:r>
            <a:endParaRPr b="1"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고정된 </a:t>
            </a:r>
            <a:r>
              <a:rPr lang="en-US" altLang="ko-KR" dirty="0"/>
              <a:t>receptive field</a:t>
            </a:r>
            <a:r>
              <a:rPr lang="ko-KR" altLang="en-US" dirty="0"/>
              <a:t>에서만 특징을 추출하는 것이 아닌 </a:t>
            </a:r>
            <a:r>
              <a:rPr lang="en-US" altLang="ko-KR" dirty="0"/>
              <a:t>flexible</a:t>
            </a:r>
            <a:r>
              <a:rPr lang="ko-KR" altLang="en-US" dirty="0"/>
              <a:t>한 영역에서 특징을 추출하는 방법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극단적인 비율을 가진 </a:t>
            </a:r>
            <a:r>
              <a:rPr lang="en-US" altLang="ko-KR" dirty="0"/>
              <a:t>Text instance</a:t>
            </a:r>
            <a:r>
              <a:rPr lang="ko-KR" altLang="en-US" dirty="0"/>
              <a:t>에 효과가 좋음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5EB3BB8-C881-4E2A-B851-5780C5B00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235" y="2628103"/>
            <a:ext cx="3857691" cy="217326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87C5E4A-0798-4048-A9D5-F12E91E1F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98" y="3095945"/>
            <a:ext cx="3275175" cy="1037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2C85CF-B1C1-455F-AB88-DCDC7C1BEA31}"/>
              </a:ext>
            </a:extLst>
          </p:cNvPr>
          <p:cNvSpPr txBox="1"/>
          <p:nvPr/>
        </p:nvSpPr>
        <p:spPr>
          <a:xfrm>
            <a:off x="666764" y="4175255"/>
            <a:ext cx="298671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(a): </a:t>
            </a:r>
            <a:r>
              <a:rPr lang="ko-KR" altLang="en-US" sz="1050" dirty="0"/>
              <a:t>일반적인 </a:t>
            </a:r>
            <a:r>
              <a:rPr lang="en-US" altLang="ko-KR" sz="1050" dirty="0"/>
              <a:t>convolution </a:t>
            </a:r>
            <a:r>
              <a:rPr lang="ko-KR" altLang="en-US" sz="1050" dirty="0"/>
              <a:t>연산</a:t>
            </a:r>
            <a:endParaRPr lang="en-US" altLang="ko-KR" sz="1050" dirty="0"/>
          </a:p>
          <a:p>
            <a:r>
              <a:rPr lang="en-US" altLang="ko-KR" sz="1050" dirty="0"/>
              <a:t>(b),(c),(d): </a:t>
            </a:r>
            <a:r>
              <a:rPr lang="ko-KR" altLang="en-US" sz="1050" dirty="0"/>
              <a:t>다양한 </a:t>
            </a:r>
            <a:r>
              <a:rPr lang="en-US" altLang="ko-KR" sz="1050" dirty="0"/>
              <a:t>Deformable convolution </a:t>
            </a:r>
            <a:r>
              <a:rPr lang="ko-KR" altLang="en-US" sz="1050" dirty="0"/>
              <a:t>연산</a:t>
            </a:r>
          </a:p>
        </p:txBody>
      </p:sp>
    </p:spTree>
    <p:extLst>
      <p:ext uri="{BB962C8B-B14F-4D97-AF65-F5344CB8AC3E}">
        <p14:creationId xmlns:p14="http://schemas.microsoft.com/office/powerpoint/2010/main" val="3358575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Methodologies – Label Generation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7E8BF8-2C5B-430F-B7B1-826D18AD8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088" y="3480819"/>
            <a:ext cx="2584612" cy="15556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76;p16">
                <a:extLst>
                  <a:ext uri="{FF2B5EF4-FFF2-40B4-BE49-F238E27FC236}">
                    <a16:creationId xmlns:a16="http://schemas.microsoft.com/office/drawing/2014/main" id="{61C7657B-5759-4AC8-86D4-A91A096C1E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100" y="1304875"/>
                <a:ext cx="8520600" cy="341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Proxima Nova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Proxima Nova"/>
                    <a:sym typeface="Proxima Nova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Cambria Math" panose="02040503050406030204" pitchFamily="18" charset="0"/>
                  </a:rPr>
                  <a:t>Probability Map </a:t>
                </a:r>
                <a:r>
                  <a:rPr lang="ko-KR" altLang="en-US" sz="1400" dirty="0">
                    <a:latin typeface="Cambria Math" panose="02040503050406030204" pitchFamily="18" charset="0"/>
                  </a:rPr>
                  <a:t>생성</a:t>
                </a:r>
                <a:endParaRPr lang="en-US" altLang="ko-KR" sz="1400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텍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스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트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영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역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𝑃𝑜𝑙𝑦𝑔𝑜𝑛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은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다</m:t>
                    </m:r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음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과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같</m:t>
                    </m:r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표</m:t>
                    </m:r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현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가</m:t>
                    </m:r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altLang="ko-KR" sz="1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:#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𝑣𝑒𝑟𝑡𝑒𝑥𝑒𝑠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𝑠𝑒𝑔𝑚𝑒𝑛𝑡</m:t>
                    </m:r>
                  </m:oMath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err="1"/>
                  <a:t>Vatti</a:t>
                </a:r>
                <a:r>
                  <a:rPr lang="en-US" altLang="ko-KR" sz="1400" dirty="0"/>
                  <a:t> clipping </a:t>
                </a:r>
                <a:r>
                  <a:rPr lang="en-US" altLang="ko-KR" sz="1400" dirty="0" err="1"/>
                  <a:t>algoirithm</a:t>
                </a:r>
                <a:r>
                  <a:rPr lang="ko-KR" altLang="en-US" sz="1400" dirty="0"/>
                  <a:t>을 적용해 </a:t>
                </a:r>
                <a:r>
                  <a:rPr lang="en-US" altLang="ko-KR" sz="1400" dirty="0"/>
                  <a:t>polygon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ko-KR" altLang="en-US" sz="1400" dirty="0"/>
                  <a:t> 로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수축</a:t>
                </a:r>
                <a:r>
                  <a:rPr lang="en-US" altLang="ko-KR" sz="1400" dirty="0"/>
                  <a:t>(shrink)</a:t>
                </a:r>
                <a:r>
                  <a:rPr lang="ko-KR" altLang="en-US" sz="1400" dirty="0"/>
                  <a:t>시킴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𝑂𝑓𝑓𝑠𝑒𝑡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en-US" altLang="ko-KR" sz="1400" b="0" i="1" dirty="0">
                    <a:latin typeface="Cambria Math" panose="02040503050406030204" pitchFamily="18" charset="0"/>
                  </a:rPr>
                </a:br>
                <a:r>
                  <a:rPr lang="en-US" altLang="ko-KR" sz="1400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𝑃𝑒𝑟𝑖𝑚𝑖𝑡𝑒𝑟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𝑜𝑟𝑖𝑔𝑖𝑛𝑎𝑙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𝑝𝑜𝑙𝑦𝑔𝑜𝑛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𝑎𝑟𝑒𝑎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𝑠h𝑟𝑖𝑛𝑘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𝑟𝑎𝑡𝑖𝑜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(0.4)</m:t>
                    </m:r>
                  </m:oMath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6" name="Google Shape;76;p16">
                <a:extLst>
                  <a:ext uri="{FF2B5EF4-FFF2-40B4-BE49-F238E27FC236}">
                    <a16:creationId xmlns:a16="http://schemas.microsoft.com/office/drawing/2014/main" id="{61C7657B-5759-4AC8-86D4-A91A096C1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00" y="1304875"/>
                <a:ext cx="8520600" cy="3416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43CC5A3B-97B9-4D0D-89F5-3184AE8D6303}"/>
              </a:ext>
            </a:extLst>
          </p:cNvPr>
          <p:cNvGrpSpPr/>
          <p:nvPr/>
        </p:nvGrpSpPr>
        <p:grpSpPr>
          <a:xfrm>
            <a:off x="72726" y="3701089"/>
            <a:ext cx="1922935" cy="1442411"/>
            <a:chOff x="1302075" y="2571750"/>
            <a:chExt cx="2657475" cy="1993397"/>
          </a:xfrm>
        </p:grpSpPr>
        <p:pic>
          <p:nvPicPr>
            <p:cNvPr id="1026" name="Picture 2" descr="Development of 3D Cutting Simulator using Vatti Clipping">
              <a:extLst>
                <a:ext uri="{FF2B5EF4-FFF2-40B4-BE49-F238E27FC236}">
                  <a16:creationId xmlns:a16="http://schemas.microsoft.com/office/drawing/2014/main" id="{4791FB6C-3593-44F3-A99E-A83BC7A60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2075" y="2571750"/>
              <a:ext cx="2657475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206012-D90C-47BE-8567-A09ED52BE91A}"/>
                </a:ext>
              </a:extLst>
            </p:cNvPr>
            <p:cNvSpPr txBox="1"/>
            <p:nvPr/>
          </p:nvSpPr>
          <p:spPr>
            <a:xfrm>
              <a:off x="1302075" y="4365092"/>
              <a:ext cx="26484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/>
                <a:t>Development of 3D Cutting Simulator using Vatti Clipping</a:t>
              </a:r>
              <a:endParaRPr lang="en-US" altLang="ko-KR" sz="7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14431965"/>
      </p:ext>
    </p:extLst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595</Words>
  <Application>Microsoft Office PowerPoint</Application>
  <PresentationFormat>화면 슬라이드 쇼(16:9)</PresentationFormat>
  <Paragraphs>67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Malgun Gothic</vt:lpstr>
      <vt:lpstr>Cambria Math</vt:lpstr>
      <vt:lpstr>Arial</vt:lpstr>
      <vt:lpstr>Malgun Gothic</vt:lpstr>
      <vt:lpstr>Proxima Nova</vt:lpstr>
      <vt:lpstr>Alfa Slab One</vt:lpstr>
      <vt:lpstr>Gameday</vt:lpstr>
      <vt:lpstr>Real-time Scene Text Detection with Differentiable Binarization </vt:lpstr>
      <vt:lpstr>Contents</vt:lpstr>
      <vt:lpstr>Introduction</vt:lpstr>
      <vt:lpstr>Related Works</vt:lpstr>
      <vt:lpstr>Methodologies</vt:lpstr>
      <vt:lpstr>Methodologies - Binarization</vt:lpstr>
      <vt:lpstr>Methodologies - Binarization</vt:lpstr>
      <vt:lpstr>Methodologies – Deformable Convolution</vt:lpstr>
      <vt:lpstr>Methodologies – Label Generation</vt:lpstr>
      <vt:lpstr>Methodologies – Label Generation</vt:lpstr>
      <vt:lpstr>Methodologies – Optimization</vt:lpstr>
      <vt:lpstr>Methodologies – Inference</vt:lpstr>
      <vt:lpstr>Methodologies – DB++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Character Recognition</dc:title>
  <cp:lastModifiedBy>김영현</cp:lastModifiedBy>
  <cp:revision>89</cp:revision>
  <dcterms:modified xsi:type="dcterms:W3CDTF">2022-11-18T05:42:20Z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Fasoo_Trace_ID" pid="2">
    <vt:lpwstr>eyJub2RlMSI6eyJkc2QiOiIwMTAwMDAwMDAwMDAyMjIyIiwibG9nVGltZSI6IjIwMjItMTEtMTZUMDQ6MTQ6NDBaIiwicElEIjoxLCJ0cmFjZUlkIjoiMzg5OERERDE0NUIwNEUwMEE5MzU3MUI1MjA5Nzc0NjIiLCJ1c2VyQ29kZSI6IjEyMjAwNDI2In0sIm5vZGUyIjp7ImRzZCI6IjAxMDAwMDAwMDAwMDIyMjIiLCJsb2dUaW1lIjoiMjAyMi0xMS0xN1QwNTowNDo1N1oiLCJwSUQiOjEsInRyYWNlSWQiOiIxNkIzMTRCOUUwREI0NTg4QTI0QzNBMzE3QjY2QkNGMCIsInVzZXJDb2RlIjoiMTIyMDA0MjYifSwibm9kZTMiOnsiZHNkIjoiMDAwMDAwMDAwMDAwMDAwMCIsImxvZ1RpbWUiOiIyMDIyLTExLTE3VDA3OjM1OjQ4WiIsInBJRCI6MjA0OCwidHJhY2VJZCI6IkEzNzRBQkYzQ0UwMDRCREQ4NDFDRjMxMDVCREQ0NTI1IiwidXNlckNvZGUiOiIxMjIwMDQyNiJ9LCJub2RlNCI6eyJkc2QiOiIwMTAwMDAwMDAwMDAyMjIyIiwibG9nVGltZSI6IjIwMjItMTEtMThUMDU6NDI6MjdaIiwicElEIjoxLCJ0cmFjZUlkIjoiNUIxRjdCRjI1MjlENDQxNjkzNDkxRTBBOTA4ODU4NzMiLCJ1c2VyQ29kZSI6IjEyMjAwNDI2In0sIm5vZGU1Ijp7ImRzZCI6IjAwMDAwMDAwMDAwMDAwMDAiLCJsb2dUaW1lIjoiMjAyMi0xMS0yNVQwNDowMTo0N1oiLCJwSUQiOjIwNDgsInRyYWNlSWQiOiJCNUE3NUJCNkNCRDM0MkUxQjFBRTNEOTIzOTk4ODM4QiIsInVzZXJDb2RlIjoiMTIyMDA0MjYifSwibm9kZUNvdW50Ijo5fQ==</vt:lpwstr>
  </property>
</Properties>
</file>