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59" r:id="rId6"/>
    <p:sldId id="268" r:id="rId7"/>
    <p:sldId id="278" r:id="rId8"/>
    <p:sldId id="269" r:id="rId9"/>
    <p:sldId id="270" r:id="rId10"/>
    <p:sldId id="271" r:id="rId11"/>
    <p:sldId id="279" r:id="rId12"/>
    <p:sldId id="272" r:id="rId13"/>
    <p:sldId id="273" r:id="rId14"/>
    <p:sldId id="274" r:id="rId15"/>
    <p:sldId id="277" r:id="rId16"/>
    <p:sldId id="275" r:id="rId17"/>
    <p:sldId id="276" r:id="rId18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0"/>
      <p:bold r:id="rId21"/>
    </p:embeddedFont>
    <p:embeddedFont>
      <p:font typeface="Alfa Slab One" panose="020B0600000101010101" charset="0"/>
      <p:regular r:id="rId22"/>
    </p:embeddedFont>
    <p:embeddedFont>
      <p:font typeface="Cambria Math" panose="02040503050406030204" pitchFamily="18" charset="0"/>
      <p:regular r:id="rId23"/>
    </p:embeddedFont>
    <p:embeddedFont>
      <p:font typeface="Proxima Nova" panose="020B0600000101010101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5" d="100"/>
          <a:sy n="115" d="100"/>
        </p:scale>
        <p:origin x="1482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95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040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98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22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705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589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71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9eddf808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9eddf808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9eddf808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9eddf808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50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72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737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6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eddf80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9eddf80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98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0" i="0">
                <a:solidFill>
                  <a:schemeClr val="l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 b="0" i="0">
                <a:solidFill>
                  <a:schemeClr val="dk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algun Gothic" panose="020B0503020000020004" pitchFamily="34" charset="-127"/>
          <a:ea typeface="Malgun Gothic" panose="020B0503020000020004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5" Type="http://schemas.openxmlformats.org/officeDocument/2006/relationships/image" Target="../media/image14.png"/><Relationship Id="rId10" Type="http://schemas.openxmlformats.org/officeDocument/2006/relationships/hyperlink" Target="https://github.com/JaidedAI/EasyOCR/blob/054ec4f90127ab9e45f101baf8caa519d5a6e035/trainer/craft/train.py#L396" TargetMode="External"/><Relationship Id="rId4" Type="http://schemas.openxmlformats.org/officeDocument/2006/relationships/image" Target="../media/image90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ed-component_label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vaai/CRAFT-pytorch/issues/17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Character-Region Awareness For</a:t>
            </a:r>
            <a:br>
              <a:rPr lang="en-US" altLang="ko" dirty="0"/>
            </a:br>
            <a:r>
              <a:rPr lang="en-US" altLang="ko" dirty="0"/>
              <a:t>Text Detection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Training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10E564-B763-C1D1-ECE1-2C8CEB5C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5" y="1017725"/>
            <a:ext cx="7772400" cy="37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Training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BA8B40-3032-B5B7-30F4-EB5D4504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4" y="945825"/>
            <a:ext cx="4294897" cy="1477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808CD8-058C-4A1D-8769-52B62B07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93985"/>
            <a:ext cx="4765823" cy="24035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651C01-3171-4751-975C-7EAE3B132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103" y="812115"/>
            <a:ext cx="4294897" cy="18481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AE43A7-40B9-4B40-9337-5E07A56E8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82868"/>
            <a:ext cx="4811203" cy="23146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EACE37F-2562-40AE-8CB9-206F03F42F19}"/>
              </a:ext>
            </a:extLst>
          </p:cNvPr>
          <p:cNvSpPr/>
          <p:nvPr/>
        </p:nvSpPr>
        <p:spPr>
          <a:xfrm>
            <a:off x="-33198" y="4974223"/>
            <a:ext cx="79635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https://github.com/JaidedAI/EasyOCR/blob/054ec4f90127ab9e45f101baf8caa519d5a6e035/trainer/craft/data/pseudo_label/make_charbox.py#L208</a:t>
            </a:r>
          </a:p>
        </p:txBody>
      </p:sp>
    </p:spTree>
    <p:extLst>
      <p:ext uri="{BB962C8B-B14F-4D97-AF65-F5344CB8AC3E}">
        <p14:creationId xmlns:p14="http://schemas.microsoft.com/office/powerpoint/2010/main" val="196563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Training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Weakly supervised learning</a:t>
            </a:r>
            <a:r>
              <a:rPr lang="ko-KR" altLang="en-US" dirty="0"/>
              <a:t> 기반으로 학습함에 따라 불완전한 </a:t>
            </a:r>
            <a:r>
              <a:rPr lang="en-US" altLang="ko-KR" dirty="0"/>
              <a:t>pseudo-GT</a:t>
            </a:r>
            <a:r>
              <a:rPr lang="ko-KR" altLang="en-US" dirty="0"/>
              <a:t>로 학습시킬 수 있으며</a:t>
            </a:r>
            <a:r>
              <a:rPr lang="en-US" altLang="ko-KR" dirty="0"/>
              <a:t>, </a:t>
            </a:r>
            <a:r>
              <a:rPr lang="ko-KR" altLang="en-US" dirty="0"/>
              <a:t>결국 잘못된 </a:t>
            </a:r>
            <a:r>
              <a:rPr lang="ko-KR" altLang="en-US" dirty="0" err="1"/>
              <a:t>예측값을</a:t>
            </a:r>
            <a:r>
              <a:rPr lang="ko-KR" altLang="en-US" dirty="0"/>
              <a:t> 만들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이를 해결하고자 생성된 </a:t>
            </a:r>
            <a:r>
              <a:rPr lang="en-US" altLang="ko-KR" dirty="0"/>
              <a:t>pseudo-GT</a:t>
            </a:r>
            <a:r>
              <a:rPr lang="ko-KR" altLang="en-US" dirty="0"/>
              <a:t>의 퀄리티를 측정하는데</a:t>
            </a:r>
            <a:r>
              <a:rPr lang="en-US" altLang="ko-KR" dirty="0"/>
              <a:t>, word</a:t>
            </a:r>
            <a:r>
              <a:rPr lang="ko-KR" altLang="en-US" dirty="0"/>
              <a:t>의 길이를 기반해 측정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대부분 데이터셋에선 레이블에 대한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text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정보가 주어지며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이요해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pseudo-GT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평가할 수 있음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9404F4-4819-41A3-B052-3AE5E3750816}"/>
              </a:ext>
            </a:extLst>
          </p:cNvPr>
          <p:cNvSpPr/>
          <p:nvPr/>
        </p:nvSpPr>
        <p:spPr>
          <a:xfrm>
            <a:off x="0" y="4928056"/>
            <a:ext cx="747314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https://github.com/JaidedAI/EasyOCR/blob/054ec4f90127ab9e45f101baf8caa519d5a6e035/trainer/craft/data/pseudo_label/make_charbox.py#L172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33BF2C-6125-48B3-8D17-848771351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48" y="3224988"/>
            <a:ext cx="4018252" cy="19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1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Training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317BC2-616B-ACFD-CB0B-1D570458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98768"/>
            <a:ext cx="4777135" cy="1006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9F7E19-A654-6576-3EF1-C2949A6388EB}"/>
                  </a:ext>
                </a:extLst>
              </p:cNvPr>
              <p:cNvSpPr txBox="1"/>
              <p:nvPr/>
            </p:nvSpPr>
            <p:spPr>
              <a:xfrm>
                <a:off x="311700" y="1629781"/>
                <a:ext cx="4572000" cy="108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30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𝑟𝑒𝑔𝑖𝑜𝑛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길이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예측된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문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길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𝑐𝑜𝑛𝑓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𝑐𝑜𝑛𝑓𝑖𝑑𝑒𝑛𝑐𝑒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9F7E19-A654-6576-3EF1-C2949A638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629781"/>
                <a:ext cx="4572000" cy="1085297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7ABBCCB-D333-3D42-819F-004269808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45" y="1015778"/>
            <a:ext cx="3022600" cy="61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F4A5AD-36FE-974F-103D-2A36CC04E219}"/>
                  </a:ext>
                </a:extLst>
              </p:cNvPr>
              <p:cNvSpPr txBox="1"/>
              <p:nvPr/>
            </p:nvSpPr>
            <p:spPr>
              <a:xfrm>
                <a:off x="4572000" y="1748976"/>
                <a:ext cx="4572000" cy="527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𝑤𝑖𝑠𝑒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𝑐𝑜𝑛𝑓𝑖𝑑𝑛𝑐𝑒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F4A5AD-36FE-974F-103D-2A36CC04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48976"/>
                <a:ext cx="4572000" cy="52726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139A9B40-0775-DE39-DA3C-8B07CC5C6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579" y="2750297"/>
            <a:ext cx="7772400" cy="802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24FBC-C24A-BA32-C33E-1CE8AD733AF7}"/>
                  </a:ext>
                </a:extLst>
              </p:cNvPr>
              <p:cNvSpPr txBox="1"/>
              <p:nvPr/>
            </p:nvSpPr>
            <p:spPr>
              <a:xfrm>
                <a:off x="-308114" y="3603014"/>
                <a:ext cx="6213945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3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𝑎𝑓𝑓𝑖𝑛𝑖𝑡𝑦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1143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𝑝𝑠𝑒𝑢𝑑𝑜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𝑝𝑠𝑒𝑢𝑑𝑜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𝐺𝑇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𝑎𝑓𝑓𝑖𝑛𝑖𝑡𝑦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24FBC-C24A-BA32-C33E-1CE8AD733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8114" y="3603014"/>
                <a:ext cx="6213945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8959109B-A878-86D0-E569-378D0B6FE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2139" y="3475594"/>
            <a:ext cx="3353463" cy="166790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1845044-0E2D-49EF-A0AB-4AA5A5532A17}"/>
              </a:ext>
            </a:extLst>
          </p:cNvPr>
          <p:cNvSpPr/>
          <p:nvPr/>
        </p:nvSpPr>
        <p:spPr>
          <a:xfrm>
            <a:off x="-1" y="4679699"/>
            <a:ext cx="7348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모델</a:t>
            </a:r>
            <a:r>
              <a:rPr lang="en-US" altLang="ko-KR" sz="800" dirty="0"/>
              <a:t> </a:t>
            </a:r>
            <a:r>
              <a:rPr lang="ko-KR" altLang="en-US" sz="800" dirty="0"/>
              <a:t>업데이터 </a:t>
            </a:r>
            <a:r>
              <a:rPr lang="ko-KR" altLang="en-US" sz="800" dirty="0">
                <a:hlinkClick r:id="rId10"/>
              </a:rPr>
              <a:t>https://github.com/JaidedAI/EasyOCR/blob/054ec4f90127ab9e45f101baf8caa519d5a6e035/trainer/craft/train.py#L396</a:t>
            </a:r>
            <a:endParaRPr lang="en-US" altLang="ko-KR" sz="800" dirty="0"/>
          </a:p>
          <a:p>
            <a:r>
              <a:rPr lang="ko-KR" altLang="en-US" sz="800" dirty="0"/>
              <a:t>수도라벨 생성</a:t>
            </a:r>
            <a:endParaRPr lang="en-US" altLang="ko-KR" sz="800" dirty="0"/>
          </a:p>
          <a:p>
            <a:r>
              <a:rPr lang="en-US" altLang="ko-KR" sz="800" dirty="0"/>
              <a:t>https://github.com/JaidedAI/EasyOCR/blob/054ec4f90127ab9e45f101baf8caa519d5a6e035/trainer/craft/data/dataset.py#L420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5380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Training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6;p16">
                <a:extLst>
                  <a:ext uri="{FF2B5EF4-FFF2-40B4-BE49-F238E27FC236}">
                    <a16:creationId xmlns:a16="http://schemas.microsoft.com/office/drawing/2014/main" id="{C929844D-3F45-CCD6-0378-1150E0B2ABD8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smtClean="0">
                            <a:latin typeface="Cambria Math" panose="02040503050406030204" pitchFamily="18" charset="0"/>
                          </a:rPr>
                          <m:t>𝑐𝑜𝑛𝑓</m:t>
                        </m:r>
                      </m:sub>
                    </m:sSub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가 </a:t>
                </a:r>
                <a:r>
                  <a:rPr lang="en-US" altLang="ko-KR" sz="1200" dirty="0"/>
                  <a:t>0.5</a:t>
                </a:r>
                <a:r>
                  <a:rPr lang="ko-KR" altLang="en-US" sz="1200" dirty="0"/>
                  <a:t>미만이면</a:t>
                </a:r>
                <a:r>
                  <a:rPr lang="en-US" altLang="ko-KR" sz="1200" dirty="0"/>
                  <a:t>(below)</a:t>
                </a:r>
                <a:r>
                  <a:rPr lang="ko-KR" altLang="en-US" sz="1200" dirty="0"/>
                  <a:t> 무시</a:t>
                </a:r>
                <a:endParaRPr lang="en-US" altLang="ko-KR" sz="12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05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학습 시 안 좋은 영향을 미침</a:t>
                </a:r>
                <a:endParaRPr lang="en-US" altLang="ko-KR" sz="105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여기서 각 문자의 두께는 일정하고</a:t>
                </a:r>
                <a:r>
                  <a:rPr lang="en-US" altLang="ko-KR" sz="1200" dirty="0"/>
                  <a:t>, character-level prediction</a:t>
                </a:r>
                <a:r>
                  <a:rPr lang="ko-KR" altLang="en-US" sz="1200" dirty="0"/>
                  <a:t>을 </a:t>
                </a:r>
                <a:r>
                  <a:rPr lang="ko-KR" altLang="en-US" sz="1200" dirty="0" err="1"/>
                  <a:t>계산시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word region </a:t>
                </a:r>
                <a14:m>
                  <m:oMath xmlns:m="http://schemas.openxmlformats.org/officeDocument/2006/math"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를</a:t>
                </a:r>
                <a:r>
                  <a:rPr lang="en-US" altLang="ko-KR" sz="1200" dirty="0"/>
                  <a:t> character</a:t>
                </a:r>
                <a:r>
                  <a:rPr lang="ko-KR" altLang="en-US" sz="1200" dirty="0"/>
                  <a:t>의 수 </a:t>
                </a:r>
                <a14:m>
                  <m:oMath xmlns:m="http://schemas.openxmlformats.org/officeDocument/2006/math"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로 나눔</a:t>
                </a: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/>
                  <a:t>처음보는 텍스트를 학습하기 위해서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smtClean="0">
                            <a:latin typeface="Cambria Math" panose="02040503050406030204" pitchFamily="18" charset="0"/>
                          </a:rPr>
                          <m:t>𝑐𝑜𝑛𝑓</m:t>
                        </m:r>
                      </m:sub>
                    </m:sSub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2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 err="1"/>
                  <a:t>를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0.5</a:t>
                </a:r>
                <a:r>
                  <a:rPr lang="ko-KR" altLang="en-US" sz="1200" dirty="0"/>
                  <a:t>로 세팅 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4" name="Google Shape;76;p16">
                <a:extLst>
                  <a:ext uri="{FF2B5EF4-FFF2-40B4-BE49-F238E27FC236}">
                    <a16:creationId xmlns:a16="http://schemas.microsoft.com/office/drawing/2014/main" id="{C929844D-3F45-CCD6-0378-1150E0B2ABD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B7894EF-1B61-4840-B21E-2AE7E8AD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43" y="2622434"/>
            <a:ext cx="4941925" cy="8906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8EA6A1A-1049-45F5-BEDF-22760436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2" y="3492153"/>
            <a:ext cx="4941925" cy="175604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5FAC0C-69C3-4046-B55A-D48E4071AE6F}"/>
              </a:ext>
            </a:extLst>
          </p:cNvPr>
          <p:cNvSpPr/>
          <p:nvPr/>
        </p:nvSpPr>
        <p:spPr>
          <a:xfrm>
            <a:off x="5168967" y="3177647"/>
            <a:ext cx="39750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https://github.com/JaidedAI/EasyOCR/blob/054ec4f90127ab9e45f101baf8caa519d5a6e035/trainer/craft/data/pseudo_label/make_charbox.py#L238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3C0D5B-984C-473B-94E6-A5364A801220}"/>
              </a:ext>
            </a:extLst>
          </p:cNvPr>
          <p:cNvSpPr/>
          <p:nvPr/>
        </p:nvSpPr>
        <p:spPr>
          <a:xfrm>
            <a:off x="5168967" y="4804946"/>
            <a:ext cx="39750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https://github.com/JaidedAI/EasyOCR/blob/054ec4f90127ab9e45f101baf8caa519d5a6e035/trainer/craft/utils/craft_utils.py#L25</a:t>
            </a:r>
          </a:p>
        </p:txBody>
      </p:sp>
    </p:spTree>
    <p:extLst>
      <p:ext uri="{BB962C8B-B14F-4D97-AF65-F5344CB8AC3E}">
        <p14:creationId xmlns:p14="http://schemas.microsoft.com/office/powerpoint/2010/main" val="240419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Inference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6;p16">
                <a:extLst>
                  <a:ext uri="{FF2B5EF4-FFF2-40B4-BE49-F238E27FC236}">
                    <a16:creationId xmlns:a16="http://schemas.microsoft.com/office/drawing/2014/main" id="{C929844D-3F45-CCD6-0378-1150E0B2ABD8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예측된 출력이 다양한 형태로 나타날 수 있으며</a:t>
                </a:r>
                <a:r>
                  <a:rPr lang="en-US" altLang="ko-KR" dirty="0"/>
                  <a:t>, ICDAR </a:t>
                </a:r>
                <a:r>
                  <a:rPr lang="ko-KR" altLang="en-US" dirty="0"/>
                  <a:t>데이터셋에선 </a:t>
                </a:r>
                <a:r>
                  <a:rPr lang="en-US" altLang="ko-KR" dirty="0"/>
                  <a:t>word-level </a:t>
                </a:r>
                <a:r>
                  <a:rPr lang="en-US" altLang="ko-KR" dirty="0" err="1"/>
                  <a:t>IoU</a:t>
                </a:r>
                <a:r>
                  <a:rPr lang="ko-KR" altLang="en-US" dirty="0"/>
                  <a:t>로 평가되기에 </a:t>
                </a:r>
                <a:r>
                  <a:rPr lang="en-US" altLang="ko-KR" dirty="0"/>
                  <a:t>word-level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BB (</a:t>
                </a:r>
                <a:r>
                  <a:rPr lang="en-US" altLang="ko-KR" dirty="0" err="1"/>
                  <a:t>Quadbox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어떻게 만드는지 설명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1) </a:t>
                </a:r>
                <a:r>
                  <a:rPr lang="ko-KR" altLang="en-US" dirty="0"/>
                  <a:t>이미지 크기의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초기화된 이진 맵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을 생성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이후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dirty="0"/>
                  <a:t>이거나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세팅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: region, affinity threshold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대해 </a:t>
                </a:r>
                <a:r>
                  <a:rPr lang="en-US" altLang="ko-KR" dirty="0">
                    <a:hlinkClick r:id="rId3"/>
                  </a:rPr>
                  <a:t>Connected Component labeling</a:t>
                </a:r>
                <a:r>
                  <a:rPr lang="ko-KR" altLang="en-US" dirty="0"/>
                  <a:t>을 수행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연결된 픽셀을 같은 그룹으로 만들어 줌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3) </a:t>
                </a:r>
                <a:r>
                  <a:rPr lang="ko-KR" altLang="en-US" dirty="0"/>
                  <a:t>각 라벨의 </a:t>
                </a:r>
                <a:r>
                  <a:rPr lang="en-US" altLang="ko-KR" dirty="0"/>
                  <a:t>CC</a:t>
                </a:r>
                <a:r>
                  <a:rPr lang="ko-KR" altLang="en-US" dirty="0"/>
                  <a:t>에 인접한 최소한의 크기를 갖으며 회전된 사각형을 그려 </a:t>
                </a:r>
                <a:r>
                  <a:rPr lang="en-US" altLang="ko-KR" dirty="0" err="1"/>
                  <a:t>Quadbox</a:t>
                </a:r>
                <a:r>
                  <a:rPr lang="ko-KR" altLang="en-US" dirty="0"/>
                  <a:t>를 생성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/>
                  <a:t>Opencv</a:t>
                </a:r>
                <a:r>
                  <a:rPr lang="ko-KR" altLang="en-US" dirty="0"/>
                  <a:t>의 </a:t>
                </a:r>
                <a:r>
                  <a:rPr lang="en-US" altLang="ko-KR" dirty="0" err="1"/>
                  <a:t>connectedComponents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minAreaRect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Func</a:t>
                </a:r>
                <a:r>
                  <a:rPr lang="ko-KR" altLang="en-US" dirty="0"/>
                  <a:t>으로 수행 가능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4" name="Google Shape;76;p16">
                <a:extLst>
                  <a:ext uri="{FF2B5EF4-FFF2-40B4-BE49-F238E27FC236}">
                    <a16:creationId xmlns:a16="http://schemas.microsoft.com/office/drawing/2014/main" id="{C929844D-3F45-CCD6-0378-1150E0B2ABD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68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Inference</a:t>
            </a:r>
            <a:endParaRPr dirty="0"/>
          </a:p>
        </p:txBody>
      </p:sp>
      <p:sp>
        <p:nvSpPr>
          <p:cNvPr id="4" name="Google Shape;76;p16">
            <a:extLst>
              <a:ext uri="{FF2B5EF4-FFF2-40B4-BE49-F238E27FC236}">
                <a16:creationId xmlns:a16="http://schemas.microsoft.com/office/drawing/2014/main" id="{C929844D-3F45-CCD6-0378-1150E0B2A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691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휘어진 </a:t>
            </a:r>
            <a:r>
              <a:rPr lang="en-US" altLang="ko-KR" dirty="0"/>
              <a:t>text</a:t>
            </a:r>
            <a:r>
              <a:rPr lang="ko-KR" altLang="en-US" dirty="0"/>
              <a:t>에 대한 </a:t>
            </a:r>
            <a:r>
              <a:rPr lang="en-US" altLang="ko-KR" dirty="0"/>
              <a:t>polygon</a:t>
            </a:r>
            <a:r>
              <a:rPr lang="ko-KR" altLang="en-US" dirty="0"/>
              <a:t>을 생성하는 방법 또한 제안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스캐닝 방향을 따라 </a:t>
            </a:r>
            <a:r>
              <a:rPr lang="en-US" altLang="ko-KR" dirty="0"/>
              <a:t>character region</a:t>
            </a:r>
            <a:r>
              <a:rPr lang="ko-KR" altLang="en-US" dirty="0"/>
              <a:t>의 </a:t>
            </a:r>
            <a:r>
              <a:rPr lang="en-US" altLang="ko-KR" dirty="0"/>
              <a:t>local maxima line</a:t>
            </a:r>
            <a:r>
              <a:rPr lang="ko-KR" altLang="en-US" dirty="0"/>
              <a:t>을 찾음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maxima line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길이는  중 최대 길이로 설정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최종 </a:t>
            </a:r>
            <a:r>
              <a:rPr lang="en-US" altLang="ko-KR" dirty="0"/>
              <a:t>polygon line</a:t>
            </a:r>
            <a:r>
              <a:rPr lang="ko-KR" altLang="en-US" dirty="0"/>
              <a:t>이 불균형해지는 것을 방지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 local maxima</a:t>
            </a:r>
            <a:r>
              <a:rPr lang="ko-KR" altLang="en-US" dirty="0"/>
              <a:t>의 중심점을 연결 </a:t>
            </a:r>
            <a:r>
              <a:rPr lang="en-US" altLang="ko-KR" dirty="0"/>
              <a:t>(center line)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문자의 기울어짐을 반영하기 위해 </a:t>
            </a:r>
            <a:r>
              <a:rPr lang="en-US" altLang="ko-KR" dirty="0"/>
              <a:t>center line</a:t>
            </a:r>
            <a:r>
              <a:rPr lang="ko-KR" altLang="en-US" dirty="0"/>
              <a:t>의 수직으로 </a:t>
            </a:r>
            <a:r>
              <a:rPr lang="en-US" altLang="ko-KR" dirty="0"/>
              <a:t>local maxima line</a:t>
            </a:r>
            <a:r>
              <a:rPr lang="ko-KR" altLang="en-US" dirty="0"/>
              <a:t>을 회전 시킴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4) local maxima line</a:t>
            </a:r>
            <a:r>
              <a:rPr lang="ko-KR" altLang="en-US" dirty="0"/>
              <a:t>의 끝점을 </a:t>
            </a:r>
            <a:r>
              <a:rPr lang="en-US" altLang="ko-KR" dirty="0"/>
              <a:t>polygon</a:t>
            </a:r>
            <a:r>
              <a:rPr lang="ko-KR" altLang="en-US" dirty="0"/>
              <a:t>을 후보점으로 선정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5) text </a:t>
            </a:r>
            <a:r>
              <a:rPr lang="ko-KR" altLang="en-US" dirty="0"/>
              <a:t>영역을 완전히 커버하기 위해</a:t>
            </a:r>
            <a:r>
              <a:rPr lang="en-US" altLang="ko-KR" dirty="0"/>
              <a:t>, </a:t>
            </a:r>
            <a:r>
              <a:rPr lang="ko-KR" altLang="en-US" dirty="0"/>
              <a:t>가장 양끝의 기울어진 </a:t>
            </a:r>
            <a:r>
              <a:rPr lang="en-US" altLang="ko-KR" dirty="0"/>
              <a:t>local maxima line</a:t>
            </a:r>
            <a:r>
              <a:rPr lang="ko-KR" altLang="en-US" dirty="0"/>
              <a:t>을 </a:t>
            </a:r>
            <a:r>
              <a:rPr lang="en-US" altLang="ko-KR" dirty="0"/>
              <a:t>local maxima center line</a:t>
            </a:r>
            <a:r>
              <a:rPr lang="ko-KR" altLang="en-US" dirty="0"/>
              <a:t>을 따라 바깥쪽으로 이동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DA0FC9-E904-A36A-F754-E90F6118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06" y="1279729"/>
            <a:ext cx="2950782" cy="25840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88A07E9-156F-41B8-B80E-C581BC47E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97" y="4568875"/>
            <a:ext cx="3781425" cy="2381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74CD2C8-25FA-4357-B7D4-425D7B3088DC}"/>
              </a:ext>
            </a:extLst>
          </p:cNvPr>
          <p:cNvSpPr/>
          <p:nvPr/>
        </p:nvSpPr>
        <p:spPr>
          <a:xfrm>
            <a:off x="99752" y="48070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https://github.com/JaidedAI/EasyOCR/blob/054ec4f90127ab9e45f101baf8caa519d5a6e035/trainer/craft/utils/craft_utils.py#L91</a:t>
            </a:r>
          </a:p>
        </p:txBody>
      </p:sp>
    </p:spTree>
    <p:extLst>
      <p:ext uri="{BB962C8B-B14F-4D97-AF65-F5344CB8AC3E}">
        <p14:creationId xmlns:p14="http://schemas.microsoft.com/office/powerpoint/2010/main" val="366057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" name="Google Shape;76;p16">
            <a:extLst>
              <a:ext uri="{FF2B5EF4-FFF2-40B4-BE49-F238E27FC236}">
                <a16:creationId xmlns:a16="http://schemas.microsoft.com/office/drawing/2014/main" id="{C929844D-3F45-CCD6-0378-1150E0B2A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후처리 방법이 필요 없음 </a:t>
            </a:r>
            <a:r>
              <a:rPr lang="en-US" altLang="ko-KR" dirty="0"/>
              <a:t>(such as NMS)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다양한 형태의 글자를 찾을 </a:t>
            </a:r>
            <a:r>
              <a:rPr lang="ko-KR" altLang="en-US"/>
              <a:t>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68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n-ea"/>
                <a:ea typeface="+mn-ea"/>
              </a:rPr>
              <a:t>Introduction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n-ea"/>
                <a:ea typeface="+mn-ea"/>
              </a:rPr>
              <a:t>Related Works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-Kore-KR" dirty="0"/>
              <a:t>Methodologies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n-ea"/>
                <a:ea typeface="+mn-ea"/>
              </a:rPr>
              <a:t>Inference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n-ea"/>
                <a:ea typeface="+mn-ea"/>
              </a:rPr>
              <a:t>Conclusion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2189F-C96F-F0AD-0EF2-8463F2F22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문자</a:t>
            </a:r>
            <a:r>
              <a:rPr lang="en-US" altLang="ko-KR" dirty="0"/>
              <a:t>(word)</a:t>
            </a:r>
            <a:r>
              <a:rPr lang="ko-KR" altLang="en-US" dirty="0"/>
              <a:t> 단위의 예측은 다양한 형태의 글자에 대해 제대로 수행하지 못함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단어</a:t>
            </a:r>
            <a:r>
              <a:rPr lang="en-US" altLang="ko-KR" dirty="0"/>
              <a:t>(character) </a:t>
            </a:r>
            <a:r>
              <a:rPr lang="ko-KR" altLang="en-US" dirty="0"/>
              <a:t>단위의 </a:t>
            </a:r>
            <a:r>
              <a:rPr lang="en-US" altLang="ko-KR" dirty="0"/>
              <a:t>annotation</a:t>
            </a:r>
            <a:r>
              <a:rPr lang="ko-KR" altLang="en-US" dirty="0"/>
              <a:t>은 부족하여 얻기에 매우 비쌈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14300" indent="0">
              <a:lnSpc>
                <a:spcPct val="150000"/>
              </a:lnSpc>
              <a:buNone/>
            </a:pPr>
            <a:endParaRPr lang="ko-Kore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ore-KR" dirty="0"/>
          </a:p>
        </p:txBody>
      </p:sp>
      <p:pic>
        <p:nvPicPr>
          <p:cNvPr id="1028" name="Picture 4" descr="arXiv:2002.10200v2 [cs.CV] 25 Feb 2020">
            <a:extLst>
              <a:ext uri="{FF2B5EF4-FFF2-40B4-BE49-F238E27FC236}">
                <a16:creationId xmlns:a16="http://schemas.microsoft.com/office/drawing/2014/main" id="{233A3450-144C-D171-F565-543A7684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22" y="2177812"/>
            <a:ext cx="2280461" cy="276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246965-0B18-34C3-153C-3DF19B61BA11}"/>
              </a:ext>
            </a:extLst>
          </p:cNvPr>
          <p:cNvSpPr txBox="1"/>
          <p:nvPr/>
        </p:nvSpPr>
        <p:spPr>
          <a:xfrm>
            <a:off x="3530379" y="38936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030" name="Picture 6" descr="Recognition of Handwritten Chinese Text by Segmentation: A  Segment-annotation-free Approach | DeepAI">
            <a:extLst>
              <a:ext uri="{FF2B5EF4-FFF2-40B4-BE49-F238E27FC236}">
                <a16:creationId xmlns:a16="http://schemas.microsoft.com/office/drawing/2014/main" id="{F3C8DF31-4D01-3444-EE81-C50E218F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76" y="2505582"/>
            <a:ext cx="4203534" cy="235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94EB5-2448-DA61-E0D4-E0F8CC19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D04F5-1B44-7B86-FBB0-A8C4542BA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각 문자와 문자간의 관계를 예측하는 </a:t>
            </a:r>
            <a:r>
              <a:rPr lang="en-US" altLang="ko-KR" dirty="0"/>
              <a:t>Text Detection Method</a:t>
            </a:r>
            <a:r>
              <a:rPr lang="ko-KR" altLang="en-US" sz="1800" dirty="0">
                <a:solidFill>
                  <a:schemeClr val="dk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Proxima Nova"/>
              </a:rPr>
              <a:t>을 제안함</a:t>
            </a:r>
            <a:endParaRPr lang="en-US" altLang="ko-KR" sz="1800" dirty="0">
              <a:solidFill>
                <a:schemeClr val="dk2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Proxima Nova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word-level</a:t>
            </a:r>
            <a:r>
              <a:rPr lang="ko-KR" altLang="en-US" dirty="0"/>
              <a:t>로 주어진 </a:t>
            </a:r>
            <a:r>
              <a:rPr lang="en-US" altLang="ko-KR" dirty="0"/>
              <a:t>annotation</a:t>
            </a:r>
            <a:r>
              <a:rPr lang="ko-KR" altLang="en-US" dirty="0"/>
              <a:t>에서 </a:t>
            </a:r>
            <a:r>
              <a:rPr lang="en-US" altLang="ko-KR" dirty="0"/>
              <a:t>character-level ground-truth</a:t>
            </a:r>
            <a:r>
              <a:rPr lang="ko-KR" altLang="en-US" dirty="0" err="1"/>
              <a:t>를</a:t>
            </a:r>
            <a:r>
              <a:rPr lang="ko-KR" altLang="en-US" dirty="0"/>
              <a:t> 얻는 방법에 대해 제안함</a:t>
            </a:r>
            <a:endParaRPr lang="en-US" altLang="ko-Kore-KR" sz="1800" dirty="0">
              <a:solidFill>
                <a:schemeClr val="dk2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Proxima Nova"/>
            </a:endParaRPr>
          </a:p>
        </p:txBody>
      </p:sp>
      <p:pic>
        <p:nvPicPr>
          <p:cNvPr id="4" name="Picture 2" descr="teaser">
            <a:extLst>
              <a:ext uri="{FF2B5EF4-FFF2-40B4-BE49-F238E27FC236}">
                <a16:creationId xmlns:a16="http://schemas.microsoft.com/office/drawing/2014/main" id="{B36D7323-72E1-5FED-6620-B54887EF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55" y="2885343"/>
            <a:ext cx="4683318" cy="117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5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Related Works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Regression-Based text detectors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Object Detection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방법론에 기인해서 제안되며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현실 세계에서 나타날 수 있는 다양한 형태의 글자를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찾는데는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어려움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Segmentation-based text detectors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픽셀 단위에서 텍스트를 검출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End-to-end text detectors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Detection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Recognition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동시에 수행하는 모델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Character-level text detectors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Character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단위로 텍스트를 검출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CRAFT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Character-level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weakly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supervsed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통해 학습 시키는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WordSup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영감을 받음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WordSup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문자 표현이 사각형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anchor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형태로 표현되어 다양한 형태의 글자에 대해 커버가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안됌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>
              <a:lnSpc>
                <a:spcPct val="15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Character-level</a:t>
            </a:r>
            <a:r>
              <a:rPr lang="ko-KR" altLang="en-US" dirty="0"/>
              <a:t>의 검출과</a:t>
            </a:r>
            <a:r>
              <a:rPr lang="en-US" altLang="ko-KR" dirty="0"/>
              <a:t> affinity</a:t>
            </a:r>
            <a:r>
              <a:rPr lang="ko-KR" altLang="en-US" dirty="0" err="1"/>
              <a:t>를</a:t>
            </a:r>
            <a:r>
              <a:rPr lang="ko-KR" altLang="en-US" dirty="0"/>
              <a:t> 예측하기 위해 오른쪽과 같은 모델 제안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VGG-16 </a:t>
            </a:r>
            <a:r>
              <a:rPr lang="en-US" altLang="ko-KR" dirty="0"/>
              <a:t>+ BN</a:t>
            </a:r>
            <a:r>
              <a:rPr lang="ko-KR" altLang="en-US" dirty="0"/>
              <a:t>을 조합한 </a:t>
            </a:r>
            <a:r>
              <a:rPr lang="en-US" altLang="ko-KR" dirty="0"/>
              <a:t>FCN</a:t>
            </a:r>
            <a:r>
              <a:rPr lang="ko-KR" altLang="en-US" dirty="0"/>
              <a:t> 구조를 제안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Skip-connection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통해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low-level features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b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aggregate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하고자 함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(Like U-Net)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입력</a:t>
            </a:r>
            <a:r>
              <a:rPr lang="en-US" altLang="ko-KR" dirty="0"/>
              <a:t>: 3</a:t>
            </a:r>
            <a:r>
              <a:rPr lang="ko-KR" altLang="en-US" dirty="0"/>
              <a:t>차원 이미지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출력</a:t>
            </a:r>
            <a:r>
              <a:rPr lang="en-US" altLang="ko-KR" dirty="0"/>
              <a:t>: Region Score, Affinity Score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38E4F4-A9D4-2CD6-5868-92E434FEC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163" y="1017725"/>
            <a:ext cx="3311531" cy="36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9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D7463A-D2B3-4937-BA96-1E8C9E50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88" y="0"/>
            <a:ext cx="4713894" cy="2731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51E8AA-ADCA-424E-97F5-FEF40FBB4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992" y="2892858"/>
            <a:ext cx="4434775" cy="2081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EF2C5E-E8A0-4A50-BEAF-D8FFF6D11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4" y="2892858"/>
            <a:ext cx="4023648" cy="22742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0F73DC-F25B-4F3F-81A2-22ACA0AE5D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56" y="66211"/>
            <a:ext cx="2402832" cy="2624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7A9DA3-07C2-493D-BD21-DDC4C326A1B5}"/>
              </a:ext>
            </a:extLst>
          </p:cNvPr>
          <p:cNvSpPr txBox="1"/>
          <p:nvPr/>
        </p:nvSpPr>
        <p:spPr>
          <a:xfrm>
            <a:off x="4455622" y="4913178"/>
            <a:ext cx="47900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https://github.com/JaidedAI/EasyOCR/blob/master/trainer/craft/model/craft.py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986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Training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입력 이미지에 대한 </a:t>
            </a:r>
            <a:r>
              <a:rPr lang="en-US" altLang="ko-KR" dirty="0"/>
              <a:t>region score GT</a:t>
            </a:r>
            <a:r>
              <a:rPr lang="ko-KR" altLang="en-US" dirty="0"/>
              <a:t>와 </a:t>
            </a:r>
            <a:r>
              <a:rPr lang="en-US" altLang="ko-KR" dirty="0"/>
              <a:t>Affinity score GT</a:t>
            </a:r>
            <a:r>
              <a:rPr lang="ko-KR" altLang="en-US" dirty="0" err="1"/>
              <a:t>를</a:t>
            </a:r>
            <a:r>
              <a:rPr lang="ko-KR" altLang="en-US" dirty="0"/>
              <a:t> 생성해야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Gaussian Heatmap</a:t>
            </a:r>
            <a:r>
              <a:rPr lang="ko-KR" altLang="en-US" dirty="0" err="1"/>
              <a:t>으로</a:t>
            </a:r>
            <a:r>
              <a:rPr lang="ko-KR" altLang="en-US" dirty="0"/>
              <a:t> 문자의 중심 확률을 인코딩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이런 정의를 통해 통해 작은 </a:t>
            </a:r>
            <a:r>
              <a:rPr lang="en-US" altLang="ko-KR" dirty="0"/>
              <a:t>receptive field</a:t>
            </a:r>
            <a:r>
              <a:rPr lang="ko-KR" altLang="en-US" dirty="0" err="1"/>
              <a:t>를</a:t>
            </a:r>
            <a:r>
              <a:rPr lang="ko-KR" altLang="en-US" dirty="0"/>
              <a:t> 통해서도 모델이 크거나 긴 텍스트를 잘 검출할 수 </a:t>
            </a:r>
            <a:r>
              <a:rPr lang="ko-Kore-KR" altLang="en-US" dirty="0"/>
              <a:t>있게 한다</a:t>
            </a:r>
            <a:r>
              <a:rPr lang="en-US" altLang="ko-Kore-KR" dirty="0"/>
              <a:t>. </a:t>
            </a:r>
            <a:br>
              <a:rPr lang="en-US" altLang="ko-Kore-KR" dirty="0"/>
            </a:br>
            <a:r>
              <a:rPr lang="en-US" altLang="ko-KR" dirty="0"/>
              <a:t>(</a:t>
            </a:r>
            <a:r>
              <a:rPr lang="ko-KR" altLang="en-US" dirty="0"/>
              <a:t>문자 자체를 볼 필요없이 </a:t>
            </a:r>
            <a:r>
              <a:rPr lang="en-US" altLang="ko-KR" dirty="0"/>
              <a:t>intra/inter character </a:t>
            </a:r>
            <a:r>
              <a:rPr lang="ko-KR" altLang="en-US" dirty="0"/>
              <a:t>만 보면 되기에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BA8B40-3032-B5B7-30F4-EB5D4504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4" y="3270811"/>
            <a:ext cx="5373096" cy="184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FFDFB-E892-66C4-072D-CE232878098F}"/>
              </a:ext>
            </a:extLst>
          </p:cNvPr>
          <p:cNvSpPr txBox="1"/>
          <p:nvPr/>
        </p:nvSpPr>
        <p:spPr>
          <a:xfrm>
            <a:off x="5674781" y="3270811"/>
            <a:ext cx="3469219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100" dirty="0">
                <a:solidFill>
                  <a:schemeClr val="dk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Proxima Nova"/>
              </a:rPr>
              <a:t>Region score: </a:t>
            </a:r>
            <a:r>
              <a:rPr lang="ko-KR" altLang="en-US" sz="1100" dirty="0">
                <a:solidFill>
                  <a:schemeClr val="dk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Proxima Nova"/>
              </a:rPr>
              <a:t>주어진 픽셀이 문자의 중심일 확률</a:t>
            </a:r>
            <a:endParaRPr lang="en-US" altLang="ko-KR" sz="1100" dirty="0">
              <a:solidFill>
                <a:schemeClr val="dk2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Proxima Nova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solidFill>
                  <a:schemeClr val="dk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Proxima Nova"/>
              </a:rPr>
              <a:t>Affinity score: </a:t>
            </a:r>
            <a:r>
              <a:rPr lang="ko-KR" altLang="en-US" sz="1100" dirty="0">
                <a:solidFill>
                  <a:schemeClr val="dk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Proxima Nova"/>
              </a:rPr>
              <a:t>인접한 문자 사이의 중심 공간일 확률</a:t>
            </a:r>
            <a:endParaRPr lang="en-US" altLang="ko-KR" sz="1100" dirty="0">
              <a:solidFill>
                <a:schemeClr val="dk2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2090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Methodologies - Training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Word-level</a:t>
            </a:r>
            <a:r>
              <a:rPr lang="ko-KR" altLang="en-US" dirty="0"/>
              <a:t>의 </a:t>
            </a:r>
            <a:r>
              <a:rPr lang="en-US" altLang="ko-KR" dirty="0"/>
              <a:t>annotation</a:t>
            </a:r>
            <a:r>
              <a:rPr lang="ko-KR" altLang="en-US" dirty="0"/>
              <a:t> 밖에 없기에</a:t>
            </a:r>
            <a:r>
              <a:rPr lang="en-US" altLang="ko-KR" dirty="0"/>
              <a:t>, Weakly supervised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을 이용해 </a:t>
            </a:r>
            <a:r>
              <a:rPr lang="en-US" altLang="ko-KR" dirty="0"/>
              <a:t>word-level</a:t>
            </a:r>
            <a:r>
              <a:rPr lang="ko-KR" altLang="en-US" dirty="0"/>
              <a:t>의 </a:t>
            </a:r>
            <a:r>
              <a:rPr lang="en-US" altLang="ko-KR" dirty="0"/>
              <a:t>GT</a:t>
            </a:r>
            <a:r>
              <a:rPr lang="ko-KR" altLang="en-US" dirty="0"/>
              <a:t>에서 </a:t>
            </a:r>
            <a:r>
              <a:rPr lang="en-US" altLang="ko-KR" dirty="0"/>
              <a:t>character-level GT</a:t>
            </a:r>
            <a:r>
              <a:rPr lang="ko-KR" altLang="en-US" dirty="0" err="1"/>
              <a:t>를</a:t>
            </a:r>
            <a:r>
              <a:rPr lang="ko-KR" altLang="en-US" dirty="0"/>
              <a:t> 생성하고자 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학습 중간의 모델</a:t>
            </a:r>
            <a:r>
              <a:rPr lang="en-US" altLang="ko-KR" dirty="0"/>
              <a:t>(interim model)</a:t>
            </a:r>
            <a:r>
              <a:rPr lang="ko-KR" altLang="en-US" dirty="0"/>
              <a:t>을 이용해 </a:t>
            </a:r>
            <a:r>
              <a:rPr lang="en-US" altLang="ko-KR" dirty="0"/>
              <a:t>character region score</a:t>
            </a:r>
            <a:r>
              <a:rPr lang="ko-KR" altLang="en-US" dirty="0" err="1"/>
              <a:t>를</a:t>
            </a:r>
            <a:r>
              <a:rPr lang="ko-KR" altLang="en-US" dirty="0"/>
              <a:t> 예측해 </a:t>
            </a:r>
            <a:r>
              <a:rPr lang="en-US" altLang="ko-KR" dirty="0"/>
              <a:t>character-level</a:t>
            </a:r>
            <a:r>
              <a:rPr lang="ko-KR" altLang="en-US" dirty="0"/>
              <a:t>의 </a:t>
            </a:r>
            <a:r>
              <a:rPr lang="en-US" altLang="ko-KR" dirty="0"/>
              <a:t>bounding box(bb)</a:t>
            </a:r>
            <a:r>
              <a:rPr lang="ko-KR" altLang="en-US" dirty="0" err="1"/>
              <a:t>를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모델의 신뢰성을 반영하기 위해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 err="1"/>
              <a:t>wordbox</a:t>
            </a:r>
            <a:r>
              <a:rPr lang="ko-KR" altLang="en-US" dirty="0"/>
              <a:t>의</a:t>
            </a:r>
            <a:r>
              <a:rPr lang="en-US" altLang="ko-KR" dirty="0"/>
              <a:t> confidence map</a:t>
            </a:r>
            <a:r>
              <a:rPr lang="ko-KR" altLang="en-US" dirty="0"/>
              <a:t>을 </a:t>
            </a:r>
            <a:r>
              <a:rPr lang="en-US" altLang="ko-KR" dirty="0"/>
              <a:t>GT character </a:t>
            </a:r>
            <a:r>
              <a:rPr lang="ko-KR" altLang="en-US" dirty="0"/>
              <a:t>수로 예측된 </a:t>
            </a:r>
            <a:r>
              <a:rPr lang="en-US" altLang="ko-KR" dirty="0"/>
              <a:t>character</a:t>
            </a:r>
            <a:r>
              <a:rPr lang="ko-KR" altLang="en-US" dirty="0" err="1"/>
              <a:t>를</a:t>
            </a:r>
            <a:r>
              <a:rPr lang="ko-KR" altLang="en-US" dirty="0"/>
              <a:t> 나눈 값을 비례해 계산한다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54782-52EF-E352-E672-24FCCF6A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86" y="3641167"/>
            <a:ext cx="3657600" cy="15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24202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972</Words>
  <Application>Microsoft Office PowerPoint</Application>
  <PresentationFormat>화면 슬라이드 쇼(16:9)</PresentationFormat>
  <Paragraphs>90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Alfa Slab One</vt:lpstr>
      <vt:lpstr>Cambria Math</vt:lpstr>
      <vt:lpstr>Arial</vt:lpstr>
      <vt:lpstr>Malgun Gothic</vt:lpstr>
      <vt:lpstr>Proxima Nova</vt:lpstr>
      <vt:lpstr>Gameday</vt:lpstr>
      <vt:lpstr>Character-Region Awareness For Text Detection</vt:lpstr>
      <vt:lpstr>Contents</vt:lpstr>
      <vt:lpstr>Introduction</vt:lpstr>
      <vt:lpstr>Introduction</vt:lpstr>
      <vt:lpstr>Related Works</vt:lpstr>
      <vt:lpstr>Methodologies</vt:lpstr>
      <vt:lpstr>Methodologies</vt:lpstr>
      <vt:lpstr>Methodologies - Training</vt:lpstr>
      <vt:lpstr>Methodologies - Training</vt:lpstr>
      <vt:lpstr>Methodologies - Training</vt:lpstr>
      <vt:lpstr>Methodologies - Training</vt:lpstr>
      <vt:lpstr>Methodologies - Training</vt:lpstr>
      <vt:lpstr>Methodologies - Training</vt:lpstr>
      <vt:lpstr>Methodologies - Training</vt:lpstr>
      <vt:lpstr>Methodologies - Inference</vt:lpstr>
      <vt:lpstr>Methodologies - Inference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cp:lastModifiedBy>김영현</cp:lastModifiedBy>
  <cp:revision>47</cp:revision>
  <dcterms:modified xsi:type="dcterms:W3CDTF">2022-11-18T06:27:06Z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Fasoo_Trace_ID" pid="2">
    <vt:lpwstr>eyJub2RlMSI6eyJkc2QiOiIwMTAwMDAwMDAwMDAyMjIyIiwibG9nVGltZSI6IjIwMjItMTEtMDRUMDA6NDg6MzhaIiwicElEIjoxLCJ0cmFjZUlkIjoiMTY0RjMzQ0VCQjg2NDM2MkFBRDQ3NTY1NzJFOTBCNEMiLCJ1c2VyQ29kZSI6IjEyMjAwNDI2In0sIm5vZGUyIjp7ImRzZCI6IjAwMDAwMDAwMDAwMDAwMDAiLCJsb2dUaW1lIjoiMjAyMi0xMS0wNFQwMTozNzoxMloiLCJwSUQiOjIwNDgsInRyYWNlSWQiOiIyNUQzQzI0QzE0NDg0ODEyQTIzMzA2REIwREZEQzI5QiIsInVzZXJDb2RlIjoiMTIyMDA0MjYifSwibm9kZTMiOnsiZHNkIjoiMDEwMDAwMDAwMDAwMjIyMiIsImxvZ1RpbWUiOiIyMDIyLTExLTE3VDA3OjQyOjUzWiIsInBJRCI6MSwidHJhY2VJZCI6IkU3RDVENDVGNTI4RjQ4QzFBODc3NTk0MjlGMDFFQzU0IiwidXNlckNvZGUiOiIxMjIwMDQyNiJ9LCJub2RlNCI6eyJkc2QiOiIwMTAwMDAwMDAwMDAyMjIyIiwibG9nVGltZSI6IjIwMjItMTEtMThUMDY6MTg6MzlaIiwicElEIjoxLCJ0cmFjZUlkIjoiQzJGMTA3OTY4REQ1NDZGMzhERjI5NUJFNDg4NjY0OEUiLCJ1c2VyQ29kZSI6IjEyMjAwNDI2In0sIm5vZGU1Ijp7ImRzZCI6IjAwMDAwMDAwMDAwMDAwMDAiLCJsb2dUaW1lIjoiMjAyMi0xMS0yNVQwMjoyMDo1MloiLCJwSUQiOjIwNDgsInRyYWNlSWQiOiJDRjQzQ0MxMEM3NkU0QTIwOEY4QjFGRDc4NEE0RDA4QiIsInVzZXJDb2RlIjoiMTIyMDA0MjYifSwibm9kZUNvdW50Ijo1fQ==</vt:lpwstr>
  </property>
</Properties>
</file>