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77" r:id="rId3"/>
    <p:sldId id="258" r:id="rId4"/>
    <p:sldId id="259" r:id="rId5"/>
    <p:sldId id="279" r:id="rId6"/>
    <p:sldId id="260" r:id="rId7"/>
    <p:sldId id="261" r:id="rId8"/>
    <p:sldId id="262" r:id="rId9"/>
    <p:sldId id="280" r:id="rId10"/>
    <p:sldId id="264" r:id="rId11"/>
    <p:sldId id="281" r:id="rId12"/>
    <p:sldId id="282" r:id="rId13"/>
    <p:sldId id="265" r:id="rId14"/>
    <p:sldId id="283" r:id="rId15"/>
    <p:sldId id="284" r:id="rId16"/>
    <p:sldId id="285" r:id="rId17"/>
    <p:sldId id="274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923D6-806E-42C3-AE42-13F8E628CADF}" v="1403" dt="2022-12-05T13:48:00.036"/>
    <p1510:client id="{5836D549-1998-417F-87D4-F71FF7E39F97}" v="1305" dt="2022-12-05T09:30:10.674"/>
    <p1510:client id="{6AACFC93-EE31-4B39-9346-83660786F264}" v="1068" dt="2022-12-06T12:15:27.754"/>
    <p1510:client id="{A89706BB-9F99-433E-A78F-2E45FFC6FE90}" v="1523" dt="2022-12-06T06:51:48.381"/>
    <p1510:client id="{D4F1733E-47E5-45AC-8798-44FC42210B66}" v="1296" dt="2022-12-06T11:41:00.210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476"/>
    <p:restoredTop sz="90000"/>
  </p:normalViewPr>
  <p:slideViewPr>
    <p:cSldViewPr snapToObjects="1">
      <p:cViewPr>
        <p:scale>
          <a:sx n="120" d="100"/>
          <a:sy n="120" d="100"/>
        </p:scale>
        <p:origin x="0" y="0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  <a:ea typeface="맑은 고딕"/>
              </a:rPr>
              <a:t>22_12_06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303901" y="4340733"/>
            <a:ext cx="2016252" cy="3844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작성자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89" y="1428545"/>
            <a:ext cx="9640313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CSS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스타일의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가상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클래스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 err="1">
                <a:latin typeface="Malgun Gothic"/>
                <a:ea typeface="Malgun Gothic"/>
                <a:cs typeface="+mn-lt"/>
              </a:rPr>
              <a:t>선택자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특정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유형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(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상황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)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에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대한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적용이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필요할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때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사용된다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. (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각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요소의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상태에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따라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선택이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이루어짐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)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마우스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:hover </a:t>
            </a:r>
            <a:r>
              <a:rPr lang="ko-KR" altLang="en-US" sz="1400" b="1" dirty="0" err="1">
                <a:latin typeface="Malgun Gothic"/>
                <a:ea typeface="Malgun Gothic"/>
                <a:cs typeface="+mn-lt"/>
              </a:rPr>
              <a:t>마우가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요소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위에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올라갈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때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          :active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마우스가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요소를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누르고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있는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상황에서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400" b="1" dirty="0" err="1">
                <a:latin typeface="Malgun Gothic"/>
                <a:ea typeface="Malgun Gothic"/>
                <a:cs typeface="+mn-lt"/>
              </a:rPr>
              <a:t>폼요소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:focus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요소가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키보드나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마우스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클릭으로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포커스를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받을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때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링크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:link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방문하지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않는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링크에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:visited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방문한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링크에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블록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:first-letter &lt;p&gt;,&lt;div&gt;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등과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같은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블록형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태그의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첫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글자에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       ::first-letter 와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동일하며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, &lt;span&gt;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같은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인라인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태그에는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적용되지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않음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       :first-line &lt;p&gt;,&lt;div&gt;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등과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400" b="1" dirty="0" err="1">
                <a:latin typeface="Malgun Gothic"/>
                <a:ea typeface="+mn-lt"/>
                <a:cs typeface="+mn-lt"/>
              </a:rPr>
              <a:t>같은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블록형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태그의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첫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라인에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       ::first-line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동일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구조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:nth-child(even)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짝수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번째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모든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자식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태그에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sz="1400" b="1" dirty="0">
                <a:latin typeface="Malgun Gothic"/>
                <a:ea typeface="+mn-lt"/>
                <a:cs typeface="+mn-lt"/>
              </a:rPr>
              <a:t>        :nth-child(1)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첫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번째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자식태그에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4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적용</a:t>
            </a:r>
            <a:endParaRPr lang="ko-KR" altLang="en-US" sz="1400" b="1">
              <a:latin typeface="Malgun Gothic"/>
              <a:ea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334" y="544401"/>
            <a:ext cx="6210342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000" dirty="0">
                <a:latin typeface="Malgun Gothic"/>
                <a:ea typeface="Malgun Gothic"/>
                <a:cs typeface="+mn-lt"/>
              </a:rPr>
              <a:t>가상 클래스</a:t>
            </a:r>
            <a:r>
              <a:rPr lang="en-US" altLang="ko-KR" sz="3000" dirty="0">
                <a:latin typeface="Malgun Gothic"/>
                <a:ea typeface="+mn-lt"/>
                <a:cs typeface="+mn-lt"/>
              </a:rPr>
              <a:t>(</a:t>
            </a:r>
            <a:r>
              <a:rPr lang="en-US" altLang="ko-KR" sz="3000" err="1">
                <a:latin typeface="Malgun Gothic"/>
                <a:ea typeface="+mn-lt"/>
                <a:cs typeface="+mn-lt"/>
              </a:rPr>
              <a:t>peseudo</a:t>
            </a:r>
            <a:r>
              <a:rPr lang="en-US" altLang="ko-KR" sz="3000" dirty="0">
                <a:latin typeface="Malgun Gothic"/>
                <a:ea typeface="+mn-lt"/>
                <a:cs typeface="+mn-lt"/>
              </a:rPr>
              <a:t>-class)</a:t>
            </a:r>
            <a:r>
              <a:rPr lang="ko-KR" altLang="en-US" sz="3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3000" err="1">
                <a:latin typeface="Malgun Gothic"/>
                <a:ea typeface="Malgun Gothic"/>
                <a:cs typeface="+mn-lt"/>
              </a:rPr>
              <a:t>셀렉터</a:t>
            </a:r>
            <a:endParaRPr lang="ko-KR" sz="3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35985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630" y="1316654"/>
            <a:ext cx="4654313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Malgun Gothic"/>
                <a:ea typeface="Malgun Gothic"/>
                <a:cs typeface="+mn-lt"/>
              </a:rPr>
              <a:t>지정한 속성을 가진 </a:t>
            </a:r>
            <a:r>
              <a:rPr lang="ko-KR" sz="1300" dirty="0">
                <a:latin typeface="Malgun Gothic"/>
                <a:ea typeface="Malgun Gothic"/>
                <a:cs typeface="+mn-lt"/>
              </a:rPr>
              <a:t>요소를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300" dirty="0">
                <a:latin typeface="Malgun Gothic"/>
                <a:ea typeface="Malgun Gothic"/>
                <a:cs typeface="+mn-lt"/>
              </a:rPr>
              <a:t>찾아 스타일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300" dirty="0">
                <a:latin typeface="Malgun Gothic"/>
                <a:ea typeface="Malgun Gothic"/>
                <a:cs typeface="+mn-lt"/>
              </a:rPr>
              <a:t>적용</a:t>
            </a:r>
            <a:endParaRPr lang="ko-KR" sz="13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300" b="1" dirty="0" err="1">
                <a:latin typeface="Malgun Gothic"/>
                <a:ea typeface="Malgun Gothic"/>
                <a:cs typeface="+mn-lt"/>
              </a:rPr>
              <a:t>태그명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[</a:t>
            </a:r>
            <a:r>
              <a:rPr lang="ko-KR" altLang="en-US" sz="1300" b="1" dirty="0" err="1">
                <a:latin typeface="Malgun Gothic"/>
                <a:ea typeface="Malgun Gothic"/>
                <a:cs typeface="+mn-lt"/>
              </a:rPr>
              <a:t>속성명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]</a:t>
            </a:r>
            <a:r>
              <a:rPr lang="ko-KR" altLang="en-US" sz="13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{</a:t>
            </a:r>
            <a:r>
              <a:rPr lang="ko-KR" sz="13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;}</a:t>
            </a:r>
            <a:endParaRPr lang="ko-KR" sz="13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300" dirty="0">
                <a:latin typeface="Malgun Gothic"/>
                <a:ea typeface="Malgun Gothic"/>
                <a:cs typeface="+mn-lt"/>
              </a:rPr>
              <a:t>속성 </a:t>
            </a:r>
            <a:r>
              <a:rPr lang="ko-KR" altLang="en-US" sz="1300" dirty="0" err="1">
                <a:latin typeface="Malgun Gothic"/>
                <a:ea typeface="Malgun Gothic"/>
                <a:cs typeface="+mn-lt"/>
              </a:rPr>
              <a:t>선택자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(Attribute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Selector)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는 특정 속성을 가지고 있거나</a:t>
            </a:r>
            <a:endParaRPr lang="ko-KR" altLang="en-US" sz="1300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300" dirty="0">
                <a:latin typeface="Malgun Gothic"/>
                <a:ea typeface="Malgun Gothic"/>
                <a:cs typeface="+mn-lt"/>
              </a:rPr>
              <a:t>특정 값을 가지고 있는 요소를 선택한다</a:t>
            </a:r>
            <a:endParaRPr lang="ko-KR" altLang="en-US" sz="1300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300" b="1" dirty="0">
                <a:latin typeface="Malgun Gothic"/>
                <a:ea typeface="+mn-lt"/>
                <a:cs typeface="+mn-lt"/>
              </a:rPr>
              <a:t>Tag[</a:t>
            </a:r>
            <a:r>
              <a:rPr lang="en-US" altLang="ko-KR" sz="1300" b="1" dirty="0" err="1">
                <a:latin typeface="Malgun Gothic"/>
                <a:ea typeface="+mn-lt"/>
                <a:cs typeface="+mn-lt"/>
              </a:rPr>
              <a:t>attr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]</a:t>
            </a:r>
            <a:r>
              <a:rPr lang="ko-KR" altLang="en-US" sz="13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{</a:t>
            </a:r>
            <a:r>
              <a:rPr lang="ko-KR" altLang="en-US" sz="1300" b="1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300" b="1" dirty="0">
                <a:latin typeface="Malgun Gothic"/>
                <a:ea typeface="Malgun Gothic"/>
                <a:cs typeface="+mn-lt"/>
              </a:rPr>
              <a:t>값</a:t>
            </a:r>
            <a:r>
              <a:rPr lang="en-US" altLang="ko-KR" sz="1300" b="1" dirty="0">
                <a:latin typeface="Malgun Gothic"/>
                <a:ea typeface="+mn-lt"/>
                <a:cs typeface="+mn-lt"/>
              </a:rPr>
              <a:t>;}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300" dirty="0" err="1">
                <a:latin typeface="Malgun Gothic"/>
                <a:ea typeface="+mn-lt"/>
                <a:cs typeface="+mn-lt"/>
              </a:rPr>
              <a:t>attr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 속성이 포함된 태그를 선택한다</a:t>
            </a:r>
            <a:endParaRPr lang="ko-KR" sz="130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6210342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3000" dirty="0">
                <a:latin typeface="Malgun Gothic"/>
                <a:ea typeface="Malgun Gothic"/>
                <a:cs typeface="+mn-lt"/>
              </a:rPr>
              <a:t>기본형</a:t>
            </a:r>
            <a:r>
              <a:rPr lang="ko-KR" altLang="en-US" sz="30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3000" dirty="0">
                <a:latin typeface="Malgun Gothic"/>
                <a:ea typeface="+mn-lt"/>
                <a:cs typeface="+mn-lt"/>
              </a:rPr>
              <a:t>[</a:t>
            </a:r>
            <a:r>
              <a:rPr lang="ko-KR" altLang="en-US" sz="3000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altLang="ko-KR" sz="3000" dirty="0">
                <a:latin typeface="Malgun Gothic"/>
                <a:ea typeface="+mn-lt"/>
                <a:cs typeface="+mn-lt"/>
              </a:rPr>
              <a:t>]</a:t>
            </a:r>
            <a:r>
              <a:rPr lang="ko-KR" sz="3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3000" dirty="0" err="1">
                <a:latin typeface="Malgun Gothic"/>
                <a:ea typeface="Malgun Gothic"/>
                <a:cs typeface="+mn-lt"/>
              </a:rPr>
              <a:t>선택자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A37B3-68EE-189B-9F72-596B345911D2}"/>
              </a:ext>
            </a:extLst>
          </p:cNvPr>
          <p:cNvSpPr txBox="1"/>
          <p:nvPr/>
        </p:nvSpPr>
        <p:spPr>
          <a:xfrm>
            <a:off x="5881275" y="650869"/>
            <a:ext cx="38352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= "</a:t>
            </a:r>
            <a:r>
              <a:rPr lang="en-US" altLang="ko-KR" sz="1100" b="1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</a:t>
            </a:r>
            <a:endParaRPr lang="ko-KR" altLang="en-US">
              <a:latin typeface="Malgun Gothic"/>
              <a:ea typeface="Malgun Gothic"/>
            </a:endParaRPr>
          </a:p>
          <a:p>
            <a:r>
              <a:rPr lang="en-US" altLang="ko-KR" sz="1100" dirty="0">
                <a:latin typeface="Malgun Gothic"/>
              </a:rPr>
              <a:t>attr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일치하는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~= "</a:t>
            </a:r>
            <a:r>
              <a:rPr lang="en-US" altLang="ko-KR" sz="1100" b="1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dirty="0">
                <a:latin typeface="Malgun Gothic"/>
              </a:rPr>
              <a:t>attr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을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단어로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포함하는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r>
              <a:rPr lang="en-US" altLang="ko-KR" sz="11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dirty="0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|= "</a:t>
            </a:r>
            <a:r>
              <a:rPr lang="en-US" altLang="ko-KR" sz="1100" b="1" dirty="0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</a:t>
            </a:r>
            <a:endParaRPr lang="en-US" b="1">
              <a:latin typeface="Malgun Gothic"/>
              <a:ea typeface="Malgun Gothic"/>
            </a:endParaRPr>
          </a:p>
          <a:p>
            <a:r>
              <a:rPr lang="en-US" altLang="ko-KR" sz="1100" dirty="0">
                <a:latin typeface="Malgun Gothic"/>
              </a:rPr>
              <a:t>attr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이거나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로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시작하는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r>
              <a:rPr lang="en-US" altLang="ko-KR" sz="11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dirty="0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^= "</a:t>
            </a:r>
            <a:r>
              <a:rPr lang="en-US" altLang="ko-KR" sz="1100" b="1" dirty="0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</a:t>
            </a:r>
            <a:endParaRPr lang="en-US" b="1">
              <a:latin typeface="Malgun Gothic"/>
              <a:ea typeface="Malgun Gothic"/>
            </a:endParaRPr>
          </a:p>
          <a:p>
            <a:r>
              <a:rPr lang="en-US" altLang="ko-KR" sz="1100" dirty="0">
                <a:latin typeface="Malgun Gothic"/>
              </a:rPr>
              <a:t>attr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시작하는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r>
              <a:rPr lang="en-US" altLang="ko-KR" sz="11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*= "</a:t>
            </a:r>
            <a:r>
              <a:rPr lang="en-US" altLang="ko-KR" sz="1100" b="1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</a:t>
            </a:r>
            <a:endParaRPr lang="en-US" b="1">
              <a:latin typeface="Malgun Gothic"/>
              <a:ea typeface="Malgun Gothic"/>
            </a:endParaRPr>
          </a:p>
          <a:p>
            <a:r>
              <a:rPr lang="en-US" altLang="ko-KR" sz="1100" dirty="0" err="1">
                <a:latin typeface="Malgun Gothic"/>
              </a:rPr>
              <a:t>attr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 err="1">
                <a:latin typeface="Malgun Gothic"/>
                <a:ea typeface="Malgun Gothic"/>
              </a:rPr>
              <a:t>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포함하는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r>
              <a:rPr lang="en-US" altLang="ko-KR" sz="1100" dirty="0">
                <a:latin typeface="Malgun Gothic"/>
              </a:rPr>
              <a:t>. 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Tag[</a:t>
            </a:r>
            <a:r>
              <a:rPr lang="en-US" altLang="ko-KR" sz="1100" b="1" dirty="0" err="1">
                <a:latin typeface="Malgun Gothic"/>
              </a:rPr>
              <a:t>att</a:t>
            </a:r>
            <a:r>
              <a:rPr lang="en-US" altLang="ko-KR" sz="1100" b="1" dirty="0">
                <a:latin typeface="Malgun Gothic"/>
              </a:rPr>
              <a:t> $= "</a:t>
            </a:r>
            <a:r>
              <a:rPr lang="en-US" altLang="ko-KR" sz="1100" b="1" dirty="0" err="1">
                <a:latin typeface="Malgun Gothic"/>
              </a:rPr>
              <a:t>val</a:t>
            </a:r>
            <a:r>
              <a:rPr lang="en-US" altLang="ko-KR" sz="1100" b="1" dirty="0">
                <a:latin typeface="Malgun Gothic"/>
              </a:rPr>
              <a:t>"] {</a:t>
            </a:r>
            <a:r>
              <a:rPr lang="ko-KR" altLang="en-US" sz="1100" b="1" dirty="0">
                <a:latin typeface="Malgun Gothic"/>
                <a:ea typeface="Malgun Gothic"/>
              </a:rPr>
              <a:t>속성</a:t>
            </a:r>
            <a:r>
              <a:rPr lang="en-US" altLang="ko-KR" sz="1100" b="1" dirty="0">
                <a:latin typeface="Malgun Gothic"/>
              </a:rPr>
              <a:t>:</a:t>
            </a:r>
            <a:r>
              <a:rPr lang="ko-KR" altLang="en-US" sz="1100" b="1" dirty="0">
                <a:latin typeface="Malgun Gothic"/>
                <a:ea typeface="Malgun Gothic"/>
              </a:rPr>
              <a:t>값</a:t>
            </a:r>
            <a:r>
              <a:rPr lang="en-US" altLang="ko-KR" sz="1100" b="1" dirty="0">
                <a:latin typeface="Malgun Gothic"/>
              </a:rPr>
              <a:t>;} </a:t>
            </a:r>
            <a:endParaRPr lang="en-US">
              <a:latin typeface="Malgun Gothic"/>
              <a:ea typeface="Malgun Gothic"/>
            </a:endParaRPr>
          </a:p>
          <a:p>
            <a:r>
              <a:rPr lang="en-US" altLang="ko-KR" sz="1100" dirty="0" err="1">
                <a:latin typeface="Malgun Gothic"/>
              </a:rPr>
              <a:t>attr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속성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값이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en-US" altLang="ko-KR" sz="1100" dirty="0" err="1">
                <a:latin typeface="Malgun Gothic"/>
              </a:rPr>
              <a:t>val</a:t>
            </a:r>
            <a:r>
              <a:rPr lang="ko-KR" altLang="en-US" sz="1100" dirty="0">
                <a:latin typeface="Malgun Gothic"/>
                <a:ea typeface="Malgun Gothic"/>
              </a:rPr>
              <a:t>로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끝나는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태그를</a:t>
            </a:r>
            <a:r>
              <a:rPr lang="en-US" altLang="ko-KR" sz="1100" dirty="0">
                <a:latin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</a:rPr>
              <a:t>선택한다</a:t>
            </a:r>
            <a:r>
              <a:rPr lang="en-US" altLang="ko-KR" sz="11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8CF13-F08E-A84E-92B6-A5CD0B067A48}"/>
              </a:ext>
            </a:extLst>
          </p:cNvPr>
          <p:cNvSpPr txBox="1"/>
          <p:nvPr/>
        </p:nvSpPr>
        <p:spPr>
          <a:xfrm>
            <a:off x="1040755" y="4413086"/>
            <a:ext cx="44696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&lt;style&gt;</a:t>
            </a:r>
            <a:r>
              <a:rPr lang="en-US" altLang="ko-KR" sz="1100" b="1" dirty="0" err="1">
                <a:latin typeface="Malgun Gothic"/>
              </a:rPr>
              <a:t>ul</a:t>
            </a:r>
            <a:r>
              <a:rPr lang="en-US" altLang="ko-KR" sz="1100" b="1" dirty="0">
                <a:latin typeface="Malgun Gothic"/>
              </a:rPr>
              <a:t> { list-style: none; }</a:t>
            </a:r>
            <a:endParaRPr lang="ko-KR" altLang="en-US" b="1"/>
          </a:p>
          <a:p>
            <a:r>
              <a:rPr lang="en-US" altLang="ko-KR" sz="1100" b="1" dirty="0">
                <a:latin typeface="Malgun Gothic"/>
              </a:rPr>
              <a:t>li { display: inline; float: left; margin: 10px; }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li a { padding: 5px 20px; font-size: 14px; </a:t>
            </a:r>
            <a:r>
              <a:rPr lang="en-US" altLang="ko-KR" sz="1100" b="1" dirty="0" err="1">
                <a:latin typeface="Malgun Gothic"/>
              </a:rPr>
              <a:t>color:blue</a:t>
            </a:r>
            <a:r>
              <a:rPr lang="en-US" altLang="ko-KR" sz="1100" b="1" dirty="0">
                <a:latin typeface="Malgun Gothic"/>
              </a:rPr>
              <a:t>; </a:t>
            </a:r>
            <a:r>
              <a:rPr lang="en-US" altLang="ko-KR" sz="1100" b="1" dirty="0" err="1">
                <a:latin typeface="Malgun Gothic"/>
              </a:rPr>
              <a:t>text-decoration:none</a:t>
            </a:r>
            <a:r>
              <a:rPr lang="en-US" altLang="ko-KR" sz="1100" b="1" dirty="0">
                <a:latin typeface="Malgun Gothic"/>
              </a:rPr>
              <a:t>; }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.flat { </a:t>
            </a:r>
            <a:r>
              <a:rPr lang="en-US" altLang="ko-KR" sz="1100" b="1" dirty="0" err="1">
                <a:latin typeface="Malgun Gothic"/>
              </a:rPr>
              <a:t>background:blue</a:t>
            </a:r>
            <a:r>
              <a:rPr lang="en-US" altLang="ko-KR" sz="1100" b="1" dirty="0">
                <a:latin typeface="Malgun Gothic"/>
              </a:rPr>
              <a:t>; </a:t>
            </a:r>
            <a:r>
              <a:rPr lang="en-US" altLang="ko-KR" sz="1100" b="1" dirty="0" err="1">
                <a:latin typeface="Malgun Gothic"/>
              </a:rPr>
              <a:t>color:white</a:t>
            </a:r>
            <a:r>
              <a:rPr lang="en-US" altLang="ko-KR" sz="1100" b="1" dirty="0">
                <a:latin typeface="Malgun Gothic"/>
              </a:rPr>
              <a:t>; }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[class ~= "button"]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{ border:2px solid black; </a:t>
            </a:r>
            <a:r>
              <a:rPr lang="en-US" altLang="ko-KR" sz="1100" b="1" dirty="0" err="1">
                <a:latin typeface="Malgun Gothic"/>
              </a:rPr>
              <a:t>box-shadow:rgba</a:t>
            </a:r>
            <a:r>
              <a:rPr lang="en-US" altLang="ko-KR" sz="1100" b="1" dirty="0">
                <a:latin typeface="Malgun Gothic"/>
              </a:rPr>
              <a:t>(0, 0, 0, 0.3) 5px </a:t>
            </a:r>
            <a:r>
              <a:rPr lang="en-US" altLang="ko-KR" sz="1100" b="1" dirty="0" err="1">
                <a:latin typeface="Malgun Gothic"/>
              </a:rPr>
              <a:t>5px</a:t>
            </a:r>
            <a:r>
              <a:rPr lang="en-US" altLang="ko-KR" sz="1100" b="1" dirty="0">
                <a:latin typeface="Malgun Gothic"/>
              </a:rPr>
              <a:t>; } &lt;/style&gt;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9DDF9-F887-8ED0-705B-11A3FB6A65AB}"/>
              </a:ext>
            </a:extLst>
          </p:cNvPr>
          <p:cNvSpPr txBox="1"/>
          <p:nvPr/>
        </p:nvSpPr>
        <p:spPr>
          <a:xfrm>
            <a:off x="945150" y="3044775"/>
            <a:ext cx="40272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&lt;</a:t>
            </a:r>
            <a:r>
              <a:rPr lang="en-US" altLang="ko-KR" sz="1100" b="1" err="1">
                <a:solidFill>
                  <a:schemeClr val="accent6"/>
                </a:solidFill>
                <a:latin typeface="Malgun Gothic"/>
              </a:rPr>
              <a:t>ul</a:t>
            </a:r>
            <a:r>
              <a:rPr lang="en-US" altLang="ko-KR" sz="1100" b="1" dirty="0">
                <a:latin typeface="Malgun Gothic"/>
              </a:rPr>
              <a:t>&gt;</a:t>
            </a:r>
            <a:endParaRPr lang="ko-KR" altLang="en-US" b="1"/>
          </a:p>
          <a:p>
            <a:r>
              <a:rPr lang="en-US" altLang="ko-KR" sz="1100" b="1" dirty="0">
                <a:latin typeface="Malgun Gothic"/>
              </a:rPr>
              <a:t>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100" b="1" dirty="0">
                <a:latin typeface="Malgun Gothic"/>
              </a:rPr>
              <a:t>&gt;&lt;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a </a:t>
            </a:r>
            <a:r>
              <a:rPr lang="en-US" altLang="ko-KR" sz="1100" b="1" dirty="0" err="1">
                <a:latin typeface="Malgun Gothic"/>
              </a:rPr>
              <a:t>href</a:t>
            </a:r>
            <a:r>
              <a:rPr lang="en-US" altLang="ko-KR" sz="1100" b="1" dirty="0">
                <a:latin typeface="Malgun Gothic"/>
              </a:rPr>
              <a:t>="#"&gt;</a:t>
            </a:r>
            <a:r>
              <a:rPr lang="ko-KR" altLang="en-US" sz="1100" b="1" dirty="0">
                <a:latin typeface="Malgun Gothic"/>
                <a:ea typeface="Malgun Gothic"/>
              </a:rPr>
              <a:t>메인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메뉴</a:t>
            </a:r>
            <a:r>
              <a:rPr lang="en-US" altLang="ko-KR" sz="1100" b="1" dirty="0">
                <a:latin typeface="Malgun Gothic"/>
              </a:rPr>
              <a:t>1&lt;/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a</a:t>
            </a:r>
            <a:r>
              <a:rPr lang="en-US" altLang="ko-KR" sz="1100" b="1" dirty="0">
                <a:latin typeface="Malgun Gothic"/>
              </a:rPr>
              <a:t>&gt;&lt;/li&gt;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100" b="1" dirty="0">
                <a:latin typeface="Malgun Gothic"/>
              </a:rPr>
              <a:t>&gt;&lt;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a </a:t>
            </a:r>
            <a:r>
              <a:rPr lang="en-US" altLang="ko-KR" sz="1100" b="1" dirty="0" err="1">
                <a:latin typeface="Malgun Gothic"/>
              </a:rPr>
              <a:t>href</a:t>
            </a:r>
            <a:r>
              <a:rPr lang="en-US" altLang="ko-KR" sz="1100" b="1" dirty="0">
                <a:latin typeface="Malgun Gothic"/>
              </a:rPr>
              <a:t>="#"&gt;</a:t>
            </a:r>
            <a:r>
              <a:rPr lang="ko-KR" altLang="en-US" sz="1100" b="1" dirty="0">
                <a:latin typeface="Malgun Gothic"/>
                <a:ea typeface="Malgun Gothic"/>
              </a:rPr>
              <a:t>메인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메뉴</a:t>
            </a:r>
            <a:r>
              <a:rPr lang="en-US" altLang="ko-KR" sz="1100" b="1" dirty="0">
                <a:latin typeface="Malgun Gothic"/>
              </a:rPr>
              <a:t>2&lt;/a&gt;&lt;/li&gt;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100" b="1" dirty="0">
                <a:latin typeface="Malgun Gothic"/>
              </a:rPr>
              <a:t>&gt;&lt;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a </a:t>
            </a:r>
            <a:r>
              <a:rPr lang="en-US" altLang="ko-KR" sz="1100" b="1" err="1">
                <a:latin typeface="Malgun Gothic"/>
              </a:rPr>
              <a:t>href</a:t>
            </a:r>
            <a:r>
              <a:rPr lang="en-US" altLang="ko-KR" sz="1100" b="1" dirty="0">
                <a:latin typeface="Malgun Gothic"/>
              </a:rPr>
              <a:t>="#" class="button"&gt;</a:t>
            </a:r>
            <a:r>
              <a:rPr lang="ko-KR" altLang="en-US" sz="1100" b="1" dirty="0">
                <a:latin typeface="Malgun Gothic"/>
                <a:ea typeface="Malgun Gothic"/>
              </a:rPr>
              <a:t>메인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메뉴</a:t>
            </a:r>
            <a:r>
              <a:rPr lang="en-US" altLang="ko-KR" sz="1100" b="1" dirty="0">
                <a:latin typeface="Malgun Gothic"/>
              </a:rPr>
              <a:t>3&lt;/a&gt;&lt;/li&gt; &lt;li&gt;&lt;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a </a:t>
            </a:r>
            <a:r>
              <a:rPr lang="en-US" altLang="ko-KR" sz="1100" b="1" err="1">
                <a:latin typeface="Malgun Gothic"/>
              </a:rPr>
              <a:t>href</a:t>
            </a:r>
            <a:r>
              <a:rPr lang="en-US" altLang="ko-KR" sz="1100" b="1" dirty="0">
                <a:latin typeface="Malgun Gothic"/>
              </a:rPr>
              <a:t>="#" class="flat button"&gt;</a:t>
            </a:r>
            <a:r>
              <a:rPr lang="ko-KR" altLang="en-US" sz="1100" b="1" dirty="0">
                <a:latin typeface="Malgun Gothic"/>
                <a:ea typeface="Malgun Gothic"/>
              </a:rPr>
              <a:t>메인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메뉴</a:t>
            </a:r>
            <a:r>
              <a:rPr lang="en-US" altLang="ko-KR" sz="1100" b="1" dirty="0">
                <a:latin typeface="Malgun Gothic"/>
              </a:rPr>
              <a:t>4&lt;/a&gt;&lt;/li&gt;</a:t>
            </a:r>
            <a:endParaRPr lang="en-US" b="1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&lt;/</a:t>
            </a:r>
            <a:r>
              <a:rPr lang="en-US" altLang="ko-KR" sz="1100" b="1" err="1">
                <a:solidFill>
                  <a:schemeClr val="accent6"/>
                </a:solidFill>
                <a:latin typeface="Malgun Gothic"/>
              </a:rPr>
              <a:t>ul</a:t>
            </a:r>
            <a:r>
              <a:rPr lang="en-US" altLang="ko-KR" sz="1100" b="1" dirty="0">
                <a:latin typeface="Malgun Gothic"/>
              </a:rPr>
              <a:t>&gt;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C5910-DE91-0EDE-544A-39297FC1EA45}"/>
              </a:ext>
            </a:extLst>
          </p:cNvPr>
          <p:cNvSpPr txBox="1"/>
          <p:nvPr/>
        </p:nvSpPr>
        <p:spPr>
          <a:xfrm>
            <a:off x="6248507" y="3252832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5FC51537-7536-EA14-40C8-94E52622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22" y="3942311"/>
            <a:ext cx="4898231" cy="14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89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817" y="1209498"/>
            <a:ext cx="9476344" cy="483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400" dirty="0" err="1">
                <a:latin typeface="Malgun Gothic"/>
                <a:ea typeface="Malgun Gothic"/>
                <a:cs typeface="+mn-lt"/>
              </a:rPr>
              <a:t>anchor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의 첫 글자로서 '정박지', '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닻'이란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의미이다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다른 문서로의 이동, 또는 같은 문서내의 이동을 위해 사용한다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href="#을 쓰는 경우들: 웹 페이지에서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="#" 모습을 볼 수 있는데 각 경우 별도로 정리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1. 클릭 이벤트 발생 시 페이지 전환을 하지 않도록 하기 위해서 쓰인다. 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원래는 "# +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id"를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사용해서 같은 문서내의 해당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element로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이동하도록 하는 것인데,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현재는 #으로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의미없는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링크를 주어 페이징이 안되도록 하는 것이다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#으로 명시를 명시하는 것은 여러 블로그에서 '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관례'라고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나와있지만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클릭 시 화면 최상단으로 이동하게 되므로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b="1" dirty="0">
                <a:latin typeface="Malgun Gothic"/>
                <a:ea typeface="Malgun Gothic"/>
                <a:cs typeface="+mn-lt"/>
              </a:rPr>
              <a:t>&lt;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a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javascript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:;"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onclick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func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()"&gt;&lt;/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a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&gt;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위와 같은 방법을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추처하는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곳도 있다</a:t>
            </a:r>
            <a:endParaRPr lang="en-US" altLang="ko-KR" sz="1400">
              <a:latin typeface="함초롬돋움"/>
              <a:ea typeface="Malgun Gothic"/>
              <a:cs typeface="Times New Roman"/>
            </a:endParaRPr>
          </a:p>
          <a:p>
            <a:pPr>
              <a:defRPr/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2. 만약 화면 최상단으로 이동을 목적으로 #을 쓴다면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다음 코드와 같이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window.scrollTo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()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를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쓰는게 더 좋은 방식이다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&lt;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input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id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btnTop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"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type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button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"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onclick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window.scrollTo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(0,0);"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value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="TOP"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&gt;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3.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="#" 과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="#;"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(</a:t>
            </a:r>
            <a:r>
              <a:rPr lang="ko-KR" altLang="en-US" sz="1400" err="1">
                <a:latin typeface="Malgun Gothic"/>
                <a:ea typeface="Malgun Gothic"/>
                <a:cs typeface="+mn-lt"/>
              </a:rPr>
              <a:t>세미클록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)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의 차이는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세미클론이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붙으면 화면 최상단으로 이동하지 않는 점이다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.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#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아무것도 실행하지는 않지만 페이지 상단으로 이동한다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&lt;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a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none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"&gt; 아무것도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실해지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않으며, 페이지 상단으로도 이동하지 않는다.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="#"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으로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하면 이벤트가 발생하기 전 화면 최상단으로 이동한 후 이벤트가 수행되지만</a:t>
            </a:r>
            <a:endParaRPr lang="ko-KR" altLang="en-US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err="1">
                <a:latin typeface="Malgun Gothic"/>
                <a:ea typeface="Malgun Gothic"/>
                <a:cs typeface="+mn-lt"/>
              </a:rPr>
              <a:t>href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="#;"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으로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하면 최상단으로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이동없는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이벤트가 수행된다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또한 #; 과 </a:t>
            </a:r>
            <a:r>
              <a:rPr lang="en-US" altLang="ko-KR" sz="1400" err="1">
                <a:latin typeface="Malgun Gothic"/>
                <a:ea typeface="+mn-lt"/>
                <a:cs typeface="+mn-lt"/>
              </a:rPr>
              <a:t>javascript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:;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err="1">
                <a:latin typeface="Malgun Gothic"/>
                <a:ea typeface="Malgun Gothic"/>
                <a:cs typeface="+mn-lt"/>
              </a:rPr>
              <a:t>의차는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URL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뒤에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#이 붙고 안 </a:t>
            </a:r>
            <a:r>
              <a:rPr lang="ko-KR" sz="1400" err="1">
                <a:latin typeface="Malgun Gothic"/>
                <a:ea typeface="Malgun Gothic"/>
                <a:cs typeface="+mn-lt"/>
              </a:rPr>
              <a:t>붙고의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차이이다.</a:t>
            </a:r>
            <a:endParaRPr lang="ko-KR" sz="140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239608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3000" b="1" dirty="0">
                <a:latin typeface="Malgun Gothic"/>
                <a:ea typeface="Malgun Gothic"/>
                <a:cs typeface="+mn-lt"/>
              </a:rPr>
              <a:t>&lt;a&gt; </a:t>
            </a:r>
            <a:r>
              <a:rPr lang="en-US" altLang="ko-KR" sz="3000" b="1" dirty="0" err="1">
                <a:latin typeface="Malgun Gothic"/>
                <a:ea typeface="Malgun Gothic"/>
                <a:cs typeface="+mn-lt"/>
              </a:rPr>
              <a:t>태그</a:t>
            </a:r>
            <a:endParaRPr lang="ko-KR" sz="3000" b="1" dirty="0" err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53145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3" y="1322748"/>
            <a:ext cx="4613268" cy="2019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색상관련 속성</a:t>
            </a:r>
            <a:endParaRPr lang="ko-KR" sz="14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color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글자색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background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color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배경색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border-color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테두리색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색상지정하는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방법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이미 지정된 이름을 사용하는 방법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red,</a:t>
            </a:r>
            <a:r>
              <a:rPr lang="ko-KR" altLang="en-US" sz="1400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bule,</a:t>
            </a:r>
            <a:r>
              <a:rPr lang="ko-KR" altLang="en-US" sz="1400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green</a:t>
            </a:r>
            <a:endParaRPr lang="ko-KR" sz="1400">
              <a:solidFill>
                <a:srgbClr val="FF0000"/>
              </a:solidFill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색상코드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사용하는 방법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ff0000</a:t>
            </a:r>
            <a:endParaRPr lang="ko-KR" sz="1400">
              <a:solidFill>
                <a:srgbClr val="FF0000"/>
              </a:solidFill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RGB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코드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사용하는 방법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(255,0,0)</a:t>
            </a:r>
            <a:endParaRPr lang="ko-KR" sz="1400">
              <a:solidFill>
                <a:srgbClr val="FF0000"/>
              </a:solidFill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-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rgba</a:t>
            </a:r>
            <a:r>
              <a:rPr lang="ko-KR" altLang="en-US" sz="1400" b="1" dirty="0" err="1">
                <a:latin typeface="Malgun Gothic"/>
                <a:ea typeface="Malgun Gothic"/>
                <a:cs typeface="+mn-lt"/>
              </a:rPr>
              <a:t>코드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사용하는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방법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rgba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(255,0,0,0)</a:t>
            </a:r>
            <a:endParaRPr lang="ko-KR" altLang="en-US" sz="1400">
              <a:solidFill>
                <a:srgbClr val="FF0000"/>
              </a:solidFill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a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투명도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값을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추가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0~1</a:t>
            </a:r>
            <a:endParaRPr lang="ko-KR" sz="140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188775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3500" b="1" dirty="0" err="1">
                <a:latin typeface="Malgun Gothic"/>
                <a:ea typeface="+mn-lt"/>
                <a:cs typeface="+mn-lt"/>
              </a:rPr>
              <a:t>색속성</a:t>
            </a:r>
            <a:endParaRPr lang="ko-KR" b="1">
              <a:latin typeface="Malgun Gothic"/>
              <a:ea typeface="Malgun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6072" y="1682064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0DE9AA-E945-A986-B339-2C90660B4AFD}"/>
              </a:ext>
            </a:extLst>
          </p:cNvPr>
          <p:cNvSpPr/>
          <p:nvPr/>
        </p:nvSpPr>
        <p:spPr>
          <a:xfrm>
            <a:off x="861515" y="3598819"/>
            <a:ext cx="4215684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class="color"&gt;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ko-KR" altLang="en-US" sz="1100" b="1" dirty="0" err="1">
                <a:latin typeface="Malgun Gothic"/>
                <a:ea typeface="Malgun Gothic"/>
                <a:cs typeface="+mn-lt"/>
              </a:rPr>
              <a:t>글자색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)&lt;/div&gt;</a:t>
            </a:r>
            <a:endParaRPr lang="ko-KR" sz="11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1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</a:t>
            </a: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100" b="1" dirty="0" err="1">
                <a:latin typeface="Malgun Gothic"/>
                <a:ea typeface="+mn-lt"/>
                <a:cs typeface="+mn-lt"/>
              </a:rPr>
              <a:t>bgcolor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(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배경색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)&lt;/div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&gt;</a:t>
            </a:r>
            <a:endParaRPr lang="ko-KR" altLang="en-US" sz="11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1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</a:t>
            </a: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100" b="1" dirty="0" err="1">
                <a:latin typeface="Malgun Gothic"/>
                <a:ea typeface="+mn-lt"/>
                <a:cs typeface="+mn-lt"/>
              </a:rPr>
              <a:t>bordercolor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(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테두리색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)&lt;/div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&gt;</a:t>
            </a:r>
            <a:endParaRPr lang="ko-KR" altLang="en-US" sz="11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1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class="p1"&gt;1.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&lt;/p&gt;</a:t>
            </a:r>
            <a:endParaRPr lang="ko-KR" sz="11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1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</a:t>
            </a: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p2"&gt;2.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&lt;/p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&gt;</a:t>
            </a:r>
            <a:endParaRPr lang="ko-KR" sz="11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1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class="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p3"&gt;3.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안녕하세요</a:t>
            </a: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p</a:t>
            </a:r>
            <a:r>
              <a:rPr lang="en-US" sz="1100" b="1" i="0" strike="noStrike" dirty="0">
                <a:latin typeface="Malgun Gothic"/>
                <a:ea typeface="+mn-lt"/>
                <a:cs typeface="+mn-lt"/>
              </a:rPr>
              <a:t>&gt;</a:t>
            </a:r>
            <a:endParaRPr lang="ko-KR" sz="11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E1C-79E7-D9F1-9BF9-3A0E7DBC77DE}"/>
              </a:ext>
            </a:extLst>
          </p:cNvPr>
          <p:cNvSpPr txBox="1"/>
          <p:nvPr/>
        </p:nvSpPr>
        <p:spPr>
          <a:xfrm>
            <a:off x="1004400" y="4904400"/>
            <a:ext cx="44352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&lt;style&gt;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div </a:t>
            </a:r>
            <a:r>
              <a:rPr lang="en-US" altLang="ko-KR" sz="1100" b="1" dirty="0">
                <a:latin typeface="Malgun Gothic"/>
              </a:rPr>
              <a:t>{ font-size: 20px; font-weight: 700; }</a:t>
            </a:r>
            <a:endParaRPr lang="en-US" sz="1100" b="1" dirty="0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.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color </a:t>
            </a:r>
            <a:r>
              <a:rPr lang="en-US" altLang="ko-KR" sz="1100" b="1" dirty="0">
                <a:latin typeface="Malgun Gothic"/>
              </a:rPr>
              <a:t>{ </a:t>
            </a:r>
            <a:r>
              <a:rPr lang="en-US" altLang="ko-KR" sz="1100" b="1" dirty="0" err="1">
                <a:latin typeface="Malgun Gothic"/>
              </a:rPr>
              <a:t>color:aquamarine</a:t>
            </a:r>
            <a:r>
              <a:rPr lang="en-US" altLang="ko-KR" sz="1100" b="1" dirty="0">
                <a:latin typeface="Malgun Gothic"/>
              </a:rPr>
              <a:t>; }</a:t>
            </a:r>
            <a:endParaRPr lang="en-US" sz="1100" b="1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.</a:t>
            </a:r>
            <a:r>
              <a:rPr lang="en-US" altLang="ko-KR" sz="1100" b="1" dirty="0" err="1">
                <a:solidFill>
                  <a:schemeClr val="accent6"/>
                </a:solidFill>
                <a:latin typeface="Malgun Gothic"/>
              </a:rPr>
              <a:t>bgcolor</a:t>
            </a:r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 </a:t>
            </a:r>
            <a:r>
              <a:rPr lang="en-US" altLang="ko-KR" sz="1100" b="1" dirty="0">
                <a:latin typeface="Malgun Gothic"/>
              </a:rPr>
              <a:t>{ </a:t>
            </a:r>
            <a:r>
              <a:rPr lang="en-US" altLang="ko-KR" sz="1100" b="1" dirty="0" err="1">
                <a:latin typeface="Malgun Gothic"/>
              </a:rPr>
              <a:t>background-color:yellow</a:t>
            </a:r>
            <a:r>
              <a:rPr lang="en-US" altLang="ko-KR" sz="1100" b="1" dirty="0">
                <a:latin typeface="Malgun Gothic"/>
              </a:rPr>
              <a:t>; }</a:t>
            </a:r>
            <a:endParaRPr lang="en-US" sz="1100" b="1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.</a:t>
            </a:r>
            <a:r>
              <a:rPr lang="en-US" altLang="ko-KR" sz="1100" b="1" dirty="0" err="1">
                <a:latin typeface="Malgun Gothic"/>
              </a:rPr>
              <a:t>bordercolor</a:t>
            </a:r>
            <a:r>
              <a:rPr lang="en-US" altLang="ko-KR" sz="1100" b="1" dirty="0">
                <a:latin typeface="Malgun Gothic"/>
              </a:rPr>
              <a:t> { </a:t>
            </a:r>
            <a:r>
              <a:rPr lang="en-US" altLang="ko-KR" sz="1100" b="1" dirty="0" err="1">
                <a:latin typeface="Malgun Gothic"/>
              </a:rPr>
              <a:t>border-style:dotted</a:t>
            </a:r>
            <a:r>
              <a:rPr lang="en-US" altLang="ko-KR" sz="1100" b="1" dirty="0">
                <a:latin typeface="Malgun Gothic"/>
              </a:rPr>
              <a:t>; </a:t>
            </a:r>
            <a:r>
              <a:rPr lang="en-US" altLang="ko-KR" sz="1100" b="1" dirty="0" err="1">
                <a:latin typeface="Malgun Gothic"/>
              </a:rPr>
              <a:t>border-color:rgb</a:t>
            </a:r>
            <a:r>
              <a:rPr lang="en-US" altLang="ko-KR" sz="1100" b="1" dirty="0">
                <a:latin typeface="Malgun Gothic"/>
              </a:rPr>
              <a:t>(255,0,0); }</a:t>
            </a:r>
            <a:endParaRPr lang="en-US" sz="1100" b="1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.</a:t>
            </a:r>
            <a:r>
              <a:rPr lang="en-US" altLang="ko-KR" sz="1100" b="1" dirty="0" err="1">
                <a:latin typeface="Malgun Gothic"/>
              </a:rPr>
              <a:t>bordercolor:hover</a:t>
            </a:r>
            <a:r>
              <a:rPr lang="en-US" altLang="ko-KR" sz="1100" b="1" dirty="0">
                <a:latin typeface="Malgun Gothic"/>
              </a:rPr>
              <a:t> { </a:t>
            </a:r>
            <a:r>
              <a:rPr lang="en-US" altLang="ko-KR" sz="1100" b="1" dirty="0" err="1">
                <a:latin typeface="Malgun Gothic"/>
              </a:rPr>
              <a:t>background-color:yellow</a:t>
            </a:r>
            <a:r>
              <a:rPr lang="en-US" altLang="ko-KR" sz="1100" b="1" dirty="0">
                <a:latin typeface="Malgun Gothic"/>
              </a:rPr>
              <a:t>; }</a:t>
            </a:r>
            <a:endParaRPr lang="en-US" sz="1100" b="1">
              <a:latin typeface="Malgun Gothic"/>
              <a:ea typeface="Malgun Gothic"/>
            </a:endParaRPr>
          </a:p>
          <a:p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p </a:t>
            </a:r>
            <a:r>
              <a:rPr lang="en-US" altLang="ko-KR" sz="1100" b="1" dirty="0">
                <a:latin typeface="Malgun Gothic"/>
              </a:rPr>
              <a:t>{ font-size: 20px; } </a:t>
            </a:r>
            <a:endParaRPr lang="en-US" sz="1100" b="1">
              <a:latin typeface="Malgun Gothic"/>
              <a:ea typeface="Malgun Gothic"/>
            </a:endParaRPr>
          </a:p>
          <a:p>
            <a:r>
              <a:rPr lang="en-US" altLang="ko-KR" sz="1100" b="1" dirty="0">
                <a:solidFill>
                  <a:schemeClr val="accent6"/>
                </a:solidFill>
                <a:latin typeface="Malgun Gothic"/>
              </a:rPr>
              <a:t>p1, .p2</a:t>
            </a:r>
            <a:r>
              <a:rPr lang="en-US" altLang="ko-KR" sz="1100" b="1" dirty="0">
                <a:latin typeface="Malgun Gothic"/>
              </a:rPr>
              <a:t> { </a:t>
            </a:r>
            <a:r>
              <a:rPr lang="en-US" altLang="ko-KR" sz="1100" b="1" dirty="0" err="1">
                <a:latin typeface="Malgun Gothic"/>
              </a:rPr>
              <a:t>color:aqua</a:t>
            </a:r>
            <a:r>
              <a:rPr lang="en-US" altLang="ko-KR" sz="1100" b="1" dirty="0">
                <a:latin typeface="Malgun Gothic"/>
              </a:rPr>
              <a:t>; }&lt;/style&gt;</a:t>
            </a:r>
            <a:endParaRPr lang="en-US" sz="1100" b="1">
              <a:latin typeface="Malgun Gothic"/>
              <a:ea typeface="Malgun Gothic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ECCF20-EC85-3410-C1A2-E9739C4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00" y="2943185"/>
            <a:ext cx="2743200" cy="25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157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3" y="1322748"/>
            <a:ext cx="5585268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400" dirty="0">
                <a:ea typeface="+mn-lt"/>
                <a:cs typeface="+mn-lt"/>
              </a:rPr>
              <a:t>글자모양, 크기, 속성, 굵기</a:t>
            </a:r>
            <a:endParaRPr lang="ko-KR" altLang="en-US" dirty="0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ea typeface="+mn-lt"/>
                <a:cs typeface="+mn-lt"/>
              </a:rPr>
              <a:t>font-family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:</a:t>
            </a:r>
            <a:r>
              <a:rPr lang="ko-KR" sz="1400" dirty="0">
                <a:ea typeface="+mn-lt"/>
                <a:cs typeface="+mn-lt"/>
              </a:rPr>
              <a:t> 글자체를 </a:t>
            </a:r>
            <a:r>
              <a:rPr lang="ko-KR" sz="1400" dirty="0" err="1">
                <a:ea typeface="+mn-lt"/>
                <a:cs typeface="+mn-lt"/>
              </a:rPr>
              <a:t>여러개</a:t>
            </a:r>
            <a:r>
              <a:rPr lang="ko-KR" sz="1400" dirty="0">
                <a:ea typeface="+mn-lt"/>
                <a:cs typeface="+mn-lt"/>
              </a:rPr>
              <a:t> 지정 </a:t>
            </a:r>
            <a:r>
              <a:rPr lang="ko-KR" sz="1400" dirty="0" err="1">
                <a:ea typeface="+mn-lt"/>
                <a:cs typeface="+mn-lt"/>
              </a:rPr>
              <a:t>serif</a:t>
            </a:r>
            <a:endParaRPr lang="ko-KR" dirty="0" err="1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altLang="en-US" sz="1400" dirty="0">
                <a:ea typeface="+mn-lt"/>
                <a:cs typeface="+mn-lt"/>
              </a:rPr>
              <a:t>지정하려는 폰트를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로 나열</a:t>
            </a:r>
            <a:endParaRPr lang="ko-KR" dirty="0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한글 폰트의 경우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altLang="en-US" sz="1400" dirty="0">
                <a:ea typeface="+mn-lt"/>
                <a:cs typeface="+mn-lt"/>
              </a:rPr>
              <a:t>한글이름과 영어이름을 같이 사용</a:t>
            </a:r>
            <a:endParaRPr lang="ko-KR" altLang="en-US" dirty="0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마지막은 기본형으로 지정</a:t>
            </a:r>
            <a:endParaRPr lang="ko-KR" altLang="en-US" dirty="0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altLang="en-US" sz="1400" dirty="0">
                <a:ea typeface="+mn-lt"/>
                <a:cs typeface="+mn-lt"/>
              </a:rPr>
              <a:t>폰트 이름이 </a:t>
            </a:r>
            <a:r>
              <a:rPr lang="en-US" altLang="ko-KR" sz="1400" dirty="0">
                <a:ea typeface="+mn-lt"/>
                <a:cs typeface="+mn-lt"/>
              </a:rPr>
              <a:t>"</a:t>
            </a:r>
            <a:r>
              <a:rPr lang="ko-KR" altLang="en-US" sz="1400" dirty="0">
                <a:ea typeface="+mn-lt"/>
                <a:cs typeface="+mn-lt"/>
              </a:rPr>
              <a:t>맑은 고딕</a:t>
            </a:r>
            <a:r>
              <a:rPr lang="en-US" altLang="ko-KR" sz="1400" dirty="0">
                <a:ea typeface="+mn-lt"/>
                <a:cs typeface="+mn-lt"/>
              </a:rPr>
              <a:t>"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arial</a:t>
            </a:r>
            <a:r>
              <a:rPr lang="ko-KR" altLang="en-US" sz="1400" dirty="0">
                <a:ea typeface="+mn-lt"/>
                <a:cs typeface="+mn-lt"/>
              </a:rPr>
              <a:t> 띄어쓰기가 없는 경우 </a:t>
            </a:r>
            <a:r>
              <a:rPr lang="en-US" altLang="ko-KR" sz="1400" dirty="0">
                <a:ea typeface="+mn-lt"/>
                <a:cs typeface="+mn-lt"/>
              </a:rPr>
              <a:t>""</a:t>
            </a:r>
            <a:r>
              <a:rPr lang="ko-KR" altLang="en-US" sz="1400" dirty="0">
                <a:ea typeface="+mn-lt"/>
                <a:cs typeface="+mn-lt"/>
              </a:rPr>
              <a:t> 생략가능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accent6"/>
                </a:solidFill>
                <a:ea typeface="+mn-lt"/>
                <a:cs typeface="+mn-lt"/>
              </a:rPr>
              <a:t>font-size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: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altLang="en-US" sz="1400" dirty="0">
                <a:ea typeface="+mn-lt"/>
                <a:cs typeface="+mn-lt"/>
              </a:rPr>
              <a:t>크기</a:t>
            </a:r>
            <a:endParaRPr lang="ko-KR" dirty="0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accent6"/>
                </a:solidFill>
                <a:ea typeface="+mn-lt"/>
                <a:cs typeface="+mn-lt"/>
              </a:rPr>
              <a:t>font-style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: </a:t>
            </a:r>
            <a:r>
              <a:rPr lang="ko-KR" altLang="en-US" sz="1400" dirty="0">
                <a:ea typeface="+mn-lt"/>
                <a:cs typeface="+mn-lt"/>
              </a:rPr>
              <a:t>글자 속성</a:t>
            </a:r>
            <a:endParaRPr lang="ko-KR" altLang="en-US" dirty="0" err="1">
              <a:ea typeface="+mn-lt"/>
              <a:cs typeface="Times New Roman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accent6"/>
                </a:solidFill>
                <a:ea typeface="+mn-lt"/>
                <a:cs typeface="+mn-lt"/>
              </a:rPr>
              <a:t>font-weight</a:t>
            </a:r>
            <a:r>
              <a:rPr lang="ko-KR" altLang="en-US" sz="14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:</a:t>
            </a:r>
            <a:r>
              <a:rPr lang="ko-KR" sz="1400" dirty="0">
                <a:ea typeface="+mn-lt"/>
                <a:cs typeface="+mn-lt"/>
              </a:rPr>
              <a:t> 굵기 설정</a:t>
            </a:r>
            <a:endParaRPr lang="ko-KR" altLang="en-US" dirty="0">
              <a:ea typeface="+mn-lt"/>
              <a:cs typeface="Times New Roman"/>
            </a:endParaRPr>
          </a:p>
          <a:p>
            <a:pPr>
              <a:defRPr/>
            </a:pPr>
            <a:r>
              <a:rPr lang="ko-KR" sz="1400" dirty="0" err="1">
                <a:solidFill>
                  <a:schemeClr val="accent6"/>
                </a:solidFill>
                <a:ea typeface="+mn-lt"/>
                <a:cs typeface="+mn-lt"/>
              </a:rPr>
              <a:t>font</a:t>
            </a:r>
            <a:r>
              <a:rPr lang="ko-KR" sz="1400" dirty="0" err="1">
                <a:ea typeface="+mn-lt"/>
                <a:cs typeface="+mn-lt"/>
              </a:rPr>
              <a:t>:style</a:t>
            </a:r>
            <a:r>
              <a:rPr lang="ko-KR" sz="1400" dirty="0">
                <a:ea typeface="+mn-lt"/>
                <a:cs typeface="+mn-lt"/>
              </a:rPr>
              <a:t>-&gt;</a:t>
            </a:r>
            <a:r>
              <a:rPr lang="ko-KR" sz="1400" dirty="0" err="1">
                <a:ea typeface="+mn-lt"/>
                <a:cs typeface="+mn-lt"/>
              </a:rPr>
              <a:t>weight</a:t>
            </a:r>
            <a:r>
              <a:rPr lang="ko-KR" sz="1400" dirty="0">
                <a:ea typeface="+mn-lt"/>
                <a:cs typeface="+mn-lt"/>
              </a:rPr>
              <a:t>-&gt;</a:t>
            </a:r>
            <a:r>
              <a:rPr lang="ko-KR" sz="1400" dirty="0" err="1">
                <a:ea typeface="+mn-lt"/>
                <a:cs typeface="+mn-lt"/>
              </a:rPr>
              <a:t>size</a:t>
            </a:r>
            <a:r>
              <a:rPr lang="ko-KR" sz="1400" dirty="0">
                <a:ea typeface="+mn-lt"/>
                <a:cs typeface="+mn-lt"/>
              </a:rPr>
              <a:t>-&gt;</a:t>
            </a:r>
            <a:r>
              <a:rPr lang="en-US" altLang="ko-KR" sz="1400" dirty="0">
                <a:ea typeface="+mn-lt"/>
                <a:cs typeface="+mn-lt"/>
              </a:rPr>
              <a:t>family</a:t>
            </a:r>
            <a:endParaRPr 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30775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500" b="1" dirty="0" err="1">
                <a:latin typeface="Malgun Gothic"/>
                <a:ea typeface="+mn-lt"/>
                <a:cs typeface="+mn-lt"/>
              </a:rPr>
              <a:t>Font</a:t>
            </a:r>
            <a:r>
              <a:rPr lang="ko-KR" altLang="en-US" sz="3500" b="1" dirty="0">
                <a:latin typeface="Malgun Gothic"/>
                <a:ea typeface="+mn-lt"/>
                <a:cs typeface="+mn-lt"/>
              </a:rPr>
              <a:t> 속성</a:t>
            </a:r>
            <a:endParaRPr lang="ko-KR" b="1" dirty="0" err="1">
              <a:latin typeface="Malgun Gothic"/>
              <a:ea typeface="Malgun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0462" y="1914538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0DE9AA-E945-A986-B339-2C90660B4AFD}"/>
              </a:ext>
            </a:extLst>
          </p:cNvPr>
          <p:cNvSpPr/>
          <p:nvPr/>
        </p:nvSpPr>
        <p:spPr>
          <a:xfrm>
            <a:off x="861515" y="3598819"/>
            <a:ext cx="421568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100" i="0" strike="noStrike" dirty="0">
                <a:ea typeface="+mn-lt"/>
                <a:cs typeface="+mn-lt"/>
              </a:rPr>
              <a:t>&lt;</a:t>
            </a:r>
            <a:r>
              <a:rPr lang="en-US" sz="1100" dirty="0">
                <a:solidFill>
                  <a:schemeClr val="accent6"/>
                </a:solidFill>
                <a:ea typeface="+mn-lt"/>
                <a:cs typeface="+mn-lt"/>
              </a:rPr>
              <a:t>p</a:t>
            </a:r>
            <a:r>
              <a:rPr lang="en-US" sz="1100" dirty="0">
                <a:ea typeface="+mn-lt"/>
                <a:cs typeface="+mn-lt"/>
              </a:rPr>
              <a:t>&gt;</a:t>
            </a:r>
            <a:r>
              <a:rPr lang="ko-KR" altLang="en-US" sz="1100" dirty="0">
                <a:ea typeface="+mn-lt"/>
                <a:cs typeface="+mn-lt"/>
              </a:rPr>
              <a:t>안녕하세요</a:t>
            </a:r>
            <a:r>
              <a:rPr lang="en-US" sz="1100" i="0" strike="noStrike" dirty="0">
                <a:ea typeface="+mn-lt"/>
                <a:cs typeface="+mn-lt"/>
              </a:rPr>
              <a:t>&lt;/</a:t>
            </a:r>
            <a:r>
              <a:rPr lang="en-US" sz="1100" dirty="0">
                <a:solidFill>
                  <a:schemeClr val="accent6"/>
                </a:solidFill>
                <a:ea typeface="+mn-lt"/>
                <a:cs typeface="+mn-lt"/>
              </a:rPr>
              <a:t>p</a:t>
            </a:r>
            <a:r>
              <a:rPr lang="en-US" sz="1100" i="0" strike="noStrike" dirty="0">
                <a:ea typeface="+mn-lt"/>
                <a:cs typeface="+mn-lt"/>
              </a:rPr>
              <a:t>&gt;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E1C-79E7-D9F1-9BF9-3A0E7DBC77DE}"/>
              </a:ext>
            </a:extLst>
          </p:cNvPr>
          <p:cNvSpPr txBox="1"/>
          <p:nvPr/>
        </p:nvSpPr>
        <p:spPr>
          <a:xfrm>
            <a:off x="855875" y="4303841"/>
            <a:ext cx="4435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ea typeface="+mn-lt"/>
                <a:cs typeface="+mn-lt"/>
              </a:rPr>
              <a:t>&lt;style&gt; </a:t>
            </a:r>
            <a:r>
              <a:rPr lang="en-US" sz="1100" b="1" dirty="0">
                <a:solidFill>
                  <a:schemeClr val="accent6"/>
                </a:solidFill>
                <a:ea typeface="+mn-lt"/>
                <a:cs typeface="+mn-lt"/>
              </a:rPr>
              <a:t>p </a:t>
            </a:r>
            <a:r>
              <a:rPr lang="en-US" sz="1100" b="1" dirty="0">
                <a:ea typeface="+mn-lt"/>
                <a:cs typeface="+mn-lt"/>
              </a:rPr>
              <a:t>{ </a:t>
            </a:r>
            <a:endParaRPr lang="ko-KR" altLang="en-US" b="1">
              <a:ea typeface="+mn-lt"/>
              <a:cs typeface="+mn-lt"/>
            </a:endParaRPr>
          </a:p>
          <a:p>
            <a:r>
              <a:rPr lang="en-US" sz="1100" b="1" dirty="0">
                <a:ea typeface="+mn-lt"/>
                <a:cs typeface="+mn-lt"/>
              </a:rPr>
              <a:t>/* font-family : "</a:t>
            </a:r>
            <a:r>
              <a:rPr lang="en-US" sz="1100" b="1" dirty="0" err="1">
                <a:ea typeface="+mn-lt"/>
                <a:cs typeface="+mn-lt"/>
              </a:rPr>
              <a:t>맑은</a:t>
            </a:r>
            <a:r>
              <a:rPr lang="en-US" sz="1100" b="1" dirty="0">
                <a:ea typeface="+mn-lt"/>
                <a:cs typeface="+mn-lt"/>
              </a:rPr>
              <a:t> </a:t>
            </a:r>
            <a:r>
              <a:rPr lang="en-US" sz="1100" b="1" dirty="0" err="1">
                <a:ea typeface="+mn-lt"/>
                <a:cs typeface="+mn-lt"/>
              </a:rPr>
              <a:t>고딕</a:t>
            </a:r>
            <a:r>
              <a:rPr lang="en-US" sz="1100" b="1" dirty="0">
                <a:ea typeface="+mn-lt"/>
                <a:cs typeface="+mn-lt"/>
              </a:rPr>
              <a:t>","</a:t>
            </a:r>
            <a:r>
              <a:rPr lang="en-US" sz="1100" b="1" dirty="0" err="1">
                <a:ea typeface="+mn-lt"/>
                <a:cs typeface="+mn-lt"/>
              </a:rPr>
              <a:t>Malgun</a:t>
            </a:r>
            <a:r>
              <a:rPr lang="en-US" sz="1100" b="1" dirty="0">
                <a:ea typeface="+mn-lt"/>
                <a:cs typeface="+mn-lt"/>
              </a:rPr>
              <a:t> Gothic", serif;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100" b="1" dirty="0">
                <a:ea typeface="+mn-lt"/>
                <a:cs typeface="+mn-lt"/>
              </a:rPr>
              <a:t>font-size:20px; </a:t>
            </a:r>
            <a:r>
              <a:rPr lang="en-US" sz="1100" b="1" dirty="0" err="1">
                <a:ea typeface="+mn-lt"/>
                <a:cs typeface="+mn-lt"/>
              </a:rPr>
              <a:t>font-style:italic</a:t>
            </a:r>
            <a:r>
              <a:rPr lang="en-US" sz="1100" b="1" dirty="0">
                <a:ea typeface="+mn-lt"/>
                <a:cs typeface="+mn-lt"/>
              </a:rPr>
              <a:t>; </a:t>
            </a:r>
            <a:r>
              <a:rPr lang="en-US" sz="1100" b="1" dirty="0" err="1">
                <a:ea typeface="+mn-lt"/>
                <a:cs typeface="+mn-lt"/>
              </a:rPr>
              <a:t>font-weight:bold</a:t>
            </a:r>
            <a:r>
              <a:rPr lang="en-US" sz="1100" b="1" dirty="0">
                <a:ea typeface="+mn-lt"/>
                <a:cs typeface="+mn-lt"/>
              </a:rPr>
              <a:t>; */ </a:t>
            </a:r>
            <a:endParaRPr lang="ko-KR" altLang="en-US" b="1">
              <a:ea typeface="+mn-lt"/>
              <a:cs typeface="+mn-lt"/>
            </a:endParaRPr>
          </a:p>
          <a:p>
            <a:r>
              <a:rPr lang="en-US" sz="1100" b="1" dirty="0" err="1">
                <a:solidFill>
                  <a:schemeClr val="accent5"/>
                </a:solidFill>
                <a:ea typeface="+mn-lt"/>
                <a:cs typeface="+mn-lt"/>
              </a:rPr>
              <a:t>font:italic</a:t>
            </a:r>
            <a:r>
              <a:rPr lang="en-US" sz="1100" b="1" dirty="0">
                <a:solidFill>
                  <a:schemeClr val="accent5"/>
                </a:solidFill>
                <a:ea typeface="+mn-lt"/>
                <a:cs typeface="+mn-lt"/>
              </a:rPr>
              <a:t> bold 20px "</a:t>
            </a:r>
            <a:r>
              <a:rPr lang="en-US" sz="1100" b="1" dirty="0" err="1">
                <a:solidFill>
                  <a:schemeClr val="accent5"/>
                </a:solidFill>
                <a:ea typeface="+mn-lt"/>
                <a:cs typeface="+mn-lt"/>
              </a:rPr>
              <a:t>맑은고딕</a:t>
            </a:r>
            <a:r>
              <a:rPr lang="en-US" sz="1100" b="1" dirty="0">
                <a:solidFill>
                  <a:schemeClr val="accent5"/>
                </a:solidFill>
                <a:ea typeface="+mn-lt"/>
                <a:cs typeface="+mn-lt"/>
              </a:rPr>
              <a:t>", Arial, serif;</a:t>
            </a:r>
            <a:r>
              <a:rPr lang="en-US" sz="1100" b="1" dirty="0">
                <a:ea typeface="+mn-lt"/>
                <a:cs typeface="+mn-lt"/>
              </a:rPr>
              <a:t> } &lt;/style&gt;</a:t>
            </a:r>
            <a:endParaRPr lang="ko-KR" b="1">
              <a:ea typeface="+mn-lt"/>
              <a:cs typeface="+mn-lt"/>
            </a:endParaRPr>
          </a:p>
        </p:txBody>
      </p: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7F0EA7-953C-F86F-0C1E-3902393E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60" y="2535756"/>
            <a:ext cx="4073471" cy="20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65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3" y="1322748"/>
            <a:ext cx="5126776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Malgun Gothic"/>
                <a:ea typeface="Malgun Gothic"/>
                <a:cs typeface="+mn-lt"/>
              </a:rPr>
              <a:t>절대 배치는 좌표 값을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따름</a:t>
            </a:r>
            <a:endParaRPr lang="ko-KR" sz="1500">
              <a:latin typeface="Malgun Gothic"/>
              <a:ea typeface="Malgun Gothic"/>
            </a:endParaRPr>
          </a:p>
          <a:p>
            <a:pPr>
              <a:defRPr/>
            </a:pPr>
            <a:r>
              <a:rPr lang="ko-KR" altLang="en-US" sz="1500" dirty="0">
                <a:latin typeface="Malgun Gothic"/>
                <a:ea typeface="Malgun Gothic"/>
                <a:cs typeface="+mn-lt"/>
              </a:rPr>
              <a:t>상대 배치는 이전에 존재하는 이미지를 기준으로 배치함</a:t>
            </a:r>
            <a:endParaRPr lang="ko-KR" sz="1500">
              <a:latin typeface="Malgun Gothic"/>
              <a:ea typeface="Malgun Gothic"/>
            </a:endParaRPr>
          </a:p>
          <a:p>
            <a:pPr>
              <a:defRPr/>
            </a:pPr>
            <a:r>
              <a:rPr lang="ko-KR" altLang="en-US" sz="1500" dirty="0">
                <a:latin typeface="Malgun Gothic"/>
                <a:ea typeface="Malgun Gothic"/>
                <a:cs typeface="+mn-lt"/>
              </a:rPr>
              <a:t>그래서 상대 배치는 상황에 따라 위치가 변함</a:t>
            </a:r>
            <a:endParaRPr lang="ko-KR" sz="150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30775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500" b="1" dirty="0">
                <a:latin typeface="Malgun Gothic"/>
                <a:ea typeface="Malgun Gothic"/>
                <a:cs typeface="+mn-lt"/>
              </a:rPr>
              <a:t>절대 배치</a:t>
            </a:r>
            <a:endParaRPr lang="ko-KR" altLang="en-US" sz="3500" b="1">
              <a:latin typeface="Malgun Gothic"/>
              <a:ea typeface="Malgun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9174" y="1688521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0DE9AA-E945-A986-B339-2C90660B4AFD}"/>
              </a:ext>
            </a:extLst>
          </p:cNvPr>
          <p:cNvSpPr/>
          <p:nvPr/>
        </p:nvSpPr>
        <p:spPr>
          <a:xfrm>
            <a:off x="764651" y="2294378"/>
            <a:ext cx="5494294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&gt;Merry Christmas!&lt;/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b="1" dirty="0" err="1">
                <a:latin typeface="Malgun Gothic"/>
                <a:ea typeface="Malgun Gothic"/>
                <a:cs typeface="+mn-lt"/>
              </a:rPr>
              <a:t>어느님이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탄생하셨습니다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.&lt;/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200" b="1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img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src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="</a:t>
            </a:r>
            <a:r>
              <a:rPr lang="ko-KR" alt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이미지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경로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width="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200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 height="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200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 alt="</a:t>
            </a:r>
            <a:r>
              <a:rPr lang="ko-KR" altLang="en-US" sz="1200" b="1" dirty="0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크리스마스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트리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</a:t>
            </a:r>
            <a:endParaRPr lang="ko-KR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style="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left:50px; top:30px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"&gt;M&lt;/p&gt;</a:t>
            </a:r>
            <a:endParaRPr lang="ko-KR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style="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left:100px; top:00px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"&gt;M&lt;/p&gt;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style="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left:100px; top:80px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"&gt;M&lt;/p&gt;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style="</a:t>
            </a:r>
            <a:r>
              <a:rPr lang="en-US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left:150px; top:110px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"&gt;M&lt;/p&gt;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style="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left:30px; top:130px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"&gt;M</a:t>
            </a: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p&gt;&lt;/div</a:t>
            </a: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&gt;</a:t>
            </a:r>
            <a:endParaRPr lang="ko-KR" sz="12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E1C-79E7-D9F1-9BF9-3A0E7DBC77DE}"/>
              </a:ext>
            </a:extLst>
          </p:cNvPr>
          <p:cNvSpPr txBox="1"/>
          <p:nvPr/>
        </p:nvSpPr>
        <p:spPr>
          <a:xfrm>
            <a:off x="765468" y="4265095"/>
            <a:ext cx="55007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Malgun Gothic"/>
                <a:ea typeface="+mn-lt"/>
                <a:cs typeface="+mn-lt"/>
              </a:rPr>
              <a:t>&lt;style&gt;</a:t>
            </a:r>
            <a:endParaRPr lang="ko-KR" b="1" dirty="0">
              <a:latin typeface="Malgun Gothic"/>
              <a:ea typeface="Malgun Gothic"/>
              <a:cs typeface="+mn-lt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{ display: inline-block; position: absolute;border:1px solid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lightgray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; }</a:t>
            </a:r>
            <a:endParaRPr lang="ko-KR" b="1">
              <a:latin typeface="Malgun Gothic"/>
              <a:ea typeface="Malgun Gothic"/>
              <a:cs typeface="+mn-lt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&gt; p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display:inline-block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; position: absolute; height: 20px; width: 15px;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bottom:lightgray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; }&lt;/style&gt;</a:t>
            </a:r>
            <a:endParaRPr lang="ko-KR" b="1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16A62D2-3899-94EC-3D05-498DB841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88" y="2243692"/>
            <a:ext cx="3208149" cy="35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93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3" y="1322748"/>
            <a:ext cx="5126776" cy="21698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500" dirty="0" err="1">
                <a:latin typeface="Malgun Gothic"/>
                <a:ea typeface="Malgun Gothic"/>
                <a:cs typeface="+mn-lt"/>
              </a:rPr>
              <a:t>css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표준 단위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500" dirty="0" err="1">
                <a:latin typeface="Malgun Gothic"/>
                <a:ea typeface="Malgun Gothic"/>
                <a:cs typeface="+mn-lt"/>
              </a:rPr>
              <a:t>em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배수, 현재 값을 기준으로 수 </a:t>
            </a:r>
            <a:r>
              <a:rPr lang="en-US" altLang="ko-KR" sz="1500" dirty="0">
                <a:latin typeface="Malgun Gothic"/>
                <a:ea typeface="Malgun Gothic"/>
                <a:cs typeface="+mn-lt"/>
              </a:rPr>
              <a:t>2em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500" dirty="0">
                <a:latin typeface="Malgun Gothic"/>
                <a:ea typeface="Malgun Gothic"/>
                <a:cs typeface="+mn-lt"/>
              </a:rPr>
              <a:t>rem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배수, 문서의 값을 기준으로 배수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500" dirty="0">
                <a:latin typeface="Malgun Gothic"/>
                <a:ea typeface="Malgun Gothic"/>
                <a:cs typeface="+mn-lt"/>
              </a:rPr>
              <a:t>% :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현재값을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기준으로 %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500" dirty="0" err="1">
                <a:latin typeface="Malgun Gothic"/>
                <a:ea typeface="Malgun Gothic"/>
                <a:cs typeface="+mn-lt"/>
              </a:rPr>
              <a:t>px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고정된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픽셀값</a:t>
            </a:r>
            <a:endParaRPr lang="ko-KR" altLang="en-US" dirty="0" err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sz="1500" dirty="0" err="1">
                <a:latin typeface="Malgun Gothic"/>
                <a:ea typeface="Malgun Gothic"/>
                <a:cs typeface="+mn-lt"/>
              </a:rPr>
              <a:t>cm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/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mm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/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in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센티미터 / 밀리미터 / 인치 1in = </a:t>
            </a:r>
            <a:r>
              <a:rPr lang="en-US" altLang="ko-KR" sz="1500" dirty="0">
                <a:latin typeface="Malgun Gothic"/>
                <a:ea typeface="Malgun Gothic"/>
                <a:cs typeface="+mn-lt"/>
              </a:rPr>
              <a:t>96px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500" dirty="0" err="1">
                <a:latin typeface="Malgun Gothic"/>
                <a:ea typeface="Malgun Gothic"/>
                <a:cs typeface="+mn-lt"/>
              </a:rPr>
              <a:t>pt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포인터, 1pt = 1/72 </a:t>
            </a:r>
            <a:r>
              <a:rPr lang="en-US" altLang="ko-KR" sz="1500" dirty="0">
                <a:latin typeface="Malgun Gothic"/>
                <a:ea typeface="Malgun Gothic"/>
                <a:cs typeface="+mn-lt"/>
              </a:rPr>
              <a:t>in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500" dirty="0">
                <a:latin typeface="Malgun Gothic"/>
                <a:ea typeface="Malgun Gothic"/>
                <a:cs typeface="+mn-lt"/>
              </a:rPr>
              <a:t>pc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피카소, 1pc = </a:t>
            </a:r>
            <a:r>
              <a:rPr lang="en-US" altLang="ko-KR" sz="1500" dirty="0">
                <a:latin typeface="Malgun Gothic"/>
                <a:ea typeface="Malgun Gothic"/>
                <a:cs typeface="+mn-lt"/>
              </a:rPr>
              <a:t>12pt</a:t>
            </a:r>
            <a:endParaRPr lang="ko-KR" altLang="en-US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en-US" altLang="ko-KR" sz="1500" dirty="0">
                <a:latin typeface="Malgun Gothic"/>
                <a:ea typeface="Malgun Gothic"/>
                <a:cs typeface="+mn-lt"/>
              </a:rPr>
              <a:t>deg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: 각도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09558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500" b="1" dirty="0">
                <a:latin typeface="Malgun Gothic"/>
                <a:ea typeface="Malgun Gothic"/>
              </a:rPr>
              <a:t>텍스트 꾸미기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2937" y="1759555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0DE9AA-E945-A986-B339-2C90660B4AFD}"/>
              </a:ext>
            </a:extLst>
          </p:cNvPr>
          <p:cNvSpPr/>
          <p:nvPr/>
        </p:nvSpPr>
        <p:spPr>
          <a:xfrm>
            <a:off x="738820" y="3572988"/>
            <a:ext cx="5494294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h1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텍스트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꾸미기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&lt;/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h1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 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class="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p1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"&gt;HTML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의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태그만으로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기존의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워드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프로세서와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같이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들여쓰기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정렬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공백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간격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등과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세밀한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span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b="1" dirty="0" err="1">
                <a:latin typeface="Malgun Gothic"/>
                <a:ea typeface="Malgun Gothic"/>
                <a:cs typeface="+mn-lt"/>
              </a:rPr>
              <a:t>택스트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제어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&lt;/span&gt;</a:t>
            </a:r>
            <a:r>
              <a:rPr lang="ko-KR" altLang="en-US" sz="1200" b="1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할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수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없다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,&lt;/p&gt; 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class="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p2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그러나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, &lt;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strong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시트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&lt;/strong&gt;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는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이를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가능하게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한다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.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들여쓰기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정력에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대해서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알아본다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.&lt;/p&gt; &lt;p&gt;&lt;a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href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="https://www.naver.com" 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style="</a:t>
            </a:r>
            <a:r>
              <a:rPr lang="en-US" sz="1200" b="1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text-decoration:none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;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"&gt;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밑줄이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없는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네이버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랭크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a&gt;&lt;/p</a:t>
            </a:r>
            <a:r>
              <a:rPr lang="en-US" sz="1200" b="1" i="0" strike="noStrike" dirty="0">
                <a:latin typeface="Malgun Gothic"/>
                <a:ea typeface="+mn-lt"/>
                <a:cs typeface="+mn-lt"/>
              </a:rPr>
              <a:t>&gt;</a:t>
            </a:r>
            <a:endParaRPr lang="ko-KR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E1C-79E7-D9F1-9BF9-3A0E7DBC77DE}"/>
              </a:ext>
            </a:extLst>
          </p:cNvPr>
          <p:cNvSpPr txBox="1"/>
          <p:nvPr/>
        </p:nvSpPr>
        <p:spPr>
          <a:xfrm>
            <a:off x="765468" y="4878570"/>
            <a:ext cx="55007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Malgun Gothic"/>
                <a:ea typeface="+mn-lt"/>
                <a:cs typeface="+mn-lt"/>
              </a:rPr>
              <a:t>&lt;style&gt; 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h1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{ text-align: center; } 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span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{ text-decoration: line-through; }</a:t>
            </a:r>
            <a:endParaRPr lang="ko-KR" altLang="en-US" sz="1200" b="1" dirty="0">
              <a:latin typeface="Malgun Gothic"/>
              <a:ea typeface="Malgun Gothic"/>
              <a:cs typeface="+mn-lt"/>
            </a:endParaRPr>
          </a:p>
          <a:p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strong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{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text-decoration:overline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r>
              <a:rPr lang="en-US" sz="1200" b="1" dirty="0">
                <a:latin typeface="Malgun Gothic"/>
                <a:ea typeface="+mn-lt"/>
                <a:cs typeface="+mn-lt"/>
              </a:rPr>
              <a:t>.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p1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{ text-indent:3em; text-align: justify;  }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r>
              <a:rPr lang="en-US" sz="1200" b="1" dirty="0">
                <a:latin typeface="Malgun Gothic"/>
                <a:ea typeface="+mn-lt"/>
                <a:cs typeface="+mn-lt"/>
              </a:rPr>
              <a:t>.</a:t>
            </a:r>
            <a:r>
              <a:rPr lang="en-US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p2 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{ text-indent:1em; </a:t>
            </a:r>
            <a:r>
              <a:rPr lang="en-US" sz="1200" b="1" dirty="0" err="1">
                <a:latin typeface="Malgun Gothic"/>
                <a:ea typeface="+mn-lt"/>
                <a:cs typeface="+mn-lt"/>
              </a:rPr>
              <a:t>text-align:center</a:t>
            </a:r>
            <a:r>
              <a:rPr lang="en-US" sz="1200" b="1" dirty="0">
                <a:latin typeface="Malgun Gothic"/>
                <a:ea typeface="+mn-lt"/>
                <a:cs typeface="+mn-lt"/>
              </a:rPr>
              <a:t>; } &lt;/style&gt;</a:t>
            </a:r>
            <a:endParaRPr lang="ko-KR" sz="1200" b="1">
              <a:latin typeface="Malgun Gothic"/>
              <a:ea typeface="Malgun Gothic"/>
              <a:cs typeface="+mn-lt"/>
            </a:endParaRPr>
          </a:p>
        </p:txBody>
      </p: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63EB3D8-FF58-5969-5C7D-48300575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82" y="2692337"/>
            <a:ext cx="3660182" cy="20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61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/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07742" y="579038"/>
            <a:ext cx="568043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>
                <a:ea typeface="+mn-lt"/>
                <a:cs typeface="+mn-lt"/>
              </a:rPr>
              <a:t>boxmodel</a:t>
            </a:r>
            <a:r>
              <a:rPr lang="ko-KR" altLang="en-US" sz="2500" b="1" dirty="0">
                <a:ea typeface="+mn-lt"/>
                <a:cs typeface="+mn-lt"/>
              </a:rPr>
              <a:t> 만들기</a:t>
            </a:r>
            <a:endParaRPr lang="ko-KR" b="1"/>
          </a:p>
        </p:txBody>
      </p:sp>
      <p:sp>
        <p:nvSpPr>
          <p:cNvPr id="23" name="TextBox 22"/>
          <p:cNvSpPr txBox="1"/>
          <p:nvPr/>
        </p:nvSpPr>
        <p:spPr>
          <a:xfrm>
            <a:off x="7494102" y="1348461"/>
            <a:ext cx="1153286" cy="366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출력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AB71-5487-70F3-7126-A8CD21D496A7}"/>
              </a:ext>
            </a:extLst>
          </p:cNvPr>
          <p:cNvSpPr txBox="1"/>
          <p:nvPr/>
        </p:nvSpPr>
        <p:spPr>
          <a:xfrm>
            <a:off x="654824" y="3897612"/>
            <a:ext cx="558829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박스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모델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&lt;/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&gt;margin 30px. padding 20px, border 5px</a:t>
            </a: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의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빨간색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점선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&lt;/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&gt; &lt;</a:t>
            </a:r>
            <a:r>
              <a:rPr lang="en-US" sz="1600" b="1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hr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/&gt;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sz="16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600" b="1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img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src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="</a:t>
            </a:r>
            <a:r>
              <a:rPr lang="ko-KR" altLang="en-US" sz="1600" b="1" dirty="0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이미지</a:t>
            </a:r>
            <a:r>
              <a:rPr lang="en-US" sz="16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b="1" dirty="0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링크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" alt="</a:t>
            </a:r>
            <a:r>
              <a:rPr lang="ko-KR" altLang="en-US" sz="1600" b="1" dirty="0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고양이눈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"&gt; &lt;/div&gt;</a:t>
            </a:r>
            <a:endParaRPr lang="ko-KR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FDA3-4F30-7A02-0737-7B15BEA78B67}"/>
              </a:ext>
            </a:extLst>
          </p:cNvPr>
          <p:cNvSpPr txBox="1"/>
          <p:nvPr/>
        </p:nvSpPr>
        <p:spPr>
          <a:xfrm>
            <a:off x="655320" y="4905420"/>
            <a:ext cx="62641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Malgun Gothic"/>
                <a:ea typeface="+mn-lt"/>
                <a:cs typeface="+mn-lt"/>
              </a:rPr>
              <a:t>&lt;style&gt; </a:t>
            </a:r>
            <a:r>
              <a:rPr lang="en-US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div </a:t>
            </a:r>
            <a:r>
              <a:rPr lang="en-US" b="1" dirty="0">
                <a:latin typeface="Malgun Gothic"/>
                <a:ea typeface="+mn-lt"/>
                <a:cs typeface="+mn-lt"/>
              </a:rPr>
              <a:t>{ </a:t>
            </a:r>
            <a:r>
              <a:rPr lang="en-US" b="1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</a:t>
            </a:r>
            <a:r>
              <a:rPr lang="en-US" b="1" dirty="0" err="1">
                <a:latin typeface="Malgun Gothic"/>
                <a:ea typeface="+mn-lt"/>
                <a:cs typeface="+mn-lt"/>
              </a:rPr>
              <a:t>:yellow</a:t>
            </a:r>
            <a:r>
              <a:rPr lang="en-US" b="1" dirty="0">
                <a:latin typeface="Malgun Gothic"/>
                <a:ea typeface="+mn-lt"/>
                <a:cs typeface="+mn-lt"/>
              </a:rPr>
              <a:t>; </a:t>
            </a:r>
            <a:r>
              <a:rPr lang="en-US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padding</a:t>
            </a:r>
            <a:r>
              <a:rPr lang="en-US" b="1" dirty="0">
                <a:latin typeface="Malgun Gothic"/>
                <a:ea typeface="+mn-lt"/>
                <a:cs typeface="+mn-lt"/>
              </a:rPr>
              <a:t>: 20px; </a:t>
            </a:r>
            <a:r>
              <a:rPr lang="en-US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border</a:t>
            </a:r>
            <a:r>
              <a:rPr lang="en-US" b="1" dirty="0">
                <a:latin typeface="Malgun Gothic"/>
                <a:ea typeface="+mn-lt"/>
                <a:cs typeface="+mn-lt"/>
              </a:rPr>
              <a:t>:5px dashed red; margin: 30px; } &lt;/style&gt;</a:t>
            </a:r>
            <a:endParaRPr lang="ko-KR" altLang="en-US" b="1">
              <a:latin typeface="Malgun Gothic"/>
              <a:ea typeface="Malgun Gothic"/>
            </a:endParaRP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0E8032-147D-5720-619C-5874D91C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66" y="2013938"/>
            <a:ext cx="2743200" cy="39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E6DF6-E6F5-A2A3-3C86-8FAAA6044A7B}"/>
              </a:ext>
            </a:extLst>
          </p:cNvPr>
          <p:cNvSpPr txBox="1"/>
          <p:nvPr/>
        </p:nvSpPr>
        <p:spPr>
          <a:xfrm>
            <a:off x="552772" y="1489128"/>
            <a:ext cx="6404674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>
                <a:latin typeface="Malgun Gothic"/>
              </a:rPr>
              <a:t>CSS style </a:t>
            </a:r>
            <a:r>
              <a:rPr lang="ko-KR" altLang="en-US" sz="1500" dirty="0">
                <a:latin typeface="Malgun Gothic"/>
                <a:ea typeface="Malgun Gothic"/>
              </a:rPr>
              <a:t>각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요소를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감싸고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박스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모델</a:t>
            </a:r>
            <a:r>
              <a:rPr lang="en-US" altLang="ko-KR" sz="1500" dirty="0">
                <a:latin typeface="Malgun Gothic"/>
              </a:rPr>
              <a:t>(M B P C) </a:t>
            </a:r>
            <a:r>
              <a:rPr lang="ko-KR" altLang="en-US" sz="1500" dirty="0">
                <a:latin typeface="Malgun Gothic"/>
                <a:ea typeface="Malgun Gothic"/>
              </a:rPr>
              <a:t>꾸미기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1 (1) </a:t>
            </a:r>
            <a:r>
              <a:rPr lang="ko-KR" altLang="en-US" sz="1500" dirty="0">
                <a:latin typeface="Malgun Gothic"/>
                <a:ea typeface="Malgun Gothic"/>
              </a:rPr>
              <a:t>각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요소</a:t>
            </a:r>
            <a:r>
              <a:rPr lang="en-US" altLang="ko-KR" sz="1500" dirty="0">
                <a:latin typeface="Malgun Gothic"/>
              </a:rPr>
              <a:t>(content)</a:t>
            </a:r>
            <a:r>
              <a:rPr lang="ko-KR" altLang="en-US" sz="1500" dirty="0">
                <a:latin typeface="Malgun Gothic"/>
                <a:ea typeface="Malgun Gothic"/>
              </a:rPr>
              <a:t>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밖에서부터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Margin Border Padding content </a:t>
            </a:r>
            <a:r>
              <a:rPr lang="ko-KR" altLang="en-US" sz="1500" dirty="0">
                <a:latin typeface="Malgun Gothic"/>
                <a:ea typeface="Malgun Gothic"/>
              </a:rPr>
              <a:t>순서로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감싸져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있다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b="1" dirty="0">
                <a:latin typeface="Malgun Gothic"/>
                <a:ea typeface="Malgun Gothic"/>
              </a:rPr>
              <a:t>콘텐츠</a:t>
            </a:r>
            <a:r>
              <a:rPr lang="ko-KR" altLang="en-US" sz="1500" dirty="0">
                <a:latin typeface="Malgun Gothic"/>
                <a:ea typeface="Malgun Gothic"/>
              </a:rPr>
              <a:t> : </a:t>
            </a:r>
            <a:r>
              <a:rPr lang="en-US" altLang="ko-KR" sz="1500" dirty="0">
                <a:latin typeface="Malgun Gothic"/>
              </a:rPr>
              <a:t>HTML </a:t>
            </a:r>
            <a:r>
              <a:rPr lang="ko-KR" altLang="en-US" sz="1500" dirty="0">
                <a:latin typeface="Malgun Gothic"/>
                <a:ea typeface="Malgun Gothic"/>
              </a:rPr>
              <a:t>태그의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텍스트나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이미지가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출력되는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부분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b="1" dirty="0">
                <a:latin typeface="Malgun Gothic"/>
                <a:ea typeface="Malgun Gothic"/>
              </a:rPr>
              <a:t>패딩</a:t>
            </a:r>
            <a:r>
              <a:rPr lang="en-US" altLang="ko-KR" sz="1500" dirty="0">
                <a:latin typeface="Malgun Gothic"/>
              </a:rPr>
              <a:t> :</a:t>
            </a:r>
            <a:r>
              <a:rPr lang="en-US" altLang="ko-KR" sz="1500" dirty="0">
                <a:latin typeface="Malgun Gothic"/>
                <a:ea typeface="Malgun Gothic"/>
              </a:rPr>
              <a:t> </a:t>
            </a:r>
            <a:r>
              <a:rPr lang="ko-KR" altLang="en-US" sz="1500" dirty="0">
                <a:latin typeface="Malgun Gothic"/>
                <a:ea typeface="Malgun Gothic"/>
              </a:rPr>
              <a:t>콘텐츠를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직접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둘러싸고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내부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여백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b="1" dirty="0">
                <a:latin typeface="Malgun Gothic"/>
                <a:ea typeface="Malgun Gothic"/>
              </a:rPr>
              <a:t>테두리 : </a:t>
            </a:r>
            <a:r>
              <a:rPr lang="en-US" altLang="ko-KR" sz="1500" dirty="0">
                <a:latin typeface="Malgun Gothic"/>
                <a:ea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패딩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외부의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테두리로서</a:t>
            </a:r>
            <a:r>
              <a:rPr lang="en-US" altLang="ko-KR" sz="1500" dirty="0">
                <a:latin typeface="Malgun Gothic"/>
              </a:rPr>
              <a:t>,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직선이나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점선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혹은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이미지로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테두리를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그릴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있음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b="1" dirty="0">
                <a:latin typeface="Malgun Gothic"/>
                <a:ea typeface="Malgun Gothic"/>
              </a:rPr>
              <a:t>여백</a:t>
            </a:r>
            <a:r>
              <a:rPr lang="en-US" altLang="ko-KR" sz="1500" dirty="0">
                <a:latin typeface="Malgun Gothic"/>
              </a:rPr>
              <a:t> :</a:t>
            </a:r>
            <a:r>
              <a:rPr lang="en-US" altLang="ko-KR" sz="1500" dirty="0">
                <a:latin typeface="Malgun Gothic"/>
                <a:ea typeface="Malgun Gothic"/>
              </a:rPr>
              <a:t> </a:t>
            </a:r>
            <a:r>
              <a:rPr lang="ko-KR" altLang="en-US" sz="1500" dirty="0">
                <a:latin typeface="Malgun Gothic"/>
                <a:ea typeface="Malgun Gothic"/>
              </a:rPr>
              <a:t>박스의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맨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바깥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영역이며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테두리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바깥의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공간으로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인접한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아래</a:t>
            </a:r>
            <a:r>
              <a:rPr lang="en-US" altLang="ko-KR" sz="1500" dirty="0">
                <a:latin typeface="Malgun Gothic"/>
              </a:rPr>
              <a:t>, </a:t>
            </a:r>
            <a:r>
              <a:rPr lang="ko-KR" altLang="en-US" sz="1500" dirty="0">
                <a:latin typeface="Malgun Gothic"/>
                <a:ea typeface="Malgun Gothic"/>
              </a:rPr>
              <a:t>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이웃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태그의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박스와의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거리</a:t>
            </a:r>
            <a:endParaRPr lang="en-US" altLang="ko-KR" sz="15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35530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/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107" y="2636901"/>
            <a:ext cx="9999550" cy="199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맑은 고딕"/>
                <a:ea typeface="맑은 고딕"/>
              </a:rPr>
              <a:t>1. </a:t>
            </a:r>
            <a:r>
              <a:rPr lang="en-US" altLang="ko-KR" sz="2500" dirty="0" err="1">
                <a:latin typeface="맑은 고딕"/>
                <a:ea typeface="맑은 고딕"/>
              </a:rPr>
              <a:t>iframe,figure,input</a:t>
            </a:r>
            <a:r>
              <a:rPr lang="ko-KR" altLang="en-US" sz="2500" dirty="0">
                <a:latin typeface="맑은 고딕"/>
                <a:ea typeface="맑은 고딕"/>
              </a:rPr>
              <a:t> 등 태그에 대해서 공부하였습니다</a:t>
            </a:r>
            <a:r>
              <a:rPr lang="en-US" altLang="ko-KR" sz="2500" dirty="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 dirty="0">
                <a:latin typeface="맑은 고딕"/>
                <a:ea typeface="맑은 고딕"/>
              </a:rPr>
              <a:t>2.</a:t>
            </a:r>
            <a:r>
              <a:rPr lang="ko-KR" altLang="en-US" sz="2500" dirty="0">
                <a:latin typeface="맑은 고딕"/>
                <a:ea typeface="맑은 고딕"/>
              </a:rPr>
              <a:t> </a:t>
            </a:r>
            <a:r>
              <a:rPr lang="en-US" altLang="ko-KR" sz="2500" dirty="0">
                <a:latin typeface="맑은 고딕"/>
                <a:ea typeface="맑은 고딕"/>
              </a:rPr>
              <a:t>div / span</a:t>
            </a:r>
            <a:r>
              <a:rPr lang="ko-KR" altLang="en-US" sz="2500" dirty="0">
                <a:latin typeface="맑은 고딕"/>
                <a:ea typeface="맑은 고딕"/>
              </a:rPr>
              <a:t> 태그 와 속성에 대해서 공부하였습니다</a:t>
            </a:r>
            <a:r>
              <a:rPr lang="en-US" altLang="ko-KR" sz="2500" dirty="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 dirty="0">
                <a:latin typeface="맑은 고딕"/>
                <a:ea typeface="맑은 고딕"/>
              </a:rPr>
              <a:t>3.</a:t>
            </a:r>
            <a:r>
              <a:rPr lang="ko-KR" altLang="en-US" sz="2500" dirty="0">
                <a:latin typeface="맑은 고딕"/>
                <a:ea typeface="맑은 고딕"/>
              </a:rPr>
              <a:t> </a:t>
            </a:r>
            <a:r>
              <a:rPr lang="en-US" altLang="ko-KR" sz="2500" dirty="0">
                <a:latin typeface="맑은 고딕"/>
                <a:ea typeface="맑은 고딕"/>
              </a:rPr>
              <a:t>semantic </a:t>
            </a:r>
            <a:r>
              <a:rPr lang="ko-KR" altLang="en-US" sz="2500" dirty="0">
                <a:latin typeface="맑은 고딕"/>
                <a:ea typeface="맑은 고딕"/>
              </a:rPr>
              <a:t>태그 및 속성에 대해서 공부하였습니다</a:t>
            </a:r>
            <a:r>
              <a:rPr lang="en-US" altLang="ko-KR" sz="2500" dirty="0"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410" y="1305592"/>
            <a:ext cx="698810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dirty="0" err="1">
                <a:latin typeface="Malgun Gothic"/>
                <a:ea typeface="Malgun Gothic"/>
                <a:cs typeface="+mn-lt"/>
              </a:rPr>
              <a:t>style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dirty="0">
                <a:latin typeface="Malgun Gothic"/>
                <a:ea typeface="Malgun Gothic"/>
                <a:cs typeface="+mn-lt"/>
              </a:rPr>
              <a:t>태그로 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body</a:t>
            </a:r>
            <a:r>
              <a:rPr 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안에 있는 </a:t>
            </a:r>
            <a:r>
              <a:rPr lang="ko-KR" dirty="0">
                <a:latin typeface="Malgun Gothic"/>
                <a:ea typeface="Malgun Gothic"/>
                <a:cs typeface="+mn-lt"/>
              </a:rPr>
              <a:t>각자의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영역을 나누어서</a:t>
            </a:r>
            <a:r>
              <a:rPr lang="ko-KR" dirty="0">
                <a:latin typeface="Malgun Gothic"/>
                <a:ea typeface="Malgun Gothic"/>
                <a:cs typeface="+mn-lt"/>
              </a:rPr>
              <a:t> 삽입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dirty="0">
                <a:latin typeface="Malgun Gothic"/>
                <a:ea typeface="Malgun Gothic"/>
                <a:cs typeface="+mn-lt"/>
              </a:rPr>
              <a:t>가능</a:t>
            </a:r>
            <a:endParaRPr lang="ko-KR">
              <a:latin typeface="Malgun Gothic"/>
              <a:ea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334" y="544401"/>
            <a:ext cx="3816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latin typeface="Malgun Gothic"/>
                <a:ea typeface="Malgun Gothic"/>
                <a:cs typeface="+mn-lt"/>
              </a:rPr>
              <a:t>CSS3 스타일</a:t>
            </a:r>
            <a:endParaRPr lang="en-US" altLang="ko-KR" sz="25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4FD04-19E8-F553-D4FE-93833062F3E1}"/>
              </a:ext>
            </a:extLst>
          </p:cNvPr>
          <p:cNvSpPr txBox="1"/>
          <p:nvPr/>
        </p:nvSpPr>
        <p:spPr>
          <a:xfrm>
            <a:off x="981645" y="2133076"/>
            <a:ext cx="720242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span</a:t>
            </a:r>
            <a:r>
              <a:rPr lang="ko-KR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{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: </a:t>
            </a:r>
            <a:r>
              <a:rPr lang="ko-KR" b="1" dirty="0" err="1">
                <a:solidFill>
                  <a:schemeClr val="accent4"/>
                </a:solidFill>
                <a:latin typeface="Malgun Gothic"/>
                <a:ea typeface="Malgun Gothic"/>
                <a:cs typeface="+mn-lt"/>
              </a:rPr>
              <a:t>blue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; </a:t>
            </a:r>
            <a:r>
              <a:rPr lang="ko-KR" b="1" dirty="0" err="1">
                <a:solidFill>
                  <a:schemeClr val="accent5"/>
                </a:solidFill>
                <a:latin typeface="Malgun Gothic"/>
                <a:ea typeface="Malgun Gothic"/>
                <a:cs typeface="+mn-lt"/>
              </a:rPr>
              <a:t>font-size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:</a:t>
            </a:r>
            <a:r>
              <a:rPr lang="en-US" altLang="ko-KR" b="1" dirty="0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20px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;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}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Malgun Gothic"/>
                <a:ea typeface="+mn-lt"/>
                <a:cs typeface="+mn-lt"/>
              </a:rPr>
              <a:t>/*</a:t>
            </a:r>
            <a:r>
              <a:rPr lang="ko-KR" b="1" dirty="0">
                <a:solidFill>
                  <a:schemeClr val="accent2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Malgun Gothic"/>
                <a:ea typeface="+mn-lt"/>
                <a:cs typeface="+mn-lt"/>
              </a:rPr>
              <a:t>span</a:t>
            </a:r>
            <a:r>
              <a:rPr lang="ko-KR" b="1" dirty="0">
                <a:solidFill>
                  <a:schemeClr val="accent2"/>
                </a:solidFill>
                <a:latin typeface="Malgun Gothic"/>
                <a:ea typeface="Malgun Gothic"/>
                <a:cs typeface="+mn-lt"/>
              </a:rPr>
              <a:t> 태그 스타일 선언 */</a:t>
            </a:r>
            <a:endParaRPr lang="ko-KR" b="1">
              <a:solidFill>
                <a:schemeClr val="accent2"/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6CFB2-FEAA-BA1C-00C0-D4598E2C5CA2}"/>
              </a:ext>
            </a:extLst>
          </p:cNvPr>
          <p:cNvSpPr txBox="1"/>
          <p:nvPr/>
        </p:nvSpPr>
        <p:spPr>
          <a:xfrm>
            <a:off x="1039416" y="2926556"/>
            <a:ext cx="801171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ko-KR" altLang="en-US" b="1" dirty="0" err="1">
                <a:latin typeface="Malgun Gothic"/>
                <a:ea typeface="Malgun Gothic"/>
              </a:rPr>
              <a:t>셀럭터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</a:rPr>
              <a:t>CSS3 </a:t>
            </a:r>
            <a:r>
              <a:rPr lang="ko-KR" altLang="en-US" dirty="0">
                <a:latin typeface="Malgun Gothic"/>
                <a:ea typeface="Malgun Gothic"/>
              </a:rPr>
              <a:t>스타일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시트를</a:t>
            </a:r>
            <a:r>
              <a:rPr lang="en-US" altLang="ko-KR" dirty="0">
                <a:latin typeface="Malgun Gothic"/>
              </a:rPr>
              <a:t> HTML </a:t>
            </a:r>
            <a:r>
              <a:rPr lang="ko-KR" altLang="en-US" dirty="0">
                <a:latin typeface="Malgun Gothic"/>
                <a:ea typeface="Malgun Gothic"/>
              </a:rPr>
              <a:t>페이지에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적용하도록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만든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이름</a:t>
            </a:r>
            <a:endParaRPr lang="en-US" altLang="ko-KR">
              <a:latin typeface="Malgun Gothic"/>
              <a:ea typeface="Malgun Gothic"/>
            </a:endParaRPr>
          </a:p>
          <a:p>
            <a:pPr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프로퍼티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스타일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이름</a:t>
            </a:r>
            <a:r>
              <a:rPr lang="en-US" altLang="ko-KR" dirty="0">
                <a:latin typeface="Malgun Gothic"/>
              </a:rPr>
              <a:t>. </a:t>
            </a:r>
            <a:r>
              <a:rPr lang="ko-KR" altLang="en-US" dirty="0">
                <a:latin typeface="Malgun Gothic"/>
                <a:ea typeface="Malgun Gothic"/>
              </a:rPr>
              <a:t>약</a:t>
            </a:r>
            <a:r>
              <a:rPr lang="en-US" altLang="ko-KR" dirty="0">
                <a:latin typeface="Malgun Gothic"/>
              </a:rPr>
              <a:t> 200</a:t>
            </a:r>
            <a:r>
              <a:rPr lang="ko-KR" altLang="en-US" dirty="0">
                <a:latin typeface="Malgun Gothic"/>
                <a:ea typeface="Malgun Gothic"/>
              </a:rPr>
              <a:t>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정도의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프로퍼티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있음</a:t>
            </a:r>
            <a:endParaRPr lang="en-US" altLang="ko-KR">
              <a:latin typeface="Malgun Gothic"/>
              <a:ea typeface="Malgun Gothic"/>
            </a:endParaRPr>
          </a:p>
          <a:p>
            <a:pPr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값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프로퍼티의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endParaRPr lang="en-US" altLang="ko-KR">
              <a:latin typeface="Malgun Gothic"/>
              <a:ea typeface="Malgun Gothic"/>
            </a:endParaRPr>
          </a:p>
          <a:p>
            <a:pPr>
              <a:buChar char="•"/>
            </a:pPr>
            <a:r>
              <a:rPr lang="ko-KR" altLang="en-US" b="1" dirty="0" err="1">
                <a:latin typeface="Malgun Gothic"/>
                <a:ea typeface="Malgun Gothic"/>
              </a:rPr>
              <a:t>주석문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스타일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시트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내에</a:t>
            </a:r>
            <a:r>
              <a:rPr lang="en-US" altLang="ko-KR" dirty="0">
                <a:latin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붙이는</a:t>
            </a:r>
            <a:r>
              <a:rPr lang="en-US" altLang="ko-KR" dirty="0">
                <a:latin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설명문으로</a:t>
            </a:r>
            <a:r>
              <a:rPr lang="en-US" altLang="ko-KR" dirty="0">
                <a:latin typeface="Malgun Gothic"/>
              </a:rPr>
              <a:t> /</a:t>
            </a:r>
            <a:r>
              <a:rPr lang="en-US" altLang="ko-KR" i="1" dirty="0">
                <a:latin typeface="Malgun Gothic"/>
              </a:rPr>
              <a:t>…</a:t>
            </a:r>
            <a:r>
              <a:rPr lang="en-US" altLang="ko-KR" dirty="0">
                <a:latin typeface="Malgun Gothic"/>
              </a:rPr>
              <a:t>/. </a:t>
            </a:r>
            <a:r>
              <a:rPr lang="ko-KR" altLang="en-US" dirty="0">
                <a:latin typeface="Malgun Gothic"/>
                <a:ea typeface="Malgun Gothic"/>
              </a:rPr>
              <a:t>여러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줄</a:t>
            </a:r>
            <a:r>
              <a:rPr lang="en-US" altLang="ko-KR" dirty="0">
                <a:latin typeface="Malgun Gothic"/>
              </a:rPr>
              <a:t>, </a:t>
            </a:r>
            <a:r>
              <a:rPr lang="ko-KR" altLang="en-US" dirty="0">
                <a:latin typeface="Malgun Gothic"/>
                <a:ea typeface="Malgun Gothic"/>
              </a:rPr>
              <a:t>아무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위치에나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사용가능</a:t>
            </a:r>
            <a:endParaRPr lang="en-US" altLang="ko-KR">
              <a:latin typeface="Malgun Gothic"/>
              <a:ea typeface="Malgun Gothic"/>
            </a:endParaRPr>
          </a:p>
          <a:p>
            <a:pPr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대소문자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구분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없음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Malgun Gothic"/>
                <a:ea typeface="+mn-lt"/>
                <a:cs typeface="+mn-lt"/>
              </a:rPr>
              <a:t>body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{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background-color</a:t>
            </a:r>
            <a:r>
              <a:rPr lang="en-US" altLang="ko-KR" b="1" dirty="0" err="1">
                <a:latin typeface="Malgun Gothic"/>
                <a:ea typeface="+mn-lt"/>
                <a:cs typeface="+mn-lt"/>
              </a:rPr>
              <a:t>:</a:t>
            </a:r>
            <a:r>
              <a:rPr lang="en-US" altLang="ko-KR" b="1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mistyrose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;}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r>
              <a:rPr lang="en-US" altLang="ko-KR" b="1" dirty="0">
                <a:solidFill>
                  <a:schemeClr val="accent2"/>
                </a:solidFill>
                <a:latin typeface="Malgun Gothic"/>
                <a:ea typeface="+mn-lt"/>
                <a:cs typeface="+mn-lt"/>
              </a:rPr>
              <a:t>BODY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{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b="1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Background-Color</a:t>
            </a:r>
            <a:r>
              <a:rPr lang="en-US" altLang="ko-KR" b="1" dirty="0" err="1">
                <a:latin typeface="Malgun Gothic"/>
                <a:ea typeface="+mn-lt"/>
                <a:cs typeface="+mn-lt"/>
              </a:rPr>
              <a:t>:</a:t>
            </a:r>
            <a:r>
              <a:rPr lang="en-US" altLang="ko-KR" b="1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MISTYROSE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;}</a:t>
            </a:r>
            <a:endParaRPr lang="ko-KR" altLang="en-US" b="1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881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629" y="1591342"/>
            <a:ext cx="6595201" cy="3539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700" dirty="0" err="1">
                <a:latin typeface="Malgun Gothic"/>
                <a:ea typeface="Malgun Gothic"/>
                <a:cs typeface="+mn-lt"/>
              </a:rPr>
              <a:t>css</a:t>
            </a:r>
            <a:r>
              <a:rPr lang="ko-KR" sz="1700" dirty="0">
                <a:latin typeface="Malgun Gothic"/>
                <a:ea typeface="Malgun Gothic"/>
                <a:cs typeface="+mn-lt"/>
              </a:rPr>
              <a:t> 파일 </a:t>
            </a:r>
            <a:r>
              <a:rPr lang="en-US" altLang="ko-KR" sz="1700" dirty="0">
                <a:latin typeface="Malgun Gothic"/>
                <a:ea typeface="+mn-lt"/>
                <a:cs typeface="+mn-lt"/>
              </a:rPr>
              <a:t>external.css</a:t>
            </a:r>
            <a:r>
              <a:rPr lang="ko-KR" altLang="en-US" sz="17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700" dirty="0">
                <a:latin typeface="Malgun Gothic"/>
                <a:ea typeface="Malgun Gothic"/>
                <a:cs typeface="+mn-lt"/>
              </a:rPr>
              <a:t>파일 </a:t>
            </a:r>
            <a:r>
              <a:rPr lang="ko-KR" altLang="en-US" sz="1700" dirty="0">
                <a:latin typeface="Malgun Gothic"/>
                <a:ea typeface="Malgun Gothic"/>
                <a:cs typeface="+mn-lt"/>
              </a:rPr>
              <a:t>코드를 </a:t>
            </a:r>
            <a:r>
              <a:rPr lang="ko-KR" sz="1700" dirty="0">
                <a:latin typeface="Malgun Gothic"/>
                <a:ea typeface="Malgun Gothic"/>
                <a:cs typeface="+mn-lt"/>
              </a:rPr>
              <a:t>받음 </a:t>
            </a:r>
            <a:r>
              <a:rPr lang="en-US" altLang="ko-KR" sz="1700" dirty="0" err="1">
                <a:latin typeface="Malgun Gothic"/>
                <a:ea typeface="+mn-lt"/>
                <a:cs typeface="+mn-lt"/>
              </a:rPr>
              <a:t>href</a:t>
            </a:r>
            <a:r>
              <a:rPr lang="ko-KR" sz="1700" dirty="0">
                <a:latin typeface="Malgun Gothic"/>
                <a:ea typeface="Malgun Gothic"/>
                <a:cs typeface="+mn-lt"/>
              </a:rPr>
              <a:t>="</a:t>
            </a:r>
            <a:r>
              <a:rPr lang="en-US" altLang="ko-KR" sz="1700" dirty="0">
                <a:latin typeface="Malgun Gothic"/>
                <a:ea typeface="+mn-lt"/>
                <a:cs typeface="+mn-lt"/>
              </a:rPr>
              <a:t>external.</a:t>
            </a:r>
            <a:r>
              <a:rPr lang="ko-KR" sz="1700" dirty="0" err="1">
                <a:latin typeface="Malgun Gothic"/>
                <a:ea typeface="Malgun Gothic"/>
                <a:cs typeface="+mn-lt"/>
              </a:rPr>
              <a:t>css"로</a:t>
            </a:r>
            <a:r>
              <a:rPr lang="ko-KR" altLang="en-US" sz="17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700" dirty="0">
                <a:latin typeface="Malgun Gothic"/>
                <a:ea typeface="Malgun Gothic"/>
                <a:cs typeface="+mn-lt"/>
              </a:rPr>
              <a:t>받음</a:t>
            </a:r>
            <a:endParaRPr lang="ko-KR" sz="1700">
              <a:latin typeface="Malgun Gothic"/>
              <a:ea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334" y="544401"/>
            <a:ext cx="4364164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latin typeface="Malgun Gothic"/>
                <a:ea typeface="Malgun Gothic"/>
                <a:cs typeface="+mn-lt"/>
              </a:rPr>
              <a:t>스타일 합치기 </a:t>
            </a:r>
            <a:r>
              <a:rPr lang="ko-KR" sz="2500" b="1" dirty="0" err="1">
                <a:latin typeface="Malgun Gothic"/>
                <a:ea typeface="Malgun Gothic"/>
                <a:cs typeface="+mn-lt"/>
              </a:rPr>
              <a:t>오버라이딩</a:t>
            </a:r>
            <a:endParaRPr lang="ko-KR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4FD04-19E8-F553-D4FE-93833062F3E1}"/>
              </a:ext>
            </a:extLst>
          </p:cNvPr>
          <p:cNvSpPr txBox="1"/>
          <p:nvPr/>
        </p:nvSpPr>
        <p:spPr>
          <a:xfrm>
            <a:off x="797099" y="2287857"/>
            <a:ext cx="2880453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Malgun Gothic"/>
                <a:ea typeface="Malgun Gothic"/>
                <a:cs typeface="Times New Roman"/>
              </a:rPr>
              <a:t>우선 순위 </a:t>
            </a:r>
            <a:r>
              <a:rPr lang="en-US" altLang="ko-KR" sz="1600" b="1" dirty="0">
                <a:latin typeface="Malgun Gothic"/>
                <a:ea typeface="+mn-lt"/>
                <a:cs typeface="Times New Roman"/>
              </a:rPr>
              <a:t>1</a:t>
            </a:r>
            <a:endParaRPr lang="ko-KR" altLang="ko-KR" sz="1600" b="1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내장 코드 안의 스타일 태그</a:t>
            </a:r>
            <a:endParaRPr lang="en-US" sz="1600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우선 순위 </a:t>
            </a:r>
            <a:r>
              <a:rPr lang="en-US" altLang="ko-KR" sz="1600" b="1" dirty="0">
                <a:latin typeface="Malgun Gothic"/>
                <a:ea typeface="+mn-lt"/>
                <a:cs typeface="+mn-lt"/>
              </a:rPr>
              <a:t>2</a:t>
            </a:r>
            <a:endParaRPr lang="ko-KR" altLang="ko-KR" sz="1600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내부에 </a:t>
            </a:r>
            <a:r>
              <a:rPr lang="ko-KR" altLang="en-US" sz="1600" dirty="0" err="1">
                <a:latin typeface="Malgun Gothic"/>
                <a:ea typeface="Malgun Gothic"/>
                <a:cs typeface="+mn-lt"/>
              </a:rPr>
              <a:t>코딩된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 스타일 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</a:t>
            </a:r>
          </a:p>
          <a:p>
            <a:pPr>
              <a:defRPr/>
            </a:pPr>
            <a:r>
              <a:rPr lang="ko-KR" altLang="en-US" sz="1600" b="1" dirty="0">
                <a:latin typeface="Malgun Gothic"/>
                <a:ea typeface="Malgun Gothic"/>
                <a:cs typeface="+mn-lt"/>
              </a:rPr>
              <a:t>우선 순위 </a:t>
            </a:r>
            <a:r>
              <a:rPr lang="en-US" altLang="ko-KR" sz="1600" b="1" dirty="0">
                <a:latin typeface="Malgun Gothic"/>
                <a:ea typeface="+mn-lt"/>
                <a:cs typeface="+mn-lt"/>
              </a:rPr>
              <a:t>3</a:t>
            </a:r>
            <a:endParaRPr lang="ko-KR" altLang="ko-KR" sz="1600" b="1" dirty="0">
              <a:latin typeface="Malgun Gothic"/>
              <a:ea typeface="Malgun Gothic"/>
              <a:cs typeface="Times New Roman"/>
            </a:endParaRPr>
          </a:p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내부에 </a:t>
            </a:r>
            <a:r>
              <a:rPr lang="ko-KR" altLang="en-US" sz="1600" dirty="0" err="1">
                <a:latin typeface="Malgun Gothic"/>
                <a:ea typeface="Malgun Gothic"/>
                <a:cs typeface="+mn-lt"/>
              </a:rPr>
              <a:t>코딩된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스타일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태그</a:t>
            </a:r>
            <a:endParaRPr lang="ko-KR" altLang="en-US" sz="1600" dirty="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21D77-18AD-5EA3-5137-0BA601AC15F1}"/>
              </a:ext>
            </a:extLst>
          </p:cNvPr>
          <p:cNvSpPr txBox="1"/>
          <p:nvPr/>
        </p:nvSpPr>
        <p:spPr>
          <a:xfrm>
            <a:off x="765571" y="4194572"/>
            <a:ext cx="59519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>
                <a:solidFill>
                  <a:schemeClr val="accent6"/>
                </a:solidFill>
              </a:rPr>
              <a:t>h3</a:t>
            </a:r>
            <a:r>
              <a:rPr lang="en-US" altLang="ko-KR" dirty="0"/>
              <a:t>&gt;p </a:t>
            </a:r>
            <a:r>
              <a:rPr lang="ko-KR" altLang="en-US" dirty="0"/>
              <a:t>태그에</a:t>
            </a:r>
            <a:r>
              <a:rPr lang="en-US" altLang="ko-KR" dirty="0"/>
              <a:t> </a:t>
            </a:r>
            <a:r>
              <a:rPr lang="ko-KR" altLang="en-US" dirty="0"/>
              <a:t>중첩된</a:t>
            </a:r>
            <a:r>
              <a:rPr lang="en-US" altLang="ko-KR" dirty="0"/>
              <a:t> </a:t>
            </a:r>
            <a:r>
              <a:rPr lang="ko-KR" altLang="en-US" dirty="0"/>
              <a:t>스타일</a:t>
            </a:r>
            <a:r>
              <a:rPr lang="en-US" altLang="ko-KR" dirty="0"/>
              <a:t>&lt;/</a:t>
            </a:r>
            <a:r>
              <a:rPr lang="en-US" altLang="ko-KR" dirty="0">
                <a:solidFill>
                  <a:schemeClr val="accent6"/>
                </a:solidFill>
              </a:rPr>
              <a:t>h3</a:t>
            </a:r>
            <a:r>
              <a:rPr lang="en-US" altLang="ko-KR" dirty="0"/>
              <a:t>&gt;</a:t>
            </a:r>
            <a:endParaRPr lang="ko-KR" dirty="0"/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/>
              <a:t>&gt;Hello, students!&lt;/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/>
              <a:t>&gt;</a:t>
            </a:r>
            <a:endParaRPr lang="en-US" dirty="0"/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5"/>
                </a:solidFill>
              </a:rPr>
              <a:t>style</a:t>
            </a:r>
            <a:r>
              <a:rPr lang="en-US" altLang="ko-KR" dirty="0"/>
              <a:t>="</a:t>
            </a:r>
            <a:r>
              <a:rPr lang="en-US" altLang="ko-KR" dirty="0">
                <a:solidFill>
                  <a:schemeClr val="accent4"/>
                </a:solidFill>
              </a:rPr>
              <a:t>font-size:25px</a:t>
            </a:r>
            <a:r>
              <a:rPr lang="en-US" altLang="ko-KR" dirty="0"/>
              <a:t>;"&gt;</a:t>
            </a:r>
            <a:r>
              <a:rPr lang="ko-KR" altLang="en-US" dirty="0"/>
              <a:t>안녕하세요</a:t>
            </a:r>
            <a:r>
              <a:rPr lang="en-US" altLang="ko-KR" dirty="0"/>
              <a:t> </a:t>
            </a:r>
            <a:r>
              <a:rPr lang="ko-KR" altLang="en-US" dirty="0"/>
              <a:t>교수님</a:t>
            </a:r>
            <a:r>
              <a:rPr lang="en-US" altLang="ko-KR" dirty="0"/>
              <a:t>!&lt;/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/>
              <a:t>&gt;</a:t>
            </a:r>
            <a:endParaRPr 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F659B97-A8D2-D75E-5954-B58063C5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8" y="2543338"/>
            <a:ext cx="3802856" cy="2176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>
                <a:latin typeface="Malgun Gothic"/>
                <a:ea typeface="Malgun Gothic"/>
              </a:rPr>
              <a:t>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100" y="1263920"/>
            <a:ext cx="530337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dirty="0">
                <a:latin typeface="Malgun Gothic"/>
                <a:ea typeface="+mn-lt"/>
                <a:cs typeface="+mn-lt"/>
              </a:rPr>
              <a:t>CSS3 </a:t>
            </a:r>
            <a:r>
              <a:rPr lang="en-US" dirty="0" err="1">
                <a:latin typeface="Malgun Gothic"/>
                <a:ea typeface="+mn-lt"/>
                <a:cs typeface="+mn-lt"/>
              </a:rPr>
              <a:t>스타일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시트를</a:t>
            </a:r>
            <a:r>
              <a:rPr lang="en-US" dirty="0">
                <a:latin typeface="Malgun Gothic"/>
                <a:ea typeface="+mn-lt"/>
                <a:cs typeface="+mn-lt"/>
              </a:rPr>
              <a:t> mystyle.css </a:t>
            </a:r>
            <a:r>
              <a:rPr lang="en-US" dirty="0" err="1">
                <a:latin typeface="Malgun Gothic"/>
                <a:ea typeface="+mn-lt"/>
                <a:cs typeface="+mn-lt"/>
              </a:rPr>
              <a:t>파일로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저장하고</a:t>
            </a:r>
            <a:r>
              <a:rPr lang="en-US" dirty="0">
                <a:latin typeface="Malgun Gothic"/>
                <a:ea typeface="+mn-lt"/>
                <a:cs typeface="+mn-lt"/>
              </a:rPr>
              <a:t>, &lt;link&gt; </a:t>
            </a:r>
            <a:r>
              <a:rPr lang="en-US" dirty="0" err="1">
                <a:latin typeface="Malgun Gothic"/>
                <a:ea typeface="+mn-lt"/>
                <a:cs typeface="+mn-lt"/>
              </a:rPr>
              <a:t>태그로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불러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사용하도록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수정</a:t>
            </a:r>
            <a:endParaRPr lang="ko-KR" altLang="en-US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397" y="2522021"/>
            <a:ext cx="424853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손연재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600" i="0" strike="noStrike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hr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dirty="0">
                <a:latin typeface="Malgun Gothic"/>
                <a:ea typeface="+mn-lt"/>
                <a:cs typeface="+mn-lt"/>
              </a:rPr>
              <a:t>/&gt;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저는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체조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선수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손연재입니다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.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음악을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들으면서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책읽기를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좋아합니다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.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김치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찌개와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막국수를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무척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좋아합니다</a:t>
            </a:r>
            <a:r>
              <a:rPr lang="en-US" sz="1600" dirty="0">
                <a:latin typeface="Malgun Gothic"/>
                <a:ea typeface="+mn-lt"/>
                <a:cs typeface="+mn-lt"/>
              </a:rPr>
              <a:t>.&lt;/</a:t>
            </a:r>
            <a:r>
              <a:rPr lang="en-US" sz="16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endParaRPr lang="en-US" altLang="ko-KR" sz="1600">
              <a:latin typeface="Malgun Gothic"/>
              <a:ea typeface="+mn-lt"/>
              <a:cs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4709445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latin typeface="Malgun Gothic"/>
                <a:ea typeface="Malgun Gothic"/>
                <a:cs typeface="+mn-lt"/>
              </a:rPr>
              <a:t>&lt;</a:t>
            </a:r>
            <a:r>
              <a:rPr lang="ko-KR" sz="2500" b="1" dirty="0" err="1">
                <a:latin typeface="Malgun Gothic"/>
                <a:ea typeface="Malgun Gothic"/>
                <a:cs typeface="+mn-lt"/>
              </a:rPr>
              <a:t>link</a:t>
            </a:r>
            <a:r>
              <a:rPr lang="ko-KR" sz="2500" b="1" dirty="0">
                <a:latin typeface="Malgun Gothic"/>
                <a:ea typeface="Malgun Gothic"/>
                <a:cs typeface="+mn-lt"/>
              </a:rPr>
              <a:t>&gt; 태그로 스타일 불러오기</a:t>
            </a:r>
            <a:endParaRPr lang="ko-KR" b="1">
              <a:latin typeface="Malgun Gothic"/>
              <a:ea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1510" y="2414119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3A0E7-0886-9D91-B24E-3B2F2909E397}"/>
              </a:ext>
            </a:extLst>
          </p:cNvPr>
          <p:cNvSpPr txBox="1"/>
          <p:nvPr/>
        </p:nvSpPr>
        <p:spPr>
          <a:xfrm>
            <a:off x="884635" y="3700463"/>
            <a:ext cx="35230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Malgun Gothic"/>
              </a:rPr>
              <a:t>body</a:t>
            </a:r>
            <a:r>
              <a:rPr lang="en-US" altLang="ko-KR" dirty="0">
                <a:latin typeface="Malgun Gothic"/>
              </a:rPr>
              <a:t> {</a:t>
            </a:r>
          </a:p>
          <a:p>
            <a:r>
              <a:rPr lang="en-US" altLang="ko-KR" dirty="0">
                <a:latin typeface="Malgun Gothic"/>
              </a:rPr>
              <a:t>  </a:t>
            </a:r>
            <a:r>
              <a:rPr lang="en-US" altLang="ko-KR" dirty="0" err="1">
                <a:solidFill>
                  <a:schemeClr val="accent5"/>
                </a:solidFill>
                <a:latin typeface="Malgun Gothic"/>
              </a:rPr>
              <a:t>background-color</a:t>
            </a:r>
            <a:r>
              <a:rPr lang="en-US" altLang="ko-KR" dirty="0" err="1">
                <a:latin typeface="Malgun Gothic"/>
              </a:rPr>
              <a:t>:</a:t>
            </a:r>
            <a:r>
              <a:rPr lang="en-US" altLang="ko-KR" dirty="0" err="1">
                <a:solidFill>
                  <a:schemeClr val="accent4"/>
                </a:solidFill>
                <a:latin typeface="Malgun Gothic"/>
              </a:rPr>
              <a:t>linen</a:t>
            </a:r>
            <a:r>
              <a:rPr lang="en-US" altLang="ko-KR" dirty="0">
                <a:latin typeface="Malgun Gothic"/>
              </a:rPr>
              <a:t>;</a:t>
            </a:r>
          </a:p>
          <a:p>
            <a:r>
              <a:rPr lang="en-US" altLang="ko-KR" dirty="0">
                <a:latin typeface="Malgun Gothic"/>
              </a:rPr>
              <a:t>  </a:t>
            </a:r>
            <a:r>
              <a:rPr lang="en-US" altLang="ko-KR" dirty="0" err="1">
                <a:solidFill>
                  <a:schemeClr val="accent5"/>
                </a:solidFill>
                <a:latin typeface="Malgun Gothic"/>
              </a:rPr>
              <a:t>color</a:t>
            </a:r>
            <a:r>
              <a:rPr lang="en-US" altLang="ko-KR" dirty="0" err="1">
                <a:latin typeface="Malgun Gothic"/>
              </a:rPr>
              <a:t>:</a:t>
            </a:r>
            <a:r>
              <a:rPr lang="en-US" altLang="ko-KR" dirty="0" err="1">
                <a:solidFill>
                  <a:schemeClr val="accent4"/>
                </a:solidFill>
                <a:latin typeface="Malgun Gothic"/>
              </a:rPr>
              <a:t>blueviolet</a:t>
            </a:r>
            <a:r>
              <a:rPr lang="en-US" altLang="ko-KR" dirty="0">
                <a:latin typeface="Malgun Gothic"/>
              </a:rPr>
              <a:t>;</a:t>
            </a:r>
          </a:p>
          <a:p>
            <a:r>
              <a:rPr lang="en-US" dirty="0">
                <a:latin typeface="Malgun Gothic"/>
                <a:ea typeface="+mn-lt"/>
                <a:cs typeface="+mn-lt"/>
              </a:rPr>
              <a:t>}</a:t>
            </a:r>
            <a:endParaRPr lang="en-US">
              <a:latin typeface="Malgun Gothic"/>
              <a:ea typeface="+mn-lt"/>
            </a:endParaRPr>
          </a:p>
          <a:p>
            <a:r>
              <a:rPr lang="en-US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 </a:t>
            </a:r>
            <a:r>
              <a:rPr lang="en-US" dirty="0">
                <a:latin typeface="Malgun Gothic"/>
                <a:ea typeface="+mn-lt"/>
                <a:cs typeface="+mn-lt"/>
              </a:rPr>
              <a:t>{</a:t>
            </a:r>
            <a:endParaRPr lang="en-US" dirty="0">
              <a:latin typeface="Malgun Gothic"/>
              <a:ea typeface="+mn-lt"/>
              <a:cs typeface="Times New Roman"/>
            </a:endParaRPr>
          </a:p>
          <a:p>
            <a:r>
              <a:rPr lang="en-US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text-align</a:t>
            </a:r>
            <a:r>
              <a:rPr lang="en-US" dirty="0">
                <a:latin typeface="Malgun Gothic"/>
                <a:ea typeface="+mn-lt"/>
                <a:cs typeface="+mn-lt"/>
              </a:rPr>
              <a:t>: </a:t>
            </a:r>
            <a:r>
              <a:rPr lang="en-US" dirty="0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center</a:t>
            </a:r>
            <a:r>
              <a:rPr lang="en-US" dirty="0">
                <a:latin typeface="Malgun Gothic"/>
                <a:ea typeface="+mn-lt"/>
                <a:cs typeface="+mn-lt"/>
              </a:rPr>
              <a:t>;</a:t>
            </a:r>
            <a:endParaRPr lang="en-US" dirty="0">
              <a:latin typeface="Malgun Gothic"/>
              <a:ea typeface="+mn-lt"/>
              <a:cs typeface="Times New Roman"/>
            </a:endParaRPr>
          </a:p>
          <a:p>
            <a:r>
              <a:rPr lang="en-US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dirty="0" err="1">
                <a:latin typeface="Malgun Gothic"/>
                <a:ea typeface="+mn-lt"/>
                <a:cs typeface="+mn-lt"/>
              </a:rPr>
              <a:t>:</a:t>
            </a:r>
            <a:r>
              <a:rPr lang="en-US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darkred</a:t>
            </a:r>
            <a:r>
              <a:rPr lang="en-US" dirty="0">
                <a:latin typeface="Malgun Gothic"/>
                <a:ea typeface="+mn-lt"/>
                <a:cs typeface="+mn-lt"/>
              </a:rPr>
              <a:t>;}</a:t>
            </a:r>
            <a:endParaRPr lang="en-US" dirty="0">
              <a:latin typeface="Malgun Gothic"/>
              <a:ea typeface="+mn-lt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F86557-DED7-0C73-E1FB-7FF3F558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5" y="3161247"/>
            <a:ext cx="5594747" cy="1648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>
                <a:latin typeface="Malgun Gothic"/>
                <a:ea typeface="Malgun Gothic"/>
              </a:rPr>
              <a:t>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100" y="1263920"/>
            <a:ext cx="530337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외부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스타일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링크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가져오기</a:t>
            </a:r>
          </a:p>
          <a:p>
            <a:pPr>
              <a:defRPr/>
            </a:pPr>
            <a:r>
              <a:rPr lang="en-US" sz="1600" dirty="0">
                <a:latin typeface="Malgun Gothic"/>
                <a:ea typeface="+mn-lt"/>
                <a:cs typeface="+mn-lt"/>
              </a:rPr>
              <a:t>@import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url</a:t>
            </a:r>
            <a:r>
              <a:rPr lang="en-US" sz="1600" dirty="0">
                <a:latin typeface="Malgun Gothic"/>
                <a:ea typeface="+mn-lt"/>
                <a:cs typeface="+mn-lt"/>
              </a:rPr>
              <a:t>(mystyle.css)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같은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폴더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안에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존재하는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파일이기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 때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문에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별도의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경로지정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없이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활용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가능</a:t>
            </a:r>
          </a:p>
          <a:p>
            <a:pPr>
              <a:defRPr/>
            </a:pPr>
            <a:r>
              <a:rPr lang="en-US" sz="1600" dirty="0" err="1">
                <a:latin typeface="Malgun Gothic"/>
                <a:ea typeface="+mn-lt"/>
                <a:cs typeface="+mn-lt"/>
              </a:rPr>
              <a:t>스타일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태그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파일의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확장자명은</a:t>
            </a:r>
            <a:r>
              <a:rPr lang="en-US" sz="1600" dirty="0">
                <a:latin typeface="Malgun Gothic"/>
                <a:ea typeface="+mn-lt"/>
                <a:cs typeface="+mn-lt"/>
              </a:rPr>
              <a:t> .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css</a:t>
            </a:r>
            <a:endParaRPr lang="ko-KR" altLang="en-US" sz="1600" dirty="0" err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본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예제에서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활용한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파일명은</a:t>
            </a:r>
            <a:r>
              <a:rPr lang="en-US" sz="1600" dirty="0">
                <a:latin typeface="Malgun Gothic"/>
                <a:ea typeface="+mn-lt"/>
                <a:cs typeface="+mn-lt"/>
              </a:rPr>
              <a:t> mystyle.css</a:t>
            </a:r>
            <a:endParaRPr lang="ko-KR" altLang="en-US" sz="1600" dirty="0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ko-KR" altLang="en-US" sz="1600" dirty="0">
                <a:latin typeface="Malgun Gothic"/>
                <a:ea typeface="Malgun Gothic"/>
                <a:cs typeface="+mn-lt"/>
              </a:rPr>
              <a:t>외부에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작성된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코드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활용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가능</a:t>
            </a:r>
            <a:endParaRPr lang="en-US" sz="1600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4709445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>
                <a:latin typeface="Malgun Gothic"/>
                <a:ea typeface="+mn-lt"/>
                <a:cs typeface="+mn-lt"/>
              </a:rPr>
              <a:t>@import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500" b="1" err="1">
                <a:latin typeface="Malgun Gothic"/>
                <a:ea typeface="+mn-lt"/>
                <a:cs typeface="+mn-lt"/>
              </a:rPr>
              <a:t>url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 활용하기</a:t>
            </a:r>
            <a:endParaRPr lang="ko-KR" b="1">
              <a:latin typeface="Malgun Gothic"/>
              <a:ea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9588" y="2003353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pic>
        <p:nvPicPr>
          <p:cNvPr id="9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49B9519-8A16-17EB-C3A9-FCBA0961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66" y="3155294"/>
            <a:ext cx="5594747" cy="16487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056951-7361-0256-BF02-7474EBEC7519}"/>
              </a:ext>
            </a:extLst>
          </p:cNvPr>
          <p:cNvSpPr/>
          <p:nvPr/>
        </p:nvSpPr>
        <p:spPr>
          <a:xfrm>
            <a:off x="898303" y="5087818"/>
            <a:ext cx="424853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손연재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sz="1600" dirty="0">
                <a:latin typeface="Malgun Gothic"/>
                <a:ea typeface="+mn-lt"/>
                <a:cs typeface="+mn-lt"/>
              </a:rPr>
              <a:t>&gt;&lt;</a:t>
            </a:r>
            <a:r>
              <a:rPr lang="en-US" sz="1600" i="0" strike="noStrike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hr</a:t>
            </a:r>
            <a:r>
              <a:rPr lang="en-US" sz="16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dirty="0">
                <a:latin typeface="Malgun Gothic"/>
                <a:ea typeface="+mn-lt"/>
                <a:cs typeface="+mn-lt"/>
              </a:rPr>
              <a:t>/&gt;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latin typeface="Malgun Gothic"/>
                <a:ea typeface="+mn-lt"/>
                <a:cs typeface="+mn-lt"/>
              </a:rPr>
              <a:t>&lt;</a:t>
            </a:r>
            <a:r>
              <a:rPr lang="en-US" sz="16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저는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체조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선수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손연재입니다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.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음악을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들으면서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책읽기를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좋아합니다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.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김치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찌개와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막국수를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무척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좋아합니다</a:t>
            </a:r>
            <a:r>
              <a:rPr lang="en-US" sz="1600" dirty="0">
                <a:latin typeface="Malgun Gothic"/>
                <a:ea typeface="+mn-lt"/>
                <a:cs typeface="+mn-lt"/>
              </a:rPr>
              <a:t>.&lt;/</a:t>
            </a:r>
            <a:r>
              <a:rPr lang="en-US" sz="16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sz="1600" i="0" strike="noStrike" dirty="0">
                <a:latin typeface="Malgun Gothic"/>
                <a:ea typeface="+mn-lt"/>
                <a:cs typeface="+mn-lt"/>
              </a:rPr>
              <a:t>&gt;</a:t>
            </a:r>
            <a:endParaRPr lang="en-US" altLang="ko-KR" sz="1600">
              <a:latin typeface="Malgun Gothic"/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4AE3C-BE1F-95C9-E861-42D55F40E0BB}"/>
              </a:ext>
            </a:extLst>
          </p:cNvPr>
          <p:cNvSpPr txBox="1"/>
          <p:nvPr/>
        </p:nvSpPr>
        <p:spPr>
          <a:xfrm>
            <a:off x="991791" y="3045619"/>
            <a:ext cx="3523059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700" dirty="0">
                <a:solidFill>
                  <a:schemeClr val="accent6"/>
                </a:solidFill>
                <a:latin typeface="Malgun Gothic"/>
              </a:rPr>
              <a:t>body</a:t>
            </a:r>
            <a:r>
              <a:rPr lang="en-US" altLang="ko-KR" sz="1700" dirty="0">
                <a:latin typeface="Malgun Gothic"/>
              </a:rPr>
              <a:t> {</a:t>
            </a:r>
          </a:p>
          <a:p>
            <a:r>
              <a:rPr lang="en-US" altLang="ko-KR" sz="1700" dirty="0">
                <a:latin typeface="Malgun Gothic"/>
              </a:rPr>
              <a:t>  </a:t>
            </a:r>
            <a:r>
              <a:rPr lang="en-US" altLang="ko-KR" sz="1700" dirty="0" err="1">
                <a:solidFill>
                  <a:schemeClr val="accent5"/>
                </a:solidFill>
                <a:latin typeface="Malgun Gothic"/>
              </a:rPr>
              <a:t>background-color</a:t>
            </a:r>
            <a:r>
              <a:rPr lang="en-US" altLang="ko-KR" sz="1700" dirty="0" err="1">
                <a:latin typeface="Malgun Gothic"/>
              </a:rPr>
              <a:t>:</a:t>
            </a:r>
            <a:r>
              <a:rPr lang="en-US" altLang="ko-KR" sz="1700" dirty="0" err="1">
                <a:solidFill>
                  <a:schemeClr val="accent4"/>
                </a:solidFill>
                <a:latin typeface="Malgun Gothic"/>
              </a:rPr>
              <a:t>linen</a:t>
            </a:r>
            <a:r>
              <a:rPr lang="en-US" altLang="ko-KR" sz="1700" dirty="0">
                <a:latin typeface="Malgun Gothic"/>
              </a:rPr>
              <a:t>;</a:t>
            </a:r>
          </a:p>
          <a:p>
            <a:r>
              <a:rPr lang="en-US" altLang="ko-KR" sz="1700" dirty="0">
                <a:latin typeface="Malgun Gothic"/>
              </a:rPr>
              <a:t>  </a:t>
            </a:r>
            <a:r>
              <a:rPr lang="en-US" altLang="ko-KR" sz="1700" dirty="0" err="1">
                <a:solidFill>
                  <a:schemeClr val="accent5"/>
                </a:solidFill>
                <a:latin typeface="Malgun Gothic"/>
              </a:rPr>
              <a:t>color</a:t>
            </a:r>
            <a:r>
              <a:rPr lang="en-US" altLang="ko-KR" sz="1700" dirty="0" err="1">
                <a:latin typeface="Malgun Gothic"/>
              </a:rPr>
              <a:t>:</a:t>
            </a:r>
            <a:r>
              <a:rPr lang="en-US" altLang="ko-KR" sz="1700" dirty="0" err="1">
                <a:solidFill>
                  <a:schemeClr val="accent4"/>
                </a:solidFill>
                <a:latin typeface="Malgun Gothic"/>
              </a:rPr>
              <a:t>blueviolet</a:t>
            </a:r>
            <a:r>
              <a:rPr lang="en-US" altLang="ko-KR" sz="1700" dirty="0">
                <a:latin typeface="Malgun Gothic"/>
              </a:rPr>
              <a:t>;</a:t>
            </a:r>
          </a:p>
          <a:p>
            <a:r>
              <a:rPr lang="en-US" sz="1700" dirty="0">
                <a:latin typeface="Malgun Gothic"/>
                <a:ea typeface="+mn-lt"/>
                <a:cs typeface="+mn-lt"/>
              </a:rPr>
              <a:t>}</a:t>
            </a:r>
            <a:endParaRPr lang="en-US" sz="1700">
              <a:latin typeface="Malgun Gothic"/>
              <a:ea typeface="+mn-lt"/>
            </a:endParaRPr>
          </a:p>
          <a:p>
            <a:r>
              <a:rPr lang="en-US" sz="17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 </a:t>
            </a:r>
            <a:r>
              <a:rPr lang="en-US" sz="1700" dirty="0">
                <a:latin typeface="Malgun Gothic"/>
                <a:ea typeface="+mn-lt"/>
                <a:cs typeface="+mn-lt"/>
              </a:rPr>
              <a:t>{</a:t>
            </a:r>
            <a:endParaRPr lang="en-US" sz="1700">
              <a:latin typeface="Malgun Gothic"/>
              <a:ea typeface="+mn-lt"/>
              <a:cs typeface="Times New Roman"/>
            </a:endParaRPr>
          </a:p>
          <a:p>
            <a:r>
              <a:rPr lang="en-US" sz="1700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text-align</a:t>
            </a:r>
            <a:r>
              <a:rPr lang="en-US" sz="1700" dirty="0">
                <a:latin typeface="Malgun Gothic"/>
                <a:ea typeface="+mn-lt"/>
                <a:cs typeface="+mn-lt"/>
              </a:rPr>
              <a:t>: </a:t>
            </a:r>
            <a:r>
              <a:rPr lang="en-US" sz="1700" dirty="0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center</a:t>
            </a:r>
            <a:r>
              <a:rPr lang="en-US" sz="1700" dirty="0">
                <a:latin typeface="Malgun Gothic"/>
                <a:ea typeface="+mn-lt"/>
                <a:cs typeface="+mn-lt"/>
              </a:rPr>
              <a:t>;</a:t>
            </a:r>
            <a:endParaRPr lang="en-US" sz="1700">
              <a:latin typeface="Malgun Gothic"/>
              <a:ea typeface="+mn-lt"/>
              <a:cs typeface="Times New Roman"/>
            </a:endParaRPr>
          </a:p>
          <a:p>
            <a:r>
              <a:rPr lang="en-US" sz="1700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700" dirty="0" err="1">
                <a:latin typeface="Malgun Gothic"/>
                <a:ea typeface="+mn-lt"/>
                <a:cs typeface="+mn-lt"/>
              </a:rPr>
              <a:t>:</a:t>
            </a:r>
            <a:r>
              <a:rPr lang="en-US" sz="1700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darkred</a:t>
            </a:r>
            <a:r>
              <a:rPr lang="en-US" sz="1700" dirty="0">
                <a:latin typeface="Malgun Gothic"/>
                <a:ea typeface="+mn-lt"/>
                <a:cs typeface="+mn-lt"/>
              </a:rPr>
              <a:t>;}</a:t>
            </a:r>
            <a:endParaRPr lang="en-US" sz="1700">
              <a:latin typeface="Malgun Gothic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2199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96" y="1394889"/>
            <a:ext cx="3635597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Malgun Gothic"/>
                <a:ea typeface="+mn-lt"/>
                <a:cs typeface="+mn-lt"/>
              </a:rPr>
              <a:t>CSS3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스타일은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부모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태그로부터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상속</a:t>
            </a:r>
            <a:endParaRPr lang="ko-KR" altLang="en-US">
              <a:latin typeface="Malgun Gothic"/>
              <a:ea typeface="Malgun Gothic"/>
            </a:endParaRPr>
          </a:p>
          <a:p>
            <a:pPr>
              <a:defRPr/>
            </a:pPr>
            <a:r>
              <a:rPr lang="en-US" sz="1600" dirty="0" err="1">
                <a:latin typeface="Malgun Gothic"/>
                <a:ea typeface="+mn-lt"/>
                <a:cs typeface="+mn-lt"/>
              </a:rPr>
              <a:t>부모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태그</a:t>
            </a:r>
            <a:r>
              <a:rPr lang="en-US" sz="1600" dirty="0">
                <a:latin typeface="Malgun Gothic"/>
                <a:ea typeface="+mn-lt"/>
                <a:cs typeface="+mn-lt"/>
              </a:rPr>
              <a:t>(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부모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요소</a:t>
            </a:r>
            <a:r>
              <a:rPr lang="en-US" sz="1600" dirty="0">
                <a:latin typeface="Malgun Gothic"/>
                <a:ea typeface="+mn-lt"/>
                <a:cs typeface="+mn-lt"/>
              </a:rPr>
              <a:t>)</a:t>
            </a:r>
            <a:endParaRPr lang="en-US">
              <a:latin typeface="Malgun Gothic"/>
              <a:ea typeface="+mn-lt"/>
              <a:cs typeface="+mn-lt"/>
            </a:endParaRPr>
          </a:p>
          <a:p>
            <a:pPr>
              <a:defRPr/>
            </a:pPr>
            <a:endParaRPr lang="en-US" sz="1600" dirty="0">
              <a:latin typeface="Malgun Gothic"/>
              <a:ea typeface="+mn-lt"/>
              <a:cs typeface="+mn-lt"/>
            </a:endParaRPr>
          </a:p>
          <a:p>
            <a:pPr>
              <a:defRPr/>
            </a:pPr>
            <a:r>
              <a:rPr lang="en-US" sz="1600" b="1" dirty="0" err="1">
                <a:latin typeface="Malgun Gothic"/>
                <a:ea typeface="Malgun Gothic"/>
                <a:cs typeface="+mn-lt"/>
              </a:rPr>
              <a:t>p,em</a:t>
            </a:r>
            <a:r>
              <a:rPr lang="en-US" sz="1600" b="1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b="1" dirty="0">
                <a:latin typeface="Malgun Gothic"/>
                <a:ea typeface="Malgun Gothic"/>
                <a:cs typeface="+mn-lt"/>
              </a:rPr>
              <a:t>태그</a:t>
            </a:r>
            <a:r>
              <a:rPr lang="en-US" sz="1600" b="1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b="1" dirty="0">
                <a:latin typeface="Malgun Gothic"/>
                <a:ea typeface="Malgun Gothic"/>
                <a:cs typeface="+mn-lt"/>
              </a:rPr>
              <a:t>상속</a:t>
            </a:r>
            <a:endParaRPr lang="en-US" sz="1600" dirty="0">
              <a:ea typeface="+mn-lt"/>
              <a:cs typeface="+mn-lt"/>
            </a:endParaRPr>
          </a:p>
          <a:p>
            <a:pPr>
              <a:defRPr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자식을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둘러싸는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</a:t>
            </a:r>
            <a:endParaRPr lang="en-US" sz="1600" dirty="0">
              <a:ea typeface="+mn-lt"/>
              <a:cs typeface="+mn-lt"/>
            </a:endParaRPr>
          </a:p>
          <a:p>
            <a:pPr>
              <a:defRPr/>
            </a:pPr>
            <a:endParaRPr lang="ko-KR" altLang="en-US" sz="1600" dirty="0"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latin typeface="Malgun Gothic"/>
                <a:ea typeface="Malgun Gothic"/>
                <a:cs typeface="+mn-lt"/>
              </a:rPr>
              <a:t>&lt;p&gt;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태그는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&lt;</a:t>
            </a:r>
            <a:r>
              <a:rPr lang="en-US" sz="1600" dirty="0" err="1">
                <a:latin typeface="Malgun Gothic"/>
                <a:ea typeface="Malgun Gothic"/>
                <a:cs typeface="+mn-lt"/>
              </a:rPr>
              <a:t>em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&gt;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의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부모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</a:t>
            </a:r>
            <a:endParaRPr lang="en-US" sz="1600" dirty="0"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latin typeface="Malgun Gothic"/>
                <a:ea typeface="Malgun Gothic"/>
                <a:cs typeface="+mn-lt"/>
              </a:rPr>
              <a:t>&lt;</a:t>
            </a:r>
            <a:r>
              <a:rPr lang="en-US" sz="1600" dirty="0" err="1">
                <a:latin typeface="Malgun Gothic"/>
                <a:ea typeface="Malgun Gothic"/>
                <a:cs typeface="+mn-lt"/>
              </a:rPr>
              <a:t>em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&gt;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태그의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출력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: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글자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크기는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25px,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글자색은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부모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&lt;p&gt;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태그를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1600" dirty="0">
                <a:latin typeface="Malgun Gothic"/>
                <a:ea typeface="Malgun Gothic"/>
                <a:cs typeface="+mn-lt"/>
              </a:rPr>
              <a:t>상속받아</a:t>
            </a:r>
            <a:r>
              <a:rPr lang="en-US" sz="1600" dirty="0">
                <a:latin typeface="Malgun Gothic"/>
                <a:ea typeface="Malgun Gothic"/>
                <a:cs typeface="+mn-lt"/>
              </a:rPr>
              <a:t> green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8274" y="4489466"/>
            <a:ext cx="412018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부모 스타일 상속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hr</a:t>
            </a:r>
            <a:r>
              <a:rPr lang="ko-KR" altLang="en-US" sz="1200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/&gt;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style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color:green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;"&gt;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자식태그는 부모의 스타일을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em</a:t>
            </a:r>
            <a:r>
              <a:rPr lang="ko-KR" altLang="en-US" sz="1200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style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dirty="0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font-size:25p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x;"&gt;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상속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dirty="0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em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받는다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.</a:t>
            </a:r>
            <a:r>
              <a:rPr lang="ko-KR" altLang="en-US" sz="12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en-US" altLang="ko-KR" sz="1200" i="0" strike="noStrike" dirty="0">
                <a:latin typeface="Malgun Gothic"/>
                <a:ea typeface="+mn-lt"/>
                <a:cs typeface="+mn-lt"/>
              </a:rPr>
              <a:t>&gt;</a:t>
            </a:r>
            <a:endParaRPr lang="ko-KR" altLang="en-US">
              <a:latin typeface="Malgun Gothic"/>
              <a:ea typeface="Malgun Gothic"/>
              <a:cs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1542384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</a:rPr>
              <a:t>CSS 상속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4465" y="1917716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B94E0-25AE-DCE9-3C49-559BCC938F73}"/>
              </a:ext>
            </a:extLst>
          </p:cNvPr>
          <p:cNvSpPr txBox="1"/>
          <p:nvPr/>
        </p:nvSpPr>
        <p:spPr>
          <a:xfrm>
            <a:off x="5343525" y="926306"/>
            <a:ext cx="54161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600" b="1" dirty="0">
              <a:latin typeface="Malgun Gothic"/>
              <a:ea typeface="Malgun Gothic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F1BC8853-8C17-00C7-1E9B-9EF53CD9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94" y="2584396"/>
            <a:ext cx="4011215" cy="1689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4" y="1412748"/>
            <a:ext cx="532866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Malgun Gothic"/>
                <a:ea typeface="+mn-lt"/>
                <a:cs typeface="+mn-lt"/>
              </a:rPr>
              <a:t>border-radius :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모서리에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라운드</a:t>
            </a:r>
            <a:r>
              <a:rPr lang="en-US" sz="1600" dirty="0">
                <a:latin typeface="Malgun Gothic"/>
                <a:ea typeface="+mn-lt"/>
                <a:cs typeface="+mn-lt"/>
              </a:rPr>
              <a:t>(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둥근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모서리</a:t>
            </a:r>
            <a:r>
              <a:rPr lang="en-US" sz="1600" dirty="0">
                <a:latin typeface="Malgun Gothic"/>
                <a:ea typeface="+mn-lt"/>
                <a:cs typeface="+mn-lt"/>
              </a:rPr>
              <a:t>)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부여</a:t>
            </a:r>
            <a:endParaRPr lang="ko-KR" altLang="en-US">
              <a:latin typeface="Malgun Gothic"/>
              <a:ea typeface="Malgun Gothic"/>
            </a:endParaRPr>
          </a:p>
          <a:p>
            <a:pPr>
              <a:defRPr/>
            </a:pPr>
            <a:r>
              <a:rPr lang="en-US" sz="1600" dirty="0" err="1">
                <a:latin typeface="Malgun Gothic"/>
                <a:ea typeface="+mn-lt"/>
                <a:cs typeface="+mn-lt"/>
              </a:rPr>
              <a:t>테두리는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시계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방향으로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Malgun Gothic"/>
                <a:ea typeface="+mn-lt"/>
                <a:cs typeface="+mn-lt"/>
              </a:rPr>
              <a:t>지정을</a:t>
            </a:r>
            <a:r>
              <a:rPr lang="en-US" sz="1600" dirty="0">
                <a:latin typeface="Malgun Gothic"/>
                <a:ea typeface="+mn-lt"/>
                <a:cs typeface="+mn-lt"/>
              </a:rPr>
              <a:t> 함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7334" y="2348627"/>
            <a:ext cx="4652566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둥근 모서리 테두리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b="1" i="0" strike="noStrike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id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round1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반지름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50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픽셀인 둥근 모서리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p&gt;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id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round2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반지름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20,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40,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60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픽셀인 둥근 모서리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p&gt;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id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round3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반지름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20,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40,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20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픽셀인 둥근 모서리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&lt;/p&gt;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id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round4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반지름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20,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0,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20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픽셀인 둥근 모서리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p&gt;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p</a:t>
            </a:r>
            <a:r>
              <a:rPr lang="ko-KR" altLang="en-US" sz="1200" b="1" dirty="0">
                <a:solidFill>
                  <a:schemeClr val="accent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id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="</a:t>
            </a:r>
            <a:r>
              <a:rPr lang="en-US" altLang="ko-KR" sz="12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round5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"&gt;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반지름 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50</a:t>
            </a:r>
            <a:r>
              <a:rPr lang="ko-KR" altLang="en-US" sz="1200" b="1" dirty="0">
                <a:latin typeface="Malgun Gothic"/>
                <a:ea typeface="Malgun Gothic"/>
                <a:cs typeface="+mn-lt"/>
              </a:rPr>
              <a:t>픽셀인 둥근 모서리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&lt;/</a:t>
            </a:r>
            <a:r>
              <a:rPr lang="en-US" altLang="ko-KR" sz="1200" b="1" dirty="0">
                <a:latin typeface="Malgun Gothic"/>
                <a:ea typeface="+mn-lt"/>
                <a:cs typeface="+mn-lt"/>
              </a:rPr>
              <a:t>p</a:t>
            </a:r>
            <a:r>
              <a:rPr lang="en-US" altLang="ko-KR" sz="1200" b="1" i="0" strike="noStrike" dirty="0">
                <a:latin typeface="Malgun Gothic"/>
                <a:ea typeface="+mn-lt"/>
                <a:cs typeface="+mn-lt"/>
              </a:rPr>
              <a:t>&gt;</a:t>
            </a:r>
            <a:endParaRPr lang="ko-KR" altLang="en-US" sz="12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4191524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>
                <a:latin typeface="Malgun Gothic"/>
                <a:ea typeface="+mn-lt"/>
                <a:cs typeface="+mn-lt"/>
              </a:rPr>
              <a:t>border-radius(</a:t>
            </a:r>
            <a:r>
              <a:rPr lang="ko-KR" sz="2500" b="1" dirty="0">
                <a:latin typeface="Malgun Gothic"/>
                <a:ea typeface="Malgun Gothic"/>
                <a:cs typeface="+mn-lt"/>
              </a:rPr>
              <a:t>둥근 모서리</a:t>
            </a:r>
            <a:r>
              <a:rPr lang="en-US" altLang="ko-KR" sz="2500" b="1" dirty="0">
                <a:latin typeface="Malgun Gothic"/>
                <a:ea typeface="+mn-lt"/>
                <a:cs typeface="+mn-lt"/>
              </a:rPr>
              <a:t>)</a:t>
            </a:r>
            <a:endParaRPr lang="ko-KR" altLang="en-US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3811" y="1412748"/>
            <a:ext cx="4464558" cy="3379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Clr>
                <a:schemeClr val="tx1"/>
              </a:buClr>
              <a:buFont typeface="Arial"/>
              <a:buNone/>
              <a:defRPr/>
            </a:pPr>
            <a:endParaRPr lang="en-US" altLang="ko-KR" sz="1600" dirty="0">
              <a:latin typeface="Malgun Gothic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2117" y="1764973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D6DB-6308-2B61-0FDC-D5F3946E4BFC}"/>
              </a:ext>
            </a:extLst>
          </p:cNvPr>
          <p:cNvSpPr txBox="1"/>
          <p:nvPr/>
        </p:nvSpPr>
        <p:spPr>
          <a:xfrm>
            <a:off x="882313" y="3748088"/>
            <a:ext cx="4622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latin typeface="Malgun Gothic"/>
              </a:rPr>
              <a:t> </a:t>
            </a:r>
            <a:r>
              <a:rPr lang="en-US" altLang="ko-KR" sz="1200" b="1" dirty="0">
                <a:solidFill>
                  <a:schemeClr val="accent6"/>
                </a:solidFill>
                <a:latin typeface="Malgun Gothic"/>
              </a:rPr>
              <a:t>p </a:t>
            </a:r>
            <a:r>
              <a:rPr lang="en-US" altLang="ko-KR" sz="1200" b="1" dirty="0">
                <a:latin typeface="Malgun Gothic"/>
              </a:rPr>
              <a:t>{ background:#90d000; width: 300px; padding: 20px; }</a:t>
            </a:r>
            <a:endParaRPr lang="ko-KR" altLang="en-US" sz="1200" b="1">
              <a:latin typeface="Malgun Gothic"/>
              <a:ea typeface="Malgun Gothic"/>
            </a:endParaRPr>
          </a:p>
          <a:p>
            <a:r>
              <a:rPr lang="en-US" altLang="ko-KR" sz="1200" b="1" dirty="0">
                <a:latin typeface="Malgun Gothic"/>
              </a:rPr>
              <a:t>#round1 {border-radius: 50px;}</a:t>
            </a:r>
            <a:endParaRPr lang="en-US" sz="1200" b="1">
              <a:latin typeface="Malgun Gothic"/>
              <a:ea typeface="Malgun Gothic"/>
            </a:endParaRPr>
          </a:p>
          <a:p>
            <a:r>
              <a:rPr lang="en-US" altLang="ko-KR" sz="1200" b="1" dirty="0">
                <a:latin typeface="Malgun Gothic"/>
              </a:rPr>
              <a:t> #round2 {border-radius: 0px 20px 40px 60px;}</a:t>
            </a:r>
            <a:endParaRPr lang="en-US" sz="1200" b="1">
              <a:latin typeface="Malgun Gothic"/>
              <a:ea typeface="Malgun Gothic"/>
            </a:endParaRPr>
          </a:p>
          <a:p>
            <a:r>
              <a:rPr lang="en-US" altLang="ko-KR" sz="1200" b="1" dirty="0">
                <a:latin typeface="Malgun Gothic"/>
              </a:rPr>
              <a:t>#round3 {border-radius:0px 20px 40px;}</a:t>
            </a:r>
            <a:endParaRPr lang="en-US" sz="1200" b="1">
              <a:latin typeface="Malgun Gothic"/>
              <a:ea typeface="Malgun Gothic"/>
            </a:endParaRPr>
          </a:p>
          <a:p>
            <a:r>
              <a:rPr lang="en-US" altLang="ko-KR" sz="1200" b="1" dirty="0">
                <a:latin typeface="Malgun Gothic"/>
              </a:rPr>
              <a:t>#round4 {border-radius: 0px 20px;}</a:t>
            </a:r>
            <a:endParaRPr lang="en-US" sz="1200" b="1">
              <a:latin typeface="Malgun Gothic"/>
              <a:ea typeface="Malgun Gothic"/>
            </a:endParaRPr>
          </a:p>
          <a:p>
            <a:r>
              <a:rPr lang="en-US" altLang="ko-KR" sz="1200" b="1" dirty="0">
                <a:latin typeface="Malgun Gothic"/>
              </a:rPr>
              <a:t> #round5 {border-radius:50px; border-style: dotted; }</a:t>
            </a:r>
            <a:endParaRPr lang="en-US" altLang="ko-KR" sz="1200" b="1">
              <a:latin typeface="Malgun Gothic"/>
              <a:ea typeface="Malgun Gothic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D52CE2-91FE-6623-7D1A-36AF20A0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537761"/>
            <a:ext cx="2743200" cy="3020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334" y="544401"/>
            <a:ext cx="406234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500" b="1" dirty="0" err="1">
                <a:latin typeface="Malgun Gothic"/>
                <a:ea typeface="Malgun Gothic"/>
              </a:rPr>
              <a:t>Select</a:t>
            </a:r>
            <a:r>
              <a:rPr lang="ko-KR" altLang="en-US" sz="3500" b="1" dirty="0">
                <a:latin typeface="Malgun Gothic"/>
                <a:ea typeface="Malgun Gothic"/>
              </a:rPr>
              <a:t> 종류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8A266-FDFF-9A79-419A-14E6DBA21A74}"/>
              </a:ext>
            </a:extLst>
          </p:cNvPr>
          <p:cNvSpPr txBox="1"/>
          <p:nvPr/>
        </p:nvSpPr>
        <p:spPr>
          <a:xfrm>
            <a:off x="764400" y="1364400"/>
            <a:ext cx="3469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Malgun Gothic"/>
                <a:ea typeface="Malgun Gothic"/>
                <a:cs typeface="Times New Roman"/>
              </a:rPr>
              <a:t>태그</a:t>
            </a:r>
            <a:r>
              <a:rPr lang="en-US" altLang="ko-KR" b="1" dirty="0">
                <a:latin typeface="Malgun Gothic"/>
                <a:ea typeface="+mn-lt"/>
                <a:cs typeface="Times New Roman"/>
              </a:rPr>
              <a:t> </a:t>
            </a:r>
            <a:r>
              <a:rPr lang="ko-KR" altLang="en-US" b="1" dirty="0" err="1">
                <a:latin typeface="Malgun Gothic"/>
                <a:ea typeface="Malgun Gothic"/>
                <a:cs typeface="Times New Roman"/>
              </a:rPr>
              <a:t>셀렉터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Malgun Gothic"/>
              </a:rPr>
              <a:t>h3, li</a:t>
            </a:r>
            <a:r>
              <a:rPr lang="en-US" altLang="ko-KR" dirty="0">
                <a:latin typeface="Malgun Gothic"/>
              </a:rPr>
              <a:t> { </a:t>
            </a:r>
            <a:r>
              <a:rPr lang="en-US" altLang="ko-KR" dirty="0" err="1">
                <a:latin typeface="Malgun Gothic"/>
              </a:rPr>
              <a:t>color:brown</a:t>
            </a:r>
            <a:r>
              <a:rPr lang="en-US" altLang="ko-KR" dirty="0">
                <a:latin typeface="Malgun Gothic"/>
              </a:rPr>
              <a:t>; }</a:t>
            </a:r>
          </a:p>
          <a:p>
            <a:r>
              <a:rPr lang="en-US" altLang="ko-KR" b="1" dirty="0">
                <a:latin typeface="Malgun Gothic"/>
              </a:rPr>
              <a:t>.</a:t>
            </a:r>
            <a:r>
              <a:rPr lang="ko-KR" altLang="en-US" b="1" dirty="0">
                <a:latin typeface="Malgun Gothic"/>
                <a:ea typeface="Malgun Gothic"/>
              </a:rPr>
              <a:t>은</a:t>
            </a:r>
            <a:r>
              <a:rPr lang="en-US" altLang="ko-KR" b="1" dirty="0">
                <a:latin typeface="Malgun Gothic"/>
              </a:rPr>
              <a:t> class </a:t>
            </a:r>
            <a:r>
              <a:rPr lang="ko-KR" altLang="en-US" b="1" dirty="0" err="1">
                <a:latin typeface="Malgun Gothic"/>
                <a:ea typeface="Malgun Gothic"/>
              </a:rPr>
              <a:t>셀렉터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</a:rPr>
              <a:t>.</a:t>
            </a:r>
            <a:r>
              <a:rPr lang="en-US" altLang="ko-KR" dirty="0">
                <a:solidFill>
                  <a:schemeClr val="accent5"/>
                </a:solidFill>
                <a:latin typeface="Malgun Gothic"/>
              </a:rPr>
              <a:t>warning</a:t>
            </a:r>
            <a:r>
              <a:rPr lang="en-US" altLang="ko-KR" dirty="0">
                <a:latin typeface="Malgun Gothic"/>
              </a:rPr>
              <a:t> { </a:t>
            </a:r>
            <a:r>
              <a:rPr lang="en-US" altLang="ko-KR" dirty="0" err="1">
                <a:latin typeface="Malgun Gothic"/>
              </a:rPr>
              <a:t>color:red</a:t>
            </a:r>
            <a:r>
              <a:rPr lang="en-US" altLang="ko-KR" dirty="0">
                <a:latin typeface="Malgun Gothic"/>
              </a:rPr>
              <a:t>; }</a:t>
            </a:r>
          </a:p>
          <a:p>
            <a:r>
              <a:rPr lang="en-US" altLang="ko-KR" b="1" dirty="0">
                <a:latin typeface="Malgun Gothic"/>
                <a:ea typeface="+mn-lt"/>
                <a:cs typeface="Times New Roman"/>
              </a:rPr>
              <a:t>#</a:t>
            </a:r>
            <a:r>
              <a:rPr lang="ko-KR" altLang="en-US" b="1" dirty="0">
                <a:latin typeface="Malgun Gothic"/>
                <a:ea typeface="Malgun Gothic"/>
                <a:cs typeface="Times New Roman"/>
              </a:rPr>
              <a:t>은</a:t>
            </a:r>
            <a:r>
              <a:rPr lang="en-US" altLang="ko-KR" b="1" dirty="0">
                <a:latin typeface="Malgun Gothic"/>
                <a:ea typeface="+mn-lt"/>
                <a:cs typeface="Times New Roman"/>
              </a:rPr>
              <a:t> id </a:t>
            </a:r>
            <a:r>
              <a:rPr lang="ko-KR" altLang="en-US" b="1" dirty="0" err="1">
                <a:latin typeface="Malgun Gothic"/>
                <a:ea typeface="Malgun Gothic"/>
                <a:cs typeface="Times New Roman"/>
              </a:rPr>
              <a:t>셀렉터</a:t>
            </a:r>
            <a:endParaRPr lang="en-US" altLang="ko-KR" b="1">
              <a:latin typeface="Malgun Gothic"/>
              <a:ea typeface="Malgun Gothic"/>
              <a:cs typeface="Times New Roman"/>
            </a:endParaRPr>
          </a:p>
          <a:p>
            <a:r>
              <a:rPr lang="en-US" dirty="0">
                <a:latin typeface="Malgun Gothic"/>
                <a:ea typeface="+mn-lt"/>
                <a:cs typeface="+mn-lt"/>
              </a:rPr>
              <a:t>#</a:t>
            </a:r>
            <a:r>
              <a:rPr lang="en-US" dirty="0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list span</a:t>
            </a:r>
            <a:r>
              <a:rPr lang="en-US" dirty="0">
                <a:latin typeface="Malgun Gothic"/>
                <a:ea typeface="+mn-lt"/>
                <a:cs typeface="+mn-lt"/>
              </a:rPr>
              <a:t> { color: </a:t>
            </a:r>
            <a:r>
              <a:rPr lang="en-US" dirty="0" err="1">
                <a:latin typeface="Malgun Gothic"/>
                <a:ea typeface="+mn-lt"/>
                <a:cs typeface="+mn-lt"/>
              </a:rPr>
              <a:t>forestgreen</a:t>
            </a:r>
            <a:r>
              <a:rPr lang="en-US" dirty="0">
                <a:latin typeface="Malgun Gothic"/>
                <a:ea typeface="+mn-lt"/>
                <a:cs typeface="+mn-lt"/>
              </a:rPr>
              <a:t>; }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D59F87-A9A7-2E06-1B74-7DA43D82B741}"/>
              </a:ext>
            </a:extLst>
          </p:cNvPr>
          <p:cNvGrpSpPr/>
          <p:nvPr/>
        </p:nvGrpSpPr>
        <p:grpSpPr>
          <a:xfrm>
            <a:off x="704400" y="3362400"/>
            <a:ext cx="4885200" cy="1293332"/>
            <a:chOff x="5222400" y="1460400"/>
            <a:chExt cx="4885200" cy="1293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795138-47D9-A346-D9C2-F21D572C8D27}"/>
                </a:ext>
              </a:extLst>
            </p:cNvPr>
            <p:cNvSpPr txBox="1"/>
            <p:nvPr/>
          </p:nvSpPr>
          <p:spPr>
            <a:xfrm>
              <a:off x="5222400" y="1460400"/>
              <a:ext cx="4885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</a:rPr>
                <a:t>가상</a:t>
              </a:r>
              <a:r>
                <a:rPr lang="en-US" altLang="ko-KR" b="1" dirty="0">
                  <a:latin typeface="Malgun Gothic"/>
                </a:rPr>
                <a:t> </a:t>
              </a:r>
              <a:r>
                <a:rPr lang="ko-KR" altLang="en-US" b="1" dirty="0">
                  <a:latin typeface="Malgun Gothic"/>
                  <a:ea typeface="Malgun Gothic"/>
                </a:rPr>
                <a:t>클래스</a:t>
              </a:r>
              <a:r>
                <a:rPr lang="en-US" altLang="ko-KR" b="1" dirty="0">
                  <a:latin typeface="Malgun Gothic"/>
                </a:rPr>
                <a:t> </a:t>
              </a:r>
              <a:r>
                <a:rPr lang="ko-KR" altLang="en-US" b="1" dirty="0" err="1">
                  <a:latin typeface="Malgun Gothic"/>
                  <a:ea typeface="Malgun Gothic"/>
                </a:rPr>
                <a:t>셀렉터</a:t>
              </a:r>
              <a:endParaRPr lang="en-US" altLang="ko-KR" b="1">
                <a:latin typeface="Malgun Gothic"/>
                <a:ea typeface="Malgun Gothic"/>
              </a:endParaRPr>
            </a:p>
            <a:p>
              <a:r>
                <a:rPr lang="ko-KR" altLang="en-US" dirty="0">
                  <a:latin typeface="Malgun Gothic"/>
                  <a:ea typeface="Malgun Gothic"/>
                </a:rPr>
                <a:t>블록형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태그에만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적용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가능한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첫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글자만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적용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인라인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태그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안됨</a:t>
              </a:r>
              <a:r>
                <a:rPr lang="en-US" altLang="ko-KR" dirty="0">
                  <a:latin typeface="Malgun Gothic"/>
                </a:rPr>
                <a:t> :first-line </a:t>
              </a:r>
              <a:r>
                <a:rPr lang="ko-KR" altLang="en-US" dirty="0">
                  <a:latin typeface="Malgun Gothic"/>
                  <a:ea typeface="Malgun Gothic"/>
                </a:rPr>
                <a:t>첫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라인만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적용</a:t>
              </a:r>
              <a:endParaRPr lang="en-US" altLang="ko-KR">
                <a:latin typeface="Malgun Gothic"/>
                <a:ea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B54AB2-1E8C-5DD2-AA78-B684402C6089}"/>
                </a:ext>
              </a:extLst>
            </p:cNvPr>
            <p:cNvSpPr txBox="1"/>
            <p:nvPr/>
          </p:nvSpPr>
          <p:spPr>
            <a:xfrm>
              <a:off x="5264400" y="2384400"/>
              <a:ext cx="3709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dirty="0">
                  <a:latin typeface="Malgun Gothic"/>
                </a:rPr>
                <a:t>h3::first-letter { </a:t>
              </a:r>
              <a:r>
                <a:rPr lang="en-US" altLang="ko-KR" b="1" dirty="0" err="1">
                  <a:latin typeface="Malgun Gothic"/>
                </a:rPr>
                <a:t>color:red</a:t>
              </a:r>
              <a:r>
                <a:rPr lang="en-US" altLang="ko-KR" b="1" dirty="0">
                  <a:latin typeface="Malgun Gothic"/>
                </a:rPr>
                <a:t>; }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7D8403-F88A-06EC-980E-9DEDD914B617}"/>
              </a:ext>
            </a:extLst>
          </p:cNvPr>
          <p:cNvGrpSpPr/>
          <p:nvPr/>
        </p:nvGrpSpPr>
        <p:grpSpPr>
          <a:xfrm>
            <a:off x="704400" y="4832400"/>
            <a:ext cx="4627200" cy="1395332"/>
            <a:chOff x="5264400" y="2936400"/>
            <a:chExt cx="4627200" cy="1395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414925-B015-E7DE-64A3-BDF6C52DD31C}"/>
                </a:ext>
              </a:extLst>
            </p:cNvPr>
            <p:cNvSpPr txBox="1"/>
            <p:nvPr/>
          </p:nvSpPr>
          <p:spPr>
            <a:xfrm>
              <a:off x="5264400" y="2936400"/>
              <a:ext cx="4627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마우스가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올라가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있을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때만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색이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변함</a:t>
              </a:r>
              <a:endParaRPr lang="en-US" altLang="ko-KR">
                <a:latin typeface="Malgun Gothic"/>
                <a:ea typeface="Malgun Gothic"/>
              </a:endParaRPr>
            </a:p>
            <a:p>
              <a:r>
                <a:rPr lang="en-US" altLang="ko-KR" dirty="0">
                  <a:latin typeface="Malgun Gothic"/>
                </a:rPr>
                <a:t>hover </a:t>
              </a:r>
              <a:r>
                <a:rPr lang="ko-KR" altLang="en-US" dirty="0">
                  <a:latin typeface="Malgun Gothic"/>
                  <a:ea typeface="Malgun Gothic"/>
                </a:rPr>
                <a:t>스타일을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활용하면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마우스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동작에</a:t>
              </a:r>
              <a:endParaRPr lang="en-US" altLang="ko-KR">
                <a:latin typeface="Malgun Gothic"/>
                <a:ea typeface="Malgun Gothic"/>
              </a:endParaRPr>
            </a:p>
            <a:p>
              <a:r>
                <a:rPr lang="ko-KR" altLang="en-US" dirty="0">
                  <a:latin typeface="Malgun Gothic"/>
                  <a:ea typeface="Malgun Gothic"/>
                </a:rPr>
                <a:t>따른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움직임을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줄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수</a:t>
              </a:r>
              <a:r>
                <a:rPr lang="en-US" altLang="ko-KR" dirty="0">
                  <a:latin typeface="Malgun Gothic"/>
                </a:rPr>
                <a:t> </a:t>
              </a:r>
              <a:r>
                <a:rPr lang="ko-KR" altLang="en-US" dirty="0">
                  <a:latin typeface="Malgun Gothic"/>
                  <a:ea typeface="Malgun Gothic"/>
                </a:rPr>
                <a:t>있음</a:t>
              </a:r>
              <a:endParaRPr lang="en-US" altLang="ko-KR">
                <a:latin typeface="Malgun Gothic"/>
                <a:ea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1DAAEC-296D-3FFC-18F2-D9478DB4120E}"/>
                </a:ext>
              </a:extLst>
            </p:cNvPr>
            <p:cNvSpPr txBox="1"/>
            <p:nvPr/>
          </p:nvSpPr>
          <p:spPr>
            <a:xfrm>
              <a:off x="5264400" y="3962400"/>
              <a:ext cx="4345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Malgun Gothic"/>
                  <a:ea typeface="+mn-lt"/>
                  <a:cs typeface="+mn-lt"/>
                </a:rPr>
                <a:t>li:hover</a:t>
              </a:r>
              <a:r>
                <a:rPr lang="en-US" b="1" dirty="0">
                  <a:latin typeface="Malgun Gothic"/>
                  <a:ea typeface="+mn-lt"/>
                  <a:cs typeface="+mn-lt"/>
                </a:rPr>
                <a:t> { </a:t>
              </a:r>
              <a:r>
                <a:rPr lang="en-US" b="1" dirty="0" err="1">
                  <a:latin typeface="Malgun Gothic"/>
                  <a:ea typeface="+mn-lt"/>
                  <a:cs typeface="+mn-lt"/>
                </a:rPr>
                <a:t>background:yellowgreen</a:t>
              </a:r>
              <a:r>
                <a:rPr lang="en-US" b="1" dirty="0">
                  <a:latin typeface="Malgun Gothic"/>
                  <a:ea typeface="+mn-lt"/>
                  <a:cs typeface="+mn-lt"/>
                </a:rPr>
                <a:t>; }</a:t>
              </a:r>
              <a:endParaRPr lang="ko-KR" b="1">
                <a:latin typeface="Malgun Gothic"/>
                <a:ea typeface="Malgun Gothic"/>
                <a:cs typeface="+mn-l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F5CD8C-B24A-ED42-9BE5-3F794DF2A170}"/>
              </a:ext>
            </a:extLst>
          </p:cNvPr>
          <p:cNvSpPr txBox="1"/>
          <p:nvPr/>
        </p:nvSpPr>
        <p:spPr>
          <a:xfrm>
            <a:off x="6014400" y="1310400"/>
            <a:ext cx="519120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Malgun Gothic"/>
                <a:ea typeface="Malgun Gothic"/>
              </a:rPr>
              <a:t>자손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후손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하위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 err="1">
                <a:latin typeface="Malgun Gothic"/>
                <a:ea typeface="Malgun Gothic"/>
              </a:rPr>
              <a:t>셀렉터</a:t>
            </a:r>
            <a:endParaRPr lang="en-US" altLang="ko-KR" b="1" dirty="0" err="1">
              <a:latin typeface="Malgun Gothic"/>
              <a:ea typeface="Malgun Gothic"/>
            </a:endParaRPr>
          </a:p>
          <a:p>
            <a:r>
              <a:rPr lang="en-US" altLang="ko-KR" b="1" dirty="0">
                <a:latin typeface="Malgun Gothic"/>
              </a:rPr>
              <a:t>type = “text/</a:t>
            </a:r>
            <a:r>
              <a:rPr lang="en-US" altLang="ko-KR" b="1" err="1">
                <a:latin typeface="Malgun Gothic"/>
              </a:rPr>
              <a:t>css</a:t>
            </a:r>
            <a:r>
              <a:rPr lang="en-US" altLang="ko-KR" dirty="0">
                <a:latin typeface="Malgun Gothic"/>
              </a:rPr>
              <a:t>”</a:t>
            </a:r>
            <a:r>
              <a:rPr lang="ko-KR" altLang="en-US" dirty="0">
                <a:latin typeface="Malgun Gothic"/>
                <a:ea typeface="Malgun Gothic"/>
              </a:rPr>
              <a:t>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스타일의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유형이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텍스트이고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파일은</a:t>
            </a:r>
            <a:r>
              <a:rPr lang="en-US" altLang="ko-KR" dirty="0">
                <a:latin typeface="Malgun Gothic"/>
              </a:rPr>
              <a:t> </a:t>
            </a:r>
            <a:r>
              <a:rPr lang="en-US" altLang="ko-KR" err="1">
                <a:latin typeface="Malgun Gothic"/>
              </a:rPr>
              <a:t>css</a:t>
            </a:r>
            <a:r>
              <a:rPr lang="ko-KR" altLang="en-US" dirty="0">
                <a:latin typeface="Malgun Gothic"/>
                <a:ea typeface="Malgun Gothic"/>
              </a:rPr>
              <a:t>라는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뜻이다</a:t>
            </a:r>
            <a:r>
              <a:rPr lang="en-US" altLang="ko-KR" dirty="0">
                <a:latin typeface="Malgun Gothic"/>
              </a:rPr>
              <a:t>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후손</a:t>
            </a:r>
            <a:r>
              <a:rPr lang="en-US" altLang="ko-KR" dirty="0">
                <a:latin typeface="Malgun Gothic"/>
              </a:rPr>
              <a:t>(</a:t>
            </a:r>
            <a:r>
              <a:rPr lang="ko-KR" altLang="en-US" dirty="0">
                <a:latin typeface="Malgun Gothic"/>
                <a:ea typeface="Malgun Gothic"/>
              </a:rPr>
              <a:t>하위</a:t>
            </a:r>
            <a:r>
              <a:rPr lang="en-US" altLang="ko-KR" dirty="0">
                <a:latin typeface="Malgun Gothic"/>
              </a:rPr>
              <a:t>)</a:t>
            </a:r>
            <a:r>
              <a:rPr lang="ko-KR" altLang="en-US" dirty="0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. </a:t>
            </a:r>
            <a:r>
              <a:rPr lang="ko-KR" altLang="en-US" dirty="0">
                <a:latin typeface="Malgun Gothic"/>
                <a:ea typeface="Malgun Gothic"/>
              </a:rPr>
              <a:t>아들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딸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손자들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후손</a:t>
            </a:r>
            <a:r>
              <a:rPr lang="en-US" altLang="ko-KR" dirty="0">
                <a:latin typeface="Malgun Gothic"/>
              </a:rPr>
              <a:t>(</a:t>
            </a:r>
            <a:r>
              <a:rPr lang="ko-KR" altLang="en-US" dirty="0">
                <a:latin typeface="Malgun Gothic"/>
                <a:ea typeface="Malgun Gothic"/>
              </a:rPr>
              <a:t>하위</a:t>
            </a:r>
            <a:r>
              <a:rPr lang="en-US" altLang="ko-KR" dirty="0">
                <a:latin typeface="Malgun Gothic"/>
              </a:rPr>
              <a:t>)</a:t>
            </a:r>
            <a:r>
              <a:rPr lang="ko-KR" altLang="en-US" dirty="0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(</a:t>
            </a:r>
            <a:r>
              <a:rPr lang="en-US" altLang="ko-KR" dirty="0" err="1">
                <a:latin typeface="Malgun Gothic"/>
              </a:rPr>
              <a:t>Descendetn</a:t>
            </a:r>
            <a:r>
              <a:rPr lang="en-US" altLang="ko-KR" dirty="0">
                <a:latin typeface="Malgun Gothic"/>
              </a:rPr>
              <a:t> Selector)</a:t>
            </a:r>
            <a:r>
              <a:rPr lang="ko-KR" altLang="en-US" dirty="0">
                <a:latin typeface="Malgun Gothic"/>
                <a:ea typeface="Malgun Gothic"/>
              </a:rPr>
              <a:t>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특정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태그의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후손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태그를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선택한다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en-US" altLang="ko-KR" err="1">
                <a:latin typeface="Malgun Gothic"/>
              </a:rPr>
              <a:t>ul</a:t>
            </a:r>
            <a:r>
              <a:rPr lang="en-US" altLang="ko-KR" dirty="0">
                <a:latin typeface="Malgun Gothic"/>
              </a:rPr>
              <a:t> strong</a:t>
            </a:r>
          </a:p>
          <a:p>
            <a:r>
              <a:rPr lang="en-US" altLang="ko-KR" dirty="0">
                <a:latin typeface="Malgun Gothic"/>
              </a:rPr>
              <a:t>{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자손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후손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하위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셀렉터</a:t>
            </a:r>
            <a:endParaRPr lang="en-US" altLang="ko-KR" err="1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형식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자식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직계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아들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딸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형식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&gt; </a:t>
            </a:r>
            <a:r>
              <a:rPr lang="ko-KR" altLang="en-US" dirty="0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부모</a:t>
            </a:r>
            <a:r>
              <a:rPr lang="en-US" altLang="ko-KR" dirty="0">
                <a:latin typeface="Malgun Gothic"/>
              </a:rPr>
              <a:t> &gt; </a:t>
            </a:r>
            <a:r>
              <a:rPr lang="ko-KR" altLang="en-US" dirty="0">
                <a:latin typeface="Malgun Gothic"/>
                <a:ea typeface="Malgun Gothic"/>
              </a:rPr>
              <a:t>자식</a:t>
            </a:r>
            <a:r>
              <a:rPr lang="en-US" altLang="ko-KR" dirty="0">
                <a:latin typeface="Malgun Gothic"/>
              </a:rPr>
              <a:t>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형제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(sibling selector)</a:t>
            </a:r>
            <a:r>
              <a:rPr lang="ko-KR" altLang="en-US" dirty="0">
                <a:latin typeface="Malgun Gothic"/>
                <a:ea typeface="Malgun Gothic"/>
              </a:rPr>
              <a:t>형제</a:t>
            </a:r>
            <a:r>
              <a:rPr lang="en-US" altLang="ko-KR" dirty="0">
                <a:latin typeface="Malgun Gothic"/>
              </a:rPr>
              <a:t>1 ~4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형식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~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r>
              <a:rPr lang="en-US" altLang="ko-KR" dirty="0">
                <a:latin typeface="Malgun Gothic"/>
              </a:rPr>
              <a:t>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형제</a:t>
            </a:r>
            <a:r>
              <a:rPr lang="en-US" altLang="ko-KR" dirty="0">
                <a:latin typeface="Malgun Gothic"/>
              </a:rPr>
              <a:t> 1 {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altLang="ko-KR" dirty="0">
                <a:latin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값</a:t>
            </a:r>
            <a:r>
              <a:rPr lang="en-US" altLang="ko-KR" dirty="0">
                <a:latin typeface="Malgun Gothic"/>
              </a:rPr>
              <a:t>;}, </a:t>
            </a:r>
            <a:r>
              <a:rPr lang="ko-KR" altLang="en-US" dirty="0">
                <a:latin typeface="Malgun Gothic"/>
                <a:ea typeface="Malgun Gothic"/>
              </a:rPr>
              <a:t>인정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형제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선택자</a:t>
            </a:r>
            <a:endParaRPr lang="en-US" altLang="ko-KR" err="1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 err="1">
                <a:latin typeface="Malgun Gothic"/>
                <a:ea typeface="Malgun Gothic"/>
              </a:rPr>
              <a:t>ㅅ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334" y="544401"/>
            <a:ext cx="4062342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500" b="1" dirty="0" err="1">
                <a:latin typeface="Malgun Gothic"/>
                <a:ea typeface="Malgun Gothic"/>
              </a:rPr>
              <a:t>Select</a:t>
            </a:r>
            <a:r>
              <a:rPr lang="ko-KR" altLang="en-US" sz="3500" b="1" dirty="0">
                <a:latin typeface="Malgun Gothic"/>
                <a:ea typeface="Malgun Gothic"/>
              </a:rPr>
              <a:t> 이용 예제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C7410-CDD3-07FD-759A-481C510B8ABD}"/>
              </a:ext>
            </a:extLst>
          </p:cNvPr>
          <p:cNvSpPr txBox="1"/>
          <p:nvPr/>
        </p:nvSpPr>
        <p:spPr>
          <a:xfrm>
            <a:off x="680400" y="1556400"/>
            <a:ext cx="481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Malgun Gothic"/>
                <a:ea typeface="+mn-lt"/>
                <a:cs typeface="+mn-lt"/>
              </a:rPr>
              <a:t>&lt;style&gt; 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h3, li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brown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div &gt; div &gt; strong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dirty="0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dirty="0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yellow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ul strong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600" b="1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dodgerblue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latin typeface="Malgun Gothic"/>
                <a:ea typeface="+mn-lt"/>
                <a:cs typeface="+mn-lt"/>
              </a:rPr>
              <a:t>.</a:t>
            </a:r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warning 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{ </a:t>
            </a:r>
            <a:r>
              <a:rPr lang="en-US" sz="1600" b="1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600" b="1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red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#list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</a:t>
            </a:r>
            <a:r>
              <a:rPr lang="en-US" sz="1600" b="1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mistyrose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#list span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dirty="0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: 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forestgreen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h3::first-letter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color</a:t>
            </a:r>
            <a:r>
              <a:rPr lang="en-US" sz="1600" b="1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red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</a:t>
            </a:r>
            <a:endParaRPr lang="ko-KR" altLang="en-US" sz="1600" b="1">
              <a:latin typeface="Malgun Gothic"/>
              <a:ea typeface="Malgun Gothic"/>
              <a:cs typeface="+mn-lt"/>
            </a:endParaRPr>
          </a:p>
          <a:p>
            <a:r>
              <a:rPr lang="en-US" sz="1600" b="1" err="1">
                <a:solidFill>
                  <a:schemeClr val="accent6"/>
                </a:solidFill>
                <a:latin typeface="Malgun Gothic"/>
                <a:ea typeface="+mn-lt"/>
                <a:cs typeface="+mn-lt"/>
              </a:rPr>
              <a:t>li:hover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{ </a:t>
            </a:r>
            <a:r>
              <a:rPr lang="en-US" sz="1600" b="1" err="1">
                <a:solidFill>
                  <a:schemeClr val="accent5"/>
                </a:solidFill>
                <a:latin typeface="Malgun Gothic"/>
                <a:ea typeface="+mn-lt"/>
                <a:cs typeface="+mn-lt"/>
              </a:rPr>
              <a:t>background</a:t>
            </a:r>
            <a:r>
              <a:rPr lang="en-US" sz="1600" b="1" err="1">
                <a:latin typeface="Malgun Gothic"/>
                <a:ea typeface="+mn-lt"/>
                <a:cs typeface="+mn-lt"/>
              </a:rPr>
              <a:t>:</a:t>
            </a:r>
            <a:r>
              <a:rPr lang="en-US" sz="1600" b="1" err="1">
                <a:solidFill>
                  <a:schemeClr val="accent4"/>
                </a:solidFill>
                <a:latin typeface="Malgun Gothic"/>
                <a:ea typeface="+mn-lt"/>
                <a:cs typeface="+mn-lt"/>
              </a:rPr>
              <a:t>yellowgreen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; }&lt;/style&gt;</a:t>
            </a:r>
            <a:endParaRPr lang="ko-KR" sz="16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377D-F48C-D3DC-7099-3E42143E6F05}"/>
              </a:ext>
            </a:extLst>
          </p:cNvPr>
          <p:cNvSpPr txBox="1"/>
          <p:nvPr/>
        </p:nvSpPr>
        <p:spPr>
          <a:xfrm>
            <a:off x="710400" y="3896400"/>
            <a:ext cx="5101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Malgun Gothic"/>
              </a:rPr>
              <a:t>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body </a:t>
            </a:r>
            <a:r>
              <a:rPr lang="en-US" altLang="ko-KR" sz="1600" b="1" dirty="0">
                <a:solidFill>
                  <a:schemeClr val="accent5"/>
                </a:solidFill>
                <a:latin typeface="Malgun Gothic"/>
              </a:rPr>
              <a:t>class</a:t>
            </a:r>
            <a:r>
              <a:rPr lang="en-US" altLang="ko-KR" sz="1600" b="1" dirty="0">
                <a:latin typeface="Malgun Gothic"/>
              </a:rPr>
              <a:t>="</a:t>
            </a:r>
            <a:r>
              <a:rPr lang="en-US" altLang="ko-KR" sz="1600" b="1" dirty="0">
                <a:solidFill>
                  <a:schemeClr val="accent4"/>
                </a:solidFill>
                <a:latin typeface="Malgun Gothic"/>
              </a:rPr>
              <a:t>main</a:t>
            </a:r>
            <a:r>
              <a:rPr lang="en-US" altLang="ko-KR" sz="1600" b="1" dirty="0">
                <a:latin typeface="Malgun Gothic"/>
              </a:rPr>
              <a:t>"&gt;</a:t>
            </a:r>
            <a:endParaRPr lang="ko-KR" sz="1600" b="1"/>
          </a:p>
          <a:p>
            <a:r>
              <a:rPr lang="en-US" altLang="ko-KR" sz="1600" b="1" dirty="0">
                <a:latin typeface="Malgun Gothic"/>
              </a:rPr>
              <a:t>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h3</a:t>
            </a:r>
            <a:r>
              <a:rPr lang="en-US" altLang="ko-KR" sz="1600" b="1" dirty="0">
                <a:latin typeface="Malgun Gothic"/>
              </a:rPr>
              <a:t>&gt;Web programming&lt;/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h3</a:t>
            </a:r>
            <a:r>
              <a:rPr lang="en-US" altLang="ko-KR" sz="1600" b="1" dirty="0">
                <a:latin typeface="Malgun Gothic"/>
              </a:rPr>
              <a:t>&gt;&lt;</a:t>
            </a:r>
            <a:r>
              <a:rPr lang="en-US" altLang="ko-KR" sz="1600" b="1" dirty="0" err="1">
                <a:solidFill>
                  <a:schemeClr val="accent6"/>
                </a:solidFill>
                <a:latin typeface="Malgun Gothic"/>
              </a:rPr>
              <a:t>hr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 </a:t>
            </a:r>
            <a:r>
              <a:rPr lang="en-US" altLang="ko-KR" sz="1600" b="1" dirty="0">
                <a:latin typeface="Malgun Gothic"/>
              </a:rPr>
              <a:t>/&gt;</a:t>
            </a:r>
            <a:endParaRPr lang="en-US" sz="1600" b="1">
              <a:latin typeface="함초롬돋움"/>
            </a:endParaRPr>
          </a:p>
          <a:p>
            <a:r>
              <a:rPr lang="en-US" altLang="ko-KR" sz="1600" b="1" dirty="0">
                <a:latin typeface="Malgun Gothic"/>
              </a:rPr>
              <a:t>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</a:t>
            </a:r>
            <a:r>
              <a:rPr lang="en-US" altLang="ko-KR" sz="1600" b="1" dirty="0">
                <a:latin typeface="Malgun Gothic"/>
              </a:rPr>
              <a:t>&gt;&lt;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</a:t>
            </a:r>
            <a:r>
              <a:rPr lang="en-US" altLang="ko-KR" sz="1600" b="1" dirty="0">
                <a:latin typeface="Malgun Gothic"/>
              </a:rPr>
              <a:t>&gt;2</a:t>
            </a:r>
            <a:r>
              <a:rPr lang="ko-KR" altLang="en-US" sz="1600" b="1" dirty="0">
                <a:latin typeface="Malgun Gothic"/>
                <a:ea typeface="Malgun Gothic"/>
              </a:rPr>
              <a:t>학기</a:t>
            </a:r>
            <a:r>
              <a:rPr lang="en-US" altLang="ko-KR" sz="1600" b="1" dirty="0">
                <a:latin typeface="Malgun Gothic"/>
              </a:rPr>
              <a:t> 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strong</a:t>
            </a:r>
            <a:r>
              <a:rPr lang="en-US" altLang="ko-KR" sz="1600" b="1" dirty="0">
                <a:latin typeface="Malgun Gothic"/>
              </a:rPr>
              <a:t>&gt;</a:t>
            </a:r>
            <a:r>
              <a:rPr lang="ko-KR" altLang="en-US" sz="1600" b="1" dirty="0">
                <a:latin typeface="Malgun Gothic"/>
                <a:ea typeface="Malgun Gothic"/>
              </a:rPr>
              <a:t>학습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내용</a:t>
            </a:r>
            <a:r>
              <a:rPr lang="en-US" altLang="ko-KR" sz="1600" b="1" dirty="0">
                <a:latin typeface="Malgun Gothic"/>
              </a:rPr>
              <a:t>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strong</a:t>
            </a:r>
            <a:r>
              <a:rPr lang="en-US" altLang="ko-KR" sz="1600" b="1" dirty="0">
                <a:latin typeface="Malgun Gothic"/>
              </a:rPr>
              <a:t>&gt;&lt;/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</a:t>
            </a:r>
            <a:r>
              <a:rPr lang="en-US" altLang="ko-KR" sz="1600" b="1" dirty="0">
                <a:latin typeface="Malgun Gothic"/>
              </a:rPr>
              <a:t>&gt; &lt;</a:t>
            </a:r>
            <a:r>
              <a:rPr lang="en-US" altLang="ko-KR" sz="1600" b="1" dirty="0" err="1">
                <a:solidFill>
                  <a:schemeClr val="accent6"/>
                </a:solidFill>
                <a:latin typeface="Malgun Gothic"/>
              </a:rPr>
              <a:t>ul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 </a:t>
            </a:r>
            <a:r>
              <a:rPr lang="en-US" altLang="ko-KR" sz="1600" b="1" dirty="0">
                <a:solidFill>
                  <a:schemeClr val="accent5"/>
                </a:solidFill>
                <a:latin typeface="Malgun Gothic"/>
              </a:rPr>
              <a:t>id</a:t>
            </a:r>
            <a:r>
              <a:rPr lang="en-US" altLang="ko-KR" sz="1600" b="1" dirty="0">
                <a:latin typeface="Malgun Gothic"/>
              </a:rPr>
              <a:t>="</a:t>
            </a:r>
            <a:r>
              <a:rPr lang="en-US" altLang="ko-KR" sz="1600" b="1" dirty="0">
                <a:solidFill>
                  <a:schemeClr val="accent4"/>
                </a:solidFill>
                <a:latin typeface="Malgun Gothic"/>
              </a:rPr>
              <a:t>list</a:t>
            </a:r>
            <a:r>
              <a:rPr lang="en-US" altLang="ko-KR" sz="1600" b="1" dirty="0">
                <a:latin typeface="Malgun Gothic"/>
              </a:rPr>
              <a:t>"&gt;&lt;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&gt;HTML5&lt;/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strong</a:t>
            </a:r>
            <a:r>
              <a:rPr lang="en-US" altLang="ko-KR" sz="1600" b="1" dirty="0">
                <a:latin typeface="Malgun Gothic"/>
              </a:rPr>
              <a:t>&gt;CSS&lt;/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strong</a:t>
            </a:r>
            <a:r>
              <a:rPr lang="en-US" altLang="ko-KR" sz="1600" b="1" dirty="0">
                <a:latin typeface="Malgun Gothic"/>
              </a:rPr>
              <a:t>&gt;&lt;/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 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&gt;JAVASCRIPT&lt;/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li</a:t>
            </a:r>
            <a:r>
              <a:rPr lang="en-US" altLang="ko-KR" sz="1600" b="1" dirty="0">
                <a:latin typeface="Malgun Gothic"/>
              </a:rPr>
              <a:t>&gt; &lt;/</a:t>
            </a:r>
            <a:r>
              <a:rPr lang="en-US" altLang="ko-KR" sz="1600" b="1" dirty="0" err="1">
                <a:solidFill>
                  <a:schemeClr val="accent6"/>
                </a:solidFill>
                <a:latin typeface="Malgun Gothic"/>
              </a:rPr>
              <a:t>ul</a:t>
            </a:r>
            <a:r>
              <a:rPr lang="en-US" altLang="ko-KR" sz="1600" b="1" dirty="0">
                <a:latin typeface="Malgun Gothic"/>
              </a:rPr>
              <a:t>&gt;</a:t>
            </a:r>
            <a:endParaRPr lang="en-US" sz="1600" b="1">
              <a:latin typeface="함초롬돋움"/>
            </a:endParaRPr>
          </a:p>
          <a:p>
            <a:r>
              <a:rPr lang="en-US" altLang="ko-KR" sz="1600" b="1" dirty="0">
                <a:latin typeface="Malgun Gothic"/>
              </a:rPr>
              <a:t>&lt;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 </a:t>
            </a:r>
            <a:r>
              <a:rPr lang="en-US" altLang="ko-KR" sz="1600" b="1" dirty="0">
                <a:solidFill>
                  <a:schemeClr val="accent5"/>
                </a:solidFill>
                <a:latin typeface="Malgun Gothic"/>
              </a:rPr>
              <a:t>class</a:t>
            </a:r>
            <a:r>
              <a:rPr lang="en-US" altLang="ko-KR" sz="1600" b="1" dirty="0">
                <a:latin typeface="Malgun Gothic"/>
              </a:rPr>
              <a:t>="</a:t>
            </a:r>
            <a:r>
              <a:rPr lang="en-US" altLang="ko-KR" sz="1600" b="1" dirty="0">
                <a:solidFill>
                  <a:schemeClr val="accent4"/>
                </a:solidFill>
                <a:latin typeface="Malgun Gothic"/>
              </a:rPr>
              <a:t>warning</a:t>
            </a:r>
            <a:r>
              <a:rPr lang="en-US" altLang="ko-KR" sz="1600" b="1" dirty="0">
                <a:latin typeface="Malgun Gothic"/>
              </a:rPr>
              <a:t>"&gt;60</a:t>
            </a:r>
            <a:r>
              <a:rPr lang="ko-KR" altLang="en-US" sz="1600" b="1" dirty="0">
                <a:latin typeface="Malgun Gothic"/>
                <a:ea typeface="Malgun Gothic"/>
              </a:rPr>
              <a:t>점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이하는</a:t>
            </a:r>
            <a:r>
              <a:rPr lang="en-US" altLang="ko-KR" sz="1600" b="1" dirty="0">
                <a:latin typeface="Malgun Gothic"/>
              </a:rPr>
              <a:t> F!&lt;/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</a:t>
            </a:r>
            <a:r>
              <a:rPr lang="en-US" altLang="ko-KR" sz="1600" b="1" dirty="0">
                <a:latin typeface="Malgun Gothic"/>
              </a:rPr>
              <a:t>&gt;&lt;/</a:t>
            </a:r>
            <a:r>
              <a:rPr lang="en-US" altLang="ko-KR" sz="1600" b="1" dirty="0">
                <a:solidFill>
                  <a:schemeClr val="accent6"/>
                </a:solidFill>
                <a:latin typeface="Malgun Gothic"/>
              </a:rPr>
              <a:t>div</a:t>
            </a:r>
            <a:r>
              <a:rPr lang="en-US" altLang="ko-KR" sz="1600" b="1" dirty="0">
                <a:latin typeface="Malgun Gothic"/>
              </a:rPr>
              <a:t>&gt;</a:t>
            </a:r>
            <a:endParaRPr lang="en-US" sz="1600" b="1"/>
          </a:p>
        </p:txBody>
      </p:sp>
      <p:pic>
        <p:nvPicPr>
          <p:cNvPr id="10" name="그림 13">
            <a:extLst>
              <a:ext uri="{FF2B5EF4-FFF2-40B4-BE49-F238E27FC236}">
                <a16:creationId xmlns:a16="http://schemas.microsoft.com/office/drawing/2014/main" id="{A04EDEF3-22AD-596E-C973-774468BA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00" y="2268297"/>
            <a:ext cx="4309200" cy="33054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EE28E-8542-8E40-E3CB-7B85CA34A75D}"/>
              </a:ext>
            </a:extLst>
          </p:cNvPr>
          <p:cNvSpPr txBox="1"/>
          <p:nvPr/>
        </p:nvSpPr>
        <p:spPr>
          <a:xfrm>
            <a:off x="6552117" y="1452973"/>
            <a:ext cx="118974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dirty="0">
                <a:latin typeface="Malgun Gothic"/>
                <a:ea typeface="Malgun Gothic"/>
              </a:rPr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318395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Office PowerPoint</Application>
  <PresentationFormat>와이드스크린</PresentationFormat>
  <Paragraphs>354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한컴오피스</vt:lpstr>
      <vt:lpstr>React_frontend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React_frontend</dc:title>
  <dc:creator>kimyeoungchan</dc:creator>
  <cp:lastModifiedBy>kimyeoungchan</cp:lastModifiedBy>
  <cp:revision>1285</cp:revision>
  <dcterms:created xsi:type="dcterms:W3CDTF">2022-12-01T14:16:57Z</dcterms:created>
  <dcterms:modified xsi:type="dcterms:W3CDTF">2022-12-06T12:16:21Z</dcterms:modified>
  <cp:version>1000.0000.01</cp:version>
</cp:coreProperties>
</file>