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6098"/>
    <p:restoredTop sz="90000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25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hyperlink" Target="https://code.visualstudio.com/" TargetMode="External"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982656" y="2636901"/>
            <a:ext cx="8226688" cy="1470025"/>
          </a:xfrm>
        </p:spPr>
        <p:txBody>
          <a:bodyPr/>
          <a:lstStyle/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React_frontend</a:t>
            </a:r>
            <a:endParaRPr lang="en-US" altLang="ko-KR">
              <a:latin typeface="맑은 고딕"/>
              <a:ea typeface="맑은 고딕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9253" y="188595"/>
            <a:ext cx="1584198" cy="528447"/>
          </a:xfrm>
        </p:spPr>
        <p:txBody>
          <a:bodyPr/>
          <a:lstStyle/>
          <a:p>
            <a:pPr>
              <a:defRPr/>
            </a:pPr>
            <a:r>
              <a:rPr lang="en-US" altLang="ko-KR" sz="2500" b="1">
                <a:solidFill>
                  <a:schemeClr val="dk1"/>
                </a:solidFill>
                <a:latin typeface="맑은 고딕"/>
                <a:ea typeface="맑은 고딕"/>
              </a:rPr>
              <a:t>22_12_01</a:t>
            </a:r>
            <a:endParaRPr lang="en-US" altLang="ko-KR" sz="2500" b="1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4" name="부제목 2"/>
          <p:cNvSpPr>
            <a:spLocks noGrp="1"/>
          </p:cNvSpPr>
          <p:nvPr/>
        </p:nvSpPr>
        <p:spPr>
          <a:xfrm>
            <a:off x="4691824" y="4365117"/>
            <a:ext cx="2808351" cy="432054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</a:rPr>
              <a:t>작성자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</a:rPr>
              <a:t> 김영찬</a:t>
            </a: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299275" y="332613"/>
            <a:ext cx="11593449" cy="5976747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ㅅ</a:t>
            </a: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4119880" y="332613"/>
            <a:ext cx="3952240" cy="792099"/>
          </a:xfrm>
          <a:prstGeom prst="rect">
            <a:avLst/>
          </a:prstGeom>
          <a:solidFill>
            <a:schemeClr val="dk1"/>
          </a:solidFill>
          <a:ln>
            <a:solidFill>
              <a:schemeClr val="accent1">
                <a:shade val="20000"/>
              </a:schemeClr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5015865" y="494347"/>
            <a:ext cx="2171700" cy="46863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2500">
                <a:solidFill>
                  <a:schemeClr val="lt1"/>
                </a:solidFill>
                <a:latin typeface="맑은 고딕"/>
                <a:ea typeface="맑은 고딕"/>
              </a:rPr>
              <a:t>VS</a:t>
            </a:r>
            <a:r>
              <a:rPr lang="ko-KR" altLang="en-US" sz="2500">
                <a:solidFill>
                  <a:schemeClr val="lt1"/>
                </a:solidFill>
                <a:latin typeface="맑은 고딕"/>
                <a:ea typeface="맑은 고딕"/>
              </a:rPr>
              <a:t> </a:t>
            </a:r>
            <a:r>
              <a:rPr lang="en-US" altLang="ko-KR" sz="2500">
                <a:solidFill>
                  <a:schemeClr val="lt1"/>
                </a:solidFill>
                <a:latin typeface="맑은 고딕"/>
                <a:ea typeface="맑은 고딕"/>
              </a:rPr>
              <a:t>Code </a:t>
            </a:r>
            <a:r>
              <a:rPr lang="ko-KR" altLang="en-US" sz="2500">
                <a:solidFill>
                  <a:schemeClr val="lt1"/>
                </a:solidFill>
                <a:latin typeface="맑은 고딕"/>
                <a:ea typeface="맑은 고딕"/>
              </a:rPr>
              <a:t>설치</a:t>
            </a:r>
            <a:endParaRPr lang="ko-KR" altLang="en-US" sz="2500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11577" y="1433015"/>
            <a:ext cx="2553048" cy="3991969"/>
          </a:xfrm>
          <a:prstGeom prst="rect">
            <a:avLst/>
          </a:prstGeom>
        </p:spPr>
      </p:pic>
      <p:sp>
        <p:nvSpPr>
          <p:cNvPr id="8" name=""/>
          <p:cNvSpPr txBox="1"/>
          <p:nvPr/>
        </p:nvSpPr>
        <p:spPr>
          <a:xfrm>
            <a:off x="6095999" y="3338639"/>
            <a:ext cx="4824604" cy="46945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 sz="2500">
                <a:latin typeface="맑은 고딕"/>
                <a:ea typeface="맑은 고딕"/>
                <a:hlinkClick r:id="rId3"/>
              </a:rPr>
              <a:t>https://code.visualstudio.com/</a:t>
            </a:r>
            <a:endParaRPr lang="en-US" altLang="en-US" sz="2500">
              <a:latin typeface="맑은 고딕"/>
              <a:ea typeface="맑은 고딕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6096000" y="2741295"/>
            <a:ext cx="4968621" cy="47167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500">
                <a:latin typeface="맑은 고딕"/>
                <a:ea typeface="맑은 고딕"/>
              </a:rPr>
              <a:t>Visual Studio Code</a:t>
            </a:r>
            <a:r>
              <a:rPr lang="ko-KR" altLang="en-US" sz="2500">
                <a:latin typeface="맑은 고딕"/>
                <a:ea typeface="맑은 고딕"/>
              </a:rPr>
              <a:t> 설치 사이트</a:t>
            </a:r>
            <a:endParaRPr lang="ko-KR" altLang="en-US" sz="2500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191262" y="188595"/>
            <a:ext cx="11809476" cy="6120765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ㅅ</a:t>
            </a:r>
            <a:endParaRPr lang="ko-KR" altLang="en-US"/>
          </a:p>
        </p:txBody>
      </p:sp>
      <p:grpSp>
        <p:nvGrpSpPr>
          <p:cNvPr id="15" name=""/>
          <p:cNvGrpSpPr/>
          <p:nvPr/>
        </p:nvGrpSpPr>
        <p:grpSpPr>
          <a:xfrm rot="0">
            <a:off x="4079748" y="188595"/>
            <a:ext cx="3952240" cy="792099"/>
            <a:chOff x="4119880" y="332612"/>
            <a:chExt cx="3952240" cy="792099"/>
          </a:xfrm>
        </p:grpSpPr>
        <p:sp>
          <p:nvSpPr>
            <p:cNvPr id="5" name=""/>
            <p:cNvSpPr/>
            <p:nvPr/>
          </p:nvSpPr>
          <p:spPr>
            <a:xfrm>
              <a:off x="4119880" y="332612"/>
              <a:ext cx="3952240" cy="792099"/>
            </a:xfrm>
            <a:prstGeom prst="rect">
              <a:avLst/>
            </a:prstGeom>
            <a:solidFill>
              <a:schemeClr val="dk1"/>
            </a:solidFill>
            <a:ln>
              <a:solidFill>
                <a:schemeClr val="accent1">
                  <a:shade val="20000"/>
                </a:schemeClr>
              </a:solidFill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"/>
            <p:cNvSpPr txBox="1"/>
            <p:nvPr/>
          </p:nvSpPr>
          <p:spPr>
            <a:xfrm>
              <a:off x="4516755" y="494346"/>
              <a:ext cx="3158617" cy="471107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>
                <a:defRPr/>
              </a:pPr>
              <a:r>
                <a:rPr lang="ko-KR" altLang="en-US" sz="2500">
                  <a:solidFill>
                    <a:schemeClr val="lt1"/>
                  </a:solidFill>
                  <a:latin typeface="맑은 고딕"/>
                  <a:ea typeface="맑은 고딕"/>
                </a:rPr>
                <a:t>기본적인 </a:t>
              </a:r>
              <a:r>
                <a:rPr lang="en-US" altLang="ko-KR" sz="2500">
                  <a:solidFill>
                    <a:schemeClr val="lt1"/>
                  </a:solidFill>
                  <a:latin typeface="맑은 고딕"/>
                  <a:ea typeface="맑은 고딕"/>
                </a:rPr>
                <a:t>HTML</a:t>
              </a:r>
              <a:r>
                <a:rPr lang="ko-KR" altLang="en-US" sz="2500">
                  <a:solidFill>
                    <a:schemeClr val="lt1"/>
                  </a:solidFill>
                  <a:latin typeface="맑은 고딕"/>
                  <a:ea typeface="맑은 고딕"/>
                </a:rPr>
                <a:t> 구조</a:t>
              </a:r>
              <a:endParaRPr lang="ko-KR" altLang="en-US" sz="2500">
                <a:solidFill>
                  <a:schemeClr val="lt1"/>
                </a:solidFill>
                <a:latin typeface="맑은 고딕"/>
                <a:ea typeface="맑은 고딕"/>
              </a:endParaRPr>
            </a:p>
          </p:txBody>
        </p:sp>
      </p:grp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13628" y="1815509"/>
            <a:ext cx="5626389" cy="3226982"/>
          </a:xfrm>
          <a:prstGeom prst="rect">
            <a:avLst/>
          </a:prstGeom>
        </p:spPr>
      </p:pic>
      <p:sp>
        <p:nvSpPr>
          <p:cNvPr id="14" name=""/>
          <p:cNvSpPr/>
          <p:nvPr/>
        </p:nvSpPr>
        <p:spPr>
          <a:xfrm>
            <a:off x="6816090" y="1196721"/>
            <a:ext cx="4464558" cy="475869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sz="18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&lt;!DOCTYPE html&gt;&lt;/html&gt;</a:t>
            </a:r>
            <a:endParaRPr xmlns:mc="http://schemas.openxmlformats.org/markup-compatibility/2006" xmlns:hp="http://schemas.haansoft.com/office/presentation/8.0" sz="1800" b="0" i="0" strike="noStrike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문서를 만들 때는 </a:t>
            </a:r>
            <a:r>
              <a:rPr xmlns:mc="http://schemas.openxmlformats.org/markup-compatibility/2006" xmlns:hp="http://schemas.haansoft.com/office/presentation/8.0" lang="ko-KR" altLang="en-US" sz="1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sz="1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기본적으로</a:t>
            </a:r>
            <a:endParaRPr xmlns:mc="http://schemas.openxmlformats.org/markup-compatibility/2006" xmlns:hp="http://schemas.haansoft.com/office/presentation/8.0" sz="1800" b="0" i="0" strike="noStrike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html 문서임을 선언해야 된다.</a:t>
            </a:r>
            <a:endParaRPr xmlns:mc="http://schemas.openxmlformats.org/markup-compatibility/2006" xmlns:hp="http://schemas.haansoft.com/office/presentation/8.0" sz="1800" b="0" i="0" strike="noStrike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sz="1800" b="0" i="0" strike="noStrike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8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&lt;head&gt;&lt;/head&gt;</a:t>
            </a:r>
            <a:endParaRPr xmlns:mc="http://schemas.openxmlformats.org/markup-compatibility/2006" xmlns:hp="http://schemas.haansoft.com/office/presentation/8.0" sz="1800" b="0" i="0" strike="noStrike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- html문서의 속성을 지정하기 위한 태그</a:t>
            </a:r>
            <a:endParaRPr xmlns:mc="http://schemas.openxmlformats.org/markup-compatibility/2006" xmlns:hp="http://schemas.haansoft.com/office/presentation/8.0" sz="1800" b="0" i="0" strike="noStrike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- 제목이나 외부 입력을 작성하는 부분</a:t>
            </a:r>
            <a:endParaRPr xmlns:mc="http://schemas.openxmlformats.org/markup-compatibility/2006" xmlns:hp="http://schemas.haansoft.com/office/presentation/8.0" sz="1800" b="0" i="0" strike="noStrike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- 현재 페이지에 대한 정보 및</a:t>
            </a:r>
            <a:endParaRPr xmlns:mc="http://schemas.openxmlformats.org/markup-compatibility/2006" xmlns:hp="http://schemas.haansoft.com/office/presentation/8.0" sz="1800" b="0" i="0" strike="noStrike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sz="1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 </a:t>
            </a:r>
            <a:r>
              <a:rPr xmlns:mc="http://schemas.openxmlformats.org/markup-compatibility/2006" xmlns:hp="http://schemas.haansoft.com/office/presentation/8.0" sz="1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필요한 파일을 연결하는 작업을 함</a:t>
            </a:r>
            <a:endParaRPr xmlns:mc="http://schemas.openxmlformats.org/markup-compatibility/2006" xmlns:hp="http://schemas.haansoft.com/office/presentation/8.0" sz="1800" b="0" i="0" strike="noStrike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sz="1800" b="0" i="0" strike="noStrike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8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&lt;title&gt;&lt;/title&gt;</a:t>
            </a:r>
            <a:endParaRPr xmlns:mc="http://schemas.openxmlformats.org/markup-compatibility/2006" xmlns:hp="http://schemas.haansoft.com/office/presentation/8.0" sz="1800" b="0" i="0" strike="noStrike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- 페이지 탭 제목 부분</a:t>
            </a:r>
            <a:endParaRPr xmlns:mc="http://schemas.openxmlformats.org/markup-compatibility/2006" xmlns:hp="http://schemas.haansoft.com/office/presentation/8.0" sz="1800" b="0" i="0" strike="noStrike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- &lt;body &gt;태그 이전에 작</a:t>
            </a:r>
            <a:r>
              <a:rPr xmlns:mc="http://schemas.openxmlformats.org/markup-compatibility/2006" xmlns:hp="http://schemas.haansoft.com/office/presentation/8.0" lang="ko-KR" altLang="en-US" sz="1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성</a:t>
            </a:r>
            <a:endParaRPr xmlns:mc="http://schemas.openxmlformats.org/markup-compatibility/2006" xmlns:hp="http://schemas.haansoft.com/office/presentation/8.0" lang="ko-KR" altLang="en-US" sz="1800" b="0" i="0" strike="noStrike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lang="ko-KR" altLang="en-US" sz="1800" b="0" i="0" strike="noStrike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sz="18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&lt;body&gt;&lt;/body&gt;</a:t>
            </a:r>
            <a:endParaRPr xmlns:mc="http://schemas.openxmlformats.org/markup-compatibility/2006" xmlns:hp="http://schemas.haansoft.com/office/presentation/8.0" lang="ko-KR" altLang="en-US" sz="1800" b="0" i="0" strike="noStrike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sz="1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- 페이지의 내용이 작성되는 부분</a:t>
            </a:r>
            <a:endParaRPr xmlns:mc="http://schemas.openxmlformats.org/markup-compatibility/2006" xmlns:hp="http://schemas.haansoft.com/office/presentation/8.0" lang="ko-KR" altLang="en-US" sz="1800" b="0" i="0" strike="noStrike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sz="1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- 본문에 해당하는 내용 보이는 부분</a:t>
            </a:r>
            <a:endParaRPr xmlns:mc="http://schemas.openxmlformats.org/markup-compatibility/2006" xmlns:hp="http://schemas.haansoft.com/office/presentation/8.0" lang="ko-KR" altLang="en-US" sz="1800" b="0" i="0" strike="noStrike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cxnSp>
        <p:nvCxnSpPr>
          <p:cNvPr id="18" name=""/>
          <p:cNvCxnSpPr/>
          <p:nvPr/>
        </p:nvCxnSpPr>
        <p:spPr>
          <a:xfrm flipV="1">
            <a:off x="2049703" y="1484757"/>
            <a:ext cx="4006165" cy="432054"/>
          </a:xfrm>
          <a:prstGeom prst="straightConnector1">
            <a:avLst/>
          </a:prstGeom>
          <a:ln w="38100">
            <a:solidFill>
              <a:srgbClr val="ff843a"/>
            </a:solidFill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9" name=""/>
          <p:cNvCxnSpPr/>
          <p:nvPr/>
        </p:nvCxnSpPr>
        <p:spPr>
          <a:xfrm>
            <a:off x="5159883" y="2492883"/>
            <a:ext cx="1584197" cy="0"/>
          </a:xfrm>
          <a:prstGeom prst="straightConnector1">
            <a:avLst/>
          </a:prstGeom>
          <a:ln w="38100">
            <a:solidFill>
              <a:srgbClr val="ff843a"/>
            </a:solidFill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0" name=""/>
          <p:cNvCxnSpPr/>
          <p:nvPr/>
        </p:nvCxnSpPr>
        <p:spPr>
          <a:xfrm>
            <a:off x="3935730" y="3248977"/>
            <a:ext cx="2880360" cy="900112"/>
          </a:xfrm>
          <a:prstGeom prst="straightConnector1">
            <a:avLst/>
          </a:prstGeom>
          <a:ln w="38100">
            <a:solidFill>
              <a:srgbClr val="ff843a"/>
            </a:solidFill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1" name=""/>
          <p:cNvCxnSpPr/>
          <p:nvPr/>
        </p:nvCxnSpPr>
        <p:spPr>
          <a:xfrm>
            <a:off x="3719703" y="3843052"/>
            <a:ext cx="2880360" cy="1386173"/>
          </a:xfrm>
          <a:prstGeom prst="straightConnector1">
            <a:avLst/>
          </a:prstGeom>
          <a:ln w="38100">
            <a:solidFill>
              <a:srgbClr val="ff843a"/>
            </a:solidFill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299275" y="332613"/>
            <a:ext cx="11593449" cy="5976747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ㅅ</a:t>
            </a: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4172035" y="332613"/>
            <a:ext cx="2788073" cy="792099"/>
          </a:xfrm>
          <a:prstGeom prst="rect">
            <a:avLst/>
          </a:prstGeom>
          <a:solidFill>
            <a:schemeClr val="dk1"/>
          </a:solidFill>
          <a:ln>
            <a:solidFill>
              <a:schemeClr val="accent1">
                <a:shade val="20000"/>
              </a:schemeClr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4701963" y="494347"/>
            <a:ext cx="1728216" cy="46863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500">
                <a:solidFill>
                  <a:schemeClr val="lt1"/>
                </a:solidFill>
                <a:latin typeface="맑은 고딕"/>
                <a:ea typeface="맑은 고딕"/>
              </a:rPr>
              <a:t>&lt;a&gt;</a:t>
            </a:r>
            <a:r>
              <a:rPr lang="ko-KR" altLang="en-US" sz="2500">
                <a:solidFill>
                  <a:schemeClr val="lt1"/>
                </a:solidFill>
                <a:latin typeface="맑은 고딕"/>
                <a:ea typeface="맑은 고딕"/>
              </a:rPr>
              <a:t> 태그</a:t>
            </a:r>
            <a:endParaRPr lang="ko-KR" altLang="en-US" sz="2500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5879972" y="1477516"/>
            <a:ext cx="4968622" cy="38747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000" b="1">
                <a:latin typeface="맑은 고딕"/>
                <a:ea typeface="맑은 고딕"/>
              </a:rPr>
              <a:t>의미</a:t>
            </a:r>
            <a:endParaRPr lang="ko-KR" altLang="en-US" sz="2000">
              <a:latin typeface="맑은 고딕"/>
              <a:ea typeface="맑은 고딕"/>
            </a:endParaRPr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39343" y="1477516"/>
            <a:ext cx="4392549" cy="4265148"/>
          </a:xfrm>
          <a:prstGeom prst="rect">
            <a:avLst/>
          </a:prstGeom>
        </p:spPr>
      </p:pic>
      <p:sp>
        <p:nvSpPr>
          <p:cNvPr id="14" name=""/>
          <p:cNvSpPr txBox="1"/>
          <p:nvPr/>
        </p:nvSpPr>
        <p:spPr>
          <a:xfrm>
            <a:off x="5879972" y="1952624"/>
            <a:ext cx="4968622" cy="39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>
                <a:latin typeface="맑은 고딕"/>
                <a:ea typeface="맑은 고딕"/>
              </a:rPr>
              <a:t>웹 페이지나 외부 사이트 연결</a:t>
            </a:r>
            <a:endParaRPr lang="en-US" altLang="ko-KR" sz="2000">
              <a:latin typeface="맑은 고딕"/>
              <a:ea typeface="맑은 고딕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5879972" y="2414925"/>
            <a:ext cx="4968622" cy="393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>
                <a:latin typeface="맑은 고딕"/>
                <a:ea typeface="맑은 고딕"/>
              </a:rPr>
              <a:t>속성</a:t>
            </a:r>
            <a:endParaRPr lang="ko-KR" altLang="en-US" sz="2000" b="1">
              <a:latin typeface="맑은 고딕"/>
              <a:ea typeface="맑은 고딕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5879970" y="2886361"/>
            <a:ext cx="5472686" cy="2521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>
                <a:latin typeface="맑은 고딕"/>
                <a:ea typeface="맑은 고딕"/>
              </a:rPr>
              <a:t>target</a:t>
            </a:r>
            <a:r>
              <a:rPr lang="ko-KR" altLang="en-US" sz="2000">
                <a:latin typeface="맑은 고딕"/>
                <a:ea typeface="맑은 고딕"/>
              </a:rPr>
              <a:t> </a:t>
            </a:r>
            <a:r>
              <a:rPr lang="en-US" altLang="ko-KR" sz="2000">
                <a:latin typeface="맑은 고딕"/>
                <a:ea typeface="맑은 고딕"/>
              </a:rPr>
              <a:t>:</a:t>
            </a:r>
            <a:endParaRPr lang="en-US" altLang="ko-KR" sz="20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000">
                <a:latin typeface="맑은 고딕"/>
                <a:ea typeface="맑은 고딕"/>
              </a:rPr>
              <a:t>새 창 or 새 탭에서 링크를 열 때 사용한다.</a:t>
            </a:r>
            <a:endParaRPr lang="en-US" altLang="ko-KR" sz="20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000">
                <a:latin typeface="맑은 고딕"/>
                <a:ea typeface="맑은 고딕"/>
              </a:rPr>
              <a:t> _blank(새로운 탭,창)</a:t>
            </a:r>
            <a:endParaRPr lang="en-US" altLang="ko-KR" sz="2000"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20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000">
                <a:latin typeface="맑은 고딕"/>
                <a:ea typeface="맑은 고딕"/>
              </a:rPr>
              <a:t>title: 링크의 툴팁을 표시</a:t>
            </a:r>
            <a:endParaRPr lang="en-US" altLang="ko-KR" sz="20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000">
                <a:latin typeface="맑은 고딕"/>
                <a:ea typeface="맑은 고딕"/>
              </a:rPr>
              <a:t>(커서를 올렸을 때 나오는 설명)</a:t>
            </a:r>
            <a:endParaRPr lang="en-US" altLang="ko-KR" sz="2000"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20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000">
                <a:latin typeface="맑은 고딕"/>
                <a:ea typeface="맑은 고딕"/>
              </a:rPr>
              <a:t>id : 같은 페이지 안에서 이동할 때 사용</a:t>
            </a:r>
            <a:endParaRPr lang="en-US" altLang="ko-KR" sz="2000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191262" y="188595"/>
            <a:ext cx="11809476" cy="6120765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ㅅ</a:t>
            </a: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4079748" y="188595"/>
            <a:ext cx="3952240" cy="792099"/>
          </a:xfrm>
          <a:prstGeom prst="rect">
            <a:avLst/>
          </a:prstGeom>
          <a:solidFill>
            <a:schemeClr val="dk1"/>
          </a:solidFill>
          <a:ln>
            <a:solidFill>
              <a:schemeClr val="accent1">
                <a:shade val="20000"/>
              </a:schemeClr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4223766" y="349091"/>
            <a:ext cx="3694811" cy="47110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500">
                <a:solidFill>
                  <a:schemeClr val="lt1"/>
                </a:solidFill>
                <a:latin typeface="맑은 고딕"/>
                <a:ea typeface="맑은 고딕"/>
              </a:rPr>
              <a:t>텍스트 꾸미기 기능 태그</a:t>
            </a:r>
            <a:endParaRPr lang="ko-KR" altLang="en-US" sz="2500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24" name=""/>
          <p:cNvGraphicFramePr>
            <a:graphicFrameLocks noGrp="1"/>
          </p:cNvGraphicFramePr>
          <p:nvPr/>
        </p:nvGraphicFramePr>
        <p:xfrm>
          <a:off x="2504763" y="1442804"/>
          <a:ext cx="7408673" cy="4356307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701543"/>
                <a:gridCol w="3707130"/>
              </a:tblGrid>
              <a:tr h="36147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latin typeface="맑은 고딕"/>
                          <a:ea typeface="맑은 고딕"/>
                        </a:rPr>
                        <a:t>진하게</a:t>
                      </a: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latin typeface="맑은 고딕"/>
                          <a:ea typeface="맑은 고딕"/>
                        </a:rPr>
                        <a:t>&lt;b&gt;&lt;/b&gt;</a:t>
                      </a: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 marL="91440" marR="91440"/>
                </a:tc>
              </a:tr>
              <a:tr h="36147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latin typeface="맑은 고딕"/>
                          <a:ea typeface="맑은 고딕"/>
                        </a:rPr>
                        <a:t>중요한</a:t>
                      </a: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latin typeface="맑은 고딕"/>
                          <a:ea typeface="맑은 고딕"/>
                        </a:rPr>
                        <a:t>&lt;strong&gt;&lt;/strong&gt;</a:t>
                      </a: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 marL="91440" marR="91440"/>
                </a:tc>
              </a:tr>
              <a:tr h="36147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latin typeface="맑은 고딕"/>
                          <a:ea typeface="맑은 고딕"/>
                        </a:rPr>
                        <a:t>강조</a:t>
                      </a: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latin typeface="맑은 고딕"/>
                          <a:ea typeface="맑은 고딕"/>
                        </a:rPr>
                        <a:t>&lt;em&gt;&lt;/em&gt;</a:t>
                      </a: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 marL="91440" marR="91440"/>
                </a:tc>
              </a:tr>
              <a:tr h="36147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latin typeface="맑은 고딕"/>
                          <a:ea typeface="맑은 고딕"/>
                        </a:rPr>
                        <a:t>이텔릭 강조</a:t>
                      </a: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latin typeface="맑은 고딕"/>
                          <a:ea typeface="맑은 고딕"/>
                        </a:rPr>
                        <a:t>&lt;i&gt;&lt;/i&gt;</a:t>
                      </a: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 marL="91440" marR="91440"/>
                </a:tc>
              </a:tr>
              <a:tr h="36147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latin typeface="맑은 고딕"/>
                          <a:ea typeface="맑은 고딕"/>
                        </a:rPr>
                        <a:t>진하게 이텔릭 강조</a:t>
                      </a: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latin typeface="맑은 고딕"/>
                          <a:ea typeface="맑은 고딕"/>
                        </a:rPr>
                        <a:t>&lt;b&gt;&lt;i&gt;&lt;/i&gt;&lt;/b&gt;</a:t>
                      </a: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 marL="91440" marR="91440"/>
                </a:tc>
              </a:tr>
              <a:tr h="36147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latin typeface="맑은 고딕"/>
                          <a:ea typeface="맑은 고딕"/>
                        </a:rPr>
                        <a:t>보통문자 한 단계 작은 문자</a:t>
                      </a: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latin typeface="맑은 고딕"/>
                          <a:ea typeface="맑은 고딕"/>
                        </a:rPr>
                        <a:t>&lt;small&gt;&lt;/small&gt;</a:t>
                      </a: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 marL="91440" marR="91440"/>
                </a:tc>
              </a:tr>
              <a:tr h="36147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latin typeface="맑은 고딕"/>
                          <a:ea typeface="맑은 고딕"/>
                        </a:rPr>
                        <a:t>중간선(취소선)</a:t>
                      </a: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latin typeface="맑은 고딕"/>
                          <a:ea typeface="맑은 고딕"/>
                        </a:rPr>
                        <a:t>&lt;del&gt;&lt;/del&gt;</a:t>
                      </a: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 marL="91440" marR="91440"/>
                </a:tc>
              </a:tr>
              <a:tr h="36147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latin typeface="맑은 고딕"/>
                          <a:ea typeface="맑은 고딕"/>
                        </a:rPr>
                        <a:t>밑줄</a:t>
                      </a: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latin typeface="맑은 고딕"/>
                          <a:ea typeface="맑은 고딕"/>
                        </a:rPr>
                        <a:t>&lt;ins&gt;&lt;/ins&gt;</a:t>
                      </a: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 marL="91440" marR="91440"/>
                </a:tc>
              </a:tr>
              <a:tr h="36147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latin typeface="맑은 고딕"/>
                          <a:ea typeface="맑은 고딕"/>
                        </a:rPr>
                        <a:t>보통문자의 윗첨자</a:t>
                      </a: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latin typeface="맑은 고딕"/>
                          <a:ea typeface="맑은 고딕"/>
                        </a:rPr>
                        <a:t>&lt;sup&gt;&lt;/sup&gt;</a:t>
                      </a: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 marL="91440" marR="91440"/>
                </a:tc>
              </a:tr>
              <a:tr h="36147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latin typeface="맑은 고딕"/>
                          <a:ea typeface="맑은 고딕"/>
                        </a:rPr>
                        <a:t>보통문자의 아랫첨자</a:t>
                      </a: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latin typeface="맑은 고딕"/>
                          <a:ea typeface="맑은 고딕"/>
                        </a:rPr>
                        <a:t>&lt;sub&gt;&lt;/sub&gt;</a:t>
                      </a: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 marL="91440" marR="91440"/>
                </a:tc>
              </a:tr>
              <a:tr h="36147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latin typeface="맑은 고딕"/>
                          <a:ea typeface="맑은 고딕"/>
                        </a:rPr>
                        <a:t>하이라이팅</a:t>
                      </a: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latin typeface="맑은 고딕"/>
                          <a:ea typeface="맑은 고딕"/>
                        </a:rPr>
                        <a:t>&lt;mark&gt;&lt;/mark&gt;</a:t>
                      </a: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 marL="91440" marR="91440"/>
                </a:tc>
              </a:tr>
              <a:tr h="36147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latin typeface="맑은 고딕"/>
                          <a:ea typeface="맑은 고딕"/>
                        </a:rPr>
                        <a:t>수평선</a:t>
                      </a: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latin typeface="맑은 고딕"/>
                          <a:ea typeface="맑은 고딕"/>
                        </a:rPr>
                        <a:t>&lt;hr /&gt;</a:t>
                      </a: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191262" y="188595"/>
            <a:ext cx="11809476" cy="6120765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ㅅ</a:t>
            </a: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4079748" y="188595"/>
            <a:ext cx="3952240" cy="792099"/>
          </a:xfrm>
          <a:prstGeom prst="rect">
            <a:avLst/>
          </a:prstGeom>
          <a:solidFill>
            <a:schemeClr val="dk1"/>
          </a:solidFill>
          <a:ln>
            <a:solidFill>
              <a:schemeClr val="accent1">
                <a:shade val="20000"/>
              </a:schemeClr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4299902" y="350567"/>
            <a:ext cx="3592196" cy="46667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500">
                <a:solidFill>
                  <a:schemeClr val="lt1"/>
                </a:solidFill>
                <a:latin typeface="맑은 고딕"/>
                <a:ea typeface="맑은 고딕"/>
              </a:rPr>
              <a:t>p</a:t>
            </a:r>
            <a:r>
              <a:rPr lang="ko-KR" altLang="en-US" sz="2500">
                <a:solidFill>
                  <a:schemeClr val="lt1"/>
                </a:solidFill>
                <a:latin typeface="맑은 고딕"/>
                <a:ea typeface="맑은 고딕"/>
              </a:rPr>
              <a:t> 태그와</a:t>
            </a:r>
            <a:r>
              <a:rPr lang="en-US" altLang="ko-KR" sz="2500">
                <a:solidFill>
                  <a:schemeClr val="lt1"/>
                </a:solidFill>
                <a:latin typeface="맑은 고딕"/>
                <a:ea typeface="맑은 고딕"/>
              </a:rPr>
              <a:t> pre</a:t>
            </a:r>
            <a:r>
              <a:rPr lang="ko-KR" altLang="en-US" sz="2500">
                <a:solidFill>
                  <a:schemeClr val="lt1"/>
                </a:solidFill>
                <a:latin typeface="맑은 고딕"/>
                <a:ea typeface="맑은 고딕"/>
              </a:rPr>
              <a:t> 태그 차이</a:t>
            </a:r>
            <a:endParaRPr lang="ko-KR" altLang="en-US" sz="2500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pic>
        <p:nvPicPr>
          <p:cNvPr id="2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7334" y="2024824"/>
            <a:ext cx="4608576" cy="2808351"/>
          </a:xfrm>
          <a:prstGeom prst="rect">
            <a:avLst/>
          </a:prstGeom>
        </p:spPr>
      </p:pic>
      <p:sp>
        <p:nvSpPr>
          <p:cNvPr id="27" name=""/>
          <p:cNvSpPr txBox="1"/>
          <p:nvPr/>
        </p:nvSpPr>
        <p:spPr>
          <a:xfrm>
            <a:off x="6095999" y="2060829"/>
            <a:ext cx="5472685" cy="69951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000">
                <a:latin typeface="맑은 고딕"/>
                <a:ea typeface="맑은 고딕"/>
              </a:rPr>
              <a:t>&lt;</a:t>
            </a:r>
            <a:r>
              <a:rPr lang="ko-KR" altLang="en-US" sz="2000">
                <a:latin typeface="맑은 고딕"/>
                <a:ea typeface="맑은 고딕"/>
              </a:rPr>
              <a:t>p</a:t>
            </a:r>
            <a:r>
              <a:rPr lang="en-US" altLang="ko-KR" sz="2000">
                <a:latin typeface="맑은 고딕"/>
                <a:ea typeface="맑은 고딕"/>
              </a:rPr>
              <a:t>&gt;</a:t>
            </a:r>
            <a:r>
              <a:rPr lang="ko-KR" altLang="en-US" sz="2000">
                <a:latin typeface="맑은 고딕"/>
                <a:ea typeface="맑은 고딕"/>
              </a:rPr>
              <a:t>태그를 사용하면 여러개의 빈칸을 하나로</a:t>
            </a:r>
            <a:endParaRPr lang="ko-KR" altLang="en-US" sz="2000"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2000">
                <a:latin typeface="맑은 고딕"/>
                <a:ea typeface="맑은 고딕"/>
              </a:rPr>
              <a:t>여러 줄은 한 줄에 붙여 출력됩니다.</a:t>
            </a:r>
            <a:endParaRPr lang="ko-KR" altLang="en-US" sz="2000">
              <a:latin typeface="맑은 고딕"/>
              <a:ea typeface="맑은 고딕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6456043" y="3645027"/>
            <a:ext cx="5112640" cy="70104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>
                <a:latin typeface="맑은 고딕"/>
                <a:ea typeface="맑은 고딕"/>
              </a:rPr>
              <a:t>&lt;</a:t>
            </a:r>
            <a:r>
              <a:rPr lang="ko-KR" altLang="en-US" sz="2000">
                <a:latin typeface="맑은 고딕"/>
                <a:ea typeface="맑은 고딕"/>
              </a:rPr>
              <a:t>p</a:t>
            </a:r>
            <a:r>
              <a:rPr lang="en-US" altLang="ko-KR" sz="2000">
                <a:latin typeface="맑은 고딕"/>
                <a:ea typeface="맑은 고딕"/>
              </a:rPr>
              <a:t>re&gt;</a:t>
            </a:r>
            <a:r>
              <a:rPr lang="ko-KR" altLang="en-US" sz="2000">
                <a:latin typeface="맑은 고딕"/>
                <a:ea typeface="맑은 고딕"/>
              </a:rPr>
              <a:t>태그를 사용하면</a:t>
            </a:r>
            <a:endParaRPr lang="ko-KR" altLang="en-US" sz="2000"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2000">
                <a:latin typeface="맑은 고딕"/>
                <a:ea typeface="맑은 고딕"/>
              </a:rPr>
              <a:t>사용자가 입력한 그래도 출력됩니다..</a:t>
            </a:r>
            <a:endParaRPr lang="ko-KR" altLang="en-US" sz="2000">
              <a:latin typeface="맑은 고딕"/>
              <a:ea typeface="맑은 고딕"/>
            </a:endParaRPr>
          </a:p>
        </p:txBody>
      </p:sp>
      <p:cxnSp>
        <p:nvCxnSpPr>
          <p:cNvPr id="30" name=""/>
          <p:cNvCxnSpPr>
            <a:endCxn id="27" idx="1"/>
          </p:cNvCxnSpPr>
          <p:nvPr/>
        </p:nvCxnSpPr>
        <p:spPr>
          <a:xfrm flipV="1">
            <a:off x="5015865" y="2410587"/>
            <a:ext cx="1080134" cy="8229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"/>
          <p:cNvCxnSpPr/>
          <p:nvPr/>
        </p:nvCxnSpPr>
        <p:spPr>
          <a:xfrm>
            <a:off x="4439793" y="3248977"/>
            <a:ext cx="1656207" cy="74657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191262" y="188595"/>
            <a:ext cx="11809476" cy="6120765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ㅅ</a:t>
            </a: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4079748" y="188595"/>
            <a:ext cx="3952240" cy="792099"/>
          </a:xfrm>
          <a:prstGeom prst="rect">
            <a:avLst/>
          </a:prstGeom>
          <a:solidFill>
            <a:schemeClr val="dk1"/>
          </a:solidFill>
          <a:ln>
            <a:solidFill>
              <a:schemeClr val="accent1">
                <a:shade val="20000"/>
              </a:schemeClr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4871847" y="351305"/>
            <a:ext cx="1940116" cy="46667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500">
                <a:solidFill>
                  <a:schemeClr val="lt1"/>
                </a:solidFill>
                <a:latin typeface="맑은 고딕"/>
                <a:ea typeface="맑은 고딕"/>
              </a:rPr>
              <a:t>연습 문제</a:t>
            </a:r>
            <a:endParaRPr lang="ko-KR" altLang="en-US" sz="2500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76528" y="1124712"/>
            <a:ext cx="6455019" cy="2888003"/>
          </a:xfrm>
          <a:prstGeom prst="rect">
            <a:avLst/>
          </a:prstGeom>
        </p:spPr>
      </p:pic>
      <p:sp>
        <p:nvSpPr>
          <p:cNvPr id="35" name=""/>
          <p:cNvSpPr/>
          <p:nvPr/>
        </p:nvSpPr>
        <p:spPr>
          <a:xfrm>
            <a:off x="5547360" y="3245167"/>
            <a:ext cx="1097280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sz="1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출력결과</a:t>
            </a:r>
            <a:endParaRPr xmlns:mc="http://schemas.openxmlformats.org/markup-compatibility/2006" xmlns:hp="http://schemas.haansoft.com/office/presentation/8.0" sz="18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  <p:pic>
        <p:nvPicPr>
          <p:cNvPr id="3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71847" y="3119228"/>
            <a:ext cx="6402040" cy="2830086"/>
          </a:xfrm>
          <a:prstGeom prst="rect">
            <a:avLst/>
          </a:prstGeom>
        </p:spPr>
      </p:pic>
      <p:sp>
        <p:nvSpPr>
          <p:cNvPr id="38" name=""/>
          <p:cNvSpPr txBox="1"/>
          <p:nvPr/>
        </p:nvSpPr>
        <p:spPr>
          <a:xfrm>
            <a:off x="8472298" y="1416265"/>
            <a:ext cx="1224153" cy="5439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000">
                <a:latin typeface="맑은 고딕"/>
                <a:ea typeface="맑은 고딕"/>
              </a:rPr>
              <a:t>코드</a:t>
            </a:r>
            <a:endParaRPr lang="ko-KR" altLang="en-US" sz="3000">
              <a:latin typeface="맑은 고딕"/>
              <a:ea typeface="맑은 고딕"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2279523" y="4534271"/>
            <a:ext cx="1440180" cy="54064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000">
                <a:latin typeface="맑은 고딕"/>
                <a:ea typeface="맑은 고딕"/>
              </a:rPr>
              <a:t>출력값</a:t>
            </a:r>
            <a:endParaRPr lang="ko-KR" altLang="en-US" sz="3000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299275" y="332613"/>
            <a:ext cx="11593449" cy="5976747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ㅅ</a:t>
            </a: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4119880" y="332613"/>
            <a:ext cx="3952240" cy="792099"/>
          </a:xfrm>
          <a:prstGeom prst="rect">
            <a:avLst/>
          </a:prstGeom>
          <a:solidFill>
            <a:schemeClr val="dk1"/>
          </a:solidFill>
          <a:ln>
            <a:solidFill>
              <a:schemeClr val="accent1">
                <a:shade val="20000"/>
              </a:schemeClr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5015865" y="494347"/>
            <a:ext cx="2232279" cy="541973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3000">
                <a:solidFill>
                  <a:schemeClr val="lt1"/>
                </a:solidFill>
                <a:latin typeface="맑은 고딕"/>
                <a:ea typeface="맑은 고딕"/>
              </a:rPr>
              <a:t>정리</a:t>
            </a:r>
            <a:endParaRPr lang="ko-KR" altLang="en-US" sz="3000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1353107" y="2636901"/>
            <a:ext cx="9999550" cy="1990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500">
                <a:latin typeface="맑은 고딕"/>
                <a:ea typeface="맑은 고딕"/>
              </a:rPr>
              <a:t>1.</a:t>
            </a:r>
            <a:r>
              <a:rPr lang="ko-KR" altLang="en-US" sz="2500">
                <a:latin typeface="맑은 고딕"/>
                <a:ea typeface="맑은 고딕"/>
              </a:rPr>
              <a:t> </a:t>
            </a:r>
            <a:r>
              <a:rPr lang="en-US" altLang="ko-KR" sz="2500">
                <a:latin typeface="맑은 고딕"/>
                <a:ea typeface="맑은 고딕"/>
              </a:rPr>
              <a:t>VS</a:t>
            </a:r>
            <a:r>
              <a:rPr lang="ko-KR" altLang="en-US" sz="2500">
                <a:latin typeface="맑은 고딕"/>
                <a:ea typeface="맑은 고딕"/>
              </a:rPr>
              <a:t> </a:t>
            </a:r>
            <a:r>
              <a:rPr lang="en-US" altLang="ko-KR" sz="2500">
                <a:latin typeface="맑은 고딕"/>
                <a:ea typeface="맑은 고딕"/>
              </a:rPr>
              <a:t>code</a:t>
            </a:r>
            <a:r>
              <a:rPr lang="ko-KR" altLang="en-US" sz="2500">
                <a:latin typeface="맑은 고딕"/>
                <a:ea typeface="맑은 고딕"/>
              </a:rPr>
              <a:t>에 대해서 환경설정하는 거 다시 정리함</a:t>
            </a:r>
            <a:endParaRPr lang="ko-KR" altLang="en-US" sz="2500">
              <a:latin typeface="맑은 고딕"/>
              <a:ea typeface="맑은 고딕"/>
            </a:endParaRPr>
          </a:p>
          <a:p>
            <a:pPr>
              <a:defRPr/>
            </a:pPr>
            <a:endParaRPr lang="ko-KR" altLang="en-US" sz="25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500">
                <a:latin typeface="맑은 고딕"/>
                <a:ea typeface="맑은 고딕"/>
              </a:rPr>
              <a:t>2.</a:t>
            </a:r>
            <a:r>
              <a:rPr lang="ko-KR" altLang="en-US" sz="2500">
                <a:latin typeface="맑은 고딕"/>
                <a:ea typeface="맑은 고딕"/>
              </a:rPr>
              <a:t> 태그에 대한 특징이나 속성에 대해서 다시 한번 복습하였습니다</a:t>
            </a:r>
            <a:r>
              <a:rPr lang="en-US" altLang="ko-KR" sz="2500">
                <a:latin typeface="맑은 고딕"/>
                <a:ea typeface="맑은 고딕"/>
              </a:rPr>
              <a:t>.</a:t>
            </a:r>
            <a:endParaRPr lang="en-US" altLang="ko-KR" sz="2500"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25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500">
                <a:latin typeface="맑은 고딕"/>
                <a:ea typeface="맑은 고딕"/>
              </a:rPr>
              <a:t>3.</a:t>
            </a:r>
            <a:r>
              <a:rPr lang="ko-KR" altLang="en-US" sz="2500">
                <a:latin typeface="맑은 고딕"/>
                <a:ea typeface="맑은 고딕"/>
              </a:rPr>
              <a:t> </a:t>
            </a:r>
            <a:r>
              <a:rPr lang="en-US" altLang="ko-KR" sz="2500">
                <a:latin typeface="맑은 고딕"/>
                <a:ea typeface="맑은 고딕"/>
              </a:rPr>
              <a:t>p</a:t>
            </a:r>
            <a:r>
              <a:rPr lang="ko-KR" altLang="en-US" sz="2500">
                <a:latin typeface="맑은 고딕"/>
                <a:ea typeface="맑은 고딕"/>
              </a:rPr>
              <a:t>태그와 </a:t>
            </a:r>
            <a:r>
              <a:rPr lang="en-US" altLang="ko-KR" sz="2500">
                <a:latin typeface="맑은 고딕"/>
                <a:ea typeface="맑은 고딕"/>
              </a:rPr>
              <a:t>pre</a:t>
            </a:r>
            <a:r>
              <a:rPr lang="ko-KR" altLang="en-US" sz="2500">
                <a:latin typeface="맑은 고딕"/>
                <a:ea typeface="맑은 고딕"/>
              </a:rPr>
              <a:t> 태그에 차이점을 알게 되었습니다</a:t>
            </a:r>
            <a:r>
              <a:rPr lang="en-US" altLang="ko-KR" sz="2500">
                <a:latin typeface="맑은 고딕"/>
                <a:ea typeface="맑은 고딕"/>
              </a:rPr>
              <a:t>.</a:t>
            </a:r>
            <a:endParaRPr lang="en-US" altLang="ko-KR" sz="2500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225</ep:Words>
  <ep:PresentationFormat>화면 슬라이드 쇼(4:3)</ep:PresentationFormat>
  <ep:Paragraphs>62</ep:Paragraphs>
  <ep:Slides>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한컴오피스</vt:lpstr>
      <vt:lpstr>React_frontend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2022-12-01T14:16:57.124</dcterms:created>
  <dc:creator>kimyeoungchan</dc:creator>
  <cp:lastModifiedBy>kimyeoungchan</cp:lastModifiedBy>
  <dcterms:modified xsi:type="dcterms:W3CDTF">2022-12-02T02:58:43.133</dcterms:modified>
  <cp:revision>16</cp:revision>
  <dc:title>React_frontend</dc:title>
  <cp:version>1000.0000.01</cp:version>
</cp:coreProperties>
</file>