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0460"/>
    <p:restoredTop sz="90000"/>
  </p:normalViewPr>
  <p:slideViewPr>
    <p:cSldViewPr snapToObjects="1">
      <p:cViewPr>
        <p:scale>
          <a:sx n="130" d="100"/>
          <a:sy n="130" d="100"/>
        </p:scale>
        <p:origin x="0" y="0"/>
      </p:cViewPr>
      <p:guideLst>
        <p:guide orient="horz" pos="215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982656" y="2636901"/>
            <a:ext cx="8226688" cy="1470025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React_frontend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9253" y="188595"/>
            <a:ext cx="1584198" cy="528447"/>
          </a:xfrm>
        </p:spPr>
        <p:txBody>
          <a:bodyPr/>
          <a:lstStyle/>
          <a:p>
            <a:pPr>
              <a:defRPr/>
            </a:pPr>
            <a:r>
              <a:rPr lang="en-US" altLang="ko-KR" sz="2500" b="1">
                <a:solidFill>
                  <a:schemeClr val="dk1"/>
                </a:solidFill>
                <a:latin typeface="맑은 고딕"/>
                <a:ea typeface="맑은 고딕"/>
              </a:rPr>
              <a:t>22_12_02</a:t>
            </a:r>
            <a:endParaRPr lang="en-US" altLang="ko-KR" sz="25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5303901" y="4340733"/>
            <a:ext cx="2016252" cy="38442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작성자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 김영찬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186105" y="332613"/>
            <a:ext cx="3422083" cy="579618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281079" y="389762"/>
            <a:ext cx="3292136" cy="4655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iframe</a:t>
            </a: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 관계</a:t>
            </a:r>
            <a:endParaRPr lang="ko-KR" altLang="en-US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695325" y="1535954"/>
            <a:ext cx="2113500" cy="47191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 b="1">
                <a:solidFill>
                  <a:schemeClr val="lt1"/>
                </a:solidFill>
                <a:latin typeface="맑은 고딕"/>
                <a:ea typeface="맑은 고딕"/>
              </a:rPr>
              <a:t>iframe 관계</a:t>
            </a:r>
            <a:endParaRPr lang="en-US" altLang="ko-KR" sz="25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0244" y="1475351"/>
            <a:ext cx="4377160" cy="3907296"/>
          </a:xfrm>
          <a:prstGeom prst="rect">
            <a:avLst/>
          </a:prstGeom>
        </p:spPr>
      </p:pic>
      <p:sp>
        <p:nvSpPr>
          <p:cNvPr id="30" name=""/>
          <p:cNvSpPr txBox="1"/>
          <p:nvPr/>
        </p:nvSpPr>
        <p:spPr>
          <a:xfrm>
            <a:off x="4997405" y="1349881"/>
            <a:ext cx="5857564" cy="201053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브라우저 윈도우와 인라인 프레임의 계층 관계</a:t>
            </a:r>
            <a:endParaRPr lang="ko-KR" altLang="en-US">
              <a:latin typeface="맑은 고딕"/>
              <a:ea typeface="맑은 고딕"/>
            </a:endParaRPr>
          </a:p>
          <a:p>
            <a:pPr mar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>
                <a:latin typeface="맑은 고딕"/>
                <a:ea typeface="맑은 고딕"/>
              </a:rPr>
              <a:t>    (브라우저 윈도우가 인라인 프레임 안에 속해 있다. )</a:t>
            </a:r>
            <a:endParaRPr lang="ko-KR" altLang="en-US">
              <a:latin typeface="맑은 고딕"/>
              <a:ea typeface="맑은 고딕"/>
            </a:endParaRPr>
          </a:p>
          <a:p>
            <a:pPr marL="0" indent="0">
              <a:buClr>
                <a:schemeClr val="tx1"/>
              </a:buClr>
              <a:buFont typeface="Arial"/>
              <a:buNone/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브라우저 윈도우와 프레임 윈도우는 부모 자식 관계</a:t>
            </a:r>
            <a:endParaRPr lang="ko-KR" altLang="en-US">
              <a:latin typeface="맑은 고딕"/>
              <a:ea typeface="맑은 고딕"/>
            </a:endParaRPr>
          </a:p>
          <a:p>
            <a:pPr mar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>
                <a:latin typeface="맑은 고딕"/>
                <a:ea typeface="맑은 고딕"/>
              </a:rPr>
              <a:t>    (브라우저 윈도우 : 부모 / 프레임 윈도우 : 자식</a:t>
            </a:r>
            <a:endParaRPr lang="ko-KR" altLang="en-US">
              <a:latin typeface="맑은 고딕"/>
              <a:ea typeface="맑은 고딕"/>
            </a:endParaRPr>
          </a:p>
          <a:p>
            <a:pPr marL="0" indent="0">
              <a:buClr>
                <a:schemeClr val="tx1"/>
              </a:buClr>
              <a:buFont typeface="Arial"/>
              <a:buNone/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mar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>
                <a:latin typeface="맑은 고딕"/>
                <a:ea typeface="맑은 고딕"/>
              </a:rPr>
              <a:t>   즉, 브라우저 윈도우안에 프레임 윈도우가 있다.)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4997405" y="3664457"/>
            <a:ext cx="6264785" cy="228676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parent 윈도우 - 부모 윈도우,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child 윈도우 - 자식 윈도우,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top 윈도우 - 최상위 브라우저 윈도우</a:t>
            </a:r>
            <a:endParaRPr lang="ko-KR" altLang="en-US">
              <a:latin typeface="맑은 고딕"/>
              <a:ea typeface="맑은 고딕"/>
            </a:endParaRPr>
          </a:p>
          <a:p>
            <a:pPr mar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>
                <a:latin typeface="맑은 고딕"/>
                <a:ea typeface="맑은 고딕"/>
              </a:rPr>
              <a:t>  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left, right 프레임의 parent 윈도우 : 브라우저 윈도우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upper,lower 프레임의 parent 윈도우 : right 윈도우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left, right, upper, lower 프레임의 top 윈도우 :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브라우저 윈도우</a:t>
            </a:r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186105" y="332613"/>
            <a:ext cx="3422083" cy="579618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281079" y="389762"/>
            <a:ext cx="3292136" cy="4655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ol </a:t>
            </a: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태그</a:t>
            </a:r>
            <a:endParaRPr lang="ko-KR" altLang="en-US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695325" y="1535954"/>
            <a:ext cx="2113500" cy="47191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 b="1">
                <a:solidFill>
                  <a:schemeClr val="lt1"/>
                </a:solidFill>
                <a:latin typeface="맑은 고딕"/>
                <a:ea typeface="맑은 고딕"/>
              </a:rPr>
              <a:t>iframe 관계</a:t>
            </a:r>
            <a:endParaRPr lang="en-US" altLang="ko-KR" sz="25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030535" y="2007870"/>
            <a:ext cx="5857564" cy="1181864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태그의 type에 따라 하위 목록들의 순서 마커가 정해지고, start에 따라 마커의 시작 값이 정해진다.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마커 기본 값은 숫자(1,2,3..)이다.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type, start 대신 CSS3 스타일 사용할 것을 권장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073323" y="4488465"/>
            <a:ext cx="3227579" cy="146275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latin typeface="맑은 고딕"/>
                <a:ea typeface="맑은 고딕"/>
              </a:rPr>
              <a:t>t</a:t>
            </a:r>
            <a:r>
              <a:rPr lang="ko-KR" altLang="en-US">
                <a:latin typeface="맑은 고딕"/>
                <a:ea typeface="맑은 고딕"/>
              </a:rPr>
              <a:t>ype=”1” (디폴트) 1,2 ,3…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type=”A” (디폴트) A, B, C…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type=”a” (디폴트) a, b, c…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type=”I” (디폴트) I, II, III…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type=”i” (디폴트) i, ii, iii…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4702994" y="4580333"/>
            <a:ext cx="3875660" cy="639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start=”c” (디폴트) c,d,f…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start=”10” (디폴트) 10, 11, 12…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030534" y="1224415"/>
            <a:ext cx="5966609" cy="545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/>
              <a:t>순서가 있는 목록 (ol,Ordered List)</a:t>
            </a:r>
            <a:endParaRPr lang="ko-KR" altLang="en-US" sz="3000" b="1"/>
          </a:p>
        </p:txBody>
      </p:sp>
      <p:sp>
        <p:nvSpPr>
          <p:cNvPr id="51" name=""/>
          <p:cNvSpPr txBox="1"/>
          <p:nvPr/>
        </p:nvSpPr>
        <p:spPr>
          <a:xfrm>
            <a:off x="1073323" y="3819787"/>
            <a:ext cx="2885994" cy="540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/>
              <a:t>type : 마커 종류</a:t>
            </a:r>
            <a:endParaRPr lang="ko-KR" altLang="en-US" sz="3000" b="1"/>
          </a:p>
        </p:txBody>
      </p:sp>
      <p:sp>
        <p:nvSpPr>
          <p:cNvPr id="52" name=""/>
          <p:cNvSpPr txBox="1"/>
          <p:nvPr/>
        </p:nvSpPr>
        <p:spPr>
          <a:xfrm>
            <a:off x="4672994" y="3819787"/>
            <a:ext cx="3295240" cy="54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/>
              <a:t>start</a:t>
            </a:r>
            <a:r>
              <a:rPr lang="ko-KR" altLang="en-US" sz="3000" b="1"/>
              <a:t> : 마커 종류</a:t>
            </a:r>
            <a:endParaRPr lang="ko-KR" altLang="en-US" sz="3000" b="1"/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73215" y="1497080"/>
            <a:ext cx="3492679" cy="1771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186105" y="332613"/>
            <a:ext cx="3422083" cy="579618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281079" y="389762"/>
            <a:ext cx="3292136" cy="4655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ul </a:t>
            </a: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태그</a:t>
            </a:r>
            <a:endParaRPr lang="ko-KR" altLang="en-US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695325" y="1535954"/>
            <a:ext cx="2113500" cy="47191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 b="1">
                <a:solidFill>
                  <a:schemeClr val="lt1"/>
                </a:solidFill>
                <a:latin typeface="맑은 고딕"/>
                <a:ea typeface="맑은 고딕"/>
              </a:rPr>
              <a:t>iframe 관계</a:t>
            </a:r>
            <a:endParaRPr lang="en-US" altLang="ko-KR" sz="25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606606" y="2007870"/>
            <a:ext cx="5857564" cy="118110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&lt;ul&gt; 태그는 순서가 없기 때문에 type에 마커의 순서가 아닌 모양을 표시하는 값을 넣는다.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또한 순서가 없기 때문에 시작 지정값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</a:rPr>
              <a:t>t</a:t>
            </a:r>
            <a:r>
              <a:rPr lang="ko-KR" altLang="en-US" b="1">
                <a:latin typeface="맑은 고딕"/>
                <a:ea typeface="맑은 고딕"/>
              </a:rPr>
              <a:t>ype, start 대신 CSS3 스타일 사용할 것을 권장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769826" y="4488465"/>
            <a:ext cx="3750102" cy="91030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latin typeface="맑은 고딕"/>
                <a:ea typeface="맑은 고딕"/>
              </a:rPr>
              <a:t>type=”disc” (디폴트) ⚫,⚫,⚫…</a:t>
            </a:r>
            <a:endParaRPr lang="en-US" altLang="ko-KR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latin typeface="맑은 고딕"/>
                <a:ea typeface="맑은 고딕"/>
              </a:rPr>
              <a:t>type=”square” ◻, ◻, ◻, … </a:t>
            </a:r>
            <a:endParaRPr lang="en-US" altLang="ko-KR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latin typeface="맑은 고딕"/>
                <a:ea typeface="맑은 고딕"/>
              </a:rPr>
              <a:t>type=”circle” ⚪ ,⚪,⚪, …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606606" y="1224415"/>
            <a:ext cx="6505646" cy="545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/>
              <a:t>순서가 없는 목록 (ul,Unordered List)</a:t>
            </a:r>
            <a:endParaRPr lang="ko-KR" altLang="en-US" sz="3000" b="1"/>
          </a:p>
        </p:txBody>
      </p:sp>
      <p:sp>
        <p:nvSpPr>
          <p:cNvPr id="51" name=""/>
          <p:cNvSpPr txBox="1"/>
          <p:nvPr/>
        </p:nvSpPr>
        <p:spPr>
          <a:xfrm>
            <a:off x="1769826" y="3819787"/>
            <a:ext cx="2885994" cy="540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/>
              <a:t>type : 마커 종류</a:t>
            </a:r>
            <a:endParaRPr lang="ko-KR" altLang="en-US" sz="3000" b="1"/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97147" y="3723760"/>
            <a:ext cx="4406050" cy="2439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007738" y="332613"/>
            <a:ext cx="3778816" cy="579618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281079" y="389762"/>
            <a:ext cx="3292136" cy="4655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공간 배치 </a:t>
            </a: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Sementic </a:t>
            </a:r>
            <a:endParaRPr lang="en-US" altLang="ko-KR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695325" y="1535954"/>
            <a:ext cx="2113500" cy="47191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 b="1">
                <a:solidFill>
                  <a:schemeClr val="lt1"/>
                </a:solidFill>
                <a:latin typeface="맑은 고딕"/>
                <a:ea typeface="맑은 고딕"/>
              </a:rPr>
              <a:t>iframe 관계</a:t>
            </a:r>
            <a:endParaRPr lang="en-US" altLang="ko-KR" sz="25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4007738" y="1276612"/>
            <a:ext cx="5857566" cy="1462516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HTML5에서는 웹 페이지의 레이아웃만을 위한 별로의 새로운 tag들을 제공하는데,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이 tag들을 </a:t>
            </a:r>
            <a:r>
              <a:rPr lang="ko-KR" altLang="en-US" b="1">
                <a:latin typeface="맑은 고딕"/>
                <a:ea typeface="맑은 고딕"/>
              </a:rPr>
              <a:t>의미(semantic) tag</a:t>
            </a:r>
            <a:r>
              <a:rPr lang="ko-KR" altLang="en-US">
                <a:latin typeface="맑은 고딕"/>
                <a:ea typeface="맑은 고딕"/>
              </a:rPr>
              <a:t>라고 한다.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의미(semantic)란 웹 브라우저나 개발자에게 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명확한 의미를 전달하는 tag이다.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752075" y="3306127"/>
            <a:ext cx="4992241" cy="255841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latin typeface="맑은 고딕"/>
                <a:ea typeface="맑은 고딕"/>
              </a:rPr>
              <a:t>예를 들어 &lt;header&gt; tag를 보면 의미적으로 헤더를 정의하고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웹브라우저와 개발자에게 헤더영역이라고 명시하는 역할을 한다.</a:t>
            </a:r>
            <a:endParaRPr lang="en-US" altLang="ko-KR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endParaRPr lang="en-US" altLang="ko-KR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b="1">
                <a:solidFill>
                  <a:srgbClr val="289b6e"/>
                </a:solidFill>
                <a:latin typeface="맑은 고딕"/>
                <a:ea typeface="맑은 고딕"/>
              </a:rPr>
              <a:t>하지만</a:t>
            </a:r>
            <a:r>
              <a:rPr lang="ko-KR" altLang="en-US" b="1">
                <a:solidFill>
                  <a:srgbClr val="289b6e"/>
                </a:solidFill>
                <a:latin typeface="맑은 고딕"/>
                <a:ea typeface="맑은 고딕"/>
              </a:rPr>
              <a:t> </a:t>
            </a:r>
            <a:r>
              <a:rPr lang="en-US" altLang="ko-KR" b="1">
                <a:solidFill>
                  <a:srgbClr val="289b6e"/>
                </a:solidFill>
                <a:latin typeface="맑은 고딕"/>
                <a:ea typeface="맑은 고딕"/>
              </a:rPr>
              <a:t>주의할 점은 &lt;header&gt; tag를 쓴다고 하여</a:t>
            </a:r>
            <a:r>
              <a:rPr lang="ko-KR" altLang="en-US" b="1">
                <a:solidFill>
                  <a:srgbClr val="289b6e"/>
                </a:solidFill>
                <a:latin typeface="맑은 고딕"/>
                <a:ea typeface="맑은 고딕"/>
              </a:rPr>
              <a:t> </a:t>
            </a:r>
            <a:r>
              <a:rPr lang="en-US" altLang="ko-KR" b="1">
                <a:solidFill>
                  <a:srgbClr val="289b6e"/>
                </a:solidFill>
                <a:latin typeface="맑은 고딕"/>
                <a:ea typeface="맑은 고딕"/>
              </a:rPr>
              <a:t>옆의 그림처럼 레이아웃이 출력되진 않는다. 단지 의미를 부여할 뿐.</a:t>
            </a:r>
            <a:endParaRPr lang="en-US" altLang="ko-KR" b="1">
              <a:solidFill>
                <a:srgbClr val="289b6e"/>
              </a:solidFill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endParaRPr lang="en-US" altLang="ko-KR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latin typeface="맑은 고딕"/>
                <a:ea typeface="맑은 고딕"/>
              </a:rPr>
              <a:t>레이아웃은 CSS3로 작업한다.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271396" y="1659517"/>
            <a:ext cx="2038271" cy="548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/>
              <a:t> Semantic</a:t>
            </a:r>
            <a:endParaRPr lang="ko-KR" altLang="en-US" sz="3000" b="1"/>
          </a:p>
        </p:txBody>
      </p:sp>
      <p:sp>
        <p:nvSpPr>
          <p:cNvPr id="56" name=""/>
          <p:cNvSpPr/>
          <p:nvPr/>
        </p:nvSpPr>
        <p:spPr>
          <a:xfrm>
            <a:off x="1271397" y="1659517"/>
            <a:ext cx="2113096" cy="547497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48669" y="2892022"/>
            <a:ext cx="2995861" cy="33866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168930" y="347266"/>
            <a:ext cx="3778816" cy="579618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281079" y="389762"/>
            <a:ext cx="3543137" cy="4655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인라인 </a:t>
            </a: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Sementic</a:t>
            </a: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 태그</a:t>
            </a: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endParaRPr lang="en-US" altLang="ko-KR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695325" y="1535954"/>
            <a:ext cx="2113500" cy="47191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 b="1">
                <a:solidFill>
                  <a:schemeClr val="lt1"/>
                </a:solidFill>
                <a:latin typeface="맑은 고딕"/>
                <a:ea typeface="맑은 고딕"/>
              </a:rPr>
              <a:t>iframe 관계</a:t>
            </a:r>
            <a:endParaRPr lang="en-US" altLang="ko-KR" sz="25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3192255" y="1237940"/>
            <a:ext cx="5568313" cy="1612392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mark 태그 : 형관펜 효과</a:t>
            </a:r>
            <a:endParaRPr lang="en-US" altLang="ko-KR" sz="2000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time 태그 : 시간 양식에 맞춰 출력됨</a:t>
            </a:r>
            <a:endParaRPr lang="en-US" altLang="ko-KR" sz="2000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meter 태그 : 막대 바가 생김, value 값에 따라 바를 채울 수 있음</a:t>
            </a:r>
            <a:endParaRPr lang="en-US" altLang="ko-KR" sz="2000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progress 태그 : meter 태그와 유사한 효과</a:t>
            </a:r>
            <a:endParaRPr lang="en-US" altLang="ko-KR" sz="2000">
              <a:latin typeface="맑은 고딕"/>
              <a:ea typeface="맑은 고딕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752075" y="1771912"/>
            <a:ext cx="959737" cy="54444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3000" b="1">
                <a:latin typeface="맑은 고딕"/>
                <a:ea typeface="맑은 고딕"/>
              </a:rPr>
              <a:t>종류</a:t>
            </a:r>
            <a:endParaRPr lang="ko-KR" altLang="en-US" sz="3000" b="1">
              <a:latin typeface="맑은 고딕"/>
              <a:ea typeface="맑은 고딕"/>
            </a:endParaRPr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72072" y="3645027"/>
            <a:ext cx="3321220" cy="2387722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1442" y="3212973"/>
            <a:ext cx="4002182" cy="3028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2927604" y="332613"/>
            <a:ext cx="4858951" cy="579618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3309667" y="389762"/>
            <a:ext cx="4263548" cy="4655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공간배치 float &amp; clear</a:t>
            </a:r>
            <a:endParaRPr lang="ko-KR" altLang="en-US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695325" y="1535954"/>
            <a:ext cx="2113500" cy="47191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 b="1">
                <a:solidFill>
                  <a:schemeClr val="lt1"/>
                </a:solidFill>
                <a:latin typeface="맑은 고딕"/>
                <a:ea typeface="맑은 고딕"/>
              </a:rPr>
              <a:t>iframe 관계</a:t>
            </a:r>
            <a:endParaRPr lang="en-US" altLang="ko-KR" sz="25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4980891" y="1280291"/>
            <a:ext cx="5184648" cy="173722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float 속성은 레이아웃을 설계하는 실무에서 많이 사용되는 속성이다.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복잡한 형태의 레이아웃을 구성하는 데에 필요한 핵심 속성으로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특정 요소를 떠있도록,흐르도록 만드는 속성이다.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007556" y="3573018"/>
            <a:ext cx="4992241" cy="173069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latin typeface="맑은 고딕"/>
                <a:ea typeface="맑은 고딕"/>
              </a:rPr>
              <a:t>div(float:left) : 요소를 왼 방향으로</a:t>
            </a:r>
            <a:endParaRPr lang="en-US" altLang="ko-KR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latin typeface="맑은 고딕"/>
                <a:ea typeface="맑은 고딕"/>
              </a:rPr>
              <a:t>div(float:right) : 요소를 오른 방향으로</a:t>
            </a:r>
            <a:endParaRPr lang="en-US" altLang="ko-KR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latin typeface="맑은 고딕"/>
                <a:ea typeface="맑은 고딕"/>
              </a:rPr>
              <a:t>div(float:none) : 기본값(default),</a:t>
            </a:r>
            <a:endParaRPr lang="en-US" altLang="ko-KR">
              <a:latin typeface="맑은 고딕"/>
              <a:ea typeface="맑은 고딕"/>
            </a:endParaRPr>
          </a:p>
          <a:p>
            <a:pPr mar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>
                <a:latin typeface="맑은 고딕"/>
                <a:ea typeface="맑은 고딕"/>
              </a:rPr>
              <a:t>   </a:t>
            </a:r>
            <a:r>
              <a:rPr lang="en-US" altLang="ko-KR">
                <a:latin typeface="맑은 고딕"/>
                <a:ea typeface="맑은 고딕"/>
              </a:rPr>
              <a:t>요소를 띄우지 않는다.</a:t>
            </a:r>
            <a:endParaRPr lang="en-US" altLang="ko-KR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latin typeface="맑은 고딕"/>
                <a:ea typeface="맑은 고딕"/>
              </a:rPr>
              <a:t>보통 글을 읽는 방향이 왼쪽에서 오른쪽이기 때문에</a:t>
            </a:r>
            <a:r>
              <a:rPr lang="en-US" altLang="ko-KR" b="1">
                <a:solidFill>
                  <a:srgbClr val="ff0000"/>
                </a:solidFill>
                <a:latin typeface="맑은 고딕"/>
                <a:ea typeface="맑은 고딕"/>
              </a:rPr>
              <a:t> float:left</a:t>
            </a:r>
            <a:r>
              <a:rPr lang="en-US" altLang="ko-KR">
                <a:latin typeface="맑은 고딕"/>
                <a:ea typeface="맑은 고딕"/>
              </a:rPr>
              <a:t> 사용 빈도가 더 높다</a:t>
            </a:r>
            <a:endParaRPr lang="en-US" altLang="ko-KR">
              <a:latin typeface="맑은 고딕"/>
              <a:ea typeface="맑은 고딕"/>
            </a:endParaRPr>
          </a:p>
        </p:txBody>
      </p:sp>
      <p:grpSp>
        <p:nvGrpSpPr>
          <p:cNvPr id="61" name=""/>
          <p:cNvGrpSpPr/>
          <p:nvPr/>
        </p:nvGrpSpPr>
        <p:grpSpPr>
          <a:xfrm rot="0">
            <a:off x="1893542" y="1572929"/>
            <a:ext cx="1830565" cy="869881"/>
            <a:chOff x="1893542" y="1572929"/>
            <a:chExt cx="1830565" cy="869881"/>
          </a:xfrm>
        </p:grpSpPr>
        <p:sp>
          <p:nvSpPr>
            <p:cNvPr id="50" name=""/>
            <p:cNvSpPr txBox="1"/>
            <p:nvPr/>
          </p:nvSpPr>
          <p:spPr>
            <a:xfrm>
              <a:off x="2257748" y="1737425"/>
              <a:ext cx="1102153" cy="5466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000" b="1"/>
                <a:t>Float</a:t>
              </a:r>
              <a:endParaRPr lang="ko-KR" altLang="en-US" sz="3000" b="1"/>
            </a:p>
          </p:txBody>
        </p:sp>
        <p:sp>
          <p:nvSpPr>
            <p:cNvPr id="56" name=""/>
            <p:cNvSpPr/>
            <p:nvPr/>
          </p:nvSpPr>
          <p:spPr>
            <a:xfrm>
              <a:off x="1893542" y="1572929"/>
              <a:ext cx="1830564" cy="869881"/>
            </a:xfrm>
            <a:prstGeom prst="rect">
              <a:avLst/>
            </a:prstGeom>
            <a:noFill/>
            <a:ln w="2540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08944" y="3140964"/>
            <a:ext cx="4599695" cy="2483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2927604" y="332613"/>
            <a:ext cx="4858951" cy="579618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3309667" y="389762"/>
            <a:ext cx="4263548" cy="4655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공간배치 float &amp; clear</a:t>
            </a:r>
            <a:endParaRPr lang="ko-KR" altLang="en-US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911352" y="3429000"/>
            <a:ext cx="5184648" cy="1461004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float 속성을 사용하면 주변으로 컨텐츠가 흐르듯이 배치가 되는데,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이를 해제하기 위해 clear 속성을 사용한다.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clear 속성은 지정된 영역 이후로는 더 이상  float이 작동하지 않는다.</a:t>
            </a: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63" name=""/>
          <p:cNvGrpSpPr/>
          <p:nvPr/>
        </p:nvGrpSpPr>
        <p:grpSpPr>
          <a:xfrm rot="0">
            <a:off x="2327746" y="1916811"/>
            <a:ext cx="1607983" cy="860461"/>
            <a:chOff x="2351532" y="1638745"/>
            <a:chExt cx="1607983" cy="860461"/>
          </a:xfrm>
        </p:grpSpPr>
        <p:sp>
          <p:nvSpPr>
            <p:cNvPr id="50" name=""/>
            <p:cNvSpPr txBox="1"/>
            <p:nvPr/>
          </p:nvSpPr>
          <p:spPr>
            <a:xfrm>
              <a:off x="2443050" y="1798008"/>
              <a:ext cx="1420671" cy="5432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000" b="1"/>
                <a:t>clear</a:t>
              </a:r>
              <a:endParaRPr lang="en-US" altLang="ko-KR" sz="3000" b="1"/>
            </a:p>
          </p:txBody>
        </p:sp>
        <p:sp>
          <p:nvSpPr>
            <p:cNvPr id="56" name=""/>
            <p:cNvSpPr/>
            <p:nvPr/>
          </p:nvSpPr>
          <p:spPr>
            <a:xfrm>
              <a:off x="2351532" y="1638745"/>
              <a:ext cx="1607983" cy="860461"/>
            </a:xfrm>
            <a:prstGeom prst="rect">
              <a:avLst/>
            </a:prstGeom>
            <a:noFill/>
            <a:ln w="2540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34557" y="1535954"/>
            <a:ext cx="4286046" cy="4604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grpSp>
        <p:nvGrpSpPr>
          <p:cNvPr id="64" name=""/>
          <p:cNvGrpSpPr/>
          <p:nvPr/>
        </p:nvGrpSpPr>
        <p:grpSpPr>
          <a:xfrm rot="0">
            <a:off x="4209251" y="332613"/>
            <a:ext cx="2406522" cy="579618"/>
            <a:chOff x="4209251" y="332613"/>
            <a:chExt cx="2406522" cy="579618"/>
          </a:xfrm>
        </p:grpSpPr>
        <p:sp>
          <p:nvSpPr>
            <p:cNvPr id="5" name=""/>
            <p:cNvSpPr/>
            <p:nvPr/>
          </p:nvSpPr>
          <p:spPr>
            <a:xfrm>
              <a:off x="4209251" y="332613"/>
              <a:ext cx="2406522" cy="579618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accent1">
                  <a:shade val="20000"/>
                </a:schemeClr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"/>
            <p:cNvSpPr txBox="1"/>
            <p:nvPr/>
          </p:nvSpPr>
          <p:spPr>
            <a:xfrm>
              <a:off x="4239853" y="389630"/>
              <a:ext cx="2345318" cy="46571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2500">
                  <a:solidFill>
                    <a:schemeClr val="lt1"/>
                  </a:solidFill>
                  <a:latin typeface="맑은 고딕"/>
                  <a:ea typeface="맑은 고딕"/>
                </a:rPr>
                <a:t>form </a:t>
              </a:r>
              <a:r>
                <a:rPr lang="ko-KR" altLang="en-US" sz="2500">
                  <a:solidFill>
                    <a:schemeClr val="lt1"/>
                  </a:solidFill>
                  <a:latin typeface="맑은 고딕"/>
                  <a:ea typeface="맑은 고딕"/>
                </a:rPr>
                <a:t>태그</a:t>
              </a:r>
              <a:endParaRPr lang="ko-KR" altLang="en-US" sz="25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30" name=""/>
          <p:cNvSpPr txBox="1"/>
          <p:nvPr/>
        </p:nvSpPr>
        <p:spPr>
          <a:xfrm>
            <a:off x="839343" y="1916811"/>
            <a:ext cx="4680585" cy="1738884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정보를 입려받고 전송하는 태그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form 태그 안에서 입력받는 데이터는 action과 method를 통해	</a:t>
            </a:r>
            <a:endParaRPr lang="ko-KR" altLang="en-US">
              <a:latin typeface="맑은 고딕"/>
              <a:ea typeface="맑은 고딕"/>
            </a:endParaRPr>
          </a:p>
          <a:p>
            <a:pPr mar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>
                <a:latin typeface="맑은 고딕"/>
                <a:ea typeface="맑은 고딕"/>
              </a:rPr>
              <a:t>   정해진 영역으로 이동해 처리된다.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input 태그를 활용해 데이터 작성 칸을 만들 수 있다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911352" y="1152261"/>
            <a:ext cx="1420671" cy="54852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lt1"/>
                </a:solidFill>
              </a:rPr>
              <a:t>의미</a:t>
            </a:r>
            <a:endParaRPr lang="ko-KR" altLang="en-US" sz="3000" b="1">
              <a:solidFill>
                <a:schemeClr val="lt1"/>
              </a:solidFill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6548" y="3933063"/>
            <a:ext cx="3985753" cy="2309765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35955" y="3933063"/>
            <a:ext cx="5508410" cy="2178134"/>
          </a:xfrm>
          <a:prstGeom prst="rect">
            <a:avLst/>
          </a:prstGeom>
        </p:spPr>
      </p:pic>
      <p:sp>
        <p:nvSpPr>
          <p:cNvPr id="68" name=""/>
          <p:cNvSpPr txBox="1"/>
          <p:nvPr/>
        </p:nvSpPr>
        <p:spPr>
          <a:xfrm>
            <a:off x="6563779" y="2060829"/>
            <a:ext cx="4680586" cy="1737741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type="text"일 경우 일반 문자를 작성할 수 있다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type="password"일 경우 작성하더라도 그 문자는 가려진다.</a:t>
            </a:r>
            <a:endParaRPr lang="ko-KR" altLang="en-US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value="" 이 안에 값을 쓰면 페이지가 열렸을 때 미리 값이 입력된 상태가 된다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6615773" y="1152261"/>
            <a:ext cx="1420671" cy="54852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lt1"/>
                </a:solidFill>
              </a:rPr>
              <a:t>속성</a:t>
            </a:r>
            <a:endParaRPr lang="ko-KR" altLang="en-US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grpSp>
        <p:nvGrpSpPr>
          <p:cNvPr id="64" name=""/>
          <p:cNvGrpSpPr/>
          <p:nvPr/>
        </p:nvGrpSpPr>
        <p:grpSpPr>
          <a:xfrm rot="0">
            <a:off x="4209251" y="332613"/>
            <a:ext cx="2406522" cy="579618"/>
            <a:chOff x="4209251" y="332613"/>
            <a:chExt cx="2406522" cy="579618"/>
          </a:xfrm>
        </p:grpSpPr>
        <p:sp>
          <p:nvSpPr>
            <p:cNvPr id="5" name=""/>
            <p:cNvSpPr/>
            <p:nvPr/>
          </p:nvSpPr>
          <p:spPr>
            <a:xfrm>
              <a:off x="4209251" y="332613"/>
              <a:ext cx="2406522" cy="579618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accent1">
                  <a:shade val="20000"/>
                </a:schemeClr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"/>
            <p:cNvSpPr txBox="1"/>
            <p:nvPr/>
          </p:nvSpPr>
          <p:spPr>
            <a:xfrm>
              <a:off x="4239853" y="389630"/>
              <a:ext cx="2345318" cy="46571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500">
                  <a:solidFill>
                    <a:schemeClr val="lt1"/>
                  </a:solidFill>
                  <a:latin typeface="맑은 고딕"/>
                  <a:ea typeface="맑은 고딕"/>
                </a:rPr>
                <a:t>연습 문제</a:t>
              </a:r>
              <a:endParaRPr lang="ko-KR" altLang="en-US" sz="25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7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5370" y="1442279"/>
            <a:ext cx="3241096" cy="4671818"/>
          </a:xfrm>
          <a:prstGeom prst="rect">
            <a:avLst/>
          </a:prstGeom>
        </p:spPr>
      </p:pic>
      <p:pic>
        <p:nvPicPr>
          <p:cNvPr id="7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12638" y="2708910"/>
            <a:ext cx="6096000" cy="3405187"/>
          </a:xfrm>
          <a:prstGeom prst="rect">
            <a:avLst/>
          </a:prstGeom>
        </p:spPr>
      </p:pic>
      <p:sp>
        <p:nvSpPr>
          <p:cNvPr id="77" name=""/>
          <p:cNvSpPr txBox="1"/>
          <p:nvPr/>
        </p:nvSpPr>
        <p:spPr>
          <a:xfrm>
            <a:off x="5112638" y="2019681"/>
            <a:ext cx="1872234" cy="5452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>
                <a:latin typeface="맑은 고딕"/>
                <a:ea typeface="맑은 고딕"/>
              </a:rPr>
              <a:t>출력 화면</a:t>
            </a:r>
            <a:endParaRPr lang="ko-KR" altLang="en-US" sz="30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5976747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119880" y="332613"/>
            <a:ext cx="3952240" cy="792099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5015865" y="494347"/>
            <a:ext cx="2232279" cy="54197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정리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353107" y="2636901"/>
            <a:ext cx="9999550" cy="1990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>
                <a:latin typeface="맑은 고딕"/>
                <a:ea typeface="맑은 고딕"/>
              </a:rPr>
              <a:t>1. iframe,figure,input</a:t>
            </a:r>
            <a:r>
              <a:rPr lang="ko-KR" altLang="en-US" sz="2500">
                <a:latin typeface="맑은 고딕"/>
                <a:ea typeface="맑은 고딕"/>
              </a:rPr>
              <a:t> 등 태그에 대해서 공부하였습니다</a:t>
            </a:r>
            <a:r>
              <a:rPr lang="en-US" altLang="ko-KR" sz="2500">
                <a:latin typeface="맑은 고딕"/>
                <a:ea typeface="맑은 고딕"/>
              </a:rPr>
              <a:t>.</a:t>
            </a:r>
            <a:endParaRPr lang="en-US" altLang="ko-KR" sz="25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500">
                <a:latin typeface="맑은 고딕"/>
                <a:ea typeface="맑은 고딕"/>
              </a:rPr>
              <a:t>2.</a:t>
            </a:r>
            <a:r>
              <a:rPr lang="ko-KR" altLang="en-US" sz="2500">
                <a:latin typeface="맑은 고딕"/>
                <a:ea typeface="맑은 고딕"/>
              </a:rPr>
              <a:t> </a:t>
            </a:r>
            <a:r>
              <a:rPr lang="en-US" altLang="ko-KR" sz="2500">
                <a:latin typeface="맑은 고딕"/>
                <a:ea typeface="맑은 고딕"/>
              </a:rPr>
              <a:t>div / span</a:t>
            </a:r>
            <a:r>
              <a:rPr lang="ko-KR" altLang="en-US" sz="2500">
                <a:latin typeface="맑은 고딕"/>
                <a:ea typeface="맑은 고딕"/>
              </a:rPr>
              <a:t> 태그 와 속성에 대해서 공부하였습니다</a:t>
            </a:r>
            <a:r>
              <a:rPr lang="en-US" altLang="ko-KR" sz="2500">
                <a:latin typeface="맑은 고딕"/>
                <a:ea typeface="맑은 고딕"/>
              </a:rPr>
              <a:t>.</a:t>
            </a:r>
            <a:endParaRPr lang="en-US" altLang="ko-KR" sz="25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500">
                <a:latin typeface="맑은 고딕"/>
                <a:ea typeface="맑은 고딕"/>
              </a:rPr>
              <a:t>3.</a:t>
            </a:r>
            <a:r>
              <a:rPr lang="ko-KR" altLang="en-US" sz="2500">
                <a:latin typeface="맑은 고딕"/>
                <a:ea typeface="맑은 고딕"/>
              </a:rPr>
              <a:t> </a:t>
            </a:r>
            <a:r>
              <a:rPr lang="en-US" altLang="ko-KR" sz="2500">
                <a:latin typeface="맑은 고딕"/>
                <a:ea typeface="맑은 고딕"/>
              </a:rPr>
              <a:t>semantic </a:t>
            </a:r>
            <a:r>
              <a:rPr lang="ko-KR" altLang="en-US" sz="2500">
                <a:latin typeface="맑은 고딕"/>
                <a:ea typeface="맑은 고딕"/>
              </a:rPr>
              <a:t>태그 및 속성에 대해서 공부하였습니다</a:t>
            </a:r>
            <a:r>
              <a:rPr lang="en-US" altLang="ko-KR" sz="2500">
                <a:latin typeface="맑은 고딕"/>
                <a:ea typeface="맑은 고딕"/>
              </a:rPr>
              <a:t>.</a:t>
            </a:r>
            <a:endParaRPr lang="en-US" altLang="ko-KR" sz="25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119880" y="332613"/>
            <a:ext cx="2840228" cy="792099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698936" y="494347"/>
            <a:ext cx="1669478" cy="468629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img tag(1)</a:t>
            </a:r>
            <a:endParaRPr lang="en-US" altLang="ko-KR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6096000" y="1365789"/>
            <a:ext cx="5472684" cy="46616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>
                <a:latin typeface="맑은 고딕"/>
                <a:ea typeface="맑은 고딕"/>
              </a:rPr>
              <a:t>특징</a:t>
            </a:r>
            <a:endParaRPr lang="en-US" altLang="ko-KR" sz="20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img 태그 페이지에서 이미지를 출력하는 태그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img src="이미지 파일 경로" 이런식으로 활용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&lt;img src="이미지 경로"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웹 페이지에 이미지를 넣을 때 사용한다.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&lt;img&gt; 태그 하나당 1개의 이미지를 삽입할 수 있다.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 b="1">
                <a:latin typeface="맑은 고딕"/>
                <a:ea typeface="맑은 고딕"/>
              </a:rPr>
              <a:t>속성</a:t>
            </a:r>
            <a:endParaRPr lang="en-US" altLang="ko-KR" sz="2000" b="1">
              <a:latin typeface="맑은 고딕"/>
              <a:ea typeface="맑은 고딕"/>
            </a:endParaRPr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width : 그림 파일의 가로 출력 크기</a:t>
            </a:r>
            <a:endParaRPr lang="en-US" altLang="ko-KR" sz="2000">
              <a:latin typeface="맑은 고딕"/>
              <a:ea typeface="맑은 고딕"/>
            </a:endParaRPr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height : 그림 파일의 세로 출력 크기</a:t>
            </a:r>
            <a:endParaRPr lang="en-US" altLang="ko-KR" sz="2000">
              <a:latin typeface="맑은 고딕"/>
              <a:ea typeface="맑은 고딕"/>
            </a:endParaRPr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alt : 사진 파일의 경로가 잘못되거나 존재하지 않을 때 출력</a:t>
            </a:r>
            <a:endParaRPr lang="en-US" altLang="ko-KR" sz="2000">
              <a:latin typeface="맑은 고딕"/>
              <a:ea typeface="맑은 고딕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9620" y="1700784"/>
            <a:ext cx="4574326" cy="38501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119880" y="332613"/>
            <a:ext cx="2840228" cy="792099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702747" y="494347"/>
            <a:ext cx="1674494" cy="46863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img tag(2)</a:t>
            </a:r>
            <a:endParaRPr lang="en-US" altLang="ko-KR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6096000" y="2420874"/>
            <a:ext cx="5472684" cy="16136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>
                <a:latin typeface="맑은 고딕"/>
                <a:ea typeface="맑은 고딕"/>
              </a:rPr>
              <a:t>이미지 삽입방법</a:t>
            </a:r>
            <a:endParaRPr lang="en-US" altLang="ko-KR" sz="2000" b="1">
              <a:latin typeface="맑은 고딕"/>
              <a:ea typeface="맑은 고딕"/>
            </a:endParaRPr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이미지를 직접 다운로드한 뒤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파일 경로를 삽입하는 방법</a:t>
            </a:r>
            <a:endParaRPr lang="en-US" altLang="ko-KR" sz="2000">
              <a:latin typeface="맑은 고딕"/>
              <a:ea typeface="맑은 고딕"/>
            </a:endParaRPr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다른 웹페이지의 이미지 주소를 복사해서 삽입하는 방법</a:t>
            </a:r>
            <a:endParaRPr lang="en-US" altLang="ko-KR" sz="2000">
              <a:latin typeface="맑은 고딕"/>
              <a:ea typeface="맑은 고딕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1307" y="1721262"/>
            <a:ext cx="5334698" cy="3651981"/>
          </a:xfrm>
          <a:prstGeom prst="rect">
            <a:avLst/>
          </a:prstGeom>
        </p:spPr>
      </p:pic>
      <p:cxnSp>
        <p:nvCxnSpPr>
          <p:cNvPr id="13" name=""/>
          <p:cNvCxnSpPr/>
          <p:nvPr/>
        </p:nvCxnSpPr>
        <p:spPr>
          <a:xfrm flipV="1">
            <a:off x="4655819" y="2924937"/>
            <a:ext cx="1440181" cy="720090"/>
          </a:xfrm>
          <a:prstGeom prst="straightConnector1">
            <a:avLst/>
          </a:prstGeom>
          <a:ln w="25400">
            <a:solidFill>
              <a:schemeClr val="accent2"/>
            </a:solidFill>
            <a:tailEnd type="arrow"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" name=""/>
          <p:cNvCxnSpPr/>
          <p:nvPr/>
        </p:nvCxnSpPr>
        <p:spPr>
          <a:xfrm flipV="1">
            <a:off x="5375910" y="3547252"/>
            <a:ext cx="720090" cy="504063"/>
          </a:xfrm>
          <a:prstGeom prst="straightConnector1">
            <a:avLst/>
          </a:prstGeom>
          <a:ln w="25400">
            <a:solidFill>
              <a:schemeClr val="accent2"/>
            </a:solidFill>
            <a:tailEnd type="arrow"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4000">
                <a:solidFill>
                  <a:schemeClr val="dk1"/>
                </a:solidFill>
                <a:latin typeface="맑은 고딕"/>
                <a:ea typeface="맑은 고딕"/>
              </a:rPr>
              <a:t>VS</a:t>
            </a:r>
            <a:endParaRPr lang="en-US" altLang="ko-KR" sz="40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pSp>
        <p:nvGrpSpPr>
          <p:cNvPr id="17" name=""/>
          <p:cNvGrpSpPr/>
          <p:nvPr/>
        </p:nvGrpSpPr>
        <p:grpSpPr>
          <a:xfrm rot="0">
            <a:off x="3791712" y="332613"/>
            <a:ext cx="5216525" cy="792099"/>
            <a:chOff x="4119880" y="332613"/>
            <a:chExt cx="5216525" cy="792099"/>
          </a:xfrm>
        </p:grpSpPr>
        <p:sp>
          <p:nvSpPr>
            <p:cNvPr id="5" name=""/>
            <p:cNvSpPr/>
            <p:nvPr/>
          </p:nvSpPr>
          <p:spPr>
            <a:xfrm>
              <a:off x="4119880" y="332613"/>
              <a:ext cx="5216525" cy="792099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accent1">
                  <a:shade val="20000"/>
                </a:schemeClr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"/>
            <p:cNvSpPr txBox="1"/>
            <p:nvPr/>
          </p:nvSpPr>
          <p:spPr>
            <a:xfrm>
              <a:off x="4772501" y="495538"/>
              <a:ext cx="3808953" cy="46624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2500">
                  <a:solidFill>
                    <a:schemeClr val="lt1"/>
                  </a:solidFill>
                  <a:latin typeface="맑은 고딕"/>
                  <a:ea typeface="맑은 고딕"/>
                </a:rPr>
                <a:t>&lt;Link&gt;</a:t>
              </a:r>
              <a:r>
                <a:rPr lang="ko-KR" altLang="en-US" sz="2500">
                  <a:solidFill>
                    <a:schemeClr val="lt1"/>
                  </a:solidFill>
                  <a:latin typeface="맑은 고딕"/>
                  <a:ea typeface="맑은 고딕"/>
                </a:rPr>
                <a:t>와 </a:t>
              </a:r>
              <a:r>
                <a:rPr lang="en-US" altLang="ko-KR" sz="2500">
                  <a:solidFill>
                    <a:schemeClr val="lt1"/>
                  </a:solidFill>
                  <a:latin typeface="맑은 고딕"/>
                  <a:ea typeface="맑은 고딕"/>
                </a:rPr>
                <a:t>&lt;style&gt;</a:t>
              </a:r>
              <a:r>
                <a:rPr lang="ko-KR" altLang="en-US" sz="2500">
                  <a:solidFill>
                    <a:schemeClr val="lt1"/>
                  </a:solidFill>
                  <a:latin typeface="맑은 고딕"/>
                  <a:ea typeface="맑은 고딕"/>
                </a:rPr>
                <a:t> 차이</a:t>
              </a:r>
              <a:endParaRPr lang="ko-KR" altLang="en-US" sz="25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2" name=""/>
          <p:cNvSpPr/>
          <p:nvPr/>
        </p:nvSpPr>
        <p:spPr>
          <a:xfrm>
            <a:off x="1177328" y="1656063"/>
            <a:ext cx="4082098" cy="4082098"/>
          </a:xfrm>
          <a:prstGeom prst="ellipse">
            <a:avLst/>
          </a:prstGeom>
          <a:solidFill>
            <a:srgbClr val="d1d1d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1276871" y="3166570"/>
            <a:ext cx="3883012" cy="92727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en-US" sz="3000" b="1">
                <a:latin typeface="맑은 고딕"/>
                <a:ea typeface="맑은 고딕"/>
              </a:rPr>
              <a:t>&lt;link&gt;</a:t>
            </a:r>
            <a:endParaRPr lang="en-US" altLang="en-US" sz="25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en-US" sz="2500">
                <a:latin typeface="맑은 고딕"/>
                <a:ea typeface="맑은 고딕"/>
              </a:rPr>
              <a:t>외부 css 파일을 연결함</a:t>
            </a:r>
            <a:endParaRPr lang="en-US" altLang="en-US" sz="2500">
              <a:latin typeface="맑은 고딕"/>
              <a:ea typeface="맑은 고딕"/>
            </a:endParaRPr>
          </a:p>
        </p:txBody>
      </p:sp>
      <p:sp>
        <p:nvSpPr>
          <p:cNvPr id="23" name=""/>
          <p:cNvSpPr/>
          <p:nvPr/>
        </p:nvSpPr>
        <p:spPr>
          <a:xfrm>
            <a:off x="7082066" y="1723199"/>
            <a:ext cx="4082098" cy="4082098"/>
          </a:xfrm>
          <a:prstGeom prst="ellipse">
            <a:avLst/>
          </a:prstGeom>
          <a:solidFill>
            <a:srgbClr val="ffe7d8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7281151" y="2919840"/>
            <a:ext cx="3883012" cy="168881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en-US" sz="3000" b="1">
                <a:latin typeface="맑은 고딕"/>
                <a:ea typeface="맑은 고딕"/>
              </a:rPr>
              <a:t>&lt;style&gt;</a:t>
            </a:r>
            <a:r>
              <a:rPr lang="en-US" altLang="ko-KR" sz="3000" b="1">
                <a:latin typeface="맑은 고딕"/>
                <a:ea typeface="맑은 고딕"/>
              </a:rPr>
              <a:t>	</a:t>
            </a:r>
            <a:endParaRPr lang="en-US" altLang="ko-KR" sz="3000" b="1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en-US" sz="2500">
                <a:latin typeface="맑은 고딕"/>
                <a:ea typeface="맑은 고딕"/>
              </a:rPr>
              <a:t>css 설정을 같은 웹페이지 안에서 정의할 때</a:t>
            </a:r>
            <a:endParaRPr lang="en-US" altLang="en-US" sz="25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en-US" sz="2500">
                <a:latin typeface="맑은 고딕"/>
                <a:ea typeface="맑은 고딕"/>
              </a:rPr>
              <a:t>사용한다. </a:t>
            </a:r>
            <a:endParaRPr lang="en-US" altLang="en-US" sz="25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935730" y="332613"/>
            <a:ext cx="3744468" cy="792099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172035" y="495776"/>
            <a:ext cx="3292136" cy="4643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&lt;div&gt; vs &lt;span&gt; (1)</a:t>
            </a:r>
            <a:endParaRPr lang="en-US" altLang="ko-KR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5879972" y="1477516"/>
            <a:ext cx="4968622" cy="3874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>
                <a:latin typeface="맑은 고딕"/>
                <a:ea typeface="맑은 고딕"/>
              </a:rPr>
              <a:t>&lt;div&gt;</a:t>
            </a:r>
            <a:endParaRPr lang="en-US" altLang="ko-KR" sz="2000" b="1">
              <a:latin typeface="맑은 고딕"/>
              <a:ea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5879972" y="1952623"/>
            <a:ext cx="4968622" cy="3131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웹 브라우저 전체 공간에 대해 분할</a:t>
            </a:r>
            <a:endParaRPr lang="en-US" altLang="ko-KR" sz="2000">
              <a:latin typeface="맑은 고딕"/>
              <a:ea typeface="맑은 고딕"/>
            </a:endParaRPr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블록(block) 형태로 분할</a:t>
            </a:r>
            <a:endParaRPr lang="en-US" altLang="ko-KR" sz="2000">
              <a:latin typeface="맑은 고딕"/>
              <a:ea typeface="맑은 고딕"/>
            </a:endParaRPr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특별한 기능이 없어 span 태그와 유사하지만 공간을 차지함</a:t>
            </a:r>
            <a:endParaRPr lang="en-US" altLang="ko-KR" sz="2000">
              <a:latin typeface="맑은 고딕"/>
              <a:ea typeface="맑은 고딕"/>
            </a:endParaRPr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div 태그로 종료된 후 다음 글자는 엔터친 다음에 출력됨</a:t>
            </a:r>
            <a:endParaRPr lang="en-US" altLang="ko-KR" sz="2000">
              <a:latin typeface="맑은 고딕"/>
              <a:ea typeface="맑은 고딕"/>
            </a:endParaRPr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태그 내부에도 별도의 스타일을 지정할 수 있음</a:t>
            </a:r>
            <a:endParaRPr lang="en-US" altLang="ko-KR" sz="2000">
              <a:latin typeface="맑은 고딕"/>
              <a:ea typeface="맑은 고딕"/>
            </a:endParaRPr>
          </a:p>
          <a:p>
            <a:pPr marL="0" indent="0">
              <a:buClr>
                <a:schemeClr val="tx1"/>
              </a:buClr>
              <a:buFont typeface="Arial"/>
              <a:buNone/>
              <a:defRPr/>
            </a:pPr>
            <a:r>
              <a:rPr lang="en-US" altLang="ko-KR" sz="2000">
                <a:latin typeface="맑은 고딕"/>
                <a:ea typeface="맑은 고딕"/>
              </a:rPr>
              <a:t> style 태그를 활용할 때 보다 더 세밀하게 스타일 지정 가능</a:t>
            </a:r>
            <a:endParaRPr lang="en-US" altLang="ko-KR" sz="2000">
              <a:latin typeface="맑은 고딕"/>
              <a:ea typeface="맑은 고딕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378" y="3429000"/>
            <a:ext cx="4686540" cy="781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6192774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935730" y="332613"/>
            <a:ext cx="3744468" cy="792099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172035" y="495776"/>
            <a:ext cx="3292136" cy="4643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&lt;div&gt; vs &lt;span&gt; (2)</a:t>
            </a:r>
            <a:endParaRPr lang="en-US" altLang="ko-KR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5591937" y="1387981"/>
            <a:ext cx="4968622" cy="3912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>
                <a:latin typeface="맑은 고딕"/>
                <a:ea typeface="맑은 고딕"/>
              </a:rPr>
              <a:t>&lt;span&gt;</a:t>
            </a:r>
            <a:endParaRPr lang="en-US" altLang="ko-KR" sz="2000" b="1">
              <a:latin typeface="맑은 고딕"/>
              <a:ea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5591937" y="1988820"/>
            <a:ext cx="5544694" cy="69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웹 브라우저의 일부 영역만 분할</a:t>
            </a:r>
            <a:endParaRPr lang="en-US" altLang="ko-KR" sz="2000">
              <a:latin typeface="맑은 고딕"/>
              <a:ea typeface="맑은 고딕"/>
            </a:endParaRPr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 sz="2000">
                <a:latin typeface="맑은 고딕"/>
                <a:ea typeface="맑은 고딕"/>
              </a:rPr>
              <a:t>인라인(inline) 형태로 분할</a:t>
            </a:r>
            <a:endParaRPr lang="en-US" altLang="ko-KR" sz="2000">
              <a:latin typeface="맑은 고딕"/>
              <a:ea typeface="맑은 고딕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1307" y="3054815"/>
            <a:ext cx="5328665" cy="1238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935730" y="332613"/>
            <a:ext cx="3744468" cy="792099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172035" y="495776"/>
            <a:ext cx="3292136" cy="4643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표에 이미지 삽입</a:t>
            </a:r>
            <a:endParaRPr lang="ko-KR" altLang="en-US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9343" y="1532831"/>
            <a:ext cx="4766149" cy="4607277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18103" y="2564892"/>
            <a:ext cx="5581650" cy="2831191"/>
          </a:xfrm>
          <a:prstGeom prst="rect">
            <a:avLst/>
          </a:prstGeom>
        </p:spPr>
      </p:pic>
      <p:cxnSp>
        <p:nvCxnSpPr>
          <p:cNvPr id="26" name=""/>
          <p:cNvCxnSpPr/>
          <p:nvPr/>
        </p:nvCxnSpPr>
        <p:spPr>
          <a:xfrm>
            <a:off x="4943856" y="3836469"/>
            <a:ext cx="1217384" cy="0"/>
          </a:xfrm>
          <a:prstGeom prst="straightConnector1">
            <a:avLst/>
          </a:prstGeom>
          <a:ln w="63500">
            <a:solidFill>
              <a:schemeClr val="accent4"/>
            </a:solidFill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172035" y="380501"/>
            <a:ext cx="3422083" cy="579618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267009" y="380500"/>
            <a:ext cx="3292136" cy="46531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figure 태그</a:t>
            </a:r>
            <a:endParaRPr lang="ko-KR" altLang="en-US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316" y="1419122"/>
            <a:ext cx="4807197" cy="4019756"/>
          </a:xfrm>
          <a:prstGeom prst="rect">
            <a:avLst/>
          </a:prstGeom>
        </p:spPr>
      </p:pic>
      <p:sp>
        <p:nvSpPr>
          <p:cNvPr id="30" name=""/>
          <p:cNvSpPr txBox="1"/>
          <p:nvPr/>
        </p:nvSpPr>
        <p:spPr>
          <a:xfrm>
            <a:off x="5591936" y="2423636"/>
            <a:ext cx="6048758" cy="20131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/>
              <a:t>본문에 사진 그래프 등을 삽입하기 위한 태그</a:t>
            </a:r>
            <a:endParaRPr lang="ko-KR" altLang="en-US"/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endParaRPr lang="ko-KR" altLang="en-US"/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/>
              <a:t>태그는 삽화와 다이어그램, 사진 등과 같이</a:t>
            </a:r>
            <a:endParaRPr lang="ko-KR" altLang="en-US"/>
          </a:p>
          <a:p>
            <a:pPr mar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/>
              <a:t>    문서의 주요 흐름과는 독립적인 콘텐츠를 정의할 때 사용</a:t>
            </a:r>
            <a:endParaRPr lang="ko-KR" altLang="en-US"/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/>
              <a:t>책이나 보고서 등 본문에 삽입하는 사진, 차트, 삽화,</a:t>
            </a:r>
            <a:endParaRPr lang="ko-KR" altLang="en-US"/>
          </a:p>
          <a:p>
            <a:pPr mar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/>
              <a:t>    소스 코드 등을 통상적으로 '그림'으로 표현하기 위한</a:t>
            </a:r>
            <a:endParaRPr lang="ko-KR" altLang="en-US"/>
          </a:p>
          <a:p>
            <a:pPr mar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/>
              <a:t>    시맨틱 블록태그 입니다.</a:t>
            </a:r>
            <a:endParaRPr lang="ko-KR" altLang="en-US"/>
          </a:p>
        </p:txBody>
      </p:sp>
      <p:cxnSp>
        <p:nvCxnSpPr>
          <p:cNvPr id="31" name=""/>
          <p:cNvCxnSpPr/>
          <p:nvPr/>
        </p:nvCxnSpPr>
        <p:spPr>
          <a:xfrm rot="5400000" flipH="1" flipV="1">
            <a:off x="4267003" y="1860807"/>
            <a:ext cx="1460177" cy="1460176"/>
          </a:xfrm>
          <a:prstGeom prst="straightConnector1">
            <a:avLst/>
          </a:prstGeom>
          <a:ln w="50800">
            <a:solidFill>
              <a:srgbClr val="ff843a"/>
            </a:solidFill>
            <a:tailEnd type="arrow"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2" name=""/>
          <p:cNvSpPr txBox="1"/>
          <p:nvPr/>
        </p:nvSpPr>
        <p:spPr>
          <a:xfrm>
            <a:off x="5883077" y="1700784"/>
            <a:ext cx="2733238" cy="3642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figure</a:t>
            </a:r>
            <a:r>
              <a:rPr lang="ko-KR" altLang="en-US"/>
              <a:t> 태그의 제목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186105" y="332613"/>
            <a:ext cx="3422083" cy="579618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281079" y="389762"/>
            <a:ext cx="3292136" cy="4655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iframe</a:t>
            </a: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 태그</a:t>
            </a: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(1)</a:t>
            </a:r>
            <a:endParaRPr lang="en-US" altLang="ko-KR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5591937" y="2428588"/>
            <a:ext cx="5857564" cy="22245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2000">
                <a:latin typeface="맑은 고딕"/>
                <a:ea typeface="맑은 고딕"/>
              </a:rPr>
              <a:t>인라인 프레임(inline frame)의 약자이다.</a:t>
            </a:r>
            <a:endParaRPr lang="ko-KR" altLang="en-US" sz="2000">
              <a:latin typeface="맑은 고딕"/>
              <a:ea typeface="맑은 고딕"/>
            </a:endParaRPr>
          </a:p>
          <a:p>
            <a:pPr marL="0" indent="0">
              <a:buClr>
                <a:schemeClr val="tx1"/>
              </a:buClr>
              <a:buFont typeface="Arial"/>
              <a:buNone/>
              <a:defRPr/>
            </a:pPr>
            <a:endParaRPr lang="ko-KR" altLang="en-US" sz="2000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2000">
                <a:latin typeface="맑은 고딕"/>
                <a:ea typeface="맑은 고딕"/>
              </a:rPr>
              <a:t>효과적으로 다른 HTML 페이지를 현재 페이지에 포함 시키는 중첩된 브라우저로</a:t>
            </a:r>
            <a:endParaRPr lang="ko-KR" altLang="en-US" sz="2000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endParaRPr lang="ko-KR" altLang="en-US" sz="2000">
              <a:latin typeface="맑은 고딕"/>
              <a:ea typeface="맑은 고딕"/>
            </a:endParaRP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2000">
                <a:latin typeface="맑은 고딕"/>
                <a:ea typeface="맑은 고딕"/>
              </a:rPr>
              <a:t>iframe 요소를 이용하면 해당 웹 페이지 안에</a:t>
            </a:r>
            <a:endParaRPr lang="ko-KR" altLang="en-US" sz="2000">
              <a:latin typeface="맑은 고딕"/>
              <a:ea typeface="맑은 고딕"/>
            </a:endParaRPr>
          </a:p>
          <a:p>
            <a:pPr mar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000">
                <a:latin typeface="맑은 고딕"/>
                <a:ea typeface="맑은 고딕"/>
              </a:rPr>
              <a:t>   어떠한 제한 없이 다른 불러와서 삽입 가능</a:t>
            </a:r>
            <a:endParaRPr lang="ko-KR" altLang="en-US" sz="2000">
              <a:latin typeface="맑은 고딕"/>
              <a:ea typeface="맑은 고딕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5591936" y="1605730"/>
            <a:ext cx="1008127" cy="5474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 b="1"/>
              <a:t>의미</a:t>
            </a:r>
            <a:endParaRPr lang="ko-KR" altLang="en-US" sz="3000" b="1"/>
          </a:p>
        </p:txBody>
      </p:sp>
      <p:grpSp>
        <p:nvGrpSpPr>
          <p:cNvPr id="38" name=""/>
          <p:cNvGrpSpPr/>
          <p:nvPr/>
        </p:nvGrpSpPr>
        <p:grpSpPr>
          <a:xfrm rot="0">
            <a:off x="739688" y="1605730"/>
            <a:ext cx="4564212" cy="3646539"/>
            <a:chOff x="551307" y="1605730"/>
            <a:chExt cx="4564212" cy="3646539"/>
          </a:xfrm>
        </p:grpSpPr>
        <p:pic>
          <p:nvPicPr>
            <p:cNvPr id="3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51307" y="1605730"/>
              <a:ext cx="4564212" cy="3646539"/>
            </a:xfrm>
            <a:prstGeom prst="rect">
              <a:avLst/>
            </a:prstGeom>
          </p:spPr>
        </p:pic>
        <p:sp>
          <p:nvSpPr>
            <p:cNvPr id="35" name=""/>
            <p:cNvSpPr/>
            <p:nvPr/>
          </p:nvSpPr>
          <p:spPr>
            <a:xfrm>
              <a:off x="695325" y="3140964"/>
              <a:ext cx="3744468" cy="399906"/>
            </a:xfrm>
            <a:prstGeom prst="rect">
              <a:avLst/>
            </a:prstGeom>
            <a:noFill/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695325" y="3645027"/>
              <a:ext cx="3744468" cy="399906"/>
            </a:xfrm>
            <a:prstGeom prst="rect">
              <a:avLst/>
            </a:prstGeom>
            <a:noFill/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695325" y="4181237"/>
              <a:ext cx="4248531" cy="615934"/>
            </a:xfrm>
            <a:prstGeom prst="rect">
              <a:avLst/>
            </a:prstGeom>
            <a:noFill/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943</ep:Words>
  <ep:PresentationFormat>화면 슬라이드 쇼(4:3)</ep:PresentationFormat>
  <ep:Paragraphs>217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한컴오피스</vt:lpstr>
      <vt:lpstr>React_frontend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2022-12-01T14:16:57.124</dcterms:created>
  <dc:creator>kimyeoungchan</dc:creator>
  <cp:lastModifiedBy>kimyeoungchan</cp:lastModifiedBy>
  <dcterms:modified xsi:type="dcterms:W3CDTF">2022-12-04T14:08:29.555</dcterms:modified>
  <cp:revision>68</cp:revision>
  <dc:title>React_frontend</dc:title>
  <cp:version>1000.0000.01</cp:version>
</cp:coreProperties>
</file>