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8"/>
  </p:notesMasterIdLst>
  <p:handoutMasterIdLst>
    <p:handoutMasterId r:id="rId59"/>
  </p:handoutMasterIdLst>
  <p:sldIdLst>
    <p:sldId id="328" r:id="rId2"/>
    <p:sldId id="329" r:id="rId3"/>
    <p:sldId id="330" r:id="rId4"/>
    <p:sldId id="326" r:id="rId5"/>
    <p:sldId id="391" r:id="rId6"/>
    <p:sldId id="392" r:id="rId7"/>
    <p:sldId id="390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350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10" r:id="rId26"/>
    <p:sldId id="409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258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/56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⑥ ‘</a:t>
            </a:r>
            <a:r>
              <a:rPr lang="en-US" altLang="ko-KR" dirty="0" smtClean="0"/>
              <a:t>Select a workspace</a:t>
            </a:r>
            <a:r>
              <a:rPr lang="ko-KR" altLang="en-US" dirty="0" smtClean="0"/>
              <a:t>’ 창에서 </a:t>
            </a:r>
            <a:r>
              <a:rPr lang="en-US" altLang="ko-KR" dirty="0" smtClean="0"/>
              <a:t>C:\CookJava\</a:t>
            </a:r>
            <a:r>
              <a:rPr lang="ko-KR" altLang="en-US" dirty="0" smtClean="0"/>
              <a:t>라고 직접 써서 변경 후 </a:t>
            </a:r>
            <a:r>
              <a:rPr lang="en-US" altLang="ko-KR" dirty="0" smtClean="0"/>
              <a:t>[OK]</a:t>
            </a:r>
            <a:r>
              <a:rPr lang="ko-KR" altLang="en-US" dirty="0" smtClean="0"/>
              <a:t> 클릭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223755"/>
            <a:ext cx="695531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⑦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초기 화면 나옴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68760"/>
            <a:ext cx="7695240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개발이 편리하도록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설정 변경하기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행 번호 보이게 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앞으로 </a:t>
            </a:r>
            <a:r>
              <a:rPr lang="ko-KR" altLang="en-US" dirty="0" err="1" smtClean="0"/>
              <a:t>코딩할</a:t>
            </a:r>
            <a:r>
              <a:rPr lang="ko-KR" altLang="en-US" dirty="0" smtClean="0"/>
              <a:t> 소스의 행 번호가 보이도록 설정</a:t>
            </a:r>
            <a:r>
              <a:rPr lang="en-US" altLang="ko-KR" dirty="0" smtClean="0"/>
              <a:t>. Eclipse </a:t>
            </a:r>
            <a:r>
              <a:rPr lang="ko-KR" altLang="en-US" dirty="0" smtClean="0"/>
              <a:t>메뉴의 </a:t>
            </a:r>
            <a:r>
              <a:rPr lang="en-US" altLang="ko-KR" dirty="0" smtClean="0"/>
              <a:t>[Window]-[Preferences]</a:t>
            </a:r>
            <a:r>
              <a:rPr lang="ko-KR" altLang="en-US" dirty="0" smtClean="0"/>
              <a:t>를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왼쪽 </a:t>
            </a:r>
            <a:r>
              <a:rPr lang="ko-KR" altLang="en-US" dirty="0" err="1" smtClean="0"/>
              <a:t>트리에서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[General]-[Editors]-[Text Editors]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오른쪽의 ‘</a:t>
            </a:r>
            <a:r>
              <a:rPr lang="en-US" altLang="ko-KR" dirty="0" smtClean="0"/>
              <a:t>Show line numbers</a:t>
            </a:r>
            <a:r>
              <a:rPr lang="ko-KR" altLang="en-US" dirty="0" smtClean="0"/>
              <a:t>’가 체크되어 있는지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체크되어 있지 않으면 체크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438889"/>
            <a:ext cx="7121879" cy="40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② 폰트 변경하기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[General]-[Appearance]-[Colors and Fonts]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[Basic]-[Text Font]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[Edit]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원하는 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등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. [OK]</a:t>
            </a:r>
            <a:r>
              <a:rPr lang="ko-KR" altLang="en-US" dirty="0" smtClean="0"/>
              <a:t>를 클릭하여 ‘</a:t>
            </a:r>
            <a:r>
              <a:rPr lang="en-US" altLang="ko-KR" dirty="0" smtClean="0"/>
              <a:t>Preferences</a:t>
            </a:r>
            <a:r>
              <a:rPr lang="ko-KR" altLang="en-US" dirty="0" smtClean="0"/>
              <a:t>’ 창 종료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943835"/>
            <a:ext cx="6660740" cy="47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③ 자동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기능 끄기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이클립스는</a:t>
            </a:r>
            <a:r>
              <a:rPr lang="ko-KR" altLang="en-US" dirty="0" smtClean="0"/>
              <a:t> 기본적으로 코드 입력 후 자동으로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되도록 설정되어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메뉴에서 </a:t>
            </a:r>
            <a:r>
              <a:rPr lang="en-US" altLang="ko-KR" dirty="0" smtClean="0"/>
              <a:t>[Project]-[Build Automatically]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체크되어 있는 것 해제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583795"/>
            <a:ext cx="4275475" cy="40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④ 초기 </a:t>
            </a:r>
            <a:r>
              <a:rPr lang="en-US" altLang="ko-KR" dirty="0" smtClean="0"/>
              <a:t>Welcome </a:t>
            </a:r>
            <a:r>
              <a:rPr lang="ko-KR" altLang="en-US" dirty="0" smtClean="0"/>
              <a:t>화면 필요 없으니 ‘</a:t>
            </a:r>
            <a:r>
              <a:rPr lang="en-US" altLang="ko-KR" dirty="0" smtClean="0"/>
              <a:t>Welcome</a:t>
            </a:r>
            <a:r>
              <a:rPr lang="ko-KR" altLang="en-US" dirty="0" smtClean="0"/>
              <a:t>’ 옆의 </a:t>
            </a:r>
            <a:r>
              <a:rPr lang="en-US" altLang="ko-KR" dirty="0" smtClean="0"/>
              <a:t>[×]</a:t>
            </a:r>
            <a:r>
              <a:rPr lang="ko-KR" altLang="en-US" dirty="0" smtClean="0"/>
              <a:t> 클릭하여 창 닫기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58769"/>
            <a:ext cx="7792847" cy="31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⑤ 다음과 같은 프로젝트 창이 나오는데 앞으로는 주로 이 화면에서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프로그래밍을 할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종료 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28800"/>
            <a:ext cx="7830870" cy="45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프로그램 문법은 신경 쓰지 말고 전반적으로 프로그램 작성 순서에 집중해서 실습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프로젝트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이름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smtClean="0"/>
              <a:t>Chapter02</a:t>
            </a:r>
            <a:r>
              <a:rPr lang="ko-KR" altLang="en-US" dirty="0" smtClean="0"/>
              <a:t>’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① 바탕화면의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아이콘 더블클릭 </a:t>
            </a:r>
            <a:r>
              <a:rPr lang="en-US" altLang="ko-KR" dirty="0" smtClean="0"/>
              <a:t>C:\eclipse\eclipse.exe </a:t>
            </a:r>
            <a:r>
              <a:rPr lang="ko-KR" altLang="en-US" dirty="0" smtClean="0"/>
              <a:t>파일 더블클릭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2" name="그림 11" descr="2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934325" cy="1038225"/>
          </a:xfrm>
          <a:prstGeom prst="rect">
            <a:avLst/>
          </a:prstGeom>
        </p:spPr>
      </p:pic>
      <p:pic>
        <p:nvPicPr>
          <p:cNvPr id="13" name="그림 12" descr="2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3429000"/>
            <a:ext cx="75152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‘Select a workspace’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C:\CookJava\</a:t>
            </a:r>
            <a:r>
              <a:rPr lang="ko-KR" altLang="en-US" dirty="0" smtClean="0"/>
              <a:t> 확인하고 </a:t>
            </a:r>
            <a:r>
              <a:rPr lang="en-US" altLang="ko-KR" dirty="0" smtClean="0"/>
              <a:t>[OK]</a:t>
            </a:r>
            <a:r>
              <a:rPr lang="ko-KR" altLang="en-US" dirty="0" smtClean="0"/>
              <a:t> 클릭 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178749"/>
            <a:ext cx="7502202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③ 프로젝트 생성 위해 메뉴의 </a:t>
            </a:r>
            <a:r>
              <a:rPr lang="en-US" altLang="ko-KR" dirty="0" smtClean="0"/>
              <a:t>[File]-[New]-[Java Project]</a:t>
            </a:r>
            <a:r>
              <a:rPr lang="ko-KR" altLang="en-US" dirty="0" smtClean="0"/>
              <a:t> 선택 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77522"/>
            <a:ext cx="7502202" cy="31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62846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</a:p>
          <a:p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JAVA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프로그래밍 시작하기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203975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실무에서 사용하는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JAVA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개발 환경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JAVA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프로그램 작성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계산기 프로그램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예제모음</a:t>
            </a:r>
            <a:endParaRPr lang="en-US" altLang="ko-KR" b="1" spc="-10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‘Create a Java Project’ </a:t>
            </a:r>
            <a:r>
              <a:rPr lang="ko-KR" altLang="en-US" dirty="0" smtClean="0"/>
              <a:t>의 ‘</a:t>
            </a:r>
            <a:r>
              <a:rPr lang="en-US" altLang="ko-KR" dirty="0" smtClean="0"/>
              <a:t>Project name’</a:t>
            </a:r>
            <a:r>
              <a:rPr lang="ko-KR" altLang="en-US" dirty="0" smtClean="0"/>
              <a:t>에 프로젝트 이름</a:t>
            </a:r>
            <a:r>
              <a:rPr lang="en-US" altLang="ko-KR" dirty="0" smtClean="0"/>
              <a:t>(Chapter02)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 클릭 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178749"/>
            <a:ext cx="7155796" cy="45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⑤ ‘</a:t>
            </a:r>
            <a:r>
              <a:rPr lang="en-US" altLang="ko-KR" dirty="0" smtClean="0"/>
              <a:t>Java Settings</a:t>
            </a:r>
            <a:r>
              <a:rPr lang="ko-KR" altLang="en-US" dirty="0" smtClean="0"/>
              <a:t>’ 창에서는 특별한 변경 없음</a:t>
            </a:r>
            <a:r>
              <a:rPr lang="en-US" altLang="ko-KR" dirty="0" smtClean="0"/>
              <a:t>. [Finish]</a:t>
            </a:r>
            <a:r>
              <a:rPr lang="ko-KR" altLang="en-US" dirty="0" smtClean="0"/>
              <a:t> 클릭  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322360"/>
            <a:ext cx="7155796" cy="42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⑥ 최종적으로 다음과 같이 왼쪽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’에 </a:t>
            </a:r>
            <a:r>
              <a:rPr lang="en-US" altLang="ko-KR" dirty="0" smtClean="0"/>
              <a:t>Chapter02 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앞으로 프로젝트를 추가로 생성하면 계속 쌓임   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718809"/>
            <a:ext cx="7470830" cy="43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 코딩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왼쪽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’의 프로젝트 이름</a:t>
            </a:r>
            <a:r>
              <a:rPr lang="en-US" altLang="ko-KR" dirty="0" smtClean="0"/>
              <a:t>(Chapter02) </a:t>
            </a:r>
            <a:r>
              <a:rPr lang="ko-KR" altLang="en-US" dirty="0" smtClean="0"/>
              <a:t>아래 ‘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’ 폴더에서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[New]-[Class]</a:t>
            </a:r>
            <a:r>
              <a:rPr lang="ko-KR" altLang="en-US" dirty="0" smtClean="0"/>
              <a:t> 선택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3" name="그림 12" descr="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2123854"/>
            <a:ext cx="7731573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② ‘</a:t>
            </a:r>
            <a:r>
              <a:rPr lang="en-US" altLang="ko-KR" dirty="0" smtClean="0"/>
              <a:t>Java Class</a:t>
            </a:r>
            <a:r>
              <a:rPr lang="ko-KR" altLang="en-US" dirty="0" smtClean="0"/>
              <a:t>’ 창에서 ‘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’에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소스코드 이름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‘</a:t>
            </a:r>
            <a:r>
              <a:rPr lang="en-US" altLang="ko-KR" dirty="0" smtClean="0"/>
              <a:t>Ex02_01</a:t>
            </a:r>
            <a:r>
              <a:rPr lang="ko-KR" altLang="en-US" dirty="0" smtClean="0"/>
              <a:t>’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아래쪽의 ‘</a:t>
            </a:r>
            <a:r>
              <a:rPr lang="en-US" altLang="ko-KR" dirty="0" smtClean="0"/>
              <a:t>public static void main(String[ 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 체크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 클릭 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628800"/>
            <a:ext cx="4140460" cy="5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는 소스코드 자체가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전체를 감싸는 클래스의 이름이 소스 파일명과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실습에서는 </a:t>
            </a:r>
            <a:r>
              <a:rPr lang="en-US" altLang="ko-KR" dirty="0" smtClean="0"/>
              <a:t>Ex02_01</a:t>
            </a:r>
            <a:r>
              <a:rPr lang="ko-KR" altLang="en-US" dirty="0" smtClean="0"/>
              <a:t>이라는 클래스가 만들어지고 소스 파일명은 </a:t>
            </a:r>
            <a:r>
              <a:rPr lang="en-US" altLang="ko-KR" dirty="0" smtClean="0"/>
              <a:t>Ex02_01.java</a:t>
            </a:r>
          </a:p>
          <a:p>
            <a:pPr lvl="1"/>
            <a:r>
              <a:rPr lang="ko-KR" altLang="en-US" dirty="0" smtClean="0"/>
              <a:t>클래스의 이름은 첫 글자를 대문자로 하는 것이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장의 프로젝트 이름은 </a:t>
            </a:r>
            <a:r>
              <a:rPr lang="en-US" altLang="ko-KR" dirty="0" smtClean="0"/>
              <a:t>Chapter02</a:t>
            </a:r>
            <a:r>
              <a:rPr lang="ko-KR" altLang="en-US" dirty="0" smtClean="0"/>
              <a:t>이므로 현재 </a:t>
            </a:r>
            <a:r>
              <a:rPr lang="en-US" altLang="ko-KR" dirty="0" smtClean="0"/>
              <a:t>Chapter02 </a:t>
            </a:r>
            <a:r>
              <a:rPr lang="ko-KR" altLang="en-US" dirty="0" smtClean="0"/>
              <a:t>프로젝트 안에 </a:t>
            </a:r>
            <a:r>
              <a:rPr lang="en-US" altLang="ko-KR" dirty="0" smtClean="0"/>
              <a:t>Ex02_01.java 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Ex02_02.java, Ex02_03.java </a:t>
            </a:r>
            <a:r>
              <a:rPr lang="ko-KR" altLang="en-US" dirty="0" smtClean="0"/>
              <a:t>등을 </a:t>
            </a:r>
            <a:r>
              <a:rPr lang="en-US" altLang="ko-KR" dirty="0" smtClean="0"/>
              <a:t>Chapter02 </a:t>
            </a:r>
            <a:r>
              <a:rPr lang="ko-KR" altLang="en-US" dirty="0" smtClean="0"/>
              <a:t>프로젝트 추가 예정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에 체크는 입력 때마다 내용 자동 완성 위함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체크하지 않을 경우 직접 그 부분 코딩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 descr="2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2030" y="3744035"/>
            <a:ext cx="2250250" cy="28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③ 오른쪽 코드 편집 창에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50</a:t>
            </a:r>
            <a:r>
              <a:rPr lang="ko-KR" altLang="en-US" dirty="0" smtClean="0"/>
              <a:t>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 수행 프로그램 코딩 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223755"/>
            <a:ext cx="5535615" cy="5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③ 오타 확인 후 메뉴의 </a:t>
            </a:r>
            <a:r>
              <a:rPr lang="en-US" altLang="ko-KR" dirty="0" smtClean="0"/>
              <a:t>[File]-[Save All]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입력한 내용 저장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‘값을 저장하는 그릇 또는 방’이라고 볼 수 있음 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741816"/>
            <a:ext cx="3420379" cy="2546188"/>
          </a:xfrm>
          <a:prstGeom prst="rect">
            <a:avLst/>
          </a:prstGeom>
        </p:spPr>
      </p:pic>
      <p:pic>
        <p:nvPicPr>
          <p:cNvPr id="5" name="그림 4" descr="2-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6864" y="3068960"/>
            <a:ext cx="5175575" cy="31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변수와 그릇의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그릇에 비유하는 것이 유치해 보일 수 있겠지만 사실 크게 차이가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변수와 그릇이 다른 점은 그릇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값인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이 없어지지 않고 그대로라는 것이다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그릇의 내용물이 물이라면 없어지겠지만</a:t>
            </a:r>
            <a:r>
              <a:rPr lang="en-US" altLang="ko-KR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en-US" altLang="ko-KR" dirty="0" smtClean="0"/>
              <a:t>(=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+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ko-KR" altLang="en-US" dirty="0" smtClean="0"/>
              <a:t>① 작성한 프로그램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메뉴에서 </a:t>
            </a:r>
            <a:r>
              <a:rPr lang="en-US" altLang="ko-KR" dirty="0" smtClean="0"/>
              <a:t>[Project]-[Build All]</a:t>
            </a:r>
            <a:r>
              <a:rPr lang="ko-KR" altLang="en-US" dirty="0" smtClean="0"/>
              <a:t> 선택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3" name="그림 12" descr="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53825"/>
            <a:ext cx="8116207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완성된 프로그램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② 아래쪽의 </a:t>
            </a:r>
            <a:r>
              <a:rPr lang="en-US" altLang="ko-KR" dirty="0" smtClean="0"/>
              <a:t>[Problems] </a:t>
            </a:r>
            <a:r>
              <a:rPr lang="ko-KR" altLang="en-US" dirty="0" smtClean="0"/>
              <a:t>탭 클릭했을 때 아무 메시지도 나오지 않으면 오류 없음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만약 실패가 나오면 소스코드에서 틀린 부분을 수정하고 다시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358770"/>
            <a:ext cx="7665854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            눌러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아래쪽의 </a:t>
            </a:r>
            <a:r>
              <a:rPr lang="en-US" altLang="ko-KR" dirty="0" smtClean="0"/>
              <a:t>[Console] </a:t>
            </a:r>
            <a:r>
              <a:rPr lang="ko-KR" altLang="en-US" dirty="0" smtClean="0"/>
              <a:t>탭에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나누기의 결과 확인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3" name="그림 12" descr="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853825"/>
            <a:ext cx="8345282" cy="2070230"/>
          </a:xfrm>
          <a:prstGeom prst="rect">
            <a:avLst/>
          </a:prstGeom>
        </p:spPr>
      </p:pic>
      <p:pic>
        <p:nvPicPr>
          <p:cNvPr id="5" name="그림 4" descr="2-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636" y="1372509"/>
            <a:ext cx="8191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실행 방법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프로젝트를 실행하는 방법은 다음과 같이 네 가지가 있는데 어떤 방법을 사용해도 된다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ko-KR" altLang="en-US" dirty="0" smtClean="0"/>
              <a:t>❶           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누르기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❷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메뉴의 </a:t>
            </a:r>
            <a:r>
              <a:rPr lang="en-US" altLang="ko-KR" dirty="0" smtClean="0"/>
              <a:t>[Run]-[Run] </a:t>
            </a:r>
            <a:r>
              <a:rPr lang="ko-KR" altLang="en-US" dirty="0" smtClean="0"/>
              <a:t>선택하기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❸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아이콘 중 </a:t>
            </a:r>
            <a:r>
              <a:rPr lang="en-US" altLang="ko-KR" dirty="0" smtClean="0"/>
              <a:t>[Run] </a:t>
            </a:r>
            <a:r>
              <a:rPr lang="ko-KR" altLang="en-US" dirty="0" smtClean="0"/>
              <a:t>아이콘 클릭하기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❹ 명령 프롬프트에서 </a:t>
            </a:r>
            <a:r>
              <a:rPr lang="en-US" altLang="ko-KR" dirty="0" smtClean="0"/>
              <a:t>C:\CookJava\</a:t>
            </a:r>
            <a:r>
              <a:rPr lang="ko-KR" altLang="en-US" dirty="0" smtClean="0"/>
              <a:t>프로젝트이름</a:t>
            </a:r>
            <a:r>
              <a:rPr lang="en-US" altLang="ko-KR" dirty="0" smtClean="0"/>
              <a:t>\bin\ </a:t>
            </a:r>
            <a:r>
              <a:rPr lang="ko-KR" altLang="en-US" dirty="0" smtClean="0"/>
              <a:t>폴더로 이동하여 ‘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클래스이름’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pic>
        <p:nvPicPr>
          <p:cNvPr id="4" name="그림 3" descr="2-2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874" y="1753372"/>
            <a:ext cx="8191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프로젝트 폴더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이클립스로</a:t>
            </a:r>
            <a:r>
              <a:rPr lang="ko-KR" altLang="en-US" dirty="0" smtClean="0"/>
              <a:t> 생성한 프로젝트 폴더를 확인해보면 </a:t>
            </a:r>
            <a:r>
              <a:rPr lang="en-US" altLang="ko-KR" dirty="0" smtClean="0"/>
              <a:t>Chapter02 </a:t>
            </a:r>
            <a:r>
              <a:rPr lang="ko-KR" altLang="en-US" dirty="0" smtClean="0"/>
              <a:t>프로젝트는 </a:t>
            </a:r>
            <a:r>
              <a:rPr lang="en-US" altLang="ko-KR" dirty="0" smtClean="0"/>
              <a:t>C:\CookJava\Chapter02\ </a:t>
            </a:r>
            <a:r>
              <a:rPr lang="ko-KR" altLang="en-US" dirty="0" smtClean="0"/>
              <a:t>폴더 안에 관련된 파일이 모두 들어 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JAVA </a:t>
            </a:r>
            <a:r>
              <a:rPr lang="ko-KR" altLang="en-US" dirty="0" smtClean="0"/>
              <a:t>코드는 프로젝트 폴더의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들어가고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결과인 바이트코드에 해당하는 *</a:t>
            </a:r>
            <a:r>
              <a:rPr lang="en-US" altLang="ko-KR" dirty="0" smtClean="0"/>
              <a:t>.class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폴더에 들어 감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2-2-4.JPG"/>
          <p:cNvPicPr>
            <a:picLocks noChangeAspect="1"/>
          </p:cNvPicPr>
          <p:nvPr/>
        </p:nvPicPr>
        <p:blipFill>
          <a:blip r:embed="rId2" cstate="print"/>
          <a:srcRect b="51599"/>
          <a:stretch>
            <a:fillRect/>
          </a:stretch>
        </p:blipFill>
        <p:spPr>
          <a:xfrm>
            <a:off x="656564" y="2798928"/>
            <a:ext cx="5283199" cy="2700302"/>
          </a:xfrm>
          <a:prstGeom prst="rect">
            <a:avLst/>
          </a:prstGeom>
        </p:spPr>
      </p:pic>
      <p:pic>
        <p:nvPicPr>
          <p:cNvPr id="5" name="그림 4" descr="2-2-4.JPG"/>
          <p:cNvPicPr>
            <a:picLocks noChangeAspect="1"/>
          </p:cNvPicPr>
          <p:nvPr/>
        </p:nvPicPr>
        <p:blipFill>
          <a:blip r:embed="rId2" cstate="print"/>
          <a:srcRect t="51557"/>
          <a:stretch>
            <a:fillRect/>
          </a:stretch>
        </p:blipFill>
        <p:spPr>
          <a:xfrm>
            <a:off x="3896924" y="3969060"/>
            <a:ext cx="4995556" cy="25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값을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Scanner </a:t>
            </a:r>
            <a:r>
              <a:rPr lang="ko-KR" altLang="en-US" dirty="0" smtClean="0"/>
              <a:t>클래스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내용을 매번 미리 입력해두는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2-1]</a:t>
            </a:r>
            <a:r>
              <a:rPr lang="ko-KR" altLang="en-US" dirty="0" smtClean="0"/>
              <a:t>과 달리 실행할 때마다 키보드로 입력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Scanner </a:t>
            </a:r>
            <a:r>
              <a:rPr lang="ko-KR" altLang="en-US" dirty="0" smtClean="0"/>
              <a:t>클래스를 활용하여 변수의 값을 </a:t>
            </a:r>
            <a:r>
              <a:rPr lang="ko-KR" altLang="en-US" dirty="0" err="1" smtClean="0"/>
              <a:t>입력받도록</a:t>
            </a:r>
            <a:r>
              <a:rPr lang="ko-KR" altLang="en-US" dirty="0" smtClean="0"/>
              <a:t> 프로그래밍 작성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소스코드 새로 추가한 다음 코드를 통해 확인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왼쪽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’의 프로젝트 이름</a:t>
            </a:r>
            <a:r>
              <a:rPr lang="en-US" altLang="ko-KR" dirty="0" smtClean="0"/>
              <a:t>(Chapter02) </a:t>
            </a:r>
            <a:r>
              <a:rPr lang="ko-KR" altLang="en-US" dirty="0" smtClean="0"/>
              <a:t>아래 ‘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’ 폴더에서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[New]-[Class]</a:t>
            </a:r>
            <a:r>
              <a:rPr lang="ko-KR" altLang="en-US" dirty="0" smtClean="0"/>
              <a:t> 선택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3" name="그림 12" descr="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8116207" cy="24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ko-KR" altLang="en-US" spc="-150" dirty="0" smtClean="0"/>
              <a:t>②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Java Class</a:t>
            </a:r>
            <a:r>
              <a:rPr lang="ko-KR" altLang="en-US" dirty="0" smtClean="0"/>
              <a:t>’ 창에서 ‘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’에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소스코드의 이름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‘</a:t>
            </a:r>
            <a:r>
              <a:rPr lang="en-US" altLang="ko-KR" dirty="0" smtClean="0"/>
              <a:t>Ex02_02</a:t>
            </a:r>
            <a:r>
              <a:rPr lang="ko-KR" altLang="en-US" dirty="0" smtClean="0"/>
              <a:t>’</a:t>
            </a:r>
            <a:r>
              <a:rPr lang="en-US" altLang="ko-KR" dirty="0" smtClean="0"/>
              <a:t>),</a:t>
            </a:r>
            <a:r>
              <a:rPr lang="ko-KR" altLang="en-US" dirty="0" smtClean="0"/>
              <a:t> 아래쪽의 ‘</a:t>
            </a:r>
            <a:r>
              <a:rPr lang="en-US" altLang="ko-KR" dirty="0" smtClean="0"/>
              <a:t>public static void main(String[ 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에 체크하고 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 클릭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5" name="그림 4" descr="2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800"/>
            <a:ext cx="4860540" cy="49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③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Scanner </a:t>
            </a:r>
            <a:r>
              <a:rPr lang="ko-KR" altLang="en-US" dirty="0" smtClean="0"/>
              <a:t>클래스를 활용</a:t>
            </a:r>
            <a:r>
              <a:rPr lang="en-US" altLang="ko-KR" dirty="0" smtClean="0"/>
              <a:t>. 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2-1]</a:t>
            </a:r>
            <a:r>
              <a:rPr lang="ko-KR" altLang="en-US" dirty="0" smtClean="0"/>
              <a:t>과 동일하게 코딩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2-1]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8, 9</a:t>
            </a:r>
            <a:r>
              <a:rPr lang="ko-KR" altLang="en-US" dirty="0" smtClean="0"/>
              <a:t>행을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2-2]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9~11</a:t>
            </a:r>
            <a:r>
              <a:rPr lang="ko-KR" altLang="en-US" dirty="0" smtClean="0"/>
              <a:t>행으로 수정</a:t>
            </a:r>
            <a:r>
              <a:rPr lang="en-US" altLang="ko-KR" dirty="0" smtClean="0"/>
              <a:t>(Scanner</a:t>
            </a:r>
            <a:r>
              <a:rPr lang="ko-KR" altLang="en-US" dirty="0" smtClean="0"/>
              <a:t>에 빨간 줄이 생김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이는 프로그램이 </a:t>
            </a:r>
            <a:r>
              <a:rPr lang="en-US" altLang="ko-KR" dirty="0" smtClean="0"/>
              <a:t>Scanner</a:t>
            </a:r>
            <a:r>
              <a:rPr lang="ko-KR" altLang="en-US" dirty="0" smtClean="0"/>
              <a:t>에 대해 이해하지 못하기 때문이므로 관련 패키지나 클래스를 임포트해야 한다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행을 직접 입력하거나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누르면 자동으로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행이 완성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실습2-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303875"/>
            <a:ext cx="4860643" cy="926649"/>
          </a:xfrm>
          <a:prstGeom prst="rect">
            <a:avLst/>
          </a:prstGeom>
        </p:spPr>
      </p:pic>
      <p:pic>
        <p:nvPicPr>
          <p:cNvPr id="9" name="그림 8" descr="실습2-2-2-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248980"/>
            <a:ext cx="4860540" cy="3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④</a:t>
            </a:r>
            <a:r>
              <a:rPr lang="ko-KR" altLang="en-US" spc="-150" dirty="0" smtClean="0"/>
              <a:t>                    </a:t>
            </a:r>
            <a:r>
              <a:rPr lang="ko-KR" altLang="en-US" dirty="0" smtClean="0"/>
              <a:t>눌러 동시에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실행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아래쪽 </a:t>
            </a:r>
            <a:r>
              <a:rPr lang="en-US" altLang="ko-KR" dirty="0" smtClean="0"/>
              <a:t>[Console]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커서만 깜박이는 것 확인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0" name="그림 9" descr="2-2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863715"/>
            <a:ext cx="819150" cy="323850"/>
          </a:xfrm>
          <a:prstGeom prst="rect">
            <a:avLst/>
          </a:prstGeom>
        </p:spPr>
      </p:pic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313765"/>
            <a:ext cx="7996269" cy="19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⑤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숫자 하나를 입력하고        누름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숫자 하나를 입력하고        누름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313765"/>
            <a:ext cx="7972057" cy="2205245"/>
          </a:xfrm>
          <a:prstGeom prst="rect">
            <a:avLst/>
          </a:prstGeom>
        </p:spPr>
      </p:pic>
      <p:pic>
        <p:nvPicPr>
          <p:cNvPr id="8" name="그림 7" descr="2-2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1820" y="863715"/>
            <a:ext cx="447675" cy="285750"/>
          </a:xfrm>
          <a:prstGeom prst="rect">
            <a:avLst/>
          </a:prstGeom>
        </p:spPr>
      </p:pic>
      <p:pic>
        <p:nvPicPr>
          <p:cNvPr id="9" name="그림 8" descr="2-2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210" y="863715"/>
            <a:ext cx="4476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⑥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좀 더 쉬운 방법으로 클래스 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앞의 </a:t>
            </a:r>
            <a:r>
              <a:rPr lang="en-US" altLang="ko-KR" dirty="0" smtClean="0"/>
              <a:t>Ex02_02.java</a:t>
            </a:r>
            <a:r>
              <a:rPr lang="ko-KR" altLang="en-US" dirty="0" smtClean="0"/>
              <a:t>를 복사하여 </a:t>
            </a:r>
            <a:r>
              <a:rPr lang="en-US" altLang="ko-KR" dirty="0" smtClean="0"/>
              <a:t>Ex02_03.java</a:t>
            </a:r>
            <a:r>
              <a:rPr lang="ko-KR" altLang="en-US" dirty="0" smtClean="0"/>
              <a:t>를 만든 다음 수정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’의 ‘</a:t>
            </a:r>
            <a:r>
              <a:rPr lang="en-US" altLang="ko-KR" dirty="0" smtClean="0"/>
              <a:t>Ex02_02.java</a:t>
            </a:r>
            <a:r>
              <a:rPr lang="ko-KR" altLang="en-US" dirty="0" smtClean="0"/>
              <a:t>’에서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[Copy]</a:t>
            </a:r>
            <a:r>
              <a:rPr lang="ko-KR" altLang="en-US" dirty="0" smtClean="0"/>
              <a:t> 선택하여 복사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988840"/>
            <a:ext cx="7740860" cy="37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실무에서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개발할 때는 전용 툴</a:t>
            </a:r>
            <a:r>
              <a:rPr lang="en-US" altLang="ko-KR" dirty="0" smtClean="0"/>
              <a:t>(tool)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툴 중에서도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가 가장 많이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프로그램을 작성하도록 도와주는 편리하고 강력한 기능 많이 가지고 있으며 무료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사용법도 어렵지 않아서 대부분의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프로그래머가 이용하는 개발 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393885"/>
            <a:ext cx="5040560" cy="41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⑦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’의 ‘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’에서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[Paste]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새로운 이름으로 ‘</a:t>
            </a:r>
            <a:r>
              <a:rPr lang="en-US" altLang="ko-KR" dirty="0" smtClean="0"/>
              <a:t>Ex02_03</a:t>
            </a:r>
            <a:r>
              <a:rPr lang="ko-KR" altLang="en-US" dirty="0" smtClean="0"/>
              <a:t>’ 입력하고 </a:t>
            </a:r>
            <a:r>
              <a:rPr lang="en-US" altLang="ko-KR" dirty="0" smtClean="0"/>
              <a:t>[OK]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673805"/>
            <a:ext cx="7942617" cy="36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⑧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 확인해보면 </a:t>
            </a:r>
            <a:r>
              <a:rPr lang="en-US" altLang="ko-KR" dirty="0" smtClean="0"/>
              <a:t>Ex02_03.java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</a:t>
            </a:r>
            <a:r>
              <a:rPr lang="ko-KR" altLang="en-US" dirty="0" err="1" smtClean="0"/>
              <a:t>더블클릭하여</a:t>
            </a:r>
            <a:r>
              <a:rPr lang="ko-KR" altLang="en-US" dirty="0" smtClean="0"/>
              <a:t> 코드를 보면 클래스 이름도 </a:t>
            </a:r>
            <a:r>
              <a:rPr lang="en-US" altLang="ko-KR" dirty="0" smtClean="0"/>
              <a:t>Ex02_03</a:t>
            </a:r>
            <a:r>
              <a:rPr lang="ko-KR" altLang="en-US" dirty="0" smtClean="0"/>
              <a:t>으로 변경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673805"/>
            <a:ext cx="7926895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⑨</a:t>
            </a:r>
            <a:r>
              <a:rPr lang="ko-KR" altLang="en-US" spc="-150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행과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행을 다음과 같이 수정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223755"/>
            <a:ext cx="6750750" cy="53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⑩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다시            눌러 동시에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화면에 계산할 값을 입력하라는 안내 문구가 뜨며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값 입력하여 계산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800"/>
            <a:ext cx="8109001" cy="2475275"/>
          </a:xfrm>
          <a:prstGeom prst="rect">
            <a:avLst/>
          </a:prstGeom>
        </p:spPr>
      </p:pic>
      <p:pic>
        <p:nvPicPr>
          <p:cNvPr id="5" name="그림 4" descr="2-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863715"/>
            <a:ext cx="8191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실행을 한 번에 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코드를 수정한 후 다시 실행하기 위해      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누르면 변경된 코드를 저장할 것인지 묻는 대화 상자가 나타난다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아래쪽의 ‘</a:t>
            </a:r>
            <a:r>
              <a:rPr lang="en-US" altLang="ko-KR" dirty="0" smtClean="0"/>
              <a:t>Always save resources before launching</a:t>
            </a:r>
            <a:r>
              <a:rPr lang="ko-KR" altLang="en-US" dirty="0" smtClean="0"/>
              <a:t>’에 체크하고 </a:t>
            </a:r>
            <a:r>
              <a:rPr lang="en-US" altLang="ko-KR" dirty="0" smtClean="0"/>
              <a:t>[OK]</a:t>
            </a:r>
            <a:r>
              <a:rPr lang="ko-KR" altLang="en-US" dirty="0" smtClean="0"/>
              <a:t>를 클릭하면 이후에는             을 눌렀을 때 저장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실행이 한 번에 이루어진다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 descr="2-2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358770"/>
            <a:ext cx="819150" cy="323850"/>
          </a:xfrm>
          <a:prstGeom prst="rect">
            <a:avLst/>
          </a:prstGeom>
        </p:spPr>
      </p:pic>
      <p:pic>
        <p:nvPicPr>
          <p:cNvPr id="5" name="그림 4" descr="2-2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5814265"/>
            <a:ext cx="819150" cy="323850"/>
          </a:xfrm>
          <a:prstGeom prst="rect">
            <a:avLst/>
          </a:prstGeom>
        </p:spPr>
      </p:pic>
      <p:pic>
        <p:nvPicPr>
          <p:cNvPr id="6" name="그림 5" descr="2-2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033845"/>
            <a:ext cx="4005445" cy="34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사용법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열려 있는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 창의 작은 </a:t>
            </a:r>
            <a:r>
              <a:rPr lang="en-US" altLang="ko-KR" dirty="0" smtClean="0"/>
              <a:t>[×]</a:t>
            </a:r>
            <a:r>
              <a:rPr lang="ko-KR" altLang="en-US" dirty="0" smtClean="0"/>
              <a:t> 눌러 소스 파일 닫기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3" name="그림 12" descr="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718810"/>
            <a:ext cx="7941388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②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소스 파일을 열려면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’에서 소스 파일 더블클릭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178750"/>
            <a:ext cx="7899961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③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’에서 다른 소스 파일 </a:t>
            </a:r>
            <a:r>
              <a:rPr lang="ko-KR" altLang="en-US" dirty="0" err="1" smtClean="0"/>
              <a:t>더블클릭하면</a:t>
            </a:r>
            <a:r>
              <a:rPr lang="ko-KR" altLang="en-US" dirty="0" smtClean="0"/>
              <a:t> 여러 개가 탭으로 구분되어 열림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45946"/>
            <a:ext cx="7899961" cy="31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④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열려 있는 소스 파일을 한꺼번에 닫으려면 메뉴에서 </a:t>
            </a:r>
            <a:r>
              <a:rPr lang="en-US" altLang="ko-KR" dirty="0" smtClean="0"/>
              <a:t>[File]-[Close All]</a:t>
            </a:r>
            <a:r>
              <a:rPr lang="ko-KR" altLang="en-US" dirty="0" smtClean="0"/>
              <a:t> 선택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68760"/>
            <a:ext cx="7899961" cy="25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⑤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프로젝트 자체를 닫으려면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’의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Chapter02)</a:t>
            </a:r>
            <a:r>
              <a:rPr lang="ko-KR" altLang="en-US" dirty="0" smtClean="0"/>
              <a:t>에서 마우스 오른쪽 버튼 클릭하여 </a:t>
            </a:r>
            <a:r>
              <a:rPr lang="en-US" altLang="ko-KR" dirty="0" smtClean="0"/>
              <a:t>[Close Project]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아이콘이 닫힌 모양으로 바뀜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83795"/>
            <a:ext cx="7827806" cy="46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</a:t>
            </a:r>
            <a:r>
              <a:rPr lang="ko-KR" altLang="en-US" dirty="0" smtClean="0"/>
              <a:t> 다운로드하고 설치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http://www.eclipse.org/downloads/</a:t>
            </a:r>
            <a:r>
              <a:rPr lang="ko-KR" altLang="en-US" dirty="0" smtClean="0"/>
              <a:t>에 접속</a:t>
            </a:r>
            <a:r>
              <a:rPr lang="en-US" altLang="ko-KR" dirty="0" smtClean="0"/>
              <a:t>,</a:t>
            </a:r>
            <a:r>
              <a:rPr lang="ko-KR" altLang="en-US" dirty="0" smtClean="0"/>
              <a:t> ‘</a:t>
            </a:r>
            <a:r>
              <a:rPr lang="en-US" altLang="ko-KR" dirty="0" smtClean="0"/>
              <a:t>Eclipse IDE for Java Developers</a:t>
            </a:r>
            <a:r>
              <a:rPr lang="ko-KR" altLang="en-US" dirty="0" smtClean="0"/>
              <a:t>’ 오른쪽의 </a:t>
            </a:r>
            <a:r>
              <a:rPr lang="en-US" altLang="ko-KR" dirty="0" smtClean="0"/>
              <a:t>[32bit]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[64bit]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미러사이트</a:t>
            </a:r>
            <a:r>
              <a:rPr lang="ko-KR" altLang="en-US" dirty="0" smtClean="0"/>
              <a:t> 열리면 다운로드 모양의 아이콘 클릭하여 다운로드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파일 이름은 </a:t>
            </a:r>
            <a:r>
              <a:rPr lang="en-US" altLang="ko-KR" dirty="0" smtClean="0"/>
              <a:t>eclipse-java-mars-R-win32-x86_64.zip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eclipse-java-mars-R-win32.zip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483895"/>
            <a:ext cx="4529057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⑥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다시 프로젝트를 열려면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’에서 닫힌 프로젝트를 더블클릭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268759"/>
            <a:ext cx="7978719" cy="25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⑦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’에서 프로젝트를 완전히 제거하려면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’의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Chapter02)</a:t>
            </a:r>
            <a:r>
              <a:rPr lang="ko-KR" altLang="en-US" dirty="0" smtClean="0"/>
              <a:t>에서 마우스 오른쪽 버튼을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[Delete]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[Ok]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‘</a:t>
            </a:r>
            <a:r>
              <a:rPr lang="en-US" altLang="ko-KR" dirty="0" smtClean="0"/>
              <a:t>Delete project contents on disk (cannot be undone)’</a:t>
            </a:r>
            <a:r>
              <a:rPr lang="ko-KR" altLang="en-US" dirty="0" smtClean="0"/>
              <a:t>에 체크하면 프로젝트와 소스 파일이 완전히 삭제되므로 특별한 경우가 아니라면 체크하지 않도록 주의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2303875"/>
            <a:ext cx="7888449" cy="3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⑧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닫은 프로젝트를 다시 가져오려면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’의 빈 곳에서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[Import]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 ‘Import</a:t>
            </a:r>
            <a:r>
              <a:rPr lang="ko-KR" altLang="en-US" dirty="0" smtClean="0"/>
              <a:t>’ 창에서 </a:t>
            </a:r>
            <a:r>
              <a:rPr lang="en-US" altLang="ko-KR" dirty="0" smtClean="0"/>
              <a:t>[General]-[Existing Projects into Workspace]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 클릭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988840"/>
            <a:ext cx="8130682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⑨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Import Projects</a:t>
            </a:r>
            <a:r>
              <a:rPr lang="ko-KR" altLang="en-US" dirty="0" smtClean="0"/>
              <a:t>’에서 ‘</a:t>
            </a:r>
            <a:r>
              <a:rPr lang="en-US" altLang="ko-KR" dirty="0" smtClean="0"/>
              <a:t>Select root directory</a:t>
            </a:r>
            <a:r>
              <a:rPr lang="ko-KR" altLang="en-US" dirty="0" smtClean="0"/>
              <a:t>’ 부분의 </a:t>
            </a:r>
            <a:r>
              <a:rPr lang="en-US" altLang="ko-KR" dirty="0" smtClean="0"/>
              <a:t>[Browse...]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가져오고자 하는 프로젝트의 폴더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C:\CookJava\Chapter02)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선택한 프로젝트가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’에 다시 나타남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6" y="1988841"/>
            <a:ext cx="6821242" cy="33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⑩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아래쪽 ‘</a:t>
            </a:r>
            <a:r>
              <a:rPr lang="en-US" altLang="ko-KR" dirty="0" smtClean="0"/>
              <a:t>Console’ </a:t>
            </a:r>
            <a:r>
              <a:rPr lang="ko-KR" altLang="en-US" dirty="0" smtClean="0"/>
              <a:t>창의 결과를 깨끗이 지우려면 ‘</a:t>
            </a:r>
            <a:r>
              <a:rPr lang="en-US" altLang="ko-KR" dirty="0" smtClean="0"/>
              <a:t>Remove Launch’</a:t>
            </a:r>
            <a:r>
              <a:rPr lang="ko-KR" altLang="en-US" dirty="0" smtClean="0"/>
              <a:t>나 ‘</a:t>
            </a:r>
            <a:r>
              <a:rPr lang="en-US" altLang="ko-KR" dirty="0" smtClean="0"/>
              <a:t>Remove All Terminated Launches’ </a:t>
            </a:r>
            <a:r>
              <a:rPr lang="ko-KR" altLang="en-US" dirty="0" smtClean="0"/>
              <a:t>아이콘 클릭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5" name="그림 4" descr="2-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83795"/>
            <a:ext cx="8057170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⑪</a:t>
            </a:r>
            <a:r>
              <a:rPr lang="ko-KR" altLang="en-US" spc="-150" dirty="0" smtClean="0"/>
              <a:t>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’에서는 여러 개의 프로젝트를 생성하거나 가져오기 하여 사용 가능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2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223755"/>
            <a:ext cx="7645406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버전이클립스는</a:t>
            </a:r>
            <a:r>
              <a:rPr lang="ko-KR" altLang="en-US" dirty="0" smtClean="0"/>
              <a:t> 다양한 언어의 프로그래밍을 지원하는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세계적으로 널리 사용되는 통합 개발 환경</a:t>
            </a:r>
            <a:r>
              <a:rPr lang="en-US" altLang="ko-KR" dirty="0" smtClean="0"/>
              <a:t>, JAVA </a:t>
            </a:r>
            <a:r>
              <a:rPr lang="ko-KR" altLang="en-US" dirty="0" smtClean="0"/>
              <a:t>언어 및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개발에 필수 도구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이클립스는</a:t>
            </a:r>
            <a:r>
              <a:rPr lang="ko-KR" altLang="en-US" dirty="0" smtClean="0"/>
              <a:t> 오픈 소스로 공개되어 라이선스 비용을 지불하지 않고 무료 사용</a:t>
            </a:r>
            <a:endParaRPr lang="en-US" altLang="ko-KR" dirty="0" smtClean="0"/>
          </a:p>
        </p:txBody>
      </p:sp>
      <p:pic>
        <p:nvPicPr>
          <p:cNvPr id="5" name="그림 4" descr="표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2528900"/>
            <a:ext cx="4545505" cy="41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③ 파일 탐색기 실행하여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파일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오른쪽 버튼 클릭 </a:t>
            </a:r>
            <a:r>
              <a:rPr lang="en-US" altLang="ko-KR" dirty="0" smtClean="0"/>
              <a:t>[</a:t>
            </a:r>
            <a:r>
              <a:rPr lang="ko-KR" altLang="en-US" dirty="0" smtClean="0"/>
              <a:t>압축 풀기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268759"/>
            <a:ext cx="7363657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④ 압축이 풀린 폴더 안의 ‘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’ 폴더를 통째로 </a:t>
            </a:r>
            <a:r>
              <a:rPr lang="en-US" altLang="ko-KR" dirty="0" smtClean="0"/>
              <a:t>C:\ </a:t>
            </a:r>
            <a:r>
              <a:rPr lang="ko-KR" altLang="en-US" dirty="0" smtClean="0"/>
              <a:t>폴더로 옮기면 </a:t>
            </a:r>
            <a:r>
              <a:rPr lang="en-US" altLang="ko-KR" dirty="0" smtClean="0"/>
              <a:t>C:\eclipse\eclipse.exe </a:t>
            </a:r>
            <a:r>
              <a:rPr lang="ko-KR" altLang="en-US" dirty="0" smtClean="0"/>
              <a:t>파일 보임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실행 파일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 파일을 바탕화면에 바로가기 아이콘으로 만들기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99" y="2078850"/>
            <a:ext cx="6750751" cy="41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실무에서 사용하는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실행 위해 바탕화면의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아이콘 더블클릭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로고 화면 나옴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6" y="1313765"/>
            <a:ext cx="4680520" cy="33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1975</Words>
  <Application>Microsoft Office PowerPoint</Application>
  <PresentationFormat>화면 슬라이드 쇼(4:3)</PresentationFormat>
  <Paragraphs>234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PowerPoint 프레젠테이션</vt:lpstr>
      <vt:lpstr>PowerPoint 프레젠테이션</vt:lpstr>
      <vt:lpstr>PowerPoint 프레젠테이션</vt:lpstr>
      <vt:lpstr>Section 01 실무에서 사용하는 JAVA 개발 환경 (1)</vt:lpstr>
      <vt:lpstr>Section 01 실무에서 사용하는 JAVA 개발 환경 (2)</vt:lpstr>
      <vt:lpstr>저자 한마디 </vt:lpstr>
      <vt:lpstr>Section 01 실무에서 사용하는 JAVA 개발 환경 (3)</vt:lpstr>
      <vt:lpstr>Section 01 실무에서 사용하는 JAVA 개발 환경 (4)</vt:lpstr>
      <vt:lpstr>Section 01 실무에서 사용하는 JAVA 개발 환경 (5)</vt:lpstr>
      <vt:lpstr>Section 01 실무에서 사용하는 JAVA 개발 환경 (6)</vt:lpstr>
      <vt:lpstr>Section 01 실무에서 사용하는 JAVA 개발 환경 (7)</vt:lpstr>
      <vt:lpstr>Section 01 실무에서 사용하는 JAVA 개발 환경 (8)</vt:lpstr>
      <vt:lpstr>Section 01 실무에서 사용하는 JAVA 개발 환경 (9)</vt:lpstr>
      <vt:lpstr>Section 01 실무에서 사용하는 JAVA 개발 환경 (10)</vt:lpstr>
      <vt:lpstr>Section 01 실무에서 사용하는 JAVA 개발 환경 (11)</vt:lpstr>
      <vt:lpstr>Section 01 실무에서 사용하는 JAVA 개발 환경 (12)</vt:lpstr>
      <vt:lpstr>Section 02 JAVA 프로그램 작성(1) </vt:lpstr>
      <vt:lpstr>Section 02 JAVA 프로그램 작성(2) </vt:lpstr>
      <vt:lpstr>Section 02 JAVA 프로그램 작성(3) </vt:lpstr>
      <vt:lpstr>Section 02 JAVA 프로그램 작성(4) </vt:lpstr>
      <vt:lpstr>Section 02 JAVA 프로그램 작성(5) </vt:lpstr>
      <vt:lpstr>Section 02 JAVA 프로그램 작성(6) </vt:lpstr>
      <vt:lpstr>Section 02 JAVA 프로그램 작성(7) </vt:lpstr>
      <vt:lpstr>Section 02 JAVA 프로그램 작성(8) </vt:lpstr>
      <vt:lpstr>저자 한마디 </vt:lpstr>
      <vt:lpstr>Section 02 JAVA 프로그램 작성(9) </vt:lpstr>
      <vt:lpstr>Section 02 JAVA 프로그램 작성(10) </vt:lpstr>
      <vt:lpstr>저자 한마디 </vt:lpstr>
      <vt:lpstr>Section 02 JAVA 프로그램 작성(11) </vt:lpstr>
      <vt:lpstr>Section 02 JAVA 프로그램 작성(12) </vt:lpstr>
      <vt:lpstr>Section 02 JAVA 프로그램 작성(13) </vt:lpstr>
      <vt:lpstr>저자 한마디 </vt:lpstr>
      <vt:lpstr>저자 한마디 </vt:lpstr>
      <vt:lpstr>Section 03 계산기 프로그램(1) </vt:lpstr>
      <vt:lpstr>Section 03 계산기 프로그램(2) </vt:lpstr>
      <vt:lpstr>Section 03 계산기 프로그램(3) </vt:lpstr>
      <vt:lpstr>Section 03 계산기 프로그램(4) </vt:lpstr>
      <vt:lpstr>Section 03 계산기 프로그램(5) </vt:lpstr>
      <vt:lpstr>Section 03 계산기 프로그램(6) </vt:lpstr>
      <vt:lpstr>Section 03 계산기 프로그램(7) </vt:lpstr>
      <vt:lpstr>Section 03 계산기 프로그램(8) </vt:lpstr>
      <vt:lpstr>Section 03 계산기 프로그램(9) </vt:lpstr>
      <vt:lpstr>Section 03 계산기 프로그램(10) </vt:lpstr>
      <vt:lpstr>저자 한마디 </vt:lpstr>
      <vt:lpstr>Section 03 계산기 프로그램(11) </vt:lpstr>
      <vt:lpstr>Section 03 계산기 프로그램(12) </vt:lpstr>
      <vt:lpstr>Section 03 계산기 프로그램(13) </vt:lpstr>
      <vt:lpstr>Section 03 계산기 프로그램(14) </vt:lpstr>
      <vt:lpstr>Section 03 계산기 프로그램(15) </vt:lpstr>
      <vt:lpstr>Section 03 계산기 프로그램(16) </vt:lpstr>
      <vt:lpstr>Section 03 계산기 프로그램(17) </vt:lpstr>
      <vt:lpstr>Section 03 계산기 프로그램(18) </vt:lpstr>
      <vt:lpstr>Section 03 계산기 프로그램(19) </vt:lpstr>
      <vt:lpstr>Section 03 계산기 프로그램(20) </vt:lpstr>
      <vt:lpstr>Section 03 계산기 프로그램(21)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193</cp:revision>
  <dcterms:created xsi:type="dcterms:W3CDTF">2012-07-23T02:34:37Z</dcterms:created>
  <dcterms:modified xsi:type="dcterms:W3CDTF">2016-02-17T02:03:48Z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