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5" r:id="rId2"/>
    <p:sldId id="318" r:id="rId3"/>
    <p:sldId id="366" r:id="rId4"/>
    <p:sldId id="365" r:id="rId5"/>
    <p:sldId id="346" r:id="rId6"/>
    <p:sldId id="347" r:id="rId7"/>
    <p:sldId id="348" r:id="rId8"/>
    <p:sldId id="349" r:id="rId9"/>
    <p:sldId id="350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67" r:id="rId18"/>
    <p:sldId id="359" r:id="rId19"/>
    <p:sldId id="360" r:id="rId20"/>
    <p:sldId id="361" r:id="rId21"/>
    <p:sldId id="362" r:id="rId22"/>
    <p:sldId id="363" r:id="rId23"/>
    <p:sldId id="364" r:id="rId24"/>
    <p:sldId id="368" r:id="rId25"/>
    <p:sldId id="369" r:id="rId26"/>
    <p:sldId id="375" r:id="rId27"/>
    <p:sldId id="371" r:id="rId28"/>
    <p:sldId id="372" r:id="rId29"/>
    <p:sldId id="373" r:id="rId30"/>
    <p:sldId id="374" r:id="rId31"/>
    <p:sldId id="370" r:id="rId32"/>
    <p:sldId id="344" r:id="rId33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 autoAdjust="0"/>
    <p:restoredTop sz="94660"/>
  </p:normalViewPr>
  <p:slideViewPr>
    <p:cSldViewPr snapToGrid="0">
      <p:cViewPr>
        <p:scale>
          <a:sx n="73" d="100"/>
          <a:sy n="73" d="100"/>
        </p:scale>
        <p:origin x="-96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1EA7-E394-4E87-9D1A-019586B1FBE4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056BD-526C-4EC8-88EF-DA10C7521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9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056BD-526C-4EC8-88EF-DA10C75212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F157-E99B-43D0-946F-EA28B16DC78A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9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38BB-6F11-47BF-883B-7ACC1097797B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F06-0558-48C3-B1AD-57427E9B8780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6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6728-FA12-4023-9EB0-EC0385D55AB1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29F3-C5B4-4AFA-B3BA-31DB68BAA0B8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8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2697-B03B-4776-999B-F83AD5C0EC55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DA14-2019-416D-8312-6ED0C282C1A7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3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26DB-4592-47C9-8BE8-C7694E832C24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FBD8-AD38-4B52-8036-75B7D22C2139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D581-8D1C-481E-AA7B-BB6720046D0A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4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EEC8-88F0-482A-8C48-85BB7933793B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4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25BF-A6D6-4181-A68A-B717DD1B3514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9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56240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앱프로그래밍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524000" y="2835915"/>
            <a:ext cx="9144000" cy="1655762"/>
          </a:xfrm>
        </p:spPr>
        <p:txBody>
          <a:bodyPr>
            <a:no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5</a:t>
            </a:r>
            <a:r>
              <a:rPr lang="ko-KR" altLang="en-US" sz="2000"/>
              <a:t>주 </a:t>
            </a:r>
            <a:endParaRPr lang="en-US" altLang="ko-KR" sz="2000" smtClean="0"/>
          </a:p>
          <a:p>
            <a:r>
              <a:rPr lang="en-US" altLang="ko-KR" sz="2000" smtClean="0"/>
              <a:t>Fragment</a:t>
            </a:r>
          </a:p>
          <a:p>
            <a:r>
              <a:rPr lang="ko-KR" altLang="en-US" sz="2000" smtClean="0"/>
              <a:t>액션바와 탭</a:t>
            </a:r>
            <a:endParaRPr lang="en-US" altLang="ko-KR" sz="2000" smtClean="0"/>
          </a:p>
          <a:p>
            <a:r>
              <a:rPr lang="ko-KR" altLang="en-US" sz="2000" smtClean="0"/>
              <a:t>웹브라우저</a:t>
            </a:r>
            <a:endParaRPr lang="en-US" altLang="ko-KR" sz="2000" smtClean="0"/>
          </a:p>
          <a:p>
            <a:r>
              <a:rPr lang="ko-KR" altLang="en-US" sz="2000" smtClean="0"/>
              <a:t>키패드</a:t>
            </a:r>
            <a:endParaRPr lang="en-US" altLang="ko-KR" sz="200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프래그먼트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레이아웃 파일 </a:t>
            </a:r>
            <a:r>
              <a:rPr lang="ko-KR" altLang="en-US" sz="2000" dirty="0" smtClean="0"/>
              <a:t>안에 선언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프로그래밍 방식으로 </a:t>
            </a:r>
            <a:r>
              <a:rPr lang="ko-KR" altLang="en-US" sz="2000" dirty="0" smtClean="0"/>
              <a:t>기존의 </a:t>
            </a:r>
            <a:r>
              <a:rPr lang="en-US" altLang="ko-KR" sz="2000" dirty="0" err="1"/>
              <a:t>ViewGroup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추가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8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/>
              <a:t>프래그먼트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하위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액티비티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상위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레이아웃 파일 안에 선언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8041" y="2936792"/>
            <a:ext cx="5081285" cy="2248666"/>
          </a:xfrm>
        </p:spPr>
        <p:txBody>
          <a:bodyPr>
            <a:normAutofit fontScale="92500"/>
          </a:bodyPr>
          <a:lstStyle/>
          <a:p>
            <a:r>
              <a:rPr lang="ko-KR" altLang="en-US" sz="1600" dirty="0" smtClean="0"/>
              <a:t>시스템은 </a:t>
            </a:r>
            <a:r>
              <a:rPr lang="ko-KR" altLang="en-US" sz="1600" dirty="0"/>
              <a:t>이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레이아웃을 생성할 때 레이아웃에서 지정된 각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프래그먼트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하위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인스턴스화하고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각각에 대해 </a:t>
            </a:r>
            <a:r>
              <a:rPr lang="en-US" altLang="ko-KR" sz="1600" dirty="0" err="1"/>
              <a:t>onCreateView</a:t>
            </a:r>
            <a:r>
              <a:rPr lang="en-US" altLang="ko-KR" sz="1600" dirty="0"/>
              <a:t>() </a:t>
            </a:r>
            <a:r>
              <a:rPr lang="ko-KR" altLang="en-US" sz="1600" dirty="0" smtClean="0"/>
              <a:t>메소드를 호출한다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시스템은 </a:t>
            </a:r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</a:t>
            </a:r>
            <a:r>
              <a:rPr lang="en-US" altLang="ko-KR" sz="1600" dirty="0" err="1"/>
              <a:t>onCreateView</a:t>
            </a:r>
            <a:r>
              <a:rPr lang="en-US" altLang="ko-KR" sz="1600" dirty="0"/>
              <a:t>() </a:t>
            </a:r>
            <a:r>
              <a:rPr lang="ko-KR" altLang="en-US" sz="1600" dirty="0" smtClean="0"/>
              <a:t>메소드가 </a:t>
            </a:r>
            <a:r>
              <a:rPr lang="ko-KR" altLang="en-US" sz="1600" dirty="0"/>
              <a:t>반환한 </a:t>
            </a:r>
            <a:r>
              <a:rPr lang="en-US" altLang="ko-KR" sz="1600" dirty="0"/>
              <a:t>View</a:t>
            </a:r>
            <a:r>
              <a:rPr lang="ko-KR" altLang="en-US" sz="1600" dirty="0"/>
              <a:t>를 </a:t>
            </a:r>
            <a:r>
              <a:rPr lang="en-US" altLang="ko-KR" sz="1600" dirty="0"/>
              <a:t>&lt;fragment&gt; </a:t>
            </a:r>
            <a:r>
              <a:rPr lang="ko-KR" altLang="en-US" sz="1600" dirty="0"/>
              <a:t>요소 자리에 </a:t>
            </a:r>
            <a:r>
              <a:rPr lang="ko-KR" altLang="en-US" sz="1600" dirty="0" smtClean="0"/>
              <a:t>삽입한다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91" y="2109727"/>
            <a:ext cx="6305550" cy="35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48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400" dirty="0" err="1" smtClean="0"/>
              <a:t>프래그먼트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하위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</a:t>
            </a:r>
            <a:r>
              <a:rPr lang="ko-KR" altLang="en-US" sz="2400" dirty="0"/>
              <a:t>프로그래밍 방식으로 기존의 </a:t>
            </a:r>
            <a:r>
              <a:rPr lang="en-US" altLang="ko-KR" sz="2400" dirty="0" err="1"/>
              <a:t>ViewGroup</a:t>
            </a:r>
            <a:r>
              <a:rPr lang="ko-KR" altLang="en-US" sz="2400" dirty="0"/>
              <a:t>에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3575"/>
            <a:ext cx="10515600" cy="40427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실행 중인 동안에는 언제든지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레이아웃에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추가</a:t>
            </a:r>
            <a:r>
              <a:rPr lang="en-US" altLang="ko-KR" sz="2000" dirty="0"/>
              <a:t>/</a:t>
            </a:r>
            <a:r>
              <a:rPr lang="ko-KR" altLang="en-US" sz="2000" dirty="0"/>
              <a:t>삭제</a:t>
            </a:r>
            <a:r>
              <a:rPr lang="en-US" altLang="ko-KR" sz="2000" dirty="0"/>
              <a:t>/</a:t>
            </a:r>
            <a:r>
              <a:rPr lang="ko-KR" altLang="en-US" sz="2000" dirty="0"/>
              <a:t>교체할 수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이 작업은 트랜잭션 형태로 이루어진다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r>
              <a:rPr lang="en-US" altLang="ko-KR" sz="1900" dirty="0" err="1" smtClean="0"/>
              <a:t>FragmentManager</a:t>
            </a:r>
            <a:r>
              <a:rPr lang="en-US" altLang="ko-KR" sz="1900" dirty="0" smtClean="0"/>
              <a:t> </a:t>
            </a:r>
            <a:r>
              <a:rPr lang="en-US" altLang="ko-KR" sz="1900" dirty="0" err="1"/>
              <a:t>fragmentManager</a:t>
            </a:r>
            <a:r>
              <a:rPr lang="en-US" altLang="ko-KR" sz="1900" dirty="0"/>
              <a:t> = </a:t>
            </a:r>
            <a:r>
              <a:rPr lang="en-US" altLang="ko-KR" sz="1900" dirty="0" err="1">
                <a:solidFill>
                  <a:srgbClr val="FF0000"/>
                </a:solidFill>
              </a:rPr>
              <a:t>getFragmentManager</a:t>
            </a:r>
            <a:r>
              <a:rPr lang="en-US" altLang="ko-KR" sz="1900" dirty="0" smtClean="0">
                <a:solidFill>
                  <a:srgbClr val="FF0000"/>
                </a:solidFill>
              </a:rPr>
              <a:t>();	// Activity</a:t>
            </a:r>
            <a:r>
              <a:rPr lang="ko-KR" altLang="en-US" sz="1900" dirty="0" smtClean="0">
                <a:solidFill>
                  <a:srgbClr val="FF0000"/>
                </a:solidFill>
              </a:rPr>
              <a:t>의 </a:t>
            </a:r>
            <a:r>
              <a:rPr lang="ko-KR" altLang="en-US" sz="1900" dirty="0" err="1" smtClean="0">
                <a:solidFill>
                  <a:srgbClr val="FF0000"/>
                </a:solidFill>
              </a:rPr>
              <a:t>메소들를</a:t>
            </a:r>
            <a:r>
              <a:rPr lang="ko-KR" altLang="en-US" sz="1900" dirty="0" smtClean="0">
                <a:solidFill>
                  <a:srgbClr val="FF0000"/>
                </a:solidFill>
              </a:rPr>
              <a:t> 호출</a:t>
            </a:r>
            <a:endParaRPr lang="en-US" altLang="ko-KR" sz="19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sz="1900" dirty="0" err="1"/>
              <a:t>FragmentTransaction</a:t>
            </a:r>
            <a:r>
              <a:rPr lang="en-US" altLang="ko-KR" sz="1900" dirty="0"/>
              <a:t> </a:t>
            </a:r>
            <a:r>
              <a:rPr lang="en-US" altLang="ko-KR" sz="1900" dirty="0" err="1"/>
              <a:t>fragmentTransaction</a:t>
            </a:r>
            <a:r>
              <a:rPr lang="en-US" altLang="ko-KR" sz="1900" dirty="0"/>
              <a:t> = </a:t>
            </a:r>
            <a:r>
              <a:rPr lang="en-US" altLang="ko-KR" sz="1900" dirty="0" err="1"/>
              <a:t>fragmentManager.beginTransaction</a:t>
            </a:r>
            <a:r>
              <a:rPr lang="en-US" altLang="ko-KR" sz="1900" dirty="0"/>
              <a:t>();</a:t>
            </a:r>
          </a:p>
          <a:p>
            <a:pPr marL="457200" lvl="1" indent="0">
              <a:buNone/>
            </a:pPr>
            <a:r>
              <a:rPr lang="en-US" altLang="ko-KR" sz="1900" dirty="0" err="1"/>
              <a:t>ExampleFragment</a:t>
            </a:r>
            <a:r>
              <a:rPr lang="en-US" altLang="ko-KR" sz="1900" dirty="0"/>
              <a:t> fragment = new </a:t>
            </a:r>
            <a:r>
              <a:rPr lang="en-US" altLang="ko-KR" sz="1900" dirty="0" err="1"/>
              <a:t>ExampleFragment</a:t>
            </a:r>
            <a:r>
              <a:rPr lang="en-US" altLang="ko-KR" sz="1900" dirty="0"/>
              <a:t>();</a:t>
            </a:r>
          </a:p>
          <a:p>
            <a:pPr marL="457200" lvl="1" indent="0">
              <a:buNone/>
            </a:pPr>
            <a:r>
              <a:rPr lang="en-US" altLang="ko-KR" sz="1900" dirty="0" err="1"/>
              <a:t>fragmentTransaction.</a:t>
            </a:r>
            <a:r>
              <a:rPr lang="en-US" altLang="ko-KR" sz="1900" dirty="0" err="1">
                <a:solidFill>
                  <a:srgbClr val="FF0000"/>
                </a:solidFill>
              </a:rPr>
              <a:t>add</a:t>
            </a:r>
            <a:r>
              <a:rPr lang="en-US" altLang="ko-KR" sz="1900" dirty="0"/>
              <a:t>(</a:t>
            </a:r>
            <a:r>
              <a:rPr lang="en-US" altLang="ko-KR" sz="1900" dirty="0" err="1"/>
              <a:t>R.id.fragment_container</a:t>
            </a:r>
            <a:r>
              <a:rPr lang="en-US" altLang="ko-KR" sz="1900" dirty="0"/>
              <a:t>, fragment);</a:t>
            </a:r>
          </a:p>
          <a:p>
            <a:pPr marL="457200" lvl="1" indent="0">
              <a:buNone/>
            </a:pPr>
            <a:r>
              <a:rPr lang="en-US" altLang="ko-KR" sz="1900" dirty="0" err="1"/>
              <a:t>fragmentTransaction.commit</a:t>
            </a:r>
            <a:r>
              <a:rPr lang="en-US" altLang="ko-KR" sz="1900" dirty="0"/>
              <a:t>();</a:t>
            </a:r>
          </a:p>
          <a:p>
            <a:pPr marL="0" indent="0">
              <a:buNone/>
            </a:pPr>
            <a:r>
              <a:rPr lang="en-US" altLang="ko-KR" sz="2000" dirty="0" smtClean="0"/>
              <a:t>add</a:t>
            </a:r>
            <a:r>
              <a:rPr lang="ko-KR" altLang="en-US" sz="2000" dirty="0" smtClean="0"/>
              <a:t>의 첫 인자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 smtClean="0"/>
              <a:t>들어갈 </a:t>
            </a:r>
            <a:r>
              <a:rPr lang="en-US" altLang="ko-KR" sz="2000" dirty="0" err="1" smtClean="0"/>
              <a:t>ViewGroup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commit</a:t>
            </a:r>
            <a:r>
              <a:rPr lang="en-US" altLang="ko-KR" sz="2000" dirty="0"/>
              <a:t>()</a:t>
            </a:r>
            <a:r>
              <a:rPr lang="ko-KR" altLang="en-US" sz="2000" dirty="0"/>
              <a:t>을 호출해야 </a:t>
            </a:r>
            <a:r>
              <a:rPr lang="ko-KR" altLang="en-US" sz="2000" dirty="0" smtClean="0"/>
              <a:t>트랜잭션이 처리됨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3685" y="5833637"/>
            <a:ext cx="85651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트랜잭션 </a:t>
            </a:r>
            <a:r>
              <a:rPr lang="en-US" altLang="ko-KR" dirty="0"/>
              <a:t>- </a:t>
            </a:r>
            <a:r>
              <a:rPr lang="ko-KR" altLang="en-US" dirty="0"/>
              <a:t>서로 관련 있는 </a:t>
            </a:r>
            <a:r>
              <a:rPr lang="ko-KR" altLang="en-US" dirty="0" err="1"/>
              <a:t>단위작업들을</a:t>
            </a:r>
            <a:r>
              <a:rPr lang="ko-KR" altLang="en-US" dirty="0"/>
              <a:t> 모아서 한꺼번에 처리하는 일 처리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5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액티비티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내의 </a:t>
            </a:r>
            <a:r>
              <a:rPr lang="ko-KR" altLang="en-US" dirty="0" err="1" smtClean="0"/>
              <a:t>프래그먼트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관리하려면 </a:t>
            </a:r>
            <a:r>
              <a:rPr lang="en-US" altLang="ko-KR" dirty="0" err="1"/>
              <a:t>FragmentManager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가져오려면 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err="1"/>
              <a:t>getFragmentManager</a:t>
            </a:r>
            <a:r>
              <a:rPr lang="en-US" altLang="ko-KR" dirty="0"/>
              <a:t>()</a:t>
            </a:r>
            <a:r>
              <a:rPr lang="ko-KR" altLang="en-US" dirty="0"/>
              <a:t>를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FragmentManager</a:t>
            </a:r>
            <a:r>
              <a:rPr lang="ko-KR" altLang="en-US" dirty="0"/>
              <a:t>를 가지고 할 수 있는 </a:t>
            </a:r>
            <a:r>
              <a:rPr lang="ko-KR" altLang="en-US" dirty="0" smtClean="0"/>
              <a:t>일</a:t>
            </a:r>
            <a:endParaRPr lang="ko-KR" altLang="en-US" dirty="0"/>
          </a:p>
          <a:p>
            <a:pPr lvl="1"/>
            <a:r>
              <a:rPr lang="ko-KR" altLang="en-US" dirty="0" err="1" smtClean="0"/>
              <a:t>액티비티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내에 존재하는 </a:t>
            </a:r>
            <a:r>
              <a:rPr lang="ko-KR" altLang="en-US" dirty="0" err="1" smtClean="0"/>
              <a:t>프래그먼트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err="1"/>
              <a:t>findFragmentById</a:t>
            </a:r>
            <a:r>
              <a:rPr lang="en-US" altLang="ko-KR" dirty="0"/>
              <a:t>()</a:t>
            </a:r>
            <a:r>
              <a:rPr lang="ko-KR" altLang="en-US" dirty="0"/>
              <a:t>로 가져오기</a:t>
            </a:r>
          </a:p>
          <a:p>
            <a:pPr lvl="1"/>
            <a:r>
              <a:rPr lang="en-US" altLang="ko-KR" dirty="0" err="1" smtClean="0"/>
              <a:t>FragmentTransaction</a:t>
            </a:r>
            <a:r>
              <a:rPr lang="en-US" altLang="ko-KR" dirty="0" smtClean="0"/>
              <a:t> </a:t>
            </a:r>
            <a:r>
              <a:rPr lang="ko-KR" altLang="en-US" dirty="0"/>
              <a:t>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프래그먼트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추가 및 제거 등 트랜잭션을 수행하기 위해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popBackStack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ko-KR" altLang="en-US" dirty="0" err="1" smtClean="0"/>
              <a:t>프래그먼트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백 </a:t>
            </a:r>
            <a:r>
              <a:rPr lang="ko-KR" altLang="en-US" dirty="0" err="1"/>
              <a:t>스택에서</a:t>
            </a:r>
            <a:r>
              <a:rPr lang="ko-KR" altLang="en-US" dirty="0"/>
              <a:t> </a:t>
            </a:r>
            <a:r>
              <a:rPr lang="ko-KR" altLang="en-US" dirty="0" smtClean="0"/>
              <a:t>꺼내기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6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Fragment Back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62" y="1789805"/>
            <a:ext cx="9229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와의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15" y="1825625"/>
            <a:ext cx="11331614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en-US" altLang="ko-KR" sz="2000" dirty="0"/>
              <a:t>view</a:t>
            </a:r>
            <a:r>
              <a:rPr lang="ko-KR" altLang="en-US" sz="2000" dirty="0"/>
              <a:t>에 접근</a:t>
            </a:r>
          </a:p>
          <a:p>
            <a:pPr marL="457200" lvl="1" indent="0">
              <a:buNone/>
            </a:pPr>
            <a:r>
              <a:rPr lang="en-US" altLang="ko-KR" sz="1800" dirty="0"/>
              <a:t>Activity activity = </a:t>
            </a:r>
            <a:r>
              <a:rPr lang="en-US" altLang="ko-KR" sz="1800" dirty="0" err="1"/>
              <a:t>getActivity</a:t>
            </a:r>
            <a:r>
              <a:rPr lang="en-US" altLang="ko-KR" sz="1800" dirty="0"/>
              <a:t>();</a:t>
            </a:r>
          </a:p>
          <a:p>
            <a:pPr marL="457200" lvl="1" indent="0">
              <a:buNone/>
            </a:pPr>
            <a:r>
              <a:rPr lang="en-US" altLang="ko-KR" sz="1800" dirty="0"/>
              <a:t>View </a:t>
            </a:r>
            <a:r>
              <a:rPr lang="en-US" altLang="ko-KR" sz="1800" dirty="0" err="1"/>
              <a:t>listView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activity.findViewById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R.id.list</a:t>
            </a:r>
            <a:r>
              <a:rPr lang="en-US" altLang="ko-KR" sz="1800" dirty="0"/>
              <a:t>);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접근</a:t>
            </a:r>
          </a:p>
          <a:p>
            <a:pPr marL="457200" lvl="1" indent="0">
              <a:buNone/>
            </a:pPr>
            <a:r>
              <a:rPr lang="en-US" altLang="ko-KR" sz="1800" dirty="0" err="1"/>
              <a:t>ExampleFragment</a:t>
            </a:r>
            <a:r>
              <a:rPr lang="en-US" altLang="ko-KR" sz="1800" dirty="0"/>
              <a:t> fragment = 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(</a:t>
            </a:r>
            <a:r>
              <a:rPr lang="en-US" altLang="ko-KR" sz="1800" dirty="0" err="1"/>
              <a:t>ExampleFragment</a:t>
            </a:r>
            <a:r>
              <a:rPr lang="en-US" altLang="ko-KR" sz="1800" dirty="0"/>
              <a:t>) </a:t>
            </a:r>
            <a:r>
              <a:rPr lang="en-US" altLang="ko-KR" sz="1800" dirty="0" err="1" smtClean="0"/>
              <a:t>getSupportFragmentManager</a:t>
            </a:r>
            <a:r>
              <a:rPr lang="en-US" altLang="ko-KR" sz="1800" dirty="0"/>
              <a:t>().</a:t>
            </a:r>
            <a:r>
              <a:rPr lang="en-US" altLang="ko-KR" sz="1800" dirty="0" err="1"/>
              <a:t>findFragmentById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R.id.example_fragment</a:t>
            </a:r>
            <a:r>
              <a:rPr lang="en-US" altLang="ko-KR" sz="1800" dirty="0"/>
              <a:t>);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5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 smtClean="0"/>
              <a:t>액티비티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상위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와의 </a:t>
            </a:r>
            <a:r>
              <a:rPr lang="ko-KR" altLang="en-US" sz="3200" dirty="0" smtClean="0"/>
              <a:t>통신 </a:t>
            </a:r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액티비티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상위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로의 </a:t>
            </a:r>
            <a:r>
              <a:rPr lang="ko-KR" altLang="en-US" sz="3200" dirty="0"/>
              <a:t>이벤트 </a:t>
            </a:r>
            <a:r>
              <a:rPr lang="ko-KR" altLang="en-US" sz="3200" dirty="0" err="1" smtClean="0"/>
              <a:t>콜백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이벤트가 발생한 경우 이를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알릴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100" dirty="0" err="1" smtClean="0"/>
              <a:t>프래그먼트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하위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 </a:t>
            </a:r>
            <a:r>
              <a:rPr lang="ko-KR" altLang="en-US" sz="2100" dirty="0"/>
              <a:t>내부에 인터페이스를 </a:t>
            </a:r>
            <a:r>
              <a:rPr lang="ko-KR" altLang="en-US" sz="2100" dirty="0" smtClean="0"/>
              <a:t>선언한 </a:t>
            </a:r>
            <a:r>
              <a:rPr lang="ko-KR" altLang="en-US" sz="2100" dirty="0"/>
              <a:t>다음 호스트 </a:t>
            </a:r>
            <a:r>
              <a:rPr lang="ko-KR" altLang="en-US" sz="2100" dirty="0" err="1" smtClean="0"/>
              <a:t>액티비티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상위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가 </a:t>
            </a:r>
            <a:r>
              <a:rPr lang="ko-KR" altLang="en-US" sz="2100" dirty="0"/>
              <a:t>이를 구현하도록 한다</a:t>
            </a:r>
            <a:r>
              <a:rPr lang="en-US" altLang="ko-KR" sz="2100" dirty="0"/>
              <a:t>.</a:t>
            </a:r>
          </a:p>
          <a:p>
            <a:pPr lvl="1"/>
            <a:r>
              <a:rPr lang="ko-KR" altLang="en-US" sz="2100" dirty="0" err="1" smtClean="0"/>
              <a:t>프래그먼트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하위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에 </a:t>
            </a:r>
            <a:r>
              <a:rPr lang="ko-KR" altLang="en-US" sz="2100" dirty="0"/>
              <a:t>이벤트가 발생한 경우 </a:t>
            </a:r>
            <a:r>
              <a:rPr lang="ko-KR" altLang="en-US" sz="2100" dirty="0" err="1" smtClean="0"/>
              <a:t>액티비티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상위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에게 </a:t>
            </a:r>
            <a:r>
              <a:rPr lang="ko-KR" altLang="en-US" sz="2100" dirty="0"/>
              <a:t>인터페이스 메소드를 호출한다</a:t>
            </a:r>
            <a:r>
              <a:rPr lang="en-US" altLang="ko-KR" sz="21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뉴스 애플리케이션</a:t>
            </a:r>
          </a:p>
          <a:p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안에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두 개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100" dirty="0" err="1" smtClean="0"/>
              <a:t>프래그먼트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하위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 </a:t>
            </a:r>
            <a:r>
              <a:rPr lang="en-US" altLang="ko-KR" sz="2100" dirty="0"/>
              <a:t>A - </a:t>
            </a:r>
            <a:r>
              <a:rPr lang="ko-KR" altLang="en-US" sz="2100" dirty="0"/>
              <a:t>기사 목록</a:t>
            </a:r>
          </a:p>
          <a:p>
            <a:pPr lvl="1"/>
            <a:r>
              <a:rPr lang="ko-KR" altLang="en-US" sz="2100" dirty="0" err="1" smtClean="0"/>
              <a:t>프래그먼트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하위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 </a:t>
            </a:r>
            <a:r>
              <a:rPr lang="en-US" altLang="ko-KR" sz="2100" dirty="0"/>
              <a:t>B - </a:t>
            </a:r>
            <a:r>
              <a:rPr lang="ko-KR" altLang="en-US" sz="2100" dirty="0"/>
              <a:t>기사 내용</a:t>
            </a:r>
          </a:p>
          <a:p>
            <a:r>
              <a:rPr lang="en-US" altLang="ko-KR" sz="2000" dirty="0"/>
              <a:t>A</a:t>
            </a:r>
            <a:r>
              <a:rPr lang="ko-KR" altLang="en-US" sz="2000" dirty="0"/>
              <a:t>에서 목록 중 한 항목이 선택되면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가 이를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알리고</a:t>
            </a:r>
            <a:r>
              <a:rPr lang="en-US" altLang="ko-KR" sz="2000" dirty="0"/>
              <a:t>,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에 해당 기사를 표시하라고 지시한다</a:t>
            </a:r>
            <a:r>
              <a:rPr lang="en-US" altLang="ko-KR" sz="2000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6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450" y="1084846"/>
            <a:ext cx="5562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뉴스 애플리케이션</a:t>
            </a:r>
          </a:p>
          <a:p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안에 </a:t>
            </a:r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두 개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800" dirty="0" err="1" smtClean="0"/>
              <a:t>프래그먼트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A - </a:t>
            </a:r>
            <a:r>
              <a:rPr lang="ko-KR" altLang="en-US" sz="1800" dirty="0"/>
              <a:t>기사 목록</a:t>
            </a:r>
          </a:p>
          <a:p>
            <a:pPr lvl="1"/>
            <a:r>
              <a:rPr lang="ko-KR" altLang="en-US" sz="1800" dirty="0" err="1" smtClean="0"/>
              <a:t>프래그먼트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B - </a:t>
            </a:r>
            <a:r>
              <a:rPr lang="ko-KR" altLang="en-US" sz="1800" dirty="0"/>
              <a:t>기사 내용</a:t>
            </a:r>
          </a:p>
          <a:p>
            <a:r>
              <a:rPr lang="en-US" altLang="ko-KR" sz="1600" dirty="0"/>
              <a:t>A</a:t>
            </a:r>
            <a:r>
              <a:rPr lang="ko-KR" altLang="en-US" sz="1600" dirty="0"/>
              <a:t>에서 목록 중 한 항목이 선택되면 </a:t>
            </a:r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가 이를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알리고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B</a:t>
            </a:r>
            <a:r>
              <a:rPr lang="ko-KR" altLang="en-US" sz="1600" dirty="0"/>
              <a:t>에 해당 기사를 표시하라고 지시한다</a:t>
            </a:r>
            <a:r>
              <a:rPr lang="en-US" altLang="ko-KR" sz="1600" dirty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60" y="803295"/>
            <a:ext cx="4014547" cy="44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 smtClean="0"/>
              <a:t>액티비티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상위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와의 </a:t>
            </a:r>
            <a:r>
              <a:rPr lang="ko-KR" altLang="en-US" sz="3200" dirty="0" smtClean="0"/>
              <a:t>통신 </a:t>
            </a:r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액티비티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상위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로의 </a:t>
            </a:r>
            <a:r>
              <a:rPr lang="ko-KR" altLang="en-US" sz="3200" dirty="0"/>
              <a:t>이벤트 </a:t>
            </a:r>
            <a:r>
              <a:rPr lang="ko-KR" altLang="en-US" sz="3200" dirty="0" err="1" smtClean="0"/>
              <a:t>콜백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프래그먼트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내부에 인터페이스를 </a:t>
            </a:r>
            <a:r>
              <a:rPr lang="ko-KR" altLang="en-US" sz="1800" dirty="0" smtClean="0"/>
              <a:t>선언한 </a:t>
            </a:r>
            <a:r>
              <a:rPr lang="ko-KR" altLang="en-US" sz="1800" dirty="0"/>
              <a:t>다음 호스트 </a:t>
            </a:r>
            <a:r>
              <a:rPr lang="ko-KR" altLang="en-US" sz="1800" dirty="0" err="1" smtClean="0"/>
              <a:t>액티비티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ko-KR" altLang="en-US" sz="1800" dirty="0"/>
              <a:t>이를 구현하도록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 smtClean="0"/>
              <a:t>프래그먼트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</a:t>
            </a:r>
            <a:r>
              <a:rPr lang="ko-KR" altLang="en-US" sz="1800" dirty="0"/>
              <a:t>이벤트가 발생한 경우 </a:t>
            </a:r>
            <a:r>
              <a:rPr lang="ko-KR" altLang="en-US" sz="1800" dirty="0" err="1" smtClean="0"/>
              <a:t>액티비티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에게 </a:t>
            </a:r>
            <a:r>
              <a:rPr lang="ko-KR" altLang="en-US" sz="1800" dirty="0"/>
              <a:t>인터페이스 메소드를 호출한다</a:t>
            </a:r>
            <a:r>
              <a:rPr lang="en-US" altLang="ko-KR" sz="1800" dirty="0" smtClean="0"/>
              <a:t>.</a:t>
            </a:r>
          </a:p>
          <a:p>
            <a:pPr marL="0" indent="0" algn="ctr">
              <a:buNone/>
            </a:pPr>
            <a:r>
              <a:rPr lang="ko-KR" altLang="en-US" sz="1800" dirty="0" err="1" smtClean="0">
                <a:solidFill>
                  <a:srgbClr val="0033CC"/>
                </a:solidFill>
              </a:rPr>
              <a:t>프래그먼트</a:t>
            </a:r>
            <a:r>
              <a:rPr lang="en-US" altLang="ko-KR" sz="1800" dirty="0" smtClean="0">
                <a:solidFill>
                  <a:srgbClr val="0033CC"/>
                </a:solidFill>
              </a:rPr>
              <a:t>(</a:t>
            </a:r>
            <a:r>
              <a:rPr lang="ko-KR" altLang="en-US" sz="1800" dirty="0" smtClean="0">
                <a:solidFill>
                  <a:srgbClr val="0033CC"/>
                </a:solidFill>
              </a:rPr>
              <a:t>하위</a:t>
            </a:r>
            <a:r>
              <a:rPr lang="en-US" altLang="ko-KR" sz="1800" dirty="0" smtClean="0">
                <a:solidFill>
                  <a:srgbClr val="0033CC"/>
                </a:solidFill>
              </a:rPr>
              <a:t>)</a:t>
            </a:r>
            <a:r>
              <a:rPr lang="ko-KR" altLang="en-US" sz="1800" dirty="0" smtClean="0">
                <a:solidFill>
                  <a:srgbClr val="0033CC"/>
                </a:solidFill>
              </a:rPr>
              <a:t> </a:t>
            </a:r>
            <a:r>
              <a:rPr lang="ko-KR" altLang="en-US" sz="1800" dirty="0" smtClean="0">
                <a:solidFill>
                  <a:srgbClr val="0033CC"/>
                </a:solidFill>
              </a:rPr>
              <a:t>내부에 인터페이스를 선언함</a:t>
            </a:r>
            <a:endParaRPr lang="en-US" altLang="ko-KR" sz="1800" dirty="0">
              <a:solidFill>
                <a:srgbClr val="0033CC"/>
              </a:solidFill>
            </a:endParaRP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23" y="3508939"/>
            <a:ext cx="678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5058"/>
            <a:ext cx="10515600" cy="687887"/>
          </a:xfrm>
        </p:spPr>
        <p:txBody>
          <a:bodyPr>
            <a:normAutofit/>
          </a:bodyPr>
          <a:lstStyle/>
          <a:p>
            <a:pPr algn="ctr"/>
            <a:r>
              <a:rPr lang="ko-KR" altLang="en-US" sz="1800" dirty="0" smtClean="0">
                <a:solidFill>
                  <a:srgbClr val="0033CC"/>
                </a:solidFill>
              </a:rPr>
              <a:t>호스트 </a:t>
            </a:r>
            <a:r>
              <a:rPr lang="ko-KR" altLang="en-US" sz="1800" dirty="0" err="1" smtClean="0">
                <a:solidFill>
                  <a:srgbClr val="0033CC"/>
                </a:solidFill>
              </a:rPr>
              <a:t>액티비티</a:t>
            </a:r>
            <a:r>
              <a:rPr lang="en-US" altLang="ko-KR" sz="1800" dirty="0" smtClean="0">
                <a:solidFill>
                  <a:srgbClr val="0033CC"/>
                </a:solidFill>
              </a:rPr>
              <a:t>(</a:t>
            </a:r>
            <a:r>
              <a:rPr lang="ko-KR" altLang="en-US" sz="1800" dirty="0" smtClean="0">
                <a:solidFill>
                  <a:srgbClr val="0033CC"/>
                </a:solidFill>
              </a:rPr>
              <a:t>상위</a:t>
            </a:r>
            <a:r>
              <a:rPr lang="en-US" altLang="ko-KR" sz="1800" dirty="0" smtClean="0">
                <a:solidFill>
                  <a:srgbClr val="0033CC"/>
                </a:solidFill>
              </a:rPr>
              <a:t>)</a:t>
            </a:r>
            <a:r>
              <a:rPr lang="ko-KR" altLang="en-US" sz="1800" dirty="0" smtClean="0">
                <a:solidFill>
                  <a:srgbClr val="0033CC"/>
                </a:solidFill>
              </a:rPr>
              <a:t>가 </a:t>
            </a:r>
            <a:r>
              <a:rPr lang="ko-KR" altLang="en-US" sz="1800" dirty="0" smtClean="0">
                <a:solidFill>
                  <a:srgbClr val="0033CC"/>
                </a:solidFill>
              </a:rPr>
              <a:t>인터페이스를 구현함</a:t>
            </a:r>
            <a:endParaRPr lang="en-US" altLang="ko-KR" sz="1800" dirty="0">
              <a:solidFill>
                <a:srgbClr val="0033CC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42" y="522665"/>
            <a:ext cx="67818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7857" y="3993260"/>
            <a:ext cx="949958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0000"/>
                </a:solidFill>
              </a:rPr>
              <a:t>ExampleActivity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extends Activity </a:t>
            </a:r>
            <a:r>
              <a:rPr lang="en-US" altLang="ko-KR" dirty="0">
                <a:solidFill>
                  <a:srgbClr val="FF0000"/>
                </a:solidFill>
              </a:rPr>
              <a:t>implements </a:t>
            </a:r>
            <a:r>
              <a:rPr lang="en-US" altLang="ko-KR" dirty="0" err="1">
                <a:solidFill>
                  <a:srgbClr val="FF0000"/>
                </a:solidFill>
              </a:rPr>
              <a:t>FragmentA.OnArticleSelectedListener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 smtClean="0"/>
              <a:t>	...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onArcticleSelected</a:t>
            </a:r>
            <a:r>
              <a:rPr lang="en-US" altLang="ko-KR" dirty="0"/>
              <a:t>(Uri </a:t>
            </a:r>
            <a:r>
              <a:rPr lang="en-US" altLang="ko-KR" dirty="0" err="1"/>
              <a:t>articleUri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// </a:t>
            </a:r>
            <a:r>
              <a:rPr lang="en-US" altLang="ko-KR" dirty="0" err="1"/>
              <a:t>FragmentB</a:t>
            </a:r>
            <a:r>
              <a:rPr lang="ko-KR" altLang="en-US" dirty="0"/>
              <a:t>에게 </a:t>
            </a:r>
            <a:r>
              <a:rPr lang="en-US" altLang="ko-KR" dirty="0" err="1"/>
              <a:t>articleUri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보여주도록</a:t>
            </a:r>
            <a:r>
              <a:rPr lang="ko-KR" altLang="en-US" dirty="0"/>
              <a:t> 지시</a:t>
            </a:r>
          </a:p>
          <a:p>
            <a:r>
              <a:rPr lang="ko-KR" altLang="en-US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...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45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동작</a:t>
            </a:r>
            <a:r>
              <a:rPr lang="en-US" altLang="ko-KR" sz="2000" dirty="0"/>
              <a:t>(behavior) </a:t>
            </a:r>
            <a:r>
              <a:rPr lang="ko-KR" altLang="en-US" sz="2000" dirty="0"/>
              <a:t>또는 </a:t>
            </a:r>
            <a:r>
              <a:rPr lang="en-US" altLang="ko-KR" sz="2000" dirty="0"/>
              <a:t>Activity </a:t>
            </a:r>
            <a:r>
              <a:rPr lang="ko-KR" altLang="en-US" sz="2000" dirty="0"/>
              <a:t>내 사용자 인터페이스의 일부</a:t>
            </a:r>
          </a:p>
          <a:p>
            <a:endParaRPr lang="ko-KR" altLang="en-US" sz="2000" dirty="0"/>
          </a:p>
          <a:p>
            <a:r>
              <a:rPr lang="ko-KR" altLang="en-US" sz="2000" dirty="0"/>
              <a:t>여러 개의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하나의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넣어 여러 영역을 갖는 </a:t>
            </a:r>
            <a:r>
              <a:rPr lang="en-US" altLang="ko-KR" sz="2000" dirty="0"/>
              <a:t>UI</a:t>
            </a:r>
            <a:r>
              <a:rPr lang="ko-KR" altLang="en-US" sz="2000" dirty="0"/>
              <a:t>를 구축할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하나의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여러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</a:t>
            </a:r>
            <a:r>
              <a:rPr lang="ko-KR" altLang="en-US" sz="2000" dirty="0">
                <a:solidFill>
                  <a:srgbClr val="FF0000"/>
                </a:solidFill>
              </a:rPr>
              <a:t>재사용</a:t>
            </a:r>
            <a:r>
              <a:rPr lang="ko-KR" altLang="en-US" sz="2000" dirty="0"/>
              <a:t>할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8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0611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FragmentA</a:t>
            </a:r>
            <a:r>
              <a:rPr lang="ko-KR" altLang="en-US" sz="1800" dirty="0" smtClean="0"/>
              <a:t>가 시작될 때 </a:t>
            </a:r>
            <a:r>
              <a:rPr lang="ko-KR" altLang="en-US" sz="1800" dirty="0" err="1" smtClean="0"/>
              <a:t>액티비티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ko-KR" altLang="en-US" sz="1800" dirty="0" smtClean="0"/>
              <a:t>인터페이스를 제대로 구현하고 있는지 검사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9" y="1407050"/>
            <a:ext cx="11628819" cy="37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0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0611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FragmentA</a:t>
            </a:r>
            <a:r>
              <a:rPr lang="ko-KR" altLang="en-US" sz="1800" dirty="0" smtClean="0"/>
              <a:t>에 </a:t>
            </a:r>
            <a:r>
              <a:rPr lang="ko-KR" altLang="en-US" sz="1800" dirty="0"/>
              <a:t>이벤트가 발생한 경우 </a:t>
            </a:r>
            <a:r>
              <a:rPr lang="ko-KR" altLang="en-US" sz="1800" dirty="0" err="1" smtClean="0"/>
              <a:t>액티비티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에게 </a:t>
            </a:r>
            <a:r>
              <a:rPr lang="ko-KR" altLang="en-US" sz="1800" dirty="0"/>
              <a:t>인터페이스 메소드를 호출한다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585912"/>
            <a:ext cx="9877425" cy="3686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6900" y="5567419"/>
            <a:ext cx="802335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사용자가 </a:t>
            </a:r>
            <a:r>
              <a:rPr lang="en-US" altLang="ko-KR" sz="1600" dirty="0" err="1" smtClean="0"/>
              <a:t>ListFragment</a:t>
            </a:r>
            <a:r>
              <a:rPr lang="ko-KR" altLang="en-US" sz="1600" dirty="0" smtClean="0"/>
              <a:t>의 리스트 항목을 선택하면 시스템이 이 메소드를 호출해 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078968" y="3206187"/>
            <a:ext cx="0" cy="2338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9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73638" cy="1325563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프래그먼트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하위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생애주기</a:t>
            </a:r>
            <a:r>
              <a:rPr lang="en-US" altLang="ko-KR" sz="3200" dirty="0" smtClean="0"/>
              <a:t>(Lifecycle)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170" name="Picture 2" descr="https://developer.android.com/images/activity_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61" y="109537"/>
            <a:ext cx="32385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540" y="2905246"/>
            <a:ext cx="5833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정지</a:t>
            </a:r>
            <a:r>
              <a:rPr lang="en-US" altLang="ko-KR" sz="1400" dirty="0"/>
              <a:t>(Stopped) </a:t>
            </a:r>
            <a:r>
              <a:rPr lang="ko-KR" altLang="en-US" sz="1400" dirty="0" smtClean="0"/>
              <a:t>상태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프래그먼트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ko-KR" altLang="en-US" sz="1400" dirty="0"/>
              <a:t>화면에 보이지 않는다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호스트 </a:t>
            </a:r>
            <a:r>
              <a:rPr lang="ko-KR" altLang="en-US" sz="1400" dirty="0" err="1" smtClean="0"/>
              <a:t>액티비티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ko-KR" altLang="en-US" sz="1400" dirty="0"/>
              <a:t>정지되었거나 </a:t>
            </a:r>
            <a:r>
              <a:rPr lang="ko-KR" altLang="en-US" sz="1400" dirty="0" err="1" smtClean="0"/>
              <a:t>프래그먼트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액티비티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</a:t>
            </a:r>
            <a:r>
              <a:rPr lang="ko-KR" altLang="en-US" sz="1400" dirty="0" smtClean="0"/>
              <a:t>제거되었지만 백 </a:t>
            </a:r>
            <a:r>
              <a:rPr lang="ko-KR" altLang="en-US" sz="1400" dirty="0" err="1"/>
              <a:t>스택에</a:t>
            </a:r>
            <a:r>
              <a:rPr lang="ko-KR" altLang="en-US" sz="1400" dirty="0"/>
              <a:t> 추가된 경우이다</a:t>
            </a:r>
            <a:r>
              <a:rPr lang="en-US" altLang="ko-KR" sz="1400" dirty="0" smtClean="0"/>
              <a:t>. (</a:t>
            </a:r>
            <a:r>
              <a:rPr lang="ko-KR" altLang="en-US" sz="1400" dirty="0" err="1"/>
              <a:t>상태정보가</a:t>
            </a:r>
            <a:r>
              <a:rPr lang="ko-KR" altLang="en-US" sz="1400" dirty="0"/>
              <a:t> 보존된다</a:t>
            </a:r>
            <a:r>
              <a:rPr lang="en-US" altLang="ko-KR" sz="1400" dirty="0"/>
              <a:t>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액티비티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종료</a:t>
            </a:r>
            <a:r>
              <a:rPr lang="en-US" altLang="ko-KR" sz="1400" dirty="0"/>
              <a:t>(destroy)</a:t>
            </a:r>
            <a:r>
              <a:rPr lang="ko-KR" altLang="en-US" sz="1400" dirty="0"/>
              <a:t>하면 </a:t>
            </a:r>
            <a:r>
              <a:rPr lang="ko-KR" altLang="en-US" sz="1400" dirty="0" err="1" smtClean="0"/>
              <a:t>프래그먼트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도 </a:t>
            </a:r>
            <a:r>
              <a:rPr lang="ko-KR" altLang="en-US" sz="1400" dirty="0"/>
              <a:t>함께 종료된다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180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상태 보존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Bundle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혹시나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프로세스가 종료되고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다시 만들 때 해당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상태를 복구해야 할 필요가 있을 때를 대비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err="1"/>
              <a:t>onSaveInstanceState</a:t>
            </a:r>
            <a:r>
              <a:rPr lang="en-US" altLang="ko-KR" sz="2000" dirty="0"/>
              <a:t>() </a:t>
            </a:r>
            <a:r>
              <a:rPr lang="ko-KR" altLang="en-US" sz="2000" dirty="0" smtClean="0"/>
              <a:t>에서 </a:t>
            </a:r>
            <a:r>
              <a:rPr lang="ko-KR" altLang="en-US" sz="2000" dirty="0"/>
              <a:t>상태를 저장할 수 있고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onCreate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onCreateView</a:t>
            </a:r>
            <a:r>
              <a:rPr lang="en-US" altLang="ko-KR" sz="2000" dirty="0"/>
              <a:t>()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onActivityCreated</a:t>
            </a:r>
            <a:r>
              <a:rPr lang="en-US" altLang="ko-KR" sz="2000" dirty="0"/>
              <a:t>() </a:t>
            </a:r>
            <a:r>
              <a:rPr lang="ko-KR" altLang="en-US" sz="2000" dirty="0" smtClean="0"/>
              <a:t>에서 </a:t>
            </a:r>
            <a:r>
              <a:rPr lang="ko-KR" altLang="en-US" sz="2000" dirty="0"/>
              <a:t>상태를 복구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8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액티비티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상위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와 </a:t>
            </a:r>
            <a:r>
              <a:rPr lang="ko-KR" altLang="en-US" sz="3600" dirty="0" err="1" smtClean="0"/>
              <a:t>프래그먼트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하위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의 </a:t>
            </a:r>
            <a:r>
              <a:rPr lang="ko-KR" altLang="en-US" sz="3600" dirty="0"/>
              <a:t>생애주기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백 </a:t>
            </a:r>
            <a:r>
              <a:rPr lang="ko-KR" altLang="en-US" sz="2000" dirty="0" err="1"/>
              <a:t>스택에</a:t>
            </a:r>
            <a:r>
              <a:rPr lang="ko-KR" altLang="en-US" sz="2000" dirty="0"/>
              <a:t> 저장되는 방법</a:t>
            </a:r>
          </a:p>
          <a:p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중단</a:t>
            </a:r>
            <a:r>
              <a:rPr lang="en-US" altLang="ko-KR" sz="2000" dirty="0"/>
              <a:t>(stopped)</a:t>
            </a:r>
            <a:r>
              <a:rPr lang="ko-KR" altLang="en-US" sz="2000" dirty="0"/>
              <a:t>되면 </a:t>
            </a:r>
            <a:r>
              <a:rPr lang="ko-KR" altLang="en-US" sz="2000" dirty="0">
                <a:solidFill>
                  <a:srgbClr val="FF0000"/>
                </a:solidFill>
              </a:rPr>
              <a:t>시스템이 관리하는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백 </a:t>
            </a:r>
            <a:r>
              <a:rPr lang="ko-KR" altLang="en-US" sz="2000" dirty="0" err="1"/>
              <a:t>스택에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자동으로</a:t>
            </a:r>
            <a:r>
              <a:rPr lang="ko-KR" altLang="en-US" sz="2000" dirty="0"/>
              <a:t> 배치됨</a:t>
            </a:r>
          </a:p>
          <a:p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트랜잭션에게 </a:t>
            </a:r>
            <a:r>
              <a:rPr lang="en-US" altLang="ko-KR" sz="2000" dirty="0" err="1"/>
              <a:t>addToBackStack</a:t>
            </a:r>
            <a:r>
              <a:rPr lang="en-US" altLang="ko-KR" sz="2000" dirty="0"/>
              <a:t>()</a:t>
            </a:r>
            <a:r>
              <a:rPr lang="ko-KR" altLang="en-US" sz="2000" dirty="0"/>
              <a:t>을 호출하여 </a:t>
            </a:r>
            <a:r>
              <a:rPr lang="ko-KR" altLang="en-US" sz="2000" dirty="0">
                <a:solidFill>
                  <a:srgbClr val="FF0000"/>
                </a:solidFill>
              </a:rPr>
              <a:t>명시적으로 요청하는 경우에만 호스트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액티비티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상위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</a:rPr>
              <a:t>가 </a:t>
            </a:r>
            <a:r>
              <a:rPr lang="ko-KR" altLang="en-US" sz="2000" dirty="0">
                <a:solidFill>
                  <a:srgbClr val="FF0000"/>
                </a:solidFill>
              </a:rPr>
              <a:t>관리하는 </a:t>
            </a:r>
            <a:r>
              <a:rPr lang="ko-KR" altLang="en-US" sz="2000" dirty="0"/>
              <a:t>백 </a:t>
            </a:r>
            <a:r>
              <a:rPr lang="ko-KR" altLang="en-US" sz="2000" dirty="0" err="1"/>
              <a:t>스택</a:t>
            </a:r>
            <a:r>
              <a:rPr lang="ko-KR" altLang="en-US" sz="2000" dirty="0"/>
              <a:t> 안에 배치됨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1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XML layout</a:t>
            </a:r>
            <a:r>
              <a:rPr lang="ko-KR" altLang="en-US" sz="4000" smtClean="0"/>
              <a:t>은 어떻게 작동하나</a:t>
            </a:r>
            <a:r>
              <a:rPr lang="en-US" altLang="ko-KR" sz="4000" smtClean="0"/>
              <a:t>?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일반적으로 자바 </a:t>
            </a:r>
            <a:r>
              <a:rPr lang="ko-KR" altLang="en-US" sz="1600" dirty="0" err="1" smtClean="0"/>
              <a:t>소소코드에서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View </a:t>
            </a:r>
            <a:r>
              <a:rPr lang="ko-KR" altLang="en-US" sz="1600" dirty="0" smtClean="0"/>
              <a:t>객체를 화면에 보이게 하려면 </a:t>
            </a:r>
            <a:r>
              <a:rPr lang="en-US" altLang="ko-KR" sz="1600" dirty="0" smtClean="0"/>
              <a:t>View </a:t>
            </a:r>
            <a:r>
              <a:rPr lang="ko-KR" altLang="en-US" sz="1600" dirty="0" smtClean="0"/>
              <a:t>객체를 생성하고 그 객체의 속성을 설정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setXXX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메소드를 호출함으로써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 후 객체를 프레임에 </a:t>
            </a:r>
            <a:r>
              <a:rPr lang="ko-KR" altLang="en-US" sz="1600" dirty="0" err="1" smtClean="0"/>
              <a:t>넣어준다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XML layout </a:t>
            </a:r>
            <a:r>
              <a:rPr lang="ko-KR" altLang="en-US" sz="1600" dirty="0" smtClean="0"/>
              <a:t>파일은 </a:t>
            </a:r>
            <a:r>
              <a:rPr lang="en-US" altLang="ko-KR" sz="1600" dirty="0" smtClean="0">
                <a:solidFill>
                  <a:srgbClr val="FF0000"/>
                </a:solidFill>
              </a:rPr>
              <a:t>View </a:t>
            </a:r>
            <a:r>
              <a:rPr lang="ko-KR" altLang="en-US" sz="1600" dirty="0" smtClean="0">
                <a:solidFill>
                  <a:srgbClr val="FF0000"/>
                </a:solidFill>
              </a:rPr>
              <a:t>객체</a:t>
            </a:r>
            <a:r>
              <a:rPr lang="ko-KR" altLang="en-US" sz="1600" dirty="0" smtClean="0"/>
              <a:t>들을 </a:t>
            </a:r>
            <a:r>
              <a:rPr lang="ko-KR" altLang="en-US" sz="1600" dirty="0" err="1" smtClean="0"/>
              <a:t>계층구조로</a:t>
            </a:r>
            <a:r>
              <a:rPr lang="ko-KR" altLang="en-US" sz="1600" dirty="0" smtClean="0"/>
              <a:t> 나열하고 각 </a:t>
            </a:r>
            <a:r>
              <a:rPr lang="en-US" altLang="ko-KR" sz="1600" dirty="0" smtClean="0"/>
              <a:t>View </a:t>
            </a:r>
            <a:r>
              <a:rPr lang="ko-KR" altLang="en-US" sz="1600" dirty="0" smtClean="0"/>
              <a:t>객체들의 </a:t>
            </a:r>
            <a:r>
              <a:rPr lang="ko-KR" altLang="en-US" sz="1600" dirty="0" smtClean="0">
                <a:solidFill>
                  <a:srgbClr val="FF0000"/>
                </a:solidFill>
              </a:rPr>
              <a:t>속성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적어놓은</a:t>
            </a:r>
            <a:r>
              <a:rPr lang="ko-KR" altLang="en-US" sz="1600" dirty="0" smtClean="0"/>
              <a:t> 파일이다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프로젝트를 </a:t>
            </a:r>
            <a:r>
              <a:rPr lang="ko-KR" altLang="en-US" sz="1600" dirty="0" err="1" smtClean="0"/>
              <a:t>컴파일하면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R.java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파일이 </a:t>
            </a:r>
            <a:r>
              <a:rPr lang="ko-KR" altLang="en-US" sz="1600" dirty="0" err="1" smtClean="0"/>
              <a:t>만들어진다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파일은 </a:t>
            </a:r>
            <a:r>
              <a:rPr lang="en-US" altLang="ko-KR" sz="1600" dirty="0" smtClean="0"/>
              <a:t>XML layout </a:t>
            </a:r>
            <a:r>
              <a:rPr lang="ko-KR" altLang="en-US" sz="1600" dirty="0" smtClean="0"/>
              <a:t>파일에 있는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 등 </a:t>
            </a:r>
            <a:r>
              <a:rPr lang="en-US" altLang="ko-KR" sz="1600" dirty="0" smtClean="0"/>
              <a:t>res </a:t>
            </a:r>
            <a:r>
              <a:rPr lang="ko-KR" altLang="en-US" sz="1600" dirty="0" err="1" smtClean="0"/>
              <a:t>디렉토리에</a:t>
            </a:r>
            <a:r>
              <a:rPr lang="ko-KR" altLang="en-US" sz="1600" dirty="0" smtClean="0"/>
              <a:t> 있는 모든 </a:t>
            </a:r>
            <a:r>
              <a:rPr lang="en-US" altLang="ko-KR" sz="1600" dirty="0" smtClean="0"/>
              <a:t>resources</a:t>
            </a:r>
            <a:r>
              <a:rPr lang="ko-KR" altLang="en-US" sz="1600" dirty="0" smtClean="0"/>
              <a:t>들을 가리키는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레퍼런스</a:t>
            </a:r>
            <a:r>
              <a:rPr lang="ko-KR" altLang="en-US" sz="1600" dirty="0" err="1" smtClean="0"/>
              <a:t>들을</a:t>
            </a:r>
            <a:r>
              <a:rPr lang="ko-KR" altLang="en-US" sz="1600" dirty="0" smtClean="0"/>
              <a:t> 갖고 있다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가령 </a:t>
            </a:r>
            <a:r>
              <a:rPr lang="en-US" altLang="ko-KR" sz="1600" dirty="0" err="1" smtClean="0"/>
              <a:t>R.layout.activity_main</a:t>
            </a:r>
            <a:r>
              <a:rPr lang="en-US" altLang="ko-KR" sz="1600" dirty="0" smtClean="0"/>
              <a:t>). </a:t>
            </a:r>
            <a:r>
              <a:rPr lang="ko-KR" altLang="en-US" sz="1600" dirty="0" smtClean="0"/>
              <a:t>자바 </a:t>
            </a:r>
            <a:r>
              <a:rPr lang="ko-KR" altLang="en-US" sz="1600" dirty="0" err="1" smtClean="0"/>
              <a:t>소소코드에서는</a:t>
            </a:r>
            <a:r>
              <a:rPr lang="ko-KR" altLang="en-US" sz="1600" dirty="0" smtClean="0"/>
              <a:t> 이 </a:t>
            </a:r>
            <a:r>
              <a:rPr lang="ko-KR" altLang="en-US" sz="1600" dirty="0" err="1" smtClean="0"/>
              <a:t>레퍼런스를</a:t>
            </a:r>
            <a:r>
              <a:rPr lang="ko-KR" altLang="en-US" sz="1600" dirty="0" smtClean="0"/>
              <a:t> 이용하여 리소스 객체들에 접근할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XML</a:t>
            </a:r>
            <a:r>
              <a:rPr lang="ko-KR" altLang="en-US" sz="1600" dirty="0" smtClean="0"/>
              <a:t>로 선언한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들은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경우 </a:t>
            </a:r>
            <a:r>
              <a:rPr lang="en-US" altLang="ko-KR" sz="1600" dirty="0" err="1" smtClean="0"/>
              <a:t>setContentView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메소드를 통해 </a:t>
            </a:r>
            <a:r>
              <a:rPr lang="ko-KR" altLang="en-US" sz="1600" dirty="0" smtClean="0">
                <a:solidFill>
                  <a:srgbClr val="FF0000"/>
                </a:solidFill>
              </a:rPr>
              <a:t>객체화되고 메모리에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로드된다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setContentView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메소드는 통상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onCreate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메소드에서 호출하며 딱 한 번만 호출할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Inflator</a:t>
            </a:r>
            <a:r>
              <a:rPr lang="ko-KR" altLang="en-US" sz="1600" dirty="0" smtClean="0"/>
              <a:t>를 이용하여 </a:t>
            </a:r>
            <a:r>
              <a:rPr lang="en-US" altLang="ko-KR" sz="1600" dirty="0"/>
              <a:t>XML</a:t>
            </a:r>
            <a:r>
              <a:rPr lang="ko-KR" altLang="en-US" sz="1600" dirty="0"/>
              <a:t>로 선언한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들을 객체화하고 메모리에 </a:t>
            </a:r>
            <a:r>
              <a:rPr lang="ko-KR" altLang="en-US" sz="1600" dirty="0" err="1" smtClean="0"/>
              <a:t>로드하여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 </a:t>
            </a:r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</a:t>
            </a:r>
            <a:r>
              <a:rPr lang="ko-KR" altLang="en-US" sz="1600" dirty="0" smtClean="0"/>
              <a:t>넣을 수도 있다</a:t>
            </a:r>
            <a:r>
              <a:rPr lang="en-US" altLang="ko-KR" sz="1600" dirty="0" smtClean="0"/>
              <a:t>. Inflator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로 선언된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를 </a:t>
            </a:r>
            <a:r>
              <a:rPr lang="ko-KR" altLang="en-US" sz="1600" dirty="0">
                <a:solidFill>
                  <a:srgbClr val="FF0000"/>
                </a:solidFill>
              </a:rPr>
              <a:t>런타임에 동적으로 </a:t>
            </a:r>
            <a:r>
              <a:rPr lang="ko-KR" altLang="en-US" sz="1600" dirty="0" smtClean="0"/>
              <a:t>객체화하고 </a:t>
            </a:r>
            <a:r>
              <a:rPr lang="ko-KR" altLang="en-US" sz="1600" dirty="0" err="1" smtClean="0"/>
              <a:t>로드하기</a:t>
            </a:r>
            <a:r>
              <a:rPr lang="ko-KR" altLang="en-US" sz="1600" dirty="0" smtClean="0"/>
              <a:t> 위한 장치이다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3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smtClean="0"/>
              <a:t>앱에서 </a:t>
            </a:r>
            <a:r>
              <a:rPr lang="en-US" altLang="ko-KR" sz="4800" smtClean="0"/>
              <a:t>WebView </a:t>
            </a:r>
            <a:r>
              <a:rPr lang="ko-KR" altLang="en-US" sz="4800" smtClean="0"/>
              <a:t>사용하기</a:t>
            </a:r>
            <a:endParaRPr lang="ko-KR" altLang="en-US" sz="4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6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앱에서 </a:t>
            </a:r>
            <a:r>
              <a:rPr lang="en-US" altLang="ko-KR" smtClean="0"/>
              <a:t>WebView</a:t>
            </a:r>
            <a:r>
              <a:rPr lang="ko-KR" altLang="en-US" smtClean="0"/>
              <a:t>를 왜 사용하나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변하는 정보를 보여주고 싶을 때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(end-user agreement, user guide </a:t>
            </a:r>
            <a:r>
              <a:rPr lang="ko-KR" altLang="en-US" sz="2000" smtClean="0"/>
              <a:t>등을 웹사이트에 게시해 놓고 필요할 때 이것을 보여줌</a:t>
            </a:r>
            <a:r>
              <a:rPr lang="en-US" altLang="ko-KR" sz="2000" smtClean="0"/>
              <a:t>)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인터넷을 통해 데이터를 받아 사용자에게 보여줄 때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(</a:t>
            </a:r>
            <a:r>
              <a:rPr lang="ko-KR" altLang="en-US" sz="2000" smtClean="0"/>
              <a:t>받은 데이터를 앱에서 가공하여 보기 좋게 표출하려면 노력이 많이 든다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원격에 웹 페이지를 만들고 </a:t>
            </a:r>
            <a:r>
              <a:rPr lang="en-US" altLang="ko-KR" sz="2000" smtClean="0"/>
              <a:t>WebView</a:t>
            </a:r>
            <a:r>
              <a:rPr lang="ko-KR" altLang="en-US" sz="2000" smtClean="0"/>
              <a:t>를 통해 보여주는 게 간편하다</a:t>
            </a:r>
            <a:r>
              <a:rPr lang="en-US" altLang="ko-KR" sz="2000" smtClean="0"/>
              <a:t>.)</a:t>
            </a:r>
            <a:r>
              <a:rPr lang="ko-KR" altLang="en-US" sz="2000" smtClean="0"/>
              <a:t> 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2684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46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smtClean="0"/>
              <a:t>WebView</a:t>
            </a:r>
            <a:r>
              <a:rPr lang="ko-KR" altLang="en-US" sz="3200" smtClean="0"/>
              <a:t>로 웹페이지를 보여주는 방법</a:t>
            </a:r>
            <a:endParaRPr lang="en-US" altLang="ko-KR" sz="3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451215"/>
            <a:ext cx="7124700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3347570"/>
            <a:ext cx="6019800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2" y="4339050"/>
            <a:ext cx="69056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73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smtClean="0"/>
              <a:t>자바스크립트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1645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자바스크립트를 포함하고 있는 웹페이지가 많다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WebView</a:t>
            </a:r>
            <a:r>
              <a:rPr lang="ko-KR" altLang="en-US" sz="2000" smtClean="0"/>
              <a:t>는</a:t>
            </a:r>
            <a:r>
              <a:rPr lang="en-US" altLang="ko-KR" sz="2000" smtClean="0"/>
              <a:t> default</a:t>
            </a:r>
            <a:r>
              <a:rPr lang="ko-KR" altLang="en-US" sz="2000" smtClean="0"/>
              <a:t>로 자바스크립트 불가</a:t>
            </a:r>
            <a:endParaRPr lang="en-US" altLang="ko-KR" sz="2000" smtClean="0"/>
          </a:p>
          <a:p>
            <a:r>
              <a:rPr lang="ko-KR" altLang="en-US" sz="2000" smtClean="0"/>
              <a:t>설정을 통해 가능하게 할 수 있다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83" y="4061843"/>
            <a:ext cx="7366676" cy="10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7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여러 개의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하나의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넣어 여러 영역을 갖는 </a:t>
            </a:r>
            <a:r>
              <a:rPr lang="en-US" altLang="ko-KR" sz="2000" dirty="0"/>
              <a:t>UI</a:t>
            </a:r>
            <a:r>
              <a:rPr lang="ko-KR" altLang="en-US" sz="2000" dirty="0"/>
              <a:t>를 구축할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하나의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여러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</a:t>
            </a:r>
            <a:r>
              <a:rPr lang="ko-KR" altLang="en-US" sz="2000" dirty="0"/>
              <a:t>재사용할 수 있다</a:t>
            </a:r>
            <a:r>
              <a:rPr lang="en-US" altLang="ko-KR" sz="200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3314" name="Picture 2" descr="https://developer.android.com/images/fundamentals/frag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05" y="1690688"/>
            <a:ext cx="7611037" cy="438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87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smtClean="0"/>
              <a:t>자바스크립트와 앱의 연동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앱에 만들어져 있는 메소드를 자바스크립트에서 호출하게 할 수 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내가 작성한 웹페이지만 보여지게 해야 한다</a:t>
            </a:r>
            <a:r>
              <a:rPr lang="en-US" altLang="ko-KR" sz="2000" smtClean="0"/>
              <a:t>. (</a:t>
            </a:r>
            <a:r>
              <a:rPr lang="ko-KR" altLang="en-US" sz="2000" smtClean="0"/>
              <a:t>보안</a:t>
            </a:r>
            <a:r>
              <a:rPr lang="en-US" altLang="ko-KR" sz="2000" smtClean="0"/>
              <a:t>)</a:t>
            </a:r>
          </a:p>
          <a:p>
            <a:r>
              <a:rPr lang="ko-KR" altLang="en-US" sz="2000" smtClean="0"/>
              <a:t>웹페이지에 들어 있는 링크를 클릭할 때 그 페이지를 내 앱의 </a:t>
            </a:r>
            <a:r>
              <a:rPr lang="en-US" altLang="ko-KR" sz="2000" smtClean="0"/>
              <a:t>WebView</a:t>
            </a:r>
            <a:r>
              <a:rPr lang="ko-KR" altLang="en-US" sz="2000" smtClean="0"/>
              <a:t>에서 열리게 할지</a:t>
            </a:r>
            <a:r>
              <a:rPr lang="en-US" altLang="ko-KR" sz="2000" smtClean="0"/>
              <a:t>, </a:t>
            </a:r>
            <a:r>
              <a:rPr lang="ko-KR" altLang="en-US" sz="2000" smtClean="0"/>
              <a:t>다른 웹브라우저에서 열리게 할지 지정할 수 있다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72341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아래 내용은 교재를 보고 학습하세요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액션바와</a:t>
            </a:r>
            <a:r>
              <a:rPr lang="ko-KR" altLang="en-US" dirty="0"/>
              <a:t> 탭</a:t>
            </a:r>
            <a:endParaRPr lang="en-US" altLang="ko-KR" dirty="0"/>
          </a:p>
          <a:p>
            <a:r>
              <a:rPr lang="ko-KR" altLang="en-US" dirty="0" err="1" smtClean="0"/>
              <a:t>키패드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41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동작</a:t>
            </a:r>
            <a:r>
              <a:rPr lang="en-US" altLang="ko-KR" sz="2000" dirty="0"/>
              <a:t>(behavior) </a:t>
            </a:r>
            <a:r>
              <a:rPr lang="ko-KR" altLang="en-US" sz="2000" dirty="0"/>
              <a:t>또는 </a:t>
            </a:r>
            <a:r>
              <a:rPr lang="en-US" altLang="ko-KR" sz="2000" dirty="0"/>
              <a:t>Activity </a:t>
            </a:r>
            <a:r>
              <a:rPr lang="ko-KR" altLang="en-US" sz="2000" dirty="0"/>
              <a:t>내 사용자 인터페이스의 일부</a:t>
            </a:r>
          </a:p>
          <a:p>
            <a:endParaRPr lang="ko-KR" altLang="en-US" sz="2000" dirty="0"/>
          </a:p>
          <a:p>
            <a:r>
              <a:rPr lang="ko-KR" altLang="en-US" sz="2000" dirty="0" smtClean="0"/>
              <a:t>나름대로의 </a:t>
            </a:r>
            <a:r>
              <a:rPr lang="ko-KR" altLang="en-US" sz="2000" dirty="0" err="1"/>
              <a:t>생애주기를</a:t>
            </a:r>
            <a:r>
              <a:rPr lang="ko-KR" altLang="en-US" sz="2000" dirty="0"/>
              <a:t> 갖는다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나름대로의 입력 이벤트를 받는다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실행 중에 추가 및 제거가 가능하다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항상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내에 포함되어 있어야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수명 주기는 호스트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수명 주기에 영향을 받는다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 err="1"/>
              <a:t>일시정지되는</a:t>
            </a:r>
            <a:r>
              <a:rPr lang="ko-KR" altLang="en-US" sz="2000" dirty="0"/>
              <a:t> 경우</a:t>
            </a:r>
            <a:r>
              <a:rPr lang="en-US" altLang="ko-KR" sz="2000" dirty="0"/>
              <a:t>, </a:t>
            </a:r>
            <a:r>
              <a:rPr lang="ko-KR" altLang="en-US" sz="2000" dirty="0"/>
              <a:t>그 안의 모든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도 </a:t>
            </a:r>
            <a:r>
              <a:rPr lang="ko-KR" altLang="en-US" sz="2000" dirty="0" err="1"/>
              <a:t>일시정지된다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소멸되면 그 안의 모든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도 </a:t>
            </a:r>
            <a:r>
              <a:rPr lang="ko-KR" altLang="en-US" sz="2000" dirty="0"/>
              <a:t>소멸된다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en-US" altLang="ko-KR" sz="2000" dirty="0"/>
              <a:t>running </a:t>
            </a:r>
            <a:r>
              <a:rPr lang="ko-KR" altLang="en-US" sz="2000" dirty="0"/>
              <a:t>상태</a:t>
            </a:r>
            <a:r>
              <a:rPr lang="en-US" altLang="ko-KR" sz="2000" dirty="0"/>
              <a:t>(resumed </a:t>
            </a:r>
            <a:r>
              <a:rPr lang="ko-KR" altLang="en-US" sz="2000" dirty="0"/>
              <a:t>상태</a:t>
            </a:r>
            <a:r>
              <a:rPr lang="en-US" altLang="ko-KR" sz="2000" dirty="0"/>
              <a:t>)</a:t>
            </a:r>
            <a:r>
              <a:rPr lang="ko-KR" altLang="en-US" sz="2000" dirty="0"/>
              <a:t>인 동안에는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추가</a:t>
            </a:r>
            <a:r>
              <a:rPr lang="en-US" altLang="ko-KR" sz="2000" dirty="0"/>
              <a:t>, </a:t>
            </a:r>
            <a:r>
              <a:rPr lang="ko-KR" altLang="en-US" sz="2000" dirty="0"/>
              <a:t>교체</a:t>
            </a:r>
            <a:r>
              <a:rPr lang="en-US" altLang="ko-KR" sz="2000" dirty="0"/>
              <a:t>, </a:t>
            </a:r>
            <a:r>
              <a:rPr lang="ko-KR" altLang="en-US" sz="2000" dirty="0"/>
              <a:t>또는 제거할 수 있다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트랜잭션</a:t>
            </a:r>
            <a:r>
              <a:rPr lang="en-US" altLang="ko-KR" sz="2000" dirty="0"/>
              <a:t>).</a:t>
            </a:r>
          </a:p>
          <a:p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트랜잭션을 수행할 때에는 이를 </a:t>
            </a:r>
            <a:r>
              <a:rPr lang="ko-KR" altLang="en-US" sz="2000" dirty="0" err="1" smtClean="0"/>
              <a:t>액티비티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관리하는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백 </a:t>
            </a:r>
            <a:r>
              <a:rPr lang="ko-KR" altLang="en-US" sz="2000" dirty="0" err="1"/>
              <a:t>스택에</a:t>
            </a:r>
            <a:r>
              <a:rPr lang="ko-KR" altLang="en-US" sz="2000" dirty="0"/>
              <a:t> 추가할 수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백 </a:t>
            </a:r>
            <a:r>
              <a:rPr lang="ko-KR" altLang="en-US" sz="2000" dirty="0" err="1"/>
              <a:t>스택을</a:t>
            </a:r>
            <a:r>
              <a:rPr lang="ko-KR" altLang="en-US" sz="2000" dirty="0"/>
              <a:t> 사용하면 사용자가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트랜잭션을 거꾸로 돌릴 수 있다</a:t>
            </a:r>
            <a:r>
              <a:rPr lang="en-US" altLang="ko-KR" sz="2000" dirty="0"/>
              <a:t>(Back </a:t>
            </a:r>
            <a:r>
              <a:rPr lang="ko-KR" altLang="en-US" sz="2000" dirty="0"/>
              <a:t>버튼</a:t>
            </a:r>
            <a:r>
              <a:rPr lang="en-US" altLang="ko-KR" sz="2000" dirty="0"/>
              <a:t>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7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레이아웃의 일부로 추가하는 경우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계층구조 내부의 </a:t>
            </a:r>
            <a:r>
              <a:rPr lang="en-US" altLang="ko-KR" sz="1600" dirty="0" err="1"/>
              <a:t>ViewGroup</a:t>
            </a:r>
            <a:r>
              <a:rPr lang="en-US" altLang="ko-KR" sz="1600" dirty="0"/>
              <a:t> </a:t>
            </a:r>
            <a:r>
              <a:rPr lang="ko-KR" altLang="en-US" sz="1600" dirty="0"/>
              <a:t>안에 존재한다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자신의 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레이아웃을 정한다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레이아웃에 삽입하려면 </a:t>
            </a:r>
          </a:p>
          <a:p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레이아웃 파일에서 </a:t>
            </a:r>
            <a:r>
              <a:rPr lang="en-US" altLang="ko-KR" sz="1600" dirty="0"/>
              <a:t>&lt;fragment&gt; </a:t>
            </a:r>
            <a:r>
              <a:rPr lang="ko-KR" altLang="en-US" sz="1600" dirty="0"/>
              <a:t>요소로 선언하거나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애플리케이션 코드에서 </a:t>
            </a:r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en-US" altLang="ko-KR" sz="1600" dirty="0" err="1"/>
              <a:t>ViewGroup</a:t>
            </a:r>
            <a:r>
              <a:rPr lang="ko-KR" altLang="en-US" sz="1600" dirty="0"/>
              <a:t>에 추가한다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레이아웃의 일부분이어야만 하는 것은 아니다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UI </a:t>
            </a:r>
            <a:r>
              <a:rPr lang="ko-KR" altLang="en-US" sz="1600" dirty="0"/>
              <a:t>없이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위해 일하는 </a:t>
            </a:r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도 </a:t>
            </a:r>
            <a:r>
              <a:rPr lang="ko-KR" altLang="en-US" sz="1600" dirty="0"/>
              <a:t>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516"/>
          </a:xfrm>
        </p:spPr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9495"/>
            <a:ext cx="10515600" cy="4702492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Fragment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서브클래스로</a:t>
            </a:r>
            <a:r>
              <a:rPr lang="ko-KR" altLang="en-US" sz="1400" dirty="0"/>
              <a:t> 작성한다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Framgment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서브클래스인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DialogFragment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ListFragment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PreferenceFragment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서브클래스로</a:t>
            </a:r>
            <a:r>
              <a:rPr lang="ko-KR" altLang="en-US" sz="1400" dirty="0"/>
              <a:t> 작성할 수도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smtClean="0"/>
              <a:t>많은 </a:t>
            </a:r>
            <a:r>
              <a:rPr lang="ko-KR" altLang="en-US" sz="1400" dirty="0"/>
              <a:t>경우 다음과 같은 세 개의 메소드를 재정의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 smtClean="0"/>
              <a:t>onCreate</a:t>
            </a:r>
            <a:r>
              <a:rPr lang="en-US" altLang="ko-KR" sz="14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/>
              <a:t>시스템은 </a:t>
            </a:r>
            <a:r>
              <a:rPr lang="ko-KR" altLang="en-US" sz="1400" dirty="0" err="1" smtClean="0"/>
              <a:t>프래그먼트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액티비티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상위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넣을 때 이 메소드를 호출한다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err="1" smtClean="0"/>
              <a:t>프래그먼트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ko-KR" altLang="en-US" sz="1400" dirty="0" err="1"/>
              <a:t>일시정지되거나</a:t>
            </a:r>
            <a:r>
              <a:rPr lang="ko-KR" altLang="en-US" sz="1400" dirty="0"/>
              <a:t> 중단되었다가 재개되었을 때 </a:t>
            </a:r>
            <a:r>
              <a:rPr lang="ko-KR" altLang="en-US" sz="1400" dirty="0" smtClean="0"/>
              <a:t>상태정보를 복원한다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 smtClean="0"/>
              <a:t>onCreateView</a:t>
            </a:r>
            <a:r>
              <a:rPr lang="en-US" altLang="ko-KR" sz="14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/>
              <a:t>시스템은 </a:t>
            </a:r>
            <a:r>
              <a:rPr lang="ko-KR" altLang="en-US" sz="1400" dirty="0" err="1" smtClean="0"/>
              <a:t>프래그먼트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ko-KR" altLang="en-US" sz="1400" dirty="0"/>
              <a:t>자신의 사용자 인터페이스를 처음으로 그릴 시간이 되면 이 메소드를 호출한다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err="1" smtClean="0"/>
              <a:t>프래그먼트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ko-KR" altLang="en-US" sz="1400" dirty="0"/>
              <a:t>자신의 </a:t>
            </a:r>
            <a:r>
              <a:rPr lang="en-US" altLang="ko-KR" sz="1400" dirty="0"/>
              <a:t>UI</a:t>
            </a:r>
            <a:r>
              <a:rPr lang="ko-KR" altLang="en-US" sz="1400" dirty="0"/>
              <a:t>를 그리려면 이 메소드에서 </a:t>
            </a:r>
            <a:r>
              <a:rPr lang="en-US" altLang="ko-KR" sz="1400" dirty="0">
                <a:solidFill>
                  <a:srgbClr val="FF0000"/>
                </a:solidFill>
              </a:rPr>
              <a:t>View</a:t>
            </a:r>
            <a:r>
              <a:rPr lang="ko-KR" altLang="en-US" sz="1400" dirty="0">
                <a:solidFill>
                  <a:srgbClr val="FF0000"/>
                </a:solidFill>
              </a:rPr>
              <a:t>를 반환해야 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/>
              <a:t>이 </a:t>
            </a:r>
            <a:r>
              <a:rPr lang="en-US" altLang="ko-KR" sz="1400" dirty="0"/>
              <a:t>View</a:t>
            </a:r>
            <a:r>
              <a:rPr lang="ko-KR" altLang="en-US" sz="1400" dirty="0"/>
              <a:t>가 바로 </a:t>
            </a:r>
            <a:r>
              <a:rPr lang="ko-KR" altLang="en-US" sz="1400" dirty="0" err="1" smtClean="0"/>
              <a:t>프래그먼트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레이아웃의 루트이다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 err="1" smtClean="0"/>
              <a:t>프래그먼트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</a:t>
            </a:r>
            <a:r>
              <a:rPr lang="en-US" altLang="ko-KR" sz="1400" dirty="0"/>
              <a:t>UI</a:t>
            </a:r>
            <a:r>
              <a:rPr lang="ko-KR" altLang="en-US" sz="1400" dirty="0"/>
              <a:t>를 제공하지 않는 경우 </a:t>
            </a:r>
            <a:r>
              <a:rPr lang="en-US" altLang="ko-KR" sz="1400" dirty="0"/>
              <a:t>null</a:t>
            </a:r>
            <a:r>
              <a:rPr lang="ko-KR" altLang="en-US" sz="1400" dirty="0"/>
              <a:t>을 반환한다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 smtClean="0"/>
              <a:t>onPause</a:t>
            </a:r>
            <a:r>
              <a:rPr lang="en-US" altLang="ko-KR" sz="1400" dirty="0"/>
              <a:t>()</a:t>
            </a:r>
          </a:p>
          <a:p>
            <a:pPr lvl="1"/>
            <a:r>
              <a:rPr lang="ko-KR" altLang="en-US" sz="1400" dirty="0" err="1"/>
              <a:t>상태정보를</a:t>
            </a:r>
            <a:r>
              <a:rPr lang="ko-KR" altLang="en-US" sz="1400" dirty="0"/>
              <a:t> 이 메소드에서 저장할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0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프래그먼트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하위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</a:t>
            </a:r>
            <a:r>
              <a:rPr lang="ko-KR" altLang="en-US" sz="2800" dirty="0"/>
              <a:t>사용자 인터페이스가 화면에 나타나게 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000" dirty="0" err="1"/>
              <a:t>onCreateView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메소드를 재정의한다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100" dirty="0"/>
              <a:t>이 메소드에서 </a:t>
            </a:r>
            <a:r>
              <a:rPr lang="en-US" altLang="ko-KR" sz="2100" dirty="0"/>
              <a:t>View</a:t>
            </a:r>
            <a:r>
              <a:rPr lang="ko-KR" altLang="en-US" sz="2100" dirty="0"/>
              <a:t>를 만들어 반환한다</a:t>
            </a:r>
            <a:r>
              <a:rPr lang="en-US" altLang="ko-KR" sz="2100" dirty="0"/>
              <a:t>.</a:t>
            </a:r>
          </a:p>
          <a:p>
            <a:pPr lvl="1"/>
            <a:r>
              <a:rPr lang="ko-KR" altLang="en-US" sz="2100" dirty="0"/>
              <a:t>반환되는 </a:t>
            </a:r>
            <a:r>
              <a:rPr lang="en-US" altLang="ko-KR" sz="2100" dirty="0"/>
              <a:t>View</a:t>
            </a:r>
            <a:r>
              <a:rPr lang="ko-KR" altLang="en-US" sz="2100" dirty="0"/>
              <a:t>가 바로 </a:t>
            </a:r>
            <a:r>
              <a:rPr lang="ko-KR" altLang="en-US" sz="2100" dirty="0" err="1" smtClean="0"/>
              <a:t>프래그먼트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하위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 </a:t>
            </a:r>
            <a:r>
              <a:rPr lang="ko-KR" altLang="en-US" sz="2100" dirty="0"/>
              <a:t>레이아웃의 </a:t>
            </a:r>
            <a:r>
              <a:rPr lang="ko-KR" altLang="en-US" sz="2100" dirty="0">
                <a:solidFill>
                  <a:srgbClr val="FF0000"/>
                </a:solidFill>
              </a:rPr>
              <a:t>루트</a:t>
            </a:r>
            <a:r>
              <a:rPr lang="ko-KR" altLang="en-US" sz="2100" dirty="0"/>
              <a:t>이다</a:t>
            </a:r>
            <a:r>
              <a:rPr lang="en-US" altLang="ko-KR" sz="21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en-US" altLang="ko-KR" sz="2000" dirty="0" err="1"/>
              <a:t>ListFragment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서브클래스로</a:t>
            </a:r>
            <a:r>
              <a:rPr lang="ko-KR" altLang="en-US" sz="2000" dirty="0"/>
              <a:t> 작성하는 경우에는</a:t>
            </a:r>
          </a:p>
          <a:p>
            <a:pPr marL="457200" lvl="1" indent="0">
              <a:buNone/>
            </a:pPr>
            <a:r>
              <a:rPr lang="en-US" altLang="ko-KR" sz="2100" dirty="0" err="1"/>
              <a:t>ListFragment</a:t>
            </a:r>
            <a:r>
              <a:rPr lang="ko-KR" altLang="en-US" sz="2100" dirty="0"/>
              <a:t>의 </a:t>
            </a:r>
            <a:r>
              <a:rPr lang="en-US" altLang="ko-KR" sz="2100" dirty="0" err="1"/>
              <a:t>onCreateView</a:t>
            </a:r>
            <a:r>
              <a:rPr lang="en-US" altLang="ko-KR" sz="2100" dirty="0"/>
              <a:t>()</a:t>
            </a:r>
            <a:r>
              <a:rPr lang="ko-KR" altLang="en-US" sz="2100" dirty="0"/>
              <a:t>가 </a:t>
            </a:r>
            <a:r>
              <a:rPr lang="en-US" altLang="ko-KR" sz="2100" dirty="0" err="1"/>
              <a:t>ListView</a:t>
            </a:r>
            <a:r>
              <a:rPr lang="ko-KR" altLang="en-US" sz="2100" dirty="0"/>
              <a:t>를 반환하므로 </a:t>
            </a:r>
            <a:r>
              <a:rPr lang="en-US" altLang="ko-KR" sz="2100" dirty="0" err="1"/>
              <a:t>onCreateView</a:t>
            </a:r>
            <a:r>
              <a:rPr lang="en-US" altLang="ko-KR" sz="2100" dirty="0"/>
              <a:t> </a:t>
            </a:r>
            <a:r>
              <a:rPr lang="ko-KR" altLang="en-US" sz="2100" dirty="0"/>
              <a:t>메소드를 재정의하지 않아도 된다</a:t>
            </a:r>
            <a:r>
              <a:rPr lang="en-US" altLang="ko-KR" sz="21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onCreateView</a:t>
            </a:r>
            <a:r>
              <a:rPr lang="en-US" altLang="ko-KR" sz="2000" dirty="0"/>
              <a:t>() </a:t>
            </a:r>
            <a:r>
              <a:rPr lang="ko-KR" altLang="en-US" sz="2000" dirty="0"/>
              <a:t>메소드에서 </a:t>
            </a:r>
            <a:r>
              <a:rPr lang="en-US" altLang="ko-KR" sz="2000" dirty="0"/>
              <a:t>View</a:t>
            </a:r>
            <a:r>
              <a:rPr lang="ko-KR" altLang="en-US" sz="2000" dirty="0"/>
              <a:t>를 만들어 반환하려면 </a:t>
            </a:r>
          </a:p>
          <a:p>
            <a:pPr marL="457200" lvl="1" indent="0">
              <a:buNone/>
            </a:pPr>
            <a:r>
              <a:rPr lang="ko-KR" altLang="en-US" sz="2100" dirty="0"/>
              <a:t>레이아웃 </a:t>
            </a:r>
            <a:r>
              <a:rPr lang="en-US" altLang="ko-KR" sz="2100" dirty="0"/>
              <a:t>XML </a:t>
            </a:r>
            <a:r>
              <a:rPr lang="ko-KR" altLang="en-US" sz="2100" dirty="0"/>
              <a:t>파일에 정의된 </a:t>
            </a:r>
            <a:r>
              <a:rPr lang="ko-KR" altLang="en-US" sz="2100" dirty="0">
                <a:solidFill>
                  <a:srgbClr val="FF0000"/>
                </a:solidFill>
              </a:rPr>
              <a:t>레이아웃 리소스를 부풀린다</a:t>
            </a:r>
            <a:r>
              <a:rPr lang="en-US" altLang="ko-KR" sz="2100" dirty="0">
                <a:solidFill>
                  <a:srgbClr val="FF0000"/>
                </a:solidFill>
              </a:rPr>
              <a:t>(inflate). </a:t>
            </a:r>
          </a:p>
          <a:p>
            <a:pPr marL="457200" lvl="1" indent="0">
              <a:buNone/>
            </a:pPr>
            <a:r>
              <a:rPr lang="ko-KR" altLang="en-US" sz="2100" dirty="0"/>
              <a:t>이 작업을 위해 </a:t>
            </a:r>
            <a:r>
              <a:rPr lang="en-US" altLang="ko-KR" sz="2100" dirty="0" err="1"/>
              <a:t>onCreateView</a:t>
            </a:r>
            <a:r>
              <a:rPr lang="en-US" altLang="ko-KR" sz="2100" dirty="0"/>
              <a:t>()</a:t>
            </a:r>
            <a:r>
              <a:rPr lang="ko-KR" altLang="en-US" sz="2100" dirty="0"/>
              <a:t>가 </a:t>
            </a:r>
            <a:r>
              <a:rPr lang="en-US" altLang="ko-KR" sz="2100" dirty="0" err="1"/>
              <a:t>LayoutInflater</a:t>
            </a:r>
            <a:r>
              <a:rPr lang="en-US" altLang="ko-KR" sz="2100" dirty="0"/>
              <a:t> </a:t>
            </a:r>
            <a:r>
              <a:rPr lang="ko-KR" altLang="en-US" sz="2100" dirty="0"/>
              <a:t>객체를 </a:t>
            </a:r>
            <a:r>
              <a:rPr lang="en-US" altLang="ko-KR" sz="2100" dirty="0"/>
              <a:t>(</a:t>
            </a:r>
            <a:r>
              <a:rPr lang="ko-KR" altLang="en-US" sz="2100" dirty="0"/>
              <a:t>메소드 </a:t>
            </a:r>
            <a:r>
              <a:rPr lang="ko-KR" altLang="en-US" sz="2100" dirty="0" err="1"/>
              <a:t>파라미터로</a:t>
            </a:r>
            <a:r>
              <a:rPr lang="en-US" altLang="ko-KR" sz="2100" dirty="0"/>
              <a:t>) </a:t>
            </a:r>
            <a:r>
              <a:rPr lang="ko-KR" altLang="en-US" sz="2100" dirty="0"/>
              <a:t>제공한다</a:t>
            </a:r>
            <a:r>
              <a:rPr lang="en-US" altLang="ko-KR" sz="21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8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레이아웃 부풀리기 </a:t>
            </a:r>
            <a:r>
              <a:rPr lang="en-US" altLang="ko-KR" sz="2800" dirty="0" smtClean="0"/>
              <a:t>(Layout inflation)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4548851"/>
            <a:ext cx="10515600" cy="13558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container: </a:t>
            </a:r>
            <a:r>
              <a:rPr lang="ko-KR" altLang="en-US" sz="1600" dirty="0" err="1" smtClean="0"/>
              <a:t>액티비티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레이아웃에 들어 있는 상위 </a:t>
            </a:r>
            <a:r>
              <a:rPr lang="en-US" altLang="ko-KR" sz="1600" dirty="0" err="1"/>
              <a:t>ViewGroup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안에 </a:t>
            </a:r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레이아웃이 삽입된다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/>
              <a:t>savedInstanceState</a:t>
            </a:r>
            <a:r>
              <a:rPr lang="ko-KR" altLang="en-US" sz="1600" dirty="0"/>
              <a:t>는 </a:t>
            </a:r>
            <a:r>
              <a:rPr lang="en-US" altLang="ko-KR" sz="1600" dirty="0"/>
              <a:t>Bundle</a:t>
            </a:r>
            <a:r>
              <a:rPr lang="ko-KR" altLang="en-US" sz="1600" dirty="0"/>
              <a:t>이며</a:t>
            </a:r>
            <a:r>
              <a:rPr lang="en-US" altLang="ko-KR" sz="1600" dirty="0"/>
              <a:t>, (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프로그먼트가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파괴됐다가 </a:t>
            </a:r>
            <a:r>
              <a:rPr lang="ko-KR" altLang="en-US" sz="1600" dirty="0"/>
              <a:t>다시 </a:t>
            </a:r>
            <a:r>
              <a:rPr lang="ko-KR" altLang="en-US" sz="1600" dirty="0" err="1"/>
              <a:t>만들어지는</a:t>
            </a:r>
            <a:r>
              <a:rPr lang="ko-KR" altLang="en-US" sz="1600" dirty="0"/>
              <a:t> 경우</a:t>
            </a:r>
            <a:r>
              <a:rPr lang="en-US" altLang="ko-KR" sz="1600" dirty="0"/>
              <a:t>) </a:t>
            </a:r>
            <a:r>
              <a:rPr lang="ko-KR" altLang="en-US" sz="1600" dirty="0" err="1" smtClean="0"/>
              <a:t>프래그먼트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중단될 때 저장된 상태정보가 들어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false: </a:t>
            </a:r>
            <a:r>
              <a:rPr lang="ko-KR" altLang="en-US" sz="1600" dirty="0"/>
              <a:t>팽창된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팽창 작업에 의해 </a:t>
            </a:r>
            <a:r>
              <a:rPr lang="en-US" altLang="ko-KR" sz="1600" dirty="0" err="1"/>
              <a:t>ViewGroup</a:t>
            </a:r>
            <a:r>
              <a:rPr lang="ko-KR" altLang="en-US" sz="1600" dirty="0"/>
              <a:t>에 첨부되지 않도록 함 </a:t>
            </a:r>
            <a:r>
              <a:rPr lang="en-US" altLang="ko-KR" sz="1600" dirty="0"/>
              <a:t>(</a:t>
            </a:r>
            <a:r>
              <a:rPr lang="ko-KR" altLang="en-US" sz="1600" dirty="0"/>
              <a:t>시스템이 이미 팽창된 레이아웃을 </a:t>
            </a:r>
            <a:r>
              <a:rPr lang="en-US" altLang="ko-KR" sz="1600" dirty="0"/>
              <a:t>Container </a:t>
            </a:r>
            <a:r>
              <a:rPr lang="ko-KR" altLang="en-US" sz="1600" dirty="0"/>
              <a:t>안에 삽입하고 있기 때문임</a:t>
            </a:r>
            <a:r>
              <a:rPr lang="en-US" altLang="ko-KR" sz="1600" dirty="0"/>
              <a:t>. true</a:t>
            </a:r>
            <a:r>
              <a:rPr lang="ko-KR" altLang="en-US" sz="1600" dirty="0"/>
              <a:t>로 하면 </a:t>
            </a:r>
            <a:r>
              <a:rPr lang="ko-KR" altLang="en-US" sz="1600" dirty="0" err="1"/>
              <a:t>뷰가</a:t>
            </a:r>
            <a:r>
              <a:rPr lang="ko-KR" altLang="en-US" sz="1600" dirty="0"/>
              <a:t> 중복된다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65" y="1740415"/>
            <a:ext cx="9534525" cy="2562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0881" y="3918048"/>
            <a:ext cx="2528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example_fragment.xml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V="1">
            <a:off x="7445009" y="3727049"/>
            <a:ext cx="0" cy="19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1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</TotalTime>
  <Words>1810</Words>
  <Application>Microsoft Office PowerPoint</Application>
  <PresentationFormat>사용자 지정</PresentationFormat>
  <Paragraphs>205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앱프로그래밍</vt:lpstr>
      <vt:lpstr>Fragment</vt:lpstr>
      <vt:lpstr>여러 개의 프래그먼트(하위)를 하나의 액티비티(상위)에 넣어 여러 영역을 갖는 UI를 구축할 수 있다. 하나의 프래그먼트(하위)를 여러 액티비티(상위)에서 재사용할 수 있다. </vt:lpstr>
      <vt:lpstr>Fragment</vt:lpstr>
      <vt:lpstr>Fragment</vt:lpstr>
      <vt:lpstr>Fragment</vt:lpstr>
      <vt:lpstr>프래그먼트(하위) 작성</vt:lpstr>
      <vt:lpstr>프래그먼트(하위)의 사용자 인터페이스가 화면에 나타나게 하는 방법</vt:lpstr>
      <vt:lpstr>레이아웃 부풀리기 (Layout inflation)</vt:lpstr>
      <vt:lpstr>액티비티(상위)에 프래그먼트(하위) 추가</vt:lpstr>
      <vt:lpstr>프래그먼트(하위)를 액티비티(상위)의 레이아웃 파일 안에 선언</vt:lpstr>
      <vt:lpstr>프래그먼트(하위)를 프로그래밍 방식으로 기존의 ViewGroup에 추가</vt:lpstr>
      <vt:lpstr>프래그먼트(하위) 관리</vt:lpstr>
      <vt:lpstr>Fragment Back Stack</vt:lpstr>
      <vt:lpstr>액티비티(상위)와의 통신</vt:lpstr>
      <vt:lpstr>액티비티(상위)와의 통신 - 액티비티(상위)로의 이벤트 콜백</vt:lpstr>
      <vt:lpstr>PowerPoint 프레젠테이션</vt:lpstr>
      <vt:lpstr>액티비티(상위)와의 통신 - 액티비티(상위)로의 이벤트 콜백</vt:lpstr>
      <vt:lpstr>PowerPoint 프레젠테이션</vt:lpstr>
      <vt:lpstr>PowerPoint 프레젠테이션</vt:lpstr>
      <vt:lpstr>PowerPoint 프레젠테이션</vt:lpstr>
      <vt:lpstr>프래그먼트(하위) 생애주기(Lifecycle)</vt:lpstr>
      <vt:lpstr>프래그먼트(하위) 상태 보존</vt:lpstr>
      <vt:lpstr>액티비티(상위)와 프래그먼트(하위)의 생애주기 차이점</vt:lpstr>
      <vt:lpstr>XML layout은 어떻게 작동하나?</vt:lpstr>
      <vt:lpstr>앱에서 WebView 사용하기</vt:lpstr>
      <vt:lpstr>앱에서 WebView를 왜 사용하나?</vt:lpstr>
      <vt:lpstr>WebView로 웹페이지를 보여주는 방법</vt:lpstr>
      <vt:lpstr>자바스크립트</vt:lpstr>
      <vt:lpstr>자바스크립트와 앱의 연동</vt:lpstr>
      <vt:lpstr>아래 내용은 교재를 보고 학습하세요.</vt:lpstr>
      <vt:lpstr>끝.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이현구</dc:creator>
  <cp:lastModifiedBy>Gigabyte_P15F</cp:lastModifiedBy>
  <cp:revision>200</cp:revision>
  <dcterms:created xsi:type="dcterms:W3CDTF">2017-01-25T12:35:52Z</dcterms:created>
  <dcterms:modified xsi:type="dcterms:W3CDTF">2017-04-09T14:21:48Z</dcterms:modified>
</cp:coreProperties>
</file>