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5" r:id="rId2"/>
    <p:sldId id="346" r:id="rId3"/>
    <p:sldId id="318" r:id="rId4"/>
    <p:sldId id="319" r:id="rId5"/>
    <p:sldId id="317" r:id="rId6"/>
    <p:sldId id="316" r:id="rId7"/>
    <p:sldId id="315" r:id="rId8"/>
    <p:sldId id="320" r:id="rId9"/>
    <p:sldId id="321" r:id="rId10"/>
    <p:sldId id="343" r:id="rId11"/>
    <p:sldId id="337" r:id="rId12"/>
    <p:sldId id="338" r:id="rId13"/>
    <p:sldId id="339" r:id="rId14"/>
    <p:sldId id="340" r:id="rId15"/>
    <p:sldId id="341" r:id="rId16"/>
    <p:sldId id="342" r:id="rId17"/>
    <p:sldId id="345" r:id="rId18"/>
    <p:sldId id="336" r:id="rId19"/>
    <p:sldId id="322" r:id="rId20"/>
    <p:sldId id="325" r:id="rId21"/>
    <p:sldId id="324" r:id="rId22"/>
    <p:sldId id="326" r:id="rId23"/>
    <p:sldId id="327" r:id="rId24"/>
    <p:sldId id="328" r:id="rId25"/>
    <p:sldId id="323" r:id="rId26"/>
    <p:sldId id="330" r:id="rId27"/>
    <p:sldId id="329" r:id="rId28"/>
    <p:sldId id="344" r:id="rId29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1EA7-E394-4E87-9D1A-019586B1FBE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56BD-526C-4EC8-88EF-DA10C752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56BD-526C-4EC8-88EF-DA10C75212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F157-E99B-43D0-946F-EA28B16DC78A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8BB-6F11-47BF-883B-7ACC1097797B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F06-0558-48C3-B1AD-57427E9B8780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6728-FA12-4023-9EB0-EC0385D55AB1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29F3-C5B4-4AFA-B3BA-31DB68BAA0B8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2697-B03B-4776-999B-F83AD5C0EC55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DA14-2019-416D-8312-6ED0C282C1A7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26DB-4592-47C9-8BE8-C7694E832C24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FBD8-AD38-4B52-8036-75B7D22C2139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D581-8D1C-481E-AA7B-BB6720046D0A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EEC8-88F0-482A-8C48-85BB7933793B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5BF-A6D6-4181-A68A-B717DD1B3514}" type="datetime1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328"/>
          </a:xfrm>
        </p:spPr>
        <p:txBody>
          <a:bodyPr>
            <a:normAutofit fontScale="32500" lnSpcReduction="20000"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주차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교재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애플리케이션 구성하기</a:t>
            </a:r>
            <a:endParaRPr lang="en-US" altLang="ko-KR" sz="2800" dirty="0" smtClean="0"/>
          </a:p>
          <a:p>
            <a:r>
              <a:rPr lang="en-US" altLang="ko-KR" sz="2800" dirty="0" smtClean="0"/>
              <a:t>(</a:t>
            </a:r>
            <a:r>
              <a:rPr lang="ko-KR" altLang="en-US" sz="2800" dirty="0"/>
              <a:t>아래 내용 제외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03-1 </a:t>
            </a:r>
            <a:r>
              <a:rPr lang="ko-KR" altLang="en-US" sz="2800" dirty="0"/>
              <a:t>레이아웃 인플레이션</a:t>
            </a:r>
            <a:endParaRPr lang="en-US" altLang="ko-KR" sz="2800" dirty="0"/>
          </a:p>
          <a:p>
            <a:r>
              <a:rPr lang="en-US" altLang="ko-KR" sz="2800" dirty="0"/>
              <a:t>03-4 </a:t>
            </a:r>
            <a:r>
              <a:rPr lang="ko-KR" altLang="en-US" sz="2800" dirty="0"/>
              <a:t>일부</a:t>
            </a:r>
            <a:r>
              <a:rPr lang="en-US" altLang="ko-KR" sz="2800" dirty="0"/>
              <a:t>(282-285</a:t>
            </a:r>
            <a:r>
              <a:rPr lang="ko-KR" altLang="en-US" sz="2800" dirty="0"/>
              <a:t>쪽 </a:t>
            </a:r>
            <a:r>
              <a:rPr lang="ko-KR" altLang="en-US" sz="2800" dirty="0" err="1"/>
              <a:t>인텐트</a:t>
            </a:r>
            <a:r>
              <a:rPr lang="ko-KR" altLang="en-US" sz="2800" dirty="0"/>
              <a:t> 플래그</a:t>
            </a:r>
            <a:r>
              <a:rPr lang="en-US" altLang="ko-KR" sz="2800" dirty="0"/>
              <a:t>, 87-292</a:t>
            </a:r>
            <a:r>
              <a:rPr lang="ko-KR" altLang="en-US" sz="2800" dirty="0"/>
              <a:t>쪽 </a:t>
            </a:r>
            <a:r>
              <a:rPr lang="en-US" altLang="ko-KR" sz="2800" dirty="0" err="1"/>
              <a:t>Parcelable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03-6 </a:t>
            </a:r>
            <a:r>
              <a:rPr lang="ko-KR" altLang="en-US" sz="2800" dirty="0"/>
              <a:t>서비스 </a:t>
            </a:r>
          </a:p>
          <a:p>
            <a:r>
              <a:rPr lang="en-US" altLang="ko-KR" sz="2800" dirty="0"/>
              <a:t>03-7</a:t>
            </a:r>
            <a:r>
              <a:rPr lang="ko-KR" altLang="en-US" sz="2800" dirty="0" err="1" smtClean="0"/>
              <a:t>브로드캐스트</a:t>
            </a:r>
            <a:r>
              <a:rPr lang="ko-KR" altLang="en-US" sz="2800" dirty="0" smtClean="0"/>
              <a:t> 수신자</a:t>
            </a:r>
            <a:endParaRPr lang="ko-KR" altLang="en-US" sz="2800" dirty="0"/>
          </a:p>
          <a:p>
            <a:r>
              <a:rPr lang="en-US" altLang="ko-KR" sz="2800" dirty="0"/>
              <a:t>03-8 </a:t>
            </a:r>
            <a:r>
              <a:rPr lang="ko-KR" altLang="en-US" sz="2800" dirty="0"/>
              <a:t>위험권한 부여하기</a:t>
            </a:r>
          </a:p>
          <a:p>
            <a:r>
              <a:rPr lang="en-US" altLang="ko-KR" sz="2800" dirty="0"/>
              <a:t>03-9 </a:t>
            </a:r>
            <a:r>
              <a:rPr lang="ko-KR" altLang="en-US" sz="2800" dirty="0"/>
              <a:t>리소스와 </a:t>
            </a:r>
            <a:r>
              <a:rPr lang="ko-KR" altLang="en-US" sz="2800" dirty="0" err="1"/>
              <a:t>매니페스트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Launcher activity manifest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&lt;application </a:t>
            </a:r>
            <a:r>
              <a:rPr lang="en-US" altLang="ko-KR" sz="1600" dirty="0" err="1">
                <a:solidFill>
                  <a:srgbClr val="0000FF"/>
                </a:solidFill>
              </a:rPr>
              <a:t>android:label</a:t>
            </a:r>
            <a:r>
              <a:rPr lang="en-US" altLang="ko-KR" sz="1600" dirty="0">
                <a:solidFill>
                  <a:srgbClr val="0000FF"/>
                </a:solidFill>
              </a:rPr>
              <a:t>="@string/</a:t>
            </a:r>
            <a:r>
              <a:rPr lang="en-US" altLang="ko-KR" sz="1600" dirty="0" err="1">
                <a:solidFill>
                  <a:srgbClr val="0000FF"/>
                </a:solidFill>
              </a:rPr>
              <a:t>app_name</a:t>
            </a:r>
            <a:r>
              <a:rPr lang="en-US" altLang="ko-KR" sz="1600" dirty="0">
                <a:solidFill>
                  <a:srgbClr val="0000FF"/>
                </a:solidFill>
              </a:rPr>
              <a:t>" </a:t>
            </a:r>
            <a:r>
              <a:rPr lang="en-US" altLang="ko-KR" sz="1600" dirty="0" err="1">
                <a:solidFill>
                  <a:srgbClr val="0000FF"/>
                </a:solidFill>
              </a:rPr>
              <a:t>android:icon</a:t>
            </a:r>
            <a:r>
              <a:rPr lang="en-US" altLang="ko-KR" sz="1600" dirty="0">
                <a:solidFill>
                  <a:srgbClr val="0000FF"/>
                </a:solidFill>
              </a:rPr>
              <a:t>="@</a:t>
            </a:r>
            <a:r>
              <a:rPr lang="en-US" altLang="ko-KR" sz="1600" dirty="0" err="1">
                <a:solidFill>
                  <a:srgbClr val="0000FF"/>
                </a:solidFill>
              </a:rPr>
              <a:t>drawable</a:t>
            </a:r>
            <a:r>
              <a:rPr lang="en-US" altLang="ko-KR" sz="1600" dirty="0">
                <a:solidFill>
                  <a:srgbClr val="0000FF"/>
                </a:solidFill>
              </a:rPr>
              <a:t>/icon"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&lt;activity </a:t>
            </a:r>
            <a:r>
              <a:rPr lang="en-US" altLang="ko-KR" sz="1600" dirty="0" err="1"/>
              <a:t>android:name</a:t>
            </a:r>
            <a:r>
              <a:rPr lang="en-US" altLang="ko-KR" sz="1600" dirty="0" smtClean="0"/>
              <a:t>=“.</a:t>
            </a:r>
            <a:r>
              <a:rPr lang="en-US" altLang="ko-KR" sz="1600" dirty="0" err="1" smtClean="0"/>
              <a:t>ExampleActivity</a:t>
            </a:r>
            <a:r>
              <a:rPr lang="en-US" altLang="ko-KR" sz="1600" dirty="0" smtClean="0"/>
              <a:t>“ </a:t>
            </a:r>
            <a:r>
              <a:rPr lang="en-US" altLang="ko-KR" sz="1600" dirty="0" err="1" smtClean="0"/>
              <a:t>android:label</a:t>
            </a:r>
            <a:r>
              <a:rPr lang="en-US" altLang="ko-KR" sz="1600" dirty="0"/>
              <a:t>="@string/</a:t>
            </a:r>
            <a:r>
              <a:rPr lang="en-US" altLang="ko-KR" sz="1600" dirty="0" err="1"/>
              <a:t>app_name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&lt;intent-filter&gt;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    &lt;action </a:t>
            </a:r>
            <a:r>
              <a:rPr lang="en-US" altLang="ko-KR" sz="1600" dirty="0" err="1">
                <a:solidFill>
                  <a:srgbClr val="FF0000"/>
                </a:solidFill>
              </a:rPr>
              <a:t>android:name</a:t>
            </a:r>
            <a:r>
              <a:rPr lang="en-US" altLang="ko-KR" sz="1600" dirty="0">
                <a:solidFill>
                  <a:srgbClr val="FF0000"/>
                </a:solidFill>
              </a:rPr>
              <a:t>="</a:t>
            </a:r>
            <a:r>
              <a:rPr lang="en-US" altLang="ko-KR" sz="1600" dirty="0" err="1">
                <a:solidFill>
                  <a:srgbClr val="FF0000"/>
                </a:solidFill>
              </a:rPr>
              <a:t>android.intent.action.MAIN</a:t>
            </a:r>
            <a:r>
              <a:rPr lang="en-US" altLang="ko-KR" sz="1600" dirty="0">
                <a:solidFill>
                  <a:srgbClr val="FF0000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    &lt;category </a:t>
            </a:r>
            <a:r>
              <a:rPr lang="en-US" altLang="ko-KR" sz="1600" dirty="0" err="1">
                <a:solidFill>
                  <a:srgbClr val="FF0000"/>
                </a:solidFill>
              </a:rPr>
              <a:t>android:name</a:t>
            </a:r>
            <a:r>
              <a:rPr lang="en-US" altLang="ko-KR" sz="1600" dirty="0">
                <a:solidFill>
                  <a:srgbClr val="FF0000"/>
                </a:solidFill>
              </a:rPr>
              <a:t>="</a:t>
            </a:r>
            <a:r>
              <a:rPr lang="en-US" altLang="ko-KR" sz="1600" dirty="0" err="1">
                <a:solidFill>
                  <a:srgbClr val="FF0000"/>
                </a:solidFill>
              </a:rPr>
              <a:t>android.intent.category.LAUNCHER</a:t>
            </a:r>
            <a:r>
              <a:rPr lang="en-US" altLang="ko-KR" sz="1600" dirty="0">
                <a:solidFill>
                  <a:srgbClr val="FF0000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&lt;/intent-filter&gt;</a:t>
            </a:r>
          </a:p>
          <a:p>
            <a:pPr marL="0" indent="0">
              <a:buNone/>
            </a:pPr>
            <a:r>
              <a:rPr lang="en-US" altLang="ko-KR" sz="1600" dirty="0"/>
              <a:t>    &lt;/activity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&lt;activity&gt;</a:t>
            </a:r>
            <a:r>
              <a:rPr lang="ko-KR" altLang="en-US" sz="1600" dirty="0" err="1" smtClean="0"/>
              <a:t>앱을</a:t>
            </a:r>
            <a:r>
              <a:rPr lang="ko-KR" altLang="en-US" sz="1600" dirty="0" smtClean="0"/>
              <a:t> 구성하는 다른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&lt;/activity&gt;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&lt;/application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위와 같은 </a:t>
            </a:r>
            <a:r>
              <a:rPr lang="en-US" altLang="ko-KR" sz="1600" dirty="0" smtClean="0">
                <a:solidFill>
                  <a:srgbClr val="FF0000"/>
                </a:solidFill>
              </a:rPr>
              <a:t>intent filter</a:t>
            </a:r>
            <a:r>
              <a:rPr lang="ko-KR" altLang="en-US" sz="1600" dirty="0" smtClean="0">
                <a:solidFill>
                  <a:srgbClr val="FF0000"/>
                </a:solidFill>
              </a:rPr>
              <a:t>를 갖는</a:t>
            </a:r>
            <a:r>
              <a:rPr lang="en-US" altLang="ko-KR" sz="1600" dirty="0" smtClean="0">
                <a:solidFill>
                  <a:srgbClr val="FF0000"/>
                </a:solidFill>
              </a:rPr>
              <a:t> activity</a:t>
            </a:r>
            <a:r>
              <a:rPr lang="ko-KR" altLang="en-US" sz="1600" dirty="0" smtClean="0">
                <a:solidFill>
                  <a:srgbClr val="FF0000"/>
                </a:solidFill>
              </a:rPr>
              <a:t>는 바탕화면에 나타나며</a:t>
            </a:r>
            <a:r>
              <a:rPr lang="en-US" altLang="ko-KR" sz="1600" dirty="0" smtClean="0">
                <a:solidFill>
                  <a:srgbClr val="FF0000"/>
                </a:solidFill>
              </a:rPr>
              <a:t>(icon</a:t>
            </a:r>
            <a:r>
              <a:rPr lang="ko-KR" altLang="en-US" sz="160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</a:rPr>
              <a:t>label)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앱을</a:t>
            </a:r>
            <a:r>
              <a:rPr lang="ko-KR" altLang="en-US" sz="1600" dirty="0" smtClean="0">
                <a:solidFill>
                  <a:srgbClr val="FF0000"/>
                </a:solidFill>
              </a:rPr>
              <a:t> 시작하는데 사용된다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Tasks and Back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 </a:t>
            </a:r>
            <a:r>
              <a:rPr lang="en-US" altLang="ko-KR" sz="1800" dirty="0">
                <a:solidFill>
                  <a:srgbClr val="FF0000"/>
                </a:solidFill>
              </a:rPr>
              <a:t>task</a:t>
            </a:r>
            <a:r>
              <a:rPr lang="en-US" altLang="ko-KR" sz="1800" dirty="0"/>
              <a:t> is a collection of activities that users interact with when performing a certain job. </a:t>
            </a:r>
            <a:endParaRPr lang="en-US" altLang="ko-KR" sz="1800" dirty="0" smtClean="0"/>
          </a:p>
          <a:p>
            <a:r>
              <a:rPr lang="ko-KR" altLang="en-US" sz="1800" dirty="0" smtClean="0"/>
              <a:t>바탕화면에서 </a:t>
            </a: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아이콘을 터치하여 새 </a:t>
            </a:r>
            <a:r>
              <a:rPr lang="ko-KR" altLang="en-US" sz="1800" dirty="0" err="1" smtClean="0"/>
              <a:t>앱을</a:t>
            </a:r>
            <a:r>
              <a:rPr lang="ko-KR" altLang="en-US" sz="1800" dirty="0" smtClean="0"/>
              <a:t> 실행할 때 새 태스크가 만들어진다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activities may be from different </a:t>
            </a:r>
            <a:r>
              <a:rPr lang="en-US" altLang="ko-KR" sz="1800" dirty="0" smtClean="0"/>
              <a:t>applications.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갤러리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카톡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activities are arranged in a stack (the </a:t>
            </a:r>
            <a:r>
              <a:rPr lang="en-US" altLang="ko-KR" sz="1800" dirty="0">
                <a:solidFill>
                  <a:srgbClr val="FF0000"/>
                </a:solidFill>
              </a:rPr>
              <a:t>back stack</a:t>
            </a:r>
            <a:r>
              <a:rPr lang="en-US" altLang="ko-KR" sz="1800" dirty="0" smtClean="0"/>
              <a:t>). </a:t>
            </a:r>
            <a:endParaRPr lang="ko-KR" altLang="en-US" sz="1800" dirty="0"/>
          </a:p>
        </p:txBody>
      </p:sp>
      <p:pic>
        <p:nvPicPr>
          <p:cNvPr id="2050" name="Picture 2" descr="https://developer.android.com/images/fundamentals/diagram_back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43" y="3681411"/>
            <a:ext cx="6515191" cy="205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8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Tasks and Back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When Activity A starts Activity B, Activity A is stopped, but the system retains its state (such as scroll position and text entered into forms). </a:t>
            </a:r>
            <a:endParaRPr lang="en-US" altLang="ko-KR" sz="1800" dirty="0" smtClean="0"/>
          </a:p>
          <a:p>
            <a:r>
              <a:rPr lang="en-US" altLang="ko-KR" sz="1800" dirty="0" smtClean="0"/>
              <a:t>If </a:t>
            </a:r>
            <a:r>
              <a:rPr lang="en-US" altLang="ko-KR" sz="1800" dirty="0"/>
              <a:t>the user presses the Back button while in Activity </a:t>
            </a:r>
            <a:r>
              <a:rPr lang="en-US" altLang="ko-KR" sz="1800" dirty="0" smtClean="0"/>
              <a:t>B</a:t>
            </a:r>
          </a:p>
          <a:p>
            <a:pPr lvl="1"/>
            <a:r>
              <a:rPr lang="en-US" altLang="ko-KR" sz="1800" dirty="0" smtClean="0"/>
              <a:t>Activity </a:t>
            </a:r>
            <a:r>
              <a:rPr lang="en-US" altLang="ko-KR" sz="1800" dirty="0"/>
              <a:t>A resumes </a:t>
            </a:r>
            <a:r>
              <a:rPr lang="en-US" altLang="ko-KR" sz="1800" dirty="0">
                <a:solidFill>
                  <a:srgbClr val="FF0000"/>
                </a:solidFill>
              </a:rPr>
              <a:t>with its state restored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smtClean="0"/>
              <a:t>Activity B is </a:t>
            </a:r>
            <a:r>
              <a:rPr lang="en-US" altLang="ko-KR" sz="1800" dirty="0"/>
              <a:t>popped from the stack and </a:t>
            </a:r>
            <a:r>
              <a:rPr lang="en-US" altLang="ko-KR" sz="1800" dirty="0">
                <a:solidFill>
                  <a:srgbClr val="FF0000"/>
                </a:solidFill>
              </a:rPr>
              <a:t>destroyed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When </a:t>
            </a:r>
            <a:r>
              <a:rPr lang="en-US" altLang="ko-KR" sz="1800" dirty="0"/>
              <a:t>an activity is destroyed, the system does not retain the activity's state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82895" y="4274157"/>
            <a:ext cx="1330431" cy="1326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40000" y="4299234"/>
            <a:ext cx="1330431" cy="1326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33140" y="4467782"/>
            <a:ext cx="3518704" cy="49124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73046" y="4570371"/>
            <a:ext cx="1120462" cy="321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Activity B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70898" y="5018988"/>
            <a:ext cx="1120462" cy="321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Activity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28003" y="4577657"/>
            <a:ext cx="1120462" cy="321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Activity A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Tasks and Back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625" y="145097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여러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들의 집합인</a:t>
            </a:r>
            <a:r>
              <a:rPr lang="en-US" altLang="ko-KR" sz="1800" dirty="0" smtClean="0"/>
              <a:t>) task</a:t>
            </a:r>
            <a:r>
              <a:rPr lang="ko-KR" altLang="en-US" sz="1800" dirty="0" smtClean="0"/>
              <a:t> 자체도 </a:t>
            </a:r>
            <a:r>
              <a:rPr lang="en-US" altLang="ko-KR" sz="1800" dirty="0" smtClean="0"/>
              <a:t>foreground</a:t>
            </a:r>
            <a:r>
              <a:rPr lang="ko-KR" altLang="en-US" sz="1800" dirty="0" smtClean="0"/>
              <a:t>에 있거나 </a:t>
            </a:r>
            <a:r>
              <a:rPr lang="en-US" altLang="ko-KR" sz="1800" dirty="0" smtClean="0"/>
              <a:t>background</a:t>
            </a:r>
            <a:r>
              <a:rPr lang="ko-KR" altLang="en-US" sz="1800" dirty="0" smtClean="0"/>
              <a:t>에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Foreground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task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스택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top</a:t>
            </a:r>
            <a:r>
              <a:rPr lang="ko-KR" altLang="en-US" sz="1800" dirty="0" smtClean="0"/>
              <a:t>에 있는 </a:t>
            </a:r>
            <a:r>
              <a:rPr lang="en-US" altLang="ko-KR" sz="1800" dirty="0" err="1" smtClean="0"/>
              <a:t>activit</a:t>
            </a:r>
            <a:r>
              <a:rPr lang="ko-KR" altLang="en-US" sz="1800" dirty="0" smtClean="0"/>
              <a:t>가 </a:t>
            </a:r>
            <a:r>
              <a:rPr lang="ko-KR" altLang="en-US" sz="1800" dirty="0" smtClean="0"/>
              <a:t>화면에 보여진다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When the user leaves a task by pressing the Home button, the current activity is stopped and its </a:t>
            </a:r>
            <a:r>
              <a:rPr lang="en-US" altLang="ko-KR" sz="1800" dirty="0" smtClean="0">
                <a:solidFill>
                  <a:srgbClr val="FF0000"/>
                </a:solidFill>
              </a:rPr>
              <a:t>task goes into the background</a:t>
            </a:r>
            <a:r>
              <a:rPr lang="en-US" altLang="ko-KR" sz="1800" dirty="0" smtClean="0"/>
              <a:t>. The system retains the state of every activity in the task. </a:t>
            </a:r>
          </a:p>
          <a:p>
            <a:r>
              <a:rPr lang="en-US" altLang="ko-KR" sz="1800" dirty="0" smtClean="0"/>
              <a:t>If the user later resumes the task by selecting the launcher icon that began the task, the </a:t>
            </a:r>
            <a:r>
              <a:rPr lang="en-US" altLang="ko-KR" sz="1800" dirty="0" smtClean="0">
                <a:solidFill>
                  <a:srgbClr val="FF0000"/>
                </a:solidFill>
              </a:rPr>
              <a:t>task comes to the foreground </a:t>
            </a:r>
            <a:r>
              <a:rPr lang="en-US" altLang="ko-KR" sz="1800" dirty="0" smtClean="0"/>
              <a:t>and resumes the activity at the top of the stack.</a:t>
            </a:r>
          </a:p>
          <a:p>
            <a:endParaRPr lang="en-US" altLang="ko-KR" sz="1800" dirty="0"/>
          </a:p>
        </p:txBody>
      </p:sp>
      <p:pic>
        <p:nvPicPr>
          <p:cNvPr id="5122" name="Picture 2" descr="https://developer.android.com/images/fundamentals/diagram_multitas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69" y="3901892"/>
            <a:ext cx="3213191" cy="17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0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Tasks </a:t>
            </a:r>
            <a:r>
              <a:rPr lang="en-US" altLang="ko-KR" smtClean="0"/>
              <a:t>and Back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/>
              <a:t>Activities </a:t>
            </a:r>
            <a:r>
              <a:rPr lang="en-US" altLang="ko-KR" sz="1800" dirty="0"/>
              <a:t>can be </a:t>
            </a:r>
            <a:r>
              <a:rPr lang="en-US" altLang="ko-KR" sz="1800" dirty="0">
                <a:solidFill>
                  <a:srgbClr val="FF0000"/>
                </a:solidFill>
              </a:rPr>
              <a:t>instantiated</a:t>
            </a:r>
            <a:r>
              <a:rPr lang="en-US" altLang="ko-KR" sz="1800" dirty="0"/>
              <a:t> multiple </a:t>
            </a:r>
            <a:r>
              <a:rPr lang="en-US" altLang="ko-KR" sz="1800" dirty="0" smtClean="0"/>
              <a:t>times.</a:t>
            </a:r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보통은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를 시작시키면 </a:t>
            </a:r>
            <a:r>
              <a:rPr lang="ko-KR" altLang="en-US" sz="1800" dirty="0" smtClean="0"/>
              <a:t>그 </a:t>
            </a:r>
            <a:r>
              <a:rPr lang="en-US" altLang="ko-KR" sz="1800" dirty="0" smtClean="0"/>
              <a:t>activity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instance</a:t>
            </a:r>
            <a:r>
              <a:rPr lang="ko-KR" altLang="en-US" sz="1800" dirty="0" smtClean="0"/>
              <a:t>가 </a:t>
            </a:r>
            <a:r>
              <a:rPr lang="ko-KR" altLang="en-US" sz="1800" dirty="0" smtClean="0"/>
              <a:t>이미 </a:t>
            </a:r>
            <a:r>
              <a:rPr lang="en-US" altLang="ko-KR" sz="1800" dirty="0" smtClean="0"/>
              <a:t>back </a:t>
            </a:r>
            <a:r>
              <a:rPr lang="en-US" altLang="ko-KR" sz="1800" dirty="0" smtClean="0"/>
              <a:t>stack</a:t>
            </a:r>
            <a:r>
              <a:rPr lang="ko-KR" altLang="en-US" sz="1800" dirty="0" smtClean="0"/>
              <a:t>에 들어 있는 경우에도 새 </a:t>
            </a:r>
            <a:r>
              <a:rPr lang="en-US" altLang="ko-KR" sz="1800" dirty="0" smtClean="0"/>
              <a:t>instance</a:t>
            </a:r>
            <a:r>
              <a:rPr lang="ko-KR" altLang="en-US" sz="1800" dirty="0" smtClean="0"/>
              <a:t>가 만들어진다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ko-KR" altLang="en-US" sz="1800" dirty="0"/>
          </a:p>
        </p:txBody>
      </p:sp>
      <p:pic>
        <p:nvPicPr>
          <p:cNvPr id="4098" name="Picture 2" descr="https://developer.android.com/images/fundamentals/diagram_multiple_inst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05" y="2743939"/>
            <a:ext cx="2657294" cy="25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Task, Activity, Process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825625"/>
            <a:ext cx="4981575" cy="3981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0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Tasks </a:t>
            </a:r>
            <a:r>
              <a:rPr lang="en-US" altLang="ko-KR" smtClean="0"/>
              <a:t>and Back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바탕화면에서 아이콘을 터치하여 새 </a:t>
            </a:r>
            <a:r>
              <a:rPr lang="ko-KR" altLang="en-US" sz="1800" dirty="0" err="1"/>
              <a:t>앱을</a:t>
            </a:r>
            <a:r>
              <a:rPr lang="ko-KR" altLang="en-US" sz="1800" dirty="0"/>
              <a:t> 실행할 때 새 태스크가 만들어진다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smtClean="0"/>
              <a:t>Activity1</a:t>
            </a:r>
            <a:r>
              <a:rPr lang="ko-KR" altLang="en-US" sz="1800"/>
              <a:t>이 </a:t>
            </a:r>
            <a:r>
              <a:rPr lang="en-US" altLang="ko-KR" sz="1800" smtClean="0"/>
              <a:t>Activity2</a:t>
            </a:r>
            <a:r>
              <a:rPr lang="ko-KR" altLang="en-US" sz="1800" dirty="0"/>
              <a:t>를 시작시키고</a:t>
            </a:r>
            <a:r>
              <a:rPr lang="en-US" altLang="ko-KR" sz="1800"/>
              <a:t>, </a:t>
            </a:r>
            <a:r>
              <a:rPr lang="en-US" altLang="ko-KR" sz="1800" smtClean="0"/>
              <a:t>Activity2</a:t>
            </a:r>
            <a:r>
              <a:rPr lang="ko-KR" altLang="en-US" sz="1800"/>
              <a:t>가 </a:t>
            </a:r>
            <a:r>
              <a:rPr lang="en-US" altLang="ko-KR" sz="1800" smtClean="0"/>
              <a:t>Activity3</a:t>
            </a:r>
            <a:r>
              <a:rPr lang="ko-KR" altLang="en-US" sz="1800" dirty="0"/>
              <a:t>를 시작시키면 이들이 하나의 태스크를 이룬다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홈 버튼 클릭으로 바탕화면에 돌아와 새 </a:t>
            </a:r>
            <a:r>
              <a:rPr lang="ko-KR" altLang="en-US" sz="1800" dirty="0" err="1" smtClean="0"/>
              <a:t>앱을</a:t>
            </a:r>
            <a:r>
              <a:rPr lang="ko-KR" altLang="en-US" sz="1800" dirty="0" smtClean="0"/>
              <a:t> 실행하면 기존 태스크는 </a:t>
            </a:r>
            <a:r>
              <a:rPr lang="en-US" altLang="ko-KR" sz="1800" dirty="0" smtClean="0"/>
              <a:t>background</a:t>
            </a:r>
            <a:r>
              <a:rPr lang="ko-KR" altLang="en-US" sz="1800" dirty="0" smtClean="0"/>
              <a:t>로 들어가고 새 태스크가 만들어져 </a:t>
            </a:r>
            <a:r>
              <a:rPr lang="en-US" altLang="ko-KR" sz="1800" dirty="0" smtClean="0"/>
              <a:t>foreground</a:t>
            </a:r>
            <a:r>
              <a:rPr lang="ko-KR" altLang="en-US" sz="1800" dirty="0" smtClean="0"/>
              <a:t>를 차지한다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smtClean="0"/>
              <a:t>Activity1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Activity2</a:t>
            </a:r>
            <a:r>
              <a:rPr lang="ko-KR" altLang="en-US" sz="1800" dirty="0" smtClean="0"/>
              <a:t>를 시작시킬 </a:t>
            </a:r>
            <a:r>
              <a:rPr lang="ko-KR" altLang="en-US" sz="1800" smtClean="0"/>
              <a:t>때 </a:t>
            </a:r>
            <a:r>
              <a:rPr lang="en-US" altLang="ko-KR" sz="1800" smtClean="0"/>
              <a:t>Activity2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새로운 태스크로 독립하도록 할 수도 있다</a:t>
            </a:r>
            <a:r>
              <a:rPr lang="en-US" altLang="ko-KR" sz="1800" dirty="0" smtClean="0"/>
              <a:t>. Activity</a:t>
            </a:r>
            <a:r>
              <a:rPr lang="ko-KR" altLang="en-US" sz="1800" dirty="0" smtClean="0"/>
              <a:t>를 시작시킬 때 </a:t>
            </a:r>
            <a:r>
              <a:rPr lang="en-US" altLang="ko-KR" sz="1800" dirty="0" smtClean="0"/>
              <a:t>intent</a:t>
            </a:r>
            <a:r>
              <a:rPr lang="ko-KR" altLang="en-US" sz="1800" dirty="0" smtClean="0"/>
              <a:t>를 보내는데 이 </a:t>
            </a:r>
            <a:r>
              <a:rPr lang="en-US" altLang="ko-KR" sz="1800" dirty="0" smtClean="0"/>
              <a:t>intent</a:t>
            </a:r>
            <a:r>
              <a:rPr lang="ko-KR" altLang="en-US" sz="1800" dirty="0" smtClean="0"/>
              <a:t>의 속성 중 하나인 </a:t>
            </a:r>
            <a:r>
              <a:rPr lang="en-US" altLang="ko-KR" sz="1800" dirty="0" smtClean="0"/>
              <a:t>flag</a:t>
            </a:r>
            <a:r>
              <a:rPr lang="ko-KR" altLang="en-US" sz="1800" dirty="0" smtClean="0"/>
              <a:t>를 적절히 설정함으로써 이렇게 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473" y="2246180"/>
            <a:ext cx="6322423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/>
              <a:t>빨간 원 버튼을 클릭하면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Recents</a:t>
            </a:r>
            <a:r>
              <a:rPr lang="en-US" altLang="ko-KR" sz="1800" dirty="0" smtClean="0"/>
              <a:t> Screen(Overview </a:t>
            </a:r>
            <a:r>
              <a:rPr lang="ko-KR" altLang="en-US" sz="1800" dirty="0" smtClean="0"/>
              <a:t>라고도 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나타난다</a:t>
            </a:r>
            <a:r>
              <a:rPr lang="en-US" altLang="ko-KR" sz="1800" dirty="0" smtClean="0"/>
              <a:t>.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여기 보이는 것들은</a:t>
            </a:r>
            <a:r>
              <a:rPr lang="en-US" altLang="ko-KR" sz="1800" smtClean="0"/>
              <a:t> task</a:t>
            </a:r>
            <a:r>
              <a:rPr lang="ko-KR" altLang="en-US" sz="1800" smtClean="0"/>
              <a:t>들이다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55" y="1124358"/>
            <a:ext cx="2552700" cy="49053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6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8455" cy="1325563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Activity Lifecycle (</a:t>
            </a:r>
            <a:r>
              <a:rPr lang="ko-KR" altLang="en-US" sz="3600" smtClean="0"/>
              <a:t>생애주기</a:t>
            </a:r>
            <a:r>
              <a:rPr lang="en-US" altLang="ko-KR" sz="360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985818"/>
            <a:ext cx="6577445" cy="44149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가 시작되면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시스템은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가 갖고 있는 몇 개의 정해진 메소드들을 차례로 연속해서 호출해 준다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이 메소드들이 모두 실행되고 나면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화면에 나타난다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는 </a:t>
            </a:r>
            <a:r>
              <a:rPr lang="en-US" altLang="ko-KR" sz="1600" dirty="0" smtClean="0">
                <a:solidFill>
                  <a:srgbClr val="FF0000"/>
                </a:solidFill>
              </a:rPr>
              <a:t>running </a:t>
            </a:r>
            <a:r>
              <a:rPr lang="ko-KR" altLang="en-US" sz="1600" dirty="0" smtClean="0">
                <a:solidFill>
                  <a:srgbClr val="FF0000"/>
                </a:solidFill>
              </a:rPr>
              <a:t>상태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600" dirty="0" smtClean="0">
                <a:solidFill>
                  <a:srgbClr val="FF0000"/>
                </a:solidFill>
              </a:rPr>
              <a:t>resumed </a:t>
            </a:r>
            <a:r>
              <a:rPr lang="ko-KR" altLang="en-US" sz="1600" dirty="0" smtClean="0">
                <a:solidFill>
                  <a:srgbClr val="FF0000"/>
                </a:solidFill>
              </a:rPr>
              <a:t>상태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/>
              <a:t>에 있다고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7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1353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Activity Lifecycle (</a:t>
            </a:r>
            <a:r>
              <a:rPr lang="ko-KR" altLang="en-US" sz="3200" dirty="0" smtClean="0"/>
              <a:t>생애주기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537854"/>
            <a:ext cx="6577445" cy="48629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If an activity is in the foreground of the screen, it is </a:t>
            </a:r>
            <a:r>
              <a:rPr lang="en-US" altLang="ko-KR" sz="1600" dirty="0">
                <a:solidFill>
                  <a:srgbClr val="FF0000"/>
                </a:solidFill>
              </a:rPr>
              <a:t>running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If an activity has lost focus but is still visible (that is, a new non-full-sized or transparent activity has focus on top of your activity), it is </a:t>
            </a:r>
            <a:r>
              <a:rPr lang="en-US" altLang="ko-KR" sz="1600" dirty="0">
                <a:solidFill>
                  <a:srgbClr val="FF0000"/>
                </a:solidFill>
              </a:rPr>
              <a:t>paused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If </a:t>
            </a:r>
            <a:r>
              <a:rPr lang="en-US" altLang="ko-KR" sz="1600" dirty="0"/>
              <a:t>an activity is completely obscured by another activity, it is </a:t>
            </a:r>
            <a:r>
              <a:rPr lang="en-US" altLang="ko-KR" sz="1600" dirty="0">
                <a:solidFill>
                  <a:srgbClr val="FF0000"/>
                </a:solidFill>
              </a:rPr>
              <a:t>stopped</a:t>
            </a:r>
            <a:r>
              <a:rPr lang="en-US" altLang="ko-KR" sz="1600" dirty="0"/>
              <a:t>. It </a:t>
            </a:r>
            <a:r>
              <a:rPr lang="en-US" altLang="ko-KR" sz="1600" dirty="0" smtClean="0"/>
              <a:t>retains </a:t>
            </a:r>
            <a:r>
              <a:rPr lang="en-US" altLang="ko-KR" sz="1600" dirty="0"/>
              <a:t>all </a:t>
            </a:r>
            <a:r>
              <a:rPr lang="en-US" altLang="ko-KR" sz="1600" dirty="0" smtClean="0"/>
              <a:t>state(activity </a:t>
            </a:r>
            <a:r>
              <a:rPr lang="ko-KR" altLang="en-US" sz="1600" dirty="0" smtClean="0"/>
              <a:t>객체가 파괴되지 않으므로</a:t>
            </a:r>
            <a:r>
              <a:rPr lang="en-US" altLang="ko-KR" sz="1600" dirty="0" smtClean="0"/>
              <a:t>), </a:t>
            </a:r>
            <a:r>
              <a:rPr lang="en-US" altLang="ko-KR" sz="1600" dirty="0"/>
              <a:t>however, it is no longer visible to the user. It will often be killed by the system when memory is needed elsewhere.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If an activity is paused or stopped, </a:t>
            </a:r>
            <a:r>
              <a:rPr lang="en-US" altLang="ko-KR" sz="1600" dirty="0">
                <a:solidFill>
                  <a:srgbClr val="0000FF"/>
                </a:solidFill>
              </a:rPr>
              <a:t>the system can drop the activity from memory</a:t>
            </a:r>
            <a:r>
              <a:rPr lang="en-US" altLang="ko-KR" sz="1600" dirty="0">
                <a:solidFill>
                  <a:srgbClr val="0033CC"/>
                </a:solidFill>
              </a:rPr>
              <a:t> </a:t>
            </a:r>
            <a:r>
              <a:rPr lang="en-US" altLang="ko-KR" sz="1600" dirty="0"/>
              <a:t>by either asking it to finish, or simply killing its process. When it is displayed again to the user, it must be completely restarted and restored to its previous state.</a:t>
            </a:r>
            <a:endParaRPr lang="ko-KR" altLang="en-US" sz="1600" dirty="0"/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smtClean="0"/>
              <a:t>3</a:t>
            </a:r>
            <a:r>
              <a:rPr lang="ko-KR" altLang="en-US" sz="5400" smtClean="0"/>
              <a:t>주 애플리케이션 구성하기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328"/>
          </a:xfrm>
        </p:spPr>
        <p:txBody>
          <a:bodyPr>
            <a:noAutofit/>
          </a:bodyPr>
          <a:lstStyle/>
          <a:p>
            <a:endParaRPr lang="en-US" altLang="ko-KR" sz="1050" dirty="0" smtClean="0"/>
          </a:p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주차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교재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애플리케이션 구성하기</a:t>
            </a:r>
            <a:endParaRPr lang="en-US" altLang="ko-KR" sz="1050" dirty="0" smtClean="0"/>
          </a:p>
          <a:p>
            <a:r>
              <a:rPr lang="en-US" altLang="ko-KR" sz="1050" dirty="0" smtClean="0"/>
              <a:t>(</a:t>
            </a:r>
            <a:r>
              <a:rPr lang="ko-KR" altLang="en-US" sz="1050" dirty="0"/>
              <a:t>아래 내용 제외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03-1 </a:t>
            </a:r>
            <a:r>
              <a:rPr lang="ko-KR" altLang="en-US" sz="1050" dirty="0"/>
              <a:t>레이아웃 인플레이션</a:t>
            </a:r>
            <a:endParaRPr lang="en-US" altLang="ko-KR" sz="1050" dirty="0"/>
          </a:p>
          <a:p>
            <a:r>
              <a:rPr lang="en-US" altLang="ko-KR" sz="1050" dirty="0"/>
              <a:t>03-4 </a:t>
            </a:r>
            <a:r>
              <a:rPr lang="ko-KR" altLang="en-US" sz="1050" dirty="0"/>
              <a:t>일부</a:t>
            </a:r>
            <a:r>
              <a:rPr lang="en-US" altLang="ko-KR" sz="1050" dirty="0"/>
              <a:t>(282-285</a:t>
            </a:r>
            <a:r>
              <a:rPr lang="ko-KR" altLang="en-US" sz="1050" dirty="0"/>
              <a:t>쪽 </a:t>
            </a:r>
            <a:r>
              <a:rPr lang="ko-KR" altLang="en-US" sz="1050" dirty="0" err="1"/>
              <a:t>인텐트</a:t>
            </a:r>
            <a:r>
              <a:rPr lang="ko-KR" altLang="en-US" sz="1050" dirty="0"/>
              <a:t> 플래그</a:t>
            </a:r>
            <a:r>
              <a:rPr lang="en-US" altLang="ko-KR" sz="1050" dirty="0"/>
              <a:t>, 87-292</a:t>
            </a:r>
            <a:r>
              <a:rPr lang="ko-KR" altLang="en-US" sz="1050" dirty="0"/>
              <a:t>쪽 </a:t>
            </a:r>
            <a:r>
              <a:rPr lang="en-US" altLang="ko-KR" sz="1050" dirty="0" err="1"/>
              <a:t>Parcelable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03-6 </a:t>
            </a:r>
            <a:r>
              <a:rPr lang="ko-KR" altLang="en-US" sz="1050" dirty="0"/>
              <a:t>서비스 </a:t>
            </a:r>
          </a:p>
          <a:p>
            <a:r>
              <a:rPr lang="en-US" altLang="ko-KR" sz="1050" dirty="0"/>
              <a:t>03-7</a:t>
            </a:r>
            <a:r>
              <a:rPr lang="ko-KR" altLang="en-US" sz="1050" dirty="0" err="1" smtClean="0"/>
              <a:t>브로드캐스트</a:t>
            </a:r>
            <a:r>
              <a:rPr lang="ko-KR" altLang="en-US" sz="1050" dirty="0" smtClean="0"/>
              <a:t> 수신자</a:t>
            </a:r>
            <a:endParaRPr lang="ko-KR" altLang="en-US" sz="1050" dirty="0"/>
          </a:p>
          <a:p>
            <a:r>
              <a:rPr lang="en-US" altLang="ko-KR" sz="1050" dirty="0"/>
              <a:t>03-8 </a:t>
            </a:r>
            <a:r>
              <a:rPr lang="ko-KR" altLang="en-US" sz="1050" dirty="0"/>
              <a:t>위험권한 부여하기</a:t>
            </a:r>
          </a:p>
          <a:p>
            <a:r>
              <a:rPr lang="en-US" altLang="ko-KR" sz="1050" dirty="0"/>
              <a:t>03-9 </a:t>
            </a:r>
            <a:r>
              <a:rPr lang="ko-KR" altLang="en-US" sz="1050" dirty="0"/>
              <a:t>리소스와 </a:t>
            </a:r>
            <a:r>
              <a:rPr lang="ko-KR" altLang="en-US" sz="1050" dirty="0" err="1"/>
              <a:t>매니페스트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1353" cy="1325563"/>
          </a:xfrm>
        </p:spPr>
        <p:txBody>
          <a:bodyPr/>
          <a:lstStyle/>
          <a:p>
            <a:r>
              <a:rPr lang="en-US" altLang="ko-KR" dirty="0" smtClean="0"/>
              <a:t>Activity 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537854"/>
            <a:ext cx="6577445" cy="48629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Activity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클래스는 그림의 모든 </a:t>
            </a:r>
            <a:r>
              <a:rPr lang="en-US" altLang="ko-KR" sz="1600" dirty="0" smtClean="0"/>
              <a:t>callback </a:t>
            </a:r>
            <a:r>
              <a:rPr lang="ko-KR" altLang="en-US" sz="1600" dirty="0" smtClean="0"/>
              <a:t>메소드를 갖고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우리가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의 서브클래스를 만들면 이 메소드들을 상속한다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그 중 필요한 </a:t>
            </a:r>
            <a:r>
              <a:rPr lang="ko-KR" altLang="en-US" sz="1600" smtClean="0"/>
              <a:t>것들만 재정의</a:t>
            </a:r>
            <a:r>
              <a:rPr lang="en-US" altLang="ko-KR" sz="1600" smtClean="0"/>
              <a:t>(override)</a:t>
            </a:r>
            <a:r>
              <a:rPr lang="ko-KR" altLang="en-US" sz="160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8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1353" cy="1325563"/>
          </a:xfrm>
        </p:spPr>
        <p:txBody>
          <a:bodyPr/>
          <a:lstStyle/>
          <a:p>
            <a:r>
              <a:rPr lang="en-US" altLang="ko-KR" dirty="0" smtClean="0"/>
              <a:t>Activity 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537854"/>
            <a:ext cx="6577445" cy="48629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애니메이션 화면이 다른 화면에 가려지면 애니메이션 동작을 중단시키고 다시 보여지면 애니메이션을 재개하도록 해야 한다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onPause</a:t>
            </a:r>
            <a:r>
              <a:rPr lang="ko-KR" altLang="en-US" sz="1400" dirty="0" smtClean="0"/>
              <a:t>에는 중단하는 코드를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onResume</a:t>
            </a:r>
            <a:r>
              <a:rPr lang="ko-KR" altLang="en-US" sz="1400" dirty="0" smtClean="0"/>
              <a:t>에는 재개하는 코드를 넣는다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애니메이션 화면이 </a:t>
            </a:r>
            <a:r>
              <a:rPr lang="en-US" altLang="ko-KR" sz="1400" dirty="0" smtClean="0"/>
              <a:t>paused,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stopped </a:t>
            </a:r>
            <a:r>
              <a:rPr lang="ko-KR" altLang="en-US" sz="1400" dirty="0" smtClean="0"/>
              <a:t>상태로 갔다가 </a:t>
            </a:r>
            <a:r>
              <a:rPr lang="en-US" altLang="ko-KR" sz="1400" dirty="0" smtClean="0"/>
              <a:t>resumed </a:t>
            </a:r>
            <a:r>
              <a:rPr lang="ko-KR" altLang="en-US" sz="1400" dirty="0" smtClean="0"/>
              <a:t>상태로 돌아오더라도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애니메이션이 어디까지 </a:t>
            </a:r>
            <a:r>
              <a:rPr lang="ko-KR" altLang="en-US" sz="1400" dirty="0" err="1" smtClean="0"/>
              <a:t>재생됐었는지의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상태정보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는 대개 그대로 남아있다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애니메이션 화면이 </a:t>
            </a:r>
            <a:r>
              <a:rPr lang="en-US" altLang="ko-KR" sz="1400" dirty="0" smtClean="0"/>
              <a:t>paused </a:t>
            </a:r>
            <a:r>
              <a:rPr lang="ko-KR" altLang="en-US" sz="1400" dirty="0" smtClean="0"/>
              <a:t>상태나 </a:t>
            </a:r>
            <a:r>
              <a:rPr lang="en-US" altLang="ko-KR" sz="1400" dirty="0" smtClean="0"/>
              <a:t>stopped </a:t>
            </a:r>
            <a:r>
              <a:rPr lang="ko-KR" altLang="en-US" sz="1400" dirty="0" smtClean="0"/>
              <a:t>상태에 있을 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시스템이 이 화면을 죽이는 경우가 있다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메모리가 모자라면</a:t>
            </a:r>
            <a:r>
              <a:rPr lang="en-US" altLang="ko-KR" sz="1400" dirty="0" smtClean="0"/>
              <a:t>). </a:t>
            </a:r>
            <a:r>
              <a:rPr lang="ko-KR" altLang="en-US" sz="1400" dirty="0" smtClean="0"/>
              <a:t>이런 경우 사용자가 애니메이션 화면을 다시 보려고 하면 애니메이션 화면이 새로 생성되고 </a:t>
            </a:r>
            <a:r>
              <a:rPr lang="en-US" altLang="ko-KR" sz="1400" dirty="0" err="1" smtClean="0"/>
              <a:t>onCreate</a:t>
            </a:r>
            <a:r>
              <a:rPr lang="ko-KR" altLang="en-US" sz="1400" dirty="0" smtClean="0"/>
              <a:t>부터 다시 시작한다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 때는 상태정보가 유지되지 않는다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애니메이션이 처음부터 재생된다</a:t>
            </a:r>
            <a:r>
              <a:rPr lang="en-US" altLang="ko-KR" sz="1400" dirty="0" smtClean="0"/>
              <a:t>.) 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애니메이션 화면이 죽었다가 다시 생성되는 경우에도 상태정보를 유지하려면 죽기 전에 상태정보를 적당한 곳에 저장하고 다시 살아날 때 </a:t>
            </a:r>
            <a:r>
              <a:rPr lang="ko-KR" altLang="en-US" sz="1400" dirty="0" err="1" smtClean="0"/>
              <a:t>상태정보를</a:t>
            </a:r>
            <a:r>
              <a:rPr lang="ko-KR" altLang="en-US" sz="1400" dirty="0" smtClean="0"/>
              <a:t> 복원하도록 </a:t>
            </a:r>
            <a:r>
              <a:rPr lang="ko-KR" altLang="en-US" sz="1400" dirty="0" err="1" smtClean="0"/>
              <a:t>프로그램해야</a:t>
            </a:r>
            <a:r>
              <a:rPr lang="ko-KR" altLang="en-US" sz="1400" dirty="0" smtClean="0"/>
              <a:t> 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ko-KR" altLang="en-US" sz="1400" dirty="0"/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4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1353" cy="1325563"/>
          </a:xfrm>
        </p:spPr>
        <p:txBody>
          <a:bodyPr/>
          <a:lstStyle/>
          <a:p>
            <a:r>
              <a:rPr lang="en-US" altLang="ko-KR" dirty="0" smtClean="0"/>
              <a:t>Activity 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537854"/>
            <a:ext cx="6577445" cy="48629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에 들어 있는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View</a:t>
            </a:r>
            <a:r>
              <a:rPr lang="ko-KR" altLang="en-US" sz="1600" dirty="0" smtClean="0">
                <a:solidFill>
                  <a:srgbClr val="FF0000"/>
                </a:solidFill>
              </a:rPr>
              <a:t>들의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상태정보</a:t>
            </a:r>
            <a:r>
              <a:rPr lang="ko-KR" altLang="en-US" sz="1600" dirty="0" err="1" smtClean="0"/>
              <a:t>는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activity</a:t>
            </a:r>
            <a:r>
              <a:rPr lang="ko-KR" altLang="en-US" sz="1600" dirty="0" smtClean="0">
                <a:solidFill>
                  <a:srgbClr val="0000FF"/>
                </a:solidFill>
              </a:rPr>
              <a:t>가 </a:t>
            </a:r>
            <a:r>
              <a:rPr lang="en-US" altLang="ko-KR" sz="1600" dirty="0" smtClean="0">
                <a:solidFill>
                  <a:srgbClr val="0000FF"/>
                </a:solidFill>
              </a:rPr>
              <a:t>stop </a:t>
            </a:r>
            <a:r>
              <a:rPr lang="ko-KR" altLang="en-US" sz="1600" dirty="0" smtClean="0">
                <a:solidFill>
                  <a:srgbClr val="0000FF"/>
                </a:solidFill>
              </a:rPr>
              <a:t>될 때 자동으로 </a:t>
            </a:r>
            <a:r>
              <a:rPr lang="en-US" altLang="ko-KR" sz="1600" dirty="0" smtClean="0">
                <a:solidFill>
                  <a:srgbClr val="0000FF"/>
                </a:solidFill>
              </a:rPr>
              <a:t>Bundle</a:t>
            </a:r>
            <a:r>
              <a:rPr lang="ko-KR" altLang="en-US" sz="1600" dirty="0" smtClean="0">
                <a:solidFill>
                  <a:srgbClr val="0000FF"/>
                </a:solidFill>
              </a:rPr>
              <a:t>에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</a:rPr>
              <a:t>저장된다</a:t>
            </a:r>
            <a:r>
              <a:rPr lang="en-US" altLang="ko-KR" sz="1600" dirty="0" smtClean="0">
                <a:solidFill>
                  <a:srgbClr val="0000FF"/>
                </a:solidFill>
              </a:rPr>
              <a:t>, Activity</a:t>
            </a:r>
            <a:r>
              <a:rPr lang="ko-KR" altLang="en-US" sz="1600" dirty="0" smtClean="0">
                <a:solidFill>
                  <a:srgbClr val="0000FF"/>
                </a:solidFill>
              </a:rPr>
              <a:t>가 </a:t>
            </a:r>
            <a:r>
              <a:rPr lang="en-US" altLang="ko-KR" sz="1600" dirty="0" smtClean="0">
                <a:solidFill>
                  <a:srgbClr val="0000FF"/>
                </a:solidFill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</a:rPr>
              <a:t>비상시</a:t>
            </a:r>
            <a:r>
              <a:rPr lang="en-US" altLang="ko-KR" sz="1600" dirty="0" smtClean="0">
                <a:solidFill>
                  <a:srgbClr val="0000FF"/>
                </a:solidFill>
              </a:rPr>
              <a:t>) </a:t>
            </a:r>
            <a:r>
              <a:rPr lang="ko-KR" altLang="en-US" sz="1600" dirty="0" smtClean="0">
                <a:solidFill>
                  <a:srgbClr val="0000FF"/>
                </a:solidFill>
              </a:rPr>
              <a:t>시스템에 의해 강제로 파괴됐다가 다시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만들어질</a:t>
            </a:r>
            <a:r>
              <a:rPr lang="ko-KR" altLang="en-US" sz="1600" dirty="0" smtClean="0">
                <a:solidFill>
                  <a:srgbClr val="0000FF"/>
                </a:solidFill>
              </a:rPr>
              <a:t> 때는 이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상태정보가</a:t>
            </a:r>
            <a:r>
              <a:rPr lang="ko-KR" altLang="en-US" sz="1600" dirty="0" smtClean="0">
                <a:solidFill>
                  <a:srgbClr val="0000FF"/>
                </a:solidFill>
              </a:rPr>
              <a:t> 자동으로 복원된다</a:t>
            </a:r>
            <a:r>
              <a:rPr lang="en-US" altLang="ko-KR" sz="1600" dirty="0" smtClean="0">
                <a:solidFill>
                  <a:srgbClr val="0000FF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EditText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글자를 입력하다가 다른 화면으로 전환한 후 메모리 부족으로 입력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가 죽었다가 새로 만들어져 다시 화면에 나타나는 경우에도 </a:t>
            </a:r>
            <a:r>
              <a:rPr lang="en-US" altLang="ko-KR" sz="1600" dirty="0" err="1" smtClean="0"/>
              <a:t>EditText</a:t>
            </a:r>
            <a:r>
              <a:rPr lang="ko-KR" altLang="en-US" sz="1600" dirty="0" smtClean="0"/>
              <a:t>에 입력한 글자가 그대로 남아 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스크롤뷰의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스크롤바</a:t>
            </a:r>
            <a:r>
              <a:rPr lang="ko-KR" altLang="en-US" sz="1600" dirty="0" smtClean="0"/>
              <a:t> 위치도 마찬가지로 보존된다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Bundle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key, value </a:t>
            </a:r>
            <a:r>
              <a:rPr lang="ko-KR" altLang="en-US" sz="1600" dirty="0" smtClean="0"/>
              <a:t>쌍을 저장한다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rgbClr val="0000FF"/>
                </a:solidFill>
              </a:rPr>
              <a:t>Activity </a:t>
            </a:r>
            <a:r>
              <a:rPr lang="ko-KR" altLang="en-US" sz="1600" dirty="0" smtClean="0">
                <a:solidFill>
                  <a:srgbClr val="0000FF"/>
                </a:solidFill>
              </a:rPr>
              <a:t>클래스는 지금까지 본 </a:t>
            </a:r>
            <a:r>
              <a:rPr lang="en-US" altLang="ko-KR" sz="1600" dirty="0" smtClean="0">
                <a:solidFill>
                  <a:srgbClr val="0000FF"/>
                </a:solidFill>
              </a:rPr>
              <a:t>callback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메소드들</a:t>
            </a:r>
            <a:r>
              <a:rPr lang="ko-KR" altLang="en-US" sz="1600" dirty="0" smtClean="0">
                <a:solidFill>
                  <a:srgbClr val="0000FF"/>
                </a:solidFill>
              </a:rPr>
              <a:t> 외에도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onSaveInstanceState</a:t>
            </a:r>
            <a:r>
              <a:rPr lang="en-US" altLang="ko-KR" sz="1600" dirty="0" smtClean="0">
                <a:solidFill>
                  <a:srgbClr val="0000FF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onRestoreInstanceState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0000FF"/>
                </a:solidFill>
              </a:rPr>
              <a:t> 구현하고 있다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</a:rPr>
              <a:t>onSaveInstanceState</a:t>
            </a:r>
            <a:r>
              <a:rPr lang="ko-KR" altLang="en-US" sz="1600" dirty="0" smtClean="0">
                <a:solidFill>
                  <a:srgbClr val="0000FF"/>
                </a:solidFill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</a:rPr>
              <a:t>Activity </a:t>
            </a:r>
            <a:r>
              <a:rPr lang="ko-KR" altLang="en-US" sz="1600" dirty="0" smtClean="0">
                <a:solidFill>
                  <a:srgbClr val="0000FF"/>
                </a:solidFill>
              </a:rPr>
              <a:t>내의 </a:t>
            </a:r>
            <a:r>
              <a:rPr lang="en-US" altLang="ko-KR" sz="1600" dirty="0" smtClean="0">
                <a:solidFill>
                  <a:srgbClr val="0000FF"/>
                </a:solidFill>
              </a:rPr>
              <a:t>View</a:t>
            </a:r>
            <a:r>
              <a:rPr lang="ko-KR" altLang="en-US" sz="1600" dirty="0" smtClean="0">
                <a:solidFill>
                  <a:srgbClr val="0000FF"/>
                </a:solidFill>
              </a:rPr>
              <a:t>들의 상태정보를 </a:t>
            </a:r>
            <a:r>
              <a:rPr lang="en-US" altLang="ko-KR" sz="1600" dirty="0" smtClean="0">
                <a:solidFill>
                  <a:srgbClr val="0000FF"/>
                </a:solidFill>
              </a:rPr>
              <a:t>Bundle</a:t>
            </a:r>
            <a:r>
              <a:rPr lang="ko-KR" altLang="en-US" sz="1600" dirty="0" smtClean="0">
                <a:solidFill>
                  <a:srgbClr val="0000FF"/>
                </a:solidFill>
              </a:rPr>
              <a:t>에 저장하고</a:t>
            </a:r>
            <a:r>
              <a:rPr lang="en-US" altLang="ko-KR" sz="1600" dirty="0" smtClean="0">
                <a:solidFill>
                  <a:srgbClr val="0000FF"/>
                </a:solidFill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</a:rPr>
              <a:t>onRestoreInstanceState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메소드는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Bundle</a:t>
            </a:r>
            <a:r>
              <a:rPr lang="ko-KR" altLang="en-US" sz="1600" dirty="0" smtClean="0">
                <a:solidFill>
                  <a:srgbClr val="0000FF"/>
                </a:solidFill>
              </a:rPr>
              <a:t>로부터 이 정보를 읽어 </a:t>
            </a:r>
            <a:r>
              <a:rPr lang="en-US" altLang="ko-KR" sz="1600" dirty="0" smtClean="0">
                <a:solidFill>
                  <a:srgbClr val="0000FF"/>
                </a:solidFill>
              </a:rPr>
              <a:t>View</a:t>
            </a:r>
            <a:r>
              <a:rPr lang="ko-KR" altLang="en-US" sz="1600" dirty="0" smtClean="0">
                <a:solidFill>
                  <a:srgbClr val="0000FF"/>
                </a:solidFill>
              </a:rPr>
              <a:t>들의 상태를 복원해 준다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그림에는 생략되어 있지만 시스템은 </a:t>
            </a:r>
            <a:r>
              <a:rPr lang="en-US" altLang="ko-KR" sz="1600" dirty="0" err="1" smtClean="0"/>
              <a:t>onStop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직전에 </a:t>
            </a:r>
            <a:r>
              <a:rPr lang="en-US" altLang="ko-KR" sz="1600" dirty="0" err="1" smtClean="0"/>
              <a:t>onSaveInstanceState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onStart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 직후에 </a:t>
            </a:r>
            <a:r>
              <a:rPr lang="en-US" altLang="ko-KR" sz="1600" dirty="0" err="1" smtClean="0"/>
              <a:t>onRestoreInstanceState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2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70614"/>
            <a:ext cx="6577445" cy="8569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View</a:t>
            </a:r>
            <a:r>
              <a:rPr lang="ko-KR" altLang="en-US" sz="1600" dirty="0" smtClean="0"/>
              <a:t>의 상태정보 외의 다른 정보는 시스템이 알아서 저장해주지 않으므로 프로그래머가 알아서 저장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복원해 주어야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88272" y="992768"/>
            <a:ext cx="515121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MainActivity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AppCompatActivity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score;</a:t>
            </a:r>
          </a:p>
          <a:p>
            <a:r>
              <a:rPr lang="en-US" altLang="ko-KR" sz="1200" dirty="0"/>
              <a:t>    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playerName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...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@Override</a:t>
            </a:r>
          </a:p>
          <a:p>
            <a:r>
              <a:rPr lang="en-US" altLang="ko-KR" sz="1200" dirty="0"/>
              <a:t>    protected void </a:t>
            </a:r>
            <a:r>
              <a:rPr lang="en-US" altLang="ko-KR" sz="1200" dirty="0" err="1"/>
              <a:t>onSaveInstanceState</a:t>
            </a:r>
            <a:r>
              <a:rPr lang="en-US" altLang="ko-KR" sz="1200" dirty="0"/>
              <a:t>(Bundle </a:t>
            </a:r>
            <a:r>
              <a:rPr lang="en-US" altLang="ko-KR" sz="1200" dirty="0" err="1"/>
              <a:t>outState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슈퍼클래스의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 View</a:t>
            </a:r>
            <a:r>
              <a:rPr lang="ko-KR" altLang="en-US" sz="1200" dirty="0"/>
              <a:t>들의 상태정보를 </a:t>
            </a:r>
            <a:r>
              <a:rPr lang="en-US" altLang="ko-KR" sz="1200" dirty="0" err="1"/>
              <a:t>outState</a:t>
            </a:r>
            <a:r>
              <a:rPr lang="ko-KR" altLang="en-US" sz="1200" dirty="0"/>
              <a:t>에 저장해 줌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super.onSaveInstanceState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outState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기타 상태정보를 번들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outState</a:t>
            </a:r>
            <a:r>
              <a:rPr lang="en-US" altLang="ko-KR" sz="1200" dirty="0"/>
              <a:t>)</a:t>
            </a:r>
            <a:r>
              <a:rPr lang="ko-KR" altLang="en-US" sz="1200" dirty="0"/>
              <a:t>에 추가로 저장함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outState.putInt</a:t>
            </a:r>
            <a:r>
              <a:rPr lang="en-US" altLang="ko-KR" sz="1200" dirty="0"/>
              <a:t>("score", score);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outState.putString</a:t>
            </a:r>
            <a:r>
              <a:rPr lang="en-US" altLang="ko-KR" sz="1200" dirty="0"/>
              <a:t>("name", </a:t>
            </a:r>
            <a:r>
              <a:rPr lang="en-US" altLang="ko-KR" sz="1200" dirty="0" err="1"/>
              <a:t>playerName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@Override</a:t>
            </a:r>
          </a:p>
          <a:p>
            <a:r>
              <a:rPr lang="en-US" altLang="ko-KR" sz="1200" dirty="0"/>
              <a:t>    protected void </a:t>
            </a:r>
            <a:r>
              <a:rPr lang="en-US" altLang="ko-KR" sz="1200" dirty="0" err="1"/>
              <a:t>onRestoreInstanceState</a:t>
            </a:r>
            <a:r>
              <a:rPr lang="en-US" altLang="ko-KR" sz="1200" dirty="0"/>
              <a:t>(Bundle </a:t>
            </a:r>
            <a:r>
              <a:rPr lang="en-US" altLang="ko-KR" sz="1200" dirty="0" err="1"/>
              <a:t>savedInstanceState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슈퍼클래스의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 View</a:t>
            </a:r>
            <a:r>
              <a:rPr lang="ko-KR" altLang="en-US" sz="1200" dirty="0"/>
              <a:t>들의 상태정보를 </a:t>
            </a:r>
            <a:r>
              <a:rPr lang="en-US" altLang="ko-KR" sz="1200" dirty="0" err="1" smtClean="0"/>
              <a:t>savedInstanceState</a:t>
            </a:r>
            <a:r>
              <a:rPr lang="ko-KR" altLang="en-US" sz="1200" dirty="0" smtClean="0"/>
              <a:t>로부터 복원</a:t>
            </a:r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super.onRestoreInstanceState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savedInstanceState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기타 상태정보를 번들로부터 복원함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smtClean="0"/>
              <a:t>	score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savedInstanceState.getInt</a:t>
            </a:r>
            <a:r>
              <a:rPr lang="en-US" altLang="ko-KR" sz="1200" dirty="0"/>
              <a:t>("score");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playerName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savedInstanceState.getString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257699"/>
            <a:ext cx="6577445" cy="10224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상태정보가 저장된 </a:t>
            </a:r>
            <a:r>
              <a:rPr lang="en-US" altLang="ko-KR" sz="1400" dirty="0" smtClean="0"/>
              <a:t>Bundle</a:t>
            </a:r>
            <a:r>
              <a:rPr lang="ko-KR" altLang="en-US" sz="1400" dirty="0" smtClean="0"/>
              <a:t>은 </a:t>
            </a:r>
            <a:r>
              <a:rPr lang="en-US" altLang="ko-KR" sz="1400" dirty="0" err="1" smtClean="0"/>
              <a:t>onCreate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onRestoreInstanceState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공급된다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프로그래머는 상태정보 복원을 </a:t>
            </a:r>
            <a:r>
              <a:rPr lang="en-US" altLang="ko-KR" sz="1400" dirty="0" err="1" smtClean="0"/>
              <a:t>onCreate</a:t>
            </a:r>
            <a:r>
              <a:rPr lang="ko-KR" altLang="en-US" sz="1400" dirty="0" smtClean="0"/>
              <a:t>에서 할 수도 있고 </a:t>
            </a:r>
            <a:r>
              <a:rPr lang="en-US" altLang="ko-KR" sz="1400" dirty="0" err="1" smtClean="0"/>
              <a:t>onRestoreInstanceState</a:t>
            </a:r>
            <a:r>
              <a:rPr lang="ko-KR" altLang="en-US" sz="1400" dirty="0" smtClean="0"/>
              <a:t>에서 할 수도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3" y="1367244"/>
            <a:ext cx="631525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@Override</a:t>
            </a:r>
          </a:p>
          <a:p>
            <a:r>
              <a:rPr lang="en-US" altLang="ko-KR" sz="1400" dirty="0"/>
              <a:t>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Bundle </a:t>
            </a:r>
            <a:r>
              <a:rPr lang="en-US" altLang="ko-KR" sz="1400" dirty="0" err="1">
                <a:solidFill>
                  <a:srgbClr val="FF0000"/>
                </a:solidFill>
              </a:rPr>
              <a:t>savedInstanceState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super.onCreate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); // Always call the superclass first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// Check whether we're recreating a previously destroyed instance</a:t>
            </a:r>
          </a:p>
          <a:p>
            <a:r>
              <a:rPr lang="en-US" altLang="ko-KR" sz="1400" dirty="0"/>
              <a:t>    if (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 != null) {</a:t>
            </a:r>
          </a:p>
          <a:p>
            <a:r>
              <a:rPr lang="en-US" altLang="ko-KR" sz="1400" dirty="0"/>
              <a:t>        // Restore value of members from saved state</a:t>
            </a:r>
          </a:p>
          <a:p>
            <a:r>
              <a:rPr lang="en-US" altLang="ko-KR" sz="1400" dirty="0"/>
              <a:t>        score = </a:t>
            </a:r>
            <a:r>
              <a:rPr lang="en-US" altLang="ko-KR" sz="1400" dirty="0" err="1"/>
              <a:t>savedInstanceState.getInt</a:t>
            </a:r>
            <a:r>
              <a:rPr lang="en-US" altLang="ko-KR" sz="1400" dirty="0"/>
              <a:t>("score");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playerName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savedInstanceState.getString</a:t>
            </a:r>
            <a:r>
              <a:rPr lang="en-US" altLang="ko-KR" sz="1400" dirty="0"/>
              <a:t>("name");</a:t>
            </a:r>
          </a:p>
          <a:p>
            <a:r>
              <a:rPr lang="en-US" altLang="ko-KR" sz="1400" dirty="0"/>
              <a:t>    } else {</a:t>
            </a:r>
          </a:p>
          <a:p>
            <a:r>
              <a:rPr lang="en-US" altLang="ko-KR" sz="1400" dirty="0"/>
              <a:t>        // Probably initialize members with default values for a new instance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...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5090" y="4554580"/>
            <a:ext cx="629056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onRestoreInstanceState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Bundle </a:t>
            </a:r>
            <a:r>
              <a:rPr lang="en-US" altLang="ko-KR" sz="1400" dirty="0" err="1">
                <a:solidFill>
                  <a:srgbClr val="FF0000"/>
                </a:solidFill>
              </a:rPr>
              <a:t>savedInstanceState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// Always call the superclass so it can restore the view hierarchy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super.onRestoreInstanceState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// Restore state members from saved instance</a:t>
            </a:r>
          </a:p>
          <a:p>
            <a:r>
              <a:rPr lang="en-US" altLang="ko-KR" sz="1400" dirty="0"/>
              <a:t>        score = </a:t>
            </a:r>
            <a:r>
              <a:rPr lang="en-US" altLang="ko-KR" sz="1400" dirty="0" err="1"/>
              <a:t>savedInstanceState.getInt</a:t>
            </a:r>
            <a:r>
              <a:rPr lang="en-US" altLang="ko-KR" sz="1400" dirty="0"/>
              <a:t>("score");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playerName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savedInstanceState.getString</a:t>
            </a:r>
            <a:r>
              <a:rPr lang="en-US" altLang="ko-KR" sz="1400" dirty="0"/>
              <a:t>("name");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06827" y="1390830"/>
            <a:ext cx="4961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/>
              <a:t>Activity</a:t>
            </a:r>
            <a:r>
              <a:rPr lang="ko-KR" altLang="en-US" sz="1400" dirty="0"/>
              <a:t>가 </a:t>
            </a:r>
            <a:r>
              <a:rPr lang="en-US" altLang="ko-KR" sz="1400" dirty="0"/>
              <a:t>Stopped </a:t>
            </a:r>
            <a:r>
              <a:rPr lang="ko-KR" altLang="en-US" sz="1400"/>
              <a:t>상태에서 </a:t>
            </a:r>
            <a:r>
              <a:rPr lang="ko-KR" altLang="en-US" sz="1400" smtClean="0"/>
              <a:t>시스템에 의해 강제로 죽었다가 </a:t>
            </a:r>
            <a:r>
              <a:rPr lang="ko-KR" altLang="en-US" sz="1400" dirty="0"/>
              <a:t>다시 </a:t>
            </a:r>
            <a:r>
              <a:rPr lang="ko-KR" altLang="en-US" sz="1400"/>
              <a:t>만들어지는 </a:t>
            </a:r>
            <a:r>
              <a:rPr lang="ko-KR" altLang="en-US" sz="1400" smtClean="0"/>
              <a:t>경우에는 최근에 </a:t>
            </a:r>
            <a:r>
              <a:rPr lang="en-US" altLang="ko-KR" sz="1400" smtClean="0"/>
              <a:t>onSaveInstanceState </a:t>
            </a:r>
            <a:r>
              <a:rPr lang="ko-KR" altLang="en-US" sz="1400" smtClean="0"/>
              <a:t>메소드에 의해 저장된 </a:t>
            </a:r>
            <a:r>
              <a:rPr lang="en-US" altLang="ko-KR" sz="1400" smtClean="0"/>
              <a:t>bundle </a:t>
            </a:r>
            <a:r>
              <a:rPr lang="ko-KR" altLang="en-US" sz="1400" smtClean="0"/>
              <a:t>데이터가 공급된다</a:t>
            </a:r>
            <a:r>
              <a:rPr lang="en-US" altLang="ko-KR" sz="14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rgbClr val="FF0000"/>
                </a:solidFill>
              </a:rPr>
              <a:t>그 외의 경우에는 </a:t>
            </a:r>
            <a:r>
              <a:rPr lang="en-US" altLang="ko-KR" sz="1400" smtClean="0">
                <a:solidFill>
                  <a:srgbClr val="FF0000"/>
                </a:solidFill>
              </a:rPr>
              <a:t>bundle</a:t>
            </a:r>
            <a:r>
              <a:rPr lang="ko-KR" altLang="en-US" sz="1400" smtClean="0">
                <a:solidFill>
                  <a:srgbClr val="FF0000"/>
                </a:solidFill>
              </a:rPr>
              <a:t>이 </a:t>
            </a:r>
            <a:r>
              <a:rPr lang="en-US" altLang="ko-KR" sz="1400" smtClean="0">
                <a:solidFill>
                  <a:srgbClr val="FF0000"/>
                </a:solidFill>
              </a:rPr>
              <a:t>null</a:t>
            </a:r>
            <a:r>
              <a:rPr lang="ko-KR" altLang="en-US" sz="1400" smtClean="0">
                <a:solidFill>
                  <a:srgbClr val="FF0000"/>
                </a:solidFill>
              </a:rPr>
              <a:t>이다</a:t>
            </a:r>
            <a:r>
              <a:rPr lang="en-US" altLang="ko-KR" sz="1400" smtClean="0">
                <a:solidFill>
                  <a:srgbClr val="FF0000"/>
                </a:solidFill>
              </a:rPr>
              <a:t>. </a:t>
            </a:r>
            <a:r>
              <a:rPr lang="en-US" altLang="ko-KR" sz="1400" smtClean="0"/>
              <a:t>(</a:t>
            </a:r>
            <a:r>
              <a:rPr lang="en-US" altLang="ko-KR" sz="1400"/>
              <a:t>onSaveInstanceState </a:t>
            </a:r>
            <a:r>
              <a:rPr lang="ko-KR" altLang="en-US" sz="1400"/>
              <a:t>메소드에 의해 저장된 </a:t>
            </a:r>
            <a:r>
              <a:rPr lang="en-US" altLang="ko-KR" sz="1400"/>
              <a:t>bundle </a:t>
            </a:r>
            <a:r>
              <a:rPr lang="ko-KR" altLang="en-US" sz="1400"/>
              <a:t>데이터가 </a:t>
            </a:r>
            <a:r>
              <a:rPr lang="ko-KR" altLang="en-US" sz="1400" smtClean="0"/>
              <a:t>공급되지 않는다</a:t>
            </a:r>
            <a:r>
              <a:rPr lang="en-US" altLang="ko-KR" sz="1400" smtClean="0"/>
              <a:t>.)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8301" y="4552767"/>
            <a:ext cx="481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savedInstanceState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일 때는 </a:t>
            </a:r>
            <a:r>
              <a:rPr lang="en-US" altLang="ko-KR" sz="1400" dirty="0" err="1" smtClean="0"/>
              <a:t>onRestoreInstaceState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호출되지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1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err="1" smtClean="0"/>
              <a:t>savedInstanceState</a:t>
            </a:r>
            <a:r>
              <a:rPr lang="en-US" altLang="ko-KR" sz="3200" smtClean="0"/>
              <a:t> bundle</a:t>
            </a:r>
            <a:r>
              <a:rPr lang="ko-KR" altLang="en-US" sz="3200" smtClean="0"/>
              <a:t>은 </a:t>
            </a:r>
            <a:r>
              <a:rPr lang="ko-KR" altLang="en-US" sz="3200" dirty="0" smtClean="0"/>
              <a:t>영구히 보관되지 않는다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를 보고 있던 사용자가 정상적으로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를 종료시킨 경우</a:t>
            </a:r>
            <a:r>
              <a:rPr lang="en-US" altLang="ko-KR" sz="1800" dirty="0" smtClean="0"/>
              <a:t>(back </a:t>
            </a:r>
            <a:r>
              <a:rPr lang="ko-KR" altLang="en-US" sz="1800" dirty="0"/>
              <a:t>버튼을 누르거나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의 종료 메뉴를 </a:t>
            </a:r>
            <a:r>
              <a:rPr lang="ko-KR" altLang="en-US" sz="1800" dirty="0"/>
              <a:t>선택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에는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가 더 이상 필요하지 않은 경우이므로 해당 </a:t>
            </a:r>
            <a:r>
              <a:rPr lang="en-US" altLang="ko-KR" sz="1800" dirty="0" smtClean="0"/>
              <a:t>activity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완전히 사라지며 </a:t>
            </a:r>
            <a:r>
              <a:rPr lang="en-US" altLang="ko-KR" sz="1800" dirty="0" smtClean="0"/>
              <a:t>bundle</a:t>
            </a:r>
            <a:r>
              <a:rPr lang="ko-KR" altLang="en-US" sz="1800" dirty="0" smtClean="0"/>
              <a:t>도 사라짐</a:t>
            </a:r>
            <a:endParaRPr lang="en-US" altLang="ko-KR" sz="1800" dirty="0" smtClean="0"/>
          </a:p>
          <a:p>
            <a:r>
              <a:rPr lang="en-US" altLang="ko-KR" sz="1800" dirty="0" smtClean="0"/>
              <a:t>A activity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B activity</a:t>
            </a:r>
            <a:r>
              <a:rPr lang="ko-KR" altLang="en-US" sz="1800" dirty="0" smtClean="0"/>
              <a:t>에 의해 가려져 </a:t>
            </a:r>
            <a:r>
              <a:rPr lang="en-US" altLang="ko-KR" sz="1800" dirty="0" smtClean="0"/>
              <a:t>stopped </a:t>
            </a:r>
            <a:r>
              <a:rPr lang="ko-KR" altLang="en-US" sz="1800" dirty="0" smtClean="0"/>
              <a:t>상태에 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시스템이 자원 부족으로 </a:t>
            </a:r>
            <a:r>
              <a:rPr lang="en-US" altLang="ko-KR" sz="1800" dirty="0" smtClean="0"/>
              <a:t>A activity</a:t>
            </a:r>
            <a:r>
              <a:rPr lang="ko-KR" altLang="en-US" sz="1800" dirty="0" smtClean="0"/>
              <a:t>를 강제로 죽인 경우</a:t>
            </a:r>
            <a:r>
              <a:rPr lang="en-US" altLang="ko-KR" sz="1800" dirty="0" smtClean="0"/>
              <a:t>, B</a:t>
            </a:r>
            <a:r>
              <a:rPr lang="ko-KR" altLang="en-US" sz="1800" dirty="0" smtClean="0"/>
              <a:t>를 보던 사용자가 </a:t>
            </a:r>
            <a:r>
              <a:rPr lang="en-US" altLang="ko-KR" sz="1800" dirty="0" smtClean="0"/>
              <a:t>back </a:t>
            </a:r>
            <a:r>
              <a:rPr lang="ko-KR" altLang="en-US" sz="1800" dirty="0" smtClean="0"/>
              <a:t>버튼을 눌러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로 돌아오고자 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시스템은 부랴부랴 </a:t>
            </a:r>
            <a:r>
              <a:rPr lang="en-US" altLang="ko-KR" sz="1800" dirty="0" smtClean="0"/>
              <a:t>A activity</a:t>
            </a:r>
            <a:r>
              <a:rPr lang="ko-KR" altLang="en-US" sz="1800" dirty="0" smtClean="0"/>
              <a:t>를 새로 만들게 되는데 이 때 상태 복원을 위해 </a:t>
            </a:r>
            <a:r>
              <a:rPr lang="en-US" altLang="ko-KR" sz="1800" dirty="0" err="1" smtClean="0"/>
              <a:t>savedInstanceState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번들을 사용한다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가 </a:t>
            </a:r>
            <a:r>
              <a:rPr lang="ko-KR" altLang="en-US" sz="1800" dirty="0" smtClean="0">
                <a:solidFill>
                  <a:srgbClr val="FF0000"/>
                </a:solidFill>
              </a:rPr>
              <a:t>정상적으로</a:t>
            </a:r>
            <a:r>
              <a:rPr lang="ko-KR" altLang="en-US" sz="1800" dirty="0" smtClean="0"/>
              <a:t> 완전히 사라진 후에도 데이터를 보관하고자 하면 </a:t>
            </a:r>
            <a:r>
              <a:rPr lang="en-US" altLang="ko-KR" sz="1800" dirty="0" err="1" smtClean="0"/>
              <a:t>SharedPreferences</a:t>
            </a:r>
            <a:r>
              <a:rPr lang="ko-KR" altLang="en-US" sz="1800" dirty="0" smtClean="0"/>
              <a:t>에 보관하거나 데이터베이스에 보관한다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SharedPreferences</a:t>
            </a:r>
            <a:r>
              <a:rPr lang="ko-KR" altLang="en-US" sz="1800" dirty="0" smtClean="0"/>
              <a:t>에 데이터를 보관하는 것은 파일에 보관하는 것과 유사하다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5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1353" cy="1325563"/>
          </a:xfrm>
        </p:spPr>
        <p:txBody>
          <a:bodyPr/>
          <a:lstStyle/>
          <a:p>
            <a:r>
              <a:rPr lang="en-US" altLang="ko-KR" dirty="0" smtClean="0"/>
              <a:t>Activity 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09" y="1537854"/>
            <a:ext cx="6577445" cy="48629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A activity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B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에 </a:t>
            </a:r>
            <a:r>
              <a:rPr lang="ko-KR" altLang="en-US" sz="1600" dirty="0" smtClean="0"/>
              <a:t>의해 가려지는 경우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onPause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끝나야 비로소 </a:t>
            </a:r>
            <a:r>
              <a:rPr lang="en-US" altLang="ko-KR" sz="1600" dirty="0" smtClean="0"/>
              <a:t>B </a:t>
            </a:r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화면에 보여지게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onPause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메소드에서는</a:t>
            </a:r>
            <a:r>
              <a:rPr lang="ko-KR" altLang="en-US" sz="1600" dirty="0" smtClean="0"/>
              <a:t> 시간이 많이 걸리는 일은 하지 말아야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When </a:t>
            </a:r>
            <a:r>
              <a:rPr lang="en-US" altLang="ko-KR" sz="1600" dirty="0"/>
              <a:t>Activity A starts </a:t>
            </a:r>
            <a:r>
              <a:rPr lang="en-US" altLang="ko-KR" sz="1600" dirty="0" err="1"/>
              <a:t>Acivity</a:t>
            </a:r>
            <a:r>
              <a:rPr lang="en-US" altLang="ko-KR" sz="1600" dirty="0"/>
              <a:t> B: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Activity </a:t>
            </a:r>
            <a:r>
              <a:rPr lang="en-US" altLang="ko-KR" sz="1600" dirty="0"/>
              <a:t>A's </a:t>
            </a:r>
            <a:r>
              <a:rPr lang="en-US" altLang="ko-KR" sz="1600" dirty="0" err="1"/>
              <a:t>onPause</a:t>
            </a:r>
            <a:r>
              <a:rPr lang="en-US" altLang="ko-KR" sz="1600" dirty="0"/>
              <a:t>() method executes.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Activity B's </a:t>
            </a:r>
            <a:r>
              <a:rPr lang="en-US" altLang="ko-KR" sz="1600" dirty="0" err="1"/>
              <a:t>onCreate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onStart</a:t>
            </a:r>
            <a:r>
              <a:rPr lang="en-US" altLang="ko-KR" sz="1600" dirty="0"/>
              <a:t>(), and </a:t>
            </a:r>
            <a:r>
              <a:rPr lang="en-US" altLang="ko-KR" sz="1600" dirty="0" err="1"/>
              <a:t>onResume</a:t>
            </a:r>
            <a:r>
              <a:rPr lang="en-US" altLang="ko-KR" sz="1600" dirty="0"/>
              <a:t>() methods execute in sequence. (Activity B now has user focus.)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Then, if Activity A is no longer visible on screen, its </a:t>
            </a:r>
            <a:r>
              <a:rPr lang="en-US" altLang="ko-KR" sz="1600" dirty="0" err="1"/>
              <a:t>onStop</a:t>
            </a:r>
            <a:r>
              <a:rPr lang="en-US" altLang="ko-KR" sz="1600" dirty="0"/>
              <a:t>() method executes.</a:t>
            </a:r>
            <a:endParaRPr lang="en-US" altLang="ko-KR" sz="1600" dirty="0" smtClean="0"/>
          </a:p>
        </p:txBody>
      </p:sp>
      <p:pic>
        <p:nvPicPr>
          <p:cNvPr id="4" name="그림 3" descr="https://developer.android.com/guide/components/images/activity_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20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2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Activity Lifecycle</a:t>
            </a:r>
            <a:r>
              <a:rPr lang="ko-KR" altLang="en-US" sz="3600" dirty="0" smtClean="0"/>
              <a:t>에 대해 잘 이해하지 못하면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Crashing if the user receives a phone call or switches to another app while using your app.</a:t>
            </a:r>
          </a:p>
          <a:p>
            <a:r>
              <a:rPr lang="en-US" altLang="ko-KR" sz="2000" dirty="0"/>
              <a:t>Consuming valuable system resources when the user is not actively using it.</a:t>
            </a:r>
          </a:p>
          <a:p>
            <a:r>
              <a:rPr lang="en-US" altLang="ko-KR" sz="2000" dirty="0"/>
              <a:t>Losing the user's progress if they leave your app and return to it at a later time.</a:t>
            </a:r>
          </a:p>
          <a:p>
            <a:r>
              <a:rPr lang="en-US" altLang="ko-KR" sz="2000" dirty="0"/>
              <a:t>Crashing or losing the user's progress when the screen rotates between landscape and portrait orientation.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2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en-US" altLang="ko-KR" dirty="0" smtClean="0"/>
              <a:t>Fundamentals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 Android operating system is a multi-user Linux system in which </a:t>
            </a:r>
            <a:r>
              <a:rPr lang="en-US" altLang="ko-KR" sz="2000" dirty="0">
                <a:solidFill>
                  <a:srgbClr val="FF0000"/>
                </a:solidFill>
              </a:rPr>
              <a:t>each application is a different user</a:t>
            </a:r>
            <a:r>
              <a:rPr lang="en-US" altLang="ko-KR" sz="2000" dirty="0" smtClean="0"/>
              <a:t>. By </a:t>
            </a:r>
            <a:r>
              <a:rPr lang="en-US" altLang="ko-KR" sz="2000" dirty="0"/>
              <a:t>default, the system assigns each application a unique Linux user </a:t>
            </a:r>
            <a:r>
              <a:rPr lang="en-US" altLang="ko-KR" sz="2000" dirty="0" smtClean="0"/>
              <a:t>ID.</a:t>
            </a:r>
          </a:p>
          <a:p>
            <a:r>
              <a:rPr lang="en-US" altLang="ko-KR" sz="2000" dirty="0" smtClean="0"/>
              <a:t>The </a:t>
            </a:r>
            <a:r>
              <a:rPr lang="en-US" altLang="ko-KR" sz="2000" dirty="0"/>
              <a:t>system sets permissions for all the files in an application so that </a:t>
            </a:r>
            <a:r>
              <a:rPr lang="en-US" altLang="ko-KR" sz="2000" dirty="0">
                <a:solidFill>
                  <a:srgbClr val="FF0000"/>
                </a:solidFill>
              </a:rPr>
              <a:t>only the user ID</a:t>
            </a:r>
            <a:r>
              <a:rPr lang="en-US" altLang="ko-KR" sz="2000" dirty="0"/>
              <a:t> assigned to that application </a:t>
            </a:r>
            <a:r>
              <a:rPr lang="en-US" altLang="ko-KR" sz="2000" dirty="0">
                <a:solidFill>
                  <a:srgbClr val="FF0000"/>
                </a:solidFill>
              </a:rPr>
              <a:t>can access </a:t>
            </a:r>
            <a:r>
              <a:rPr lang="en-US" altLang="ko-KR" sz="2000" dirty="0"/>
              <a:t>them.</a:t>
            </a:r>
          </a:p>
          <a:p>
            <a:r>
              <a:rPr lang="en-US" altLang="ko-KR" sz="2000" dirty="0"/>
              <a:t>Each process has its own virtual machine (VM), so </a:t>
            </a:r>
            <a:r>
              <a:rPr lang="en-US" altLang="ko-KR" sz="2000" dirty="0">
                <a:solidFill>
                  <a:srgbClr val="FF0000"/>
                </a:solidFill>
              </a:rPr>
              <a:t>an application's code runs in isolation from other applications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By default, every application runs in its own Linux process</a:t>
            </a:r>
            <a:r>
              <a:rPr lang="en-US" altLang="ko-KR" sz="2000" dirty="0" smtClean="0"/>
              <a:t>. The Android </a:t>
            </a:r>
            <a:r>
              <a:rPr lang="en-US" altLang="ko-KR" sz="2000" dirty="0"/>
              <a:t>system starts the process when any of the app's components need to be executed, and then </a:t>
            </a:r>
            <a:r>
              <a:rPr lang="en-US" altLang="ko-KR" sz="2000" dirty="0">
                <a:solidFill>
                  <a:srgbClr val="FF0000"/>
                </a:solidFill>
              </a:rPr>
              <a:t>shuts down the process </a:t>
            </a:r>
            <a:r>
              <a:rPr lang="en-US" altLang="ko-KR" sz="2000" dirty="0"/>
              <a:t>when it's no longer needed or </a:t>
            </a:r>
            <a:r>
              <a:rPr lang="en-US" altLang="ko-KR" sz="2000" dirty="0">
                <a:solidFill>
                  <a:srgbClr val="FF0000"/>
                </a:solidFill>
              </a:rPr>
              <a:t>when the system must recover memory for other apps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 </a:t>
            </a:r>
            <a:r>
              <a:rPr lang="en-US" altLang="ko-KR" dirty="0" smtClean="0"/>
              <a:t>Principle </a:t>
            </a:r>
            <a:r>
              <a:rPr lang="en-US" altLang="ko-KR" dirty="0"/>
              <a:t>of </a:t>
            </a:r>
            <a:r>
              <a:rPr lang="en-US" altLang="ko-KR" dirty="0" smtClean="0">
                <a:solidFill>
                  <a:srgbClr val="FF0000"/>
                </a:solidFill>
              </a:rPr>
              <a:t>Least</a:t>
            </a:r>
            <a:r>
              <a:rPr lang="en-US" altLang="ko-KR" dirty="0" smtClean="0"/>
              <a:t> Privilege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sz="2400" dirty="0" err="1" smtClean="0"/>
              <a:t>앱은</a:t>
            </a:r>
            <a:r>
              <a:rPr lang="ko-KR" altLang="en-US" sz="2400" dirty="0" smtClean="0"/>
              <a:t> 기본적으로 시스템의 중요한 자원이나 다른 </a:t>
            </a:r>
            <a:r>
              <a:rPr lang="ko-KR" altLang="en-US" sz="2400" dirty="0" err="1" smtClean="0"/>
              <a:t>앱의</a:t>
            </a:r>
            <a:r>
              <a:rPr lang="ko-KR" altLang="en-US" sz="2400" dirty="0" smtClean="0"/>
              <a:t> 자료에 접근할 수 없다</a:t>
            </a:r>
            <a:r>
              <a:rPr lang="en-US" altLang="ko-KR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altLang="ko-KR" sz="2400" dirty="0" smtClean="0"/>
              <a:t>An </a:t>
            </a:r>
            <a:r>
              <a:rPr lang="en-US" altLang="ko-KR" sz="2400" dirty="0"/>
              <a:t>app can request permission to access device </a:t>
            </a:r>
            <a:r>
              <a:rPr lang="en-US" altLang="ko-KR" sz="2400" dirty="0" smtClean="0"/>
              <a:t>data.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ko-KR" dirty="0" smtClean="0"/>
              <a:t>User＇s </a:t>
            </a:r>
            <a:r>
              <a:rPr lang="en-US" altLang="ko-KR" dirty="0"/>
              <a:t>contacts, SMS messages, the mountable storage (SD card), camera, and Bluetooth.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en-US" altLang="ko-KR" sz="2400" dirty="0" smtClean="0"/>
              <a:t>The </a:t>
            </a:r>
            <a:r>
              <a:rPr lang="en-US" altLang="ko-KR" sz="2400" dirty="0"/>
              <a:t>user has to </a:t>
            </a:r>
            <a:r>
              <a:rPr lang="en-US" altLang="ko-KR" sz="2400" dirty="0">
                <a:solidFill>
                  <a:srgbClr val="FF0000"/>
                </a:solidFill>
              </a:rPr>
              <a:t>explicitly grant </a:t>
            </a:r>
            <a:r>
              <a:rPr lang="en-US" altLang="ko-KR" sz="2400" dirty="0"/>
              <a:t>these </a:t>
            </a:r>
            <a:r>
              <a:rPr lang="en-US" altLang="ko-KR" sz="2400" dirty="0" smtClean="0"/>
              <a:t>permissions.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719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App </a:t>
            </a:r>
            <a:r>
              <a:rPr lang="en-US" altLang="ko-KR" dirty="0" smtClean="0"/>
              <a:t>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sz="2400" dirty="0" smtClean="0"/>
              <a:t>Essential </a:t>
            </a:r>
            <a:r>
              <a:rPr lang="en-US" altLang="ko-KR" sz="2400" dirty="0"/>
              <a:t>building blocks of an Android </a:t>
            </a:r>
            <a:r>
              <a:rPr lang="en-US" altLang="ko-KR" sz="2400" dirty="0" smtClean="0"/>
              <a:t>ap.</a:t>
            </a:r>
          </a:p>
          <a:p>
            <a:pPr lvl="1"/>
            <a:r>
              <a:rPr lang="en-US" altLang="ko-KR" dirty="0"/>
              <a:t>Activities.</a:t>
            </a:r>
          </a:p>
          <a:p>
            <a:pPr lvl="1"/>
            <a:r>
              <a:rPr lang="en-US" altLang="ko-KR" dirty="0"/>
              <a:t>Services.</a:t>
            </a:r>
          </a:p>
          <a:p>
            <a:pPr lvl="1"/>
            <a:r>
              <a:rPr lang="en-US" altLang="ko-KR" dirty="0"/>
              <a:t>Content providers.</a:t>
            </a:r>
          </a:p>
          <a:p>
            <a:pPr lvl="1"/>
            <a:r>
              <a:rPr lang="en-US" altLang="ko-KR" dirty="0"/>
              <a:t>Broadcast receivers.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400" dirty="0" smtClean="0"/>
              <a:t>Activities</a:t>
            </a:r>
            <a:r>
              <a:rPr lang="en-US" altLang="ko-KR" sz="2400" dirty="0"/>
              <a:t>, services, and broadcast receivers—are activated by an asynchronous message called an 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intent </a:t>
            </a:r>
            <a:r>
              <a:rPr lang="en-US" altLang="ko-KR" sz="2400" dirty="0" smtClean="0"/>
              <a:t>(Not content providers!)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4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 smtClean="0"/>
              <a:t>안드로이드시스템은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앱에</a:t>
            </a:r>
            <a:r>
              <a:rPr lang="ko-KR" altLang="en-US" sz="1800" dirty="0" smtClean="0"/>
              <a:t> 어떤 컴포넌트들이 있는지 알아야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시스템은 </a:t>
            </a:r>
            <a:r>
              <a:rPr lang="en-US" altLang="ko-KR" sz="1800" dirty="0" smtClean="0"/>
              <a:t>AndroidManifest.xml </a:t>
            </a:r>
            <a:r>
              <a:rPr lang="ko-KR" altLang="en-US" sz="1800" dirty="0" smtClean="0"/>
              <a:t>파일을 읽어 이를 알아낸다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앱을</a:t>
            </a:r>
            <a:r>
              <a:rPr lang="ko-KR" altLang="en-US" sz="1800" dirty="0" smtClean="0"/>
              <a:t> 구성하는 모든 컴포넌트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네 종류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사전에 </a:t>
            </a:r>
            <a:r>
              <a:rPr lang="en-US" altLang="ko-KR" sz="1800" dirty="0" smtClean="0"/>
              <a:t>manifest </a:t>
            </a:r>
            <a:r>
              <a:rPr lang="ko-KR" altLang="en-US" sz="1800" dirty="0" smtClean="0"/>
              <a:t>파일에 등록해야 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BroadcastReceiver</a:t>
            </a:r>
            <a:r>
              <a:rPr lang="ko-KR" altLang="en-US" sz="1400" dirty="0" smtClean="0"/>
              <a:t>는 실행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중에 동적으로 시스템에 등록할 수도 있다</a:t>
            </a:r>
            <a:r>
              <a:rPr lang="en-US" altLang="ko-KR" sz="1400" dirty="0" smtClean="0"/>
              <a:t>.)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그 밖의 </a:t>
            </a:r>
            <a:r>
              <a:rPr lang="en-US" altLang="ko-KR" sz="1800" dirty="0" smtClean="0"/>
              <a:t>Manifest </a:t>
            </a:r>
            <a:r>
              <a:rPr lang="ko-KR" altLang="en-US" sz="1800" dirty="0" smtClean="0"/>
              <a:t>파일의 기능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앱에게</a:t>
            </a:r>
            <a:r>
              <a:rPr lang="ko-KR" altLang="en-US" sz="1800" dirty="0" smtClean="0"/>
              <a:t> 허용된 권한을 지정한다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Internet </a:t>
            </a:r>
            <a:r>
              <a:rPr lang="en-US" altLang="ko-KR" sz="1800" dirty="0"/>
              <a:t>access or read-access to the </a:t>
            </a:r>
            <a:r>
              <a:rPr lang="en-US" altLang="ko-KR" sz="1800" dirty="0" smtClean="0"/>
              <a:t>user＇s </a:t>
            </a:r>
            <a:r>
              <a:rPr lang="en-US" altLang="ko-KR" sz="1800" dirty="0"/>
              <a:t>contacts.</a:t>
            </a:r>
          </a:p>
          <a:p>
            <a:pPr lvl="1"/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요구하는 최소한의 </a:t>
            </a:r>
            <a:r>
              <a:rPr lang="en-US" altLang="ko-KR" sz="1800" dirty="0" smtClean="0"/>
              <a:t>API Level</a:t>
            </a:r>
            <a:r>
              <a:rPr lang="ko-KR" altLang="en-US" sz="1800" dirty="0" smtClean="0"/>
              <a:t>을 지정한다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/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요구하는</a:t>
            </a:r>
            <a:r>
              <a:rPr lang="en-US" altLang="ko-KR" sz="1800" dirty="0" smtClean="0"/>
              <a:t> hardware, </a:t>
            </a:r>
            <a:r>
              <a:rPr lang="en-US" altLang="ko-KR" sz="1800" dirty="0"/>
              <a:t>software </a:t>
            </a:r>
            <a:r>
              <a:rPr lang="ko-KR" altLang="en-US" sz="1800" dirty="0" smtClean="0"/>
              <a:t>기능을 지정한다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camera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Bluetooth </a:t>
            </a:r>
            <a:r>
              <a:rPr lang="en-US" altLang="ko-KR" sz="1800" dirty="0"/>
              <a:t>services, or a </a:t>
            </a:r>
            <a:r>
              <a:rPr lang="en-US" altLang="ko-KR" sz="1800" dirty="0" err="1"/>
              <a:t>multitouch</a:t>
            </a:r>
            <a:r>
              <a:rPr lang="en-US" altLang="ko-KR" sz="1800" dirty="0"/>
              <a:t> screen.</a:t>
            </a:r>
          </a:p>
          <a:p>
            <a:pPr lvl="1"/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기본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외에 </a:t>
            </a:r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필요로 하는 추가적인 </a:t>
            </a:r>
            <a:r>
              <a:rPr lang="en-US" altLang="ko-KR" sz="1800" dirty="0" smtClean="0"/>
              <a:t>API libraries</a:t>
            </a:r>
            <a:r>
              <a:rPr lang="ko-KR" altLang="en-US" sz="1800" dirty="0" smtClean="0"/>
              <a:t>를 지정한다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Google </a:t>
            </a:r>
            <a:r>
              <a:rPr lang="en-US" altLang="ko-KR" sz="1800" dirty="0"/>
              <a:t>Maps library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Apps and Activities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2000" dirty="0"/>
              <a:t>Most apps contain multiple </a:t>
            </a:r>
            <a:r>
              <a:rPr lang="en-US" altLang="ko-KR" sz="2000" dirty="0" smtClean="0"/>
              <a:t>screens.</a:t>
            </a:r>
          </a:p>
          <a:p>
            <a:pPr marL="0" indent="0" latinLnBrk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Most apps comprise multiple </a:t>
            </a:r>
            <a:r>
              <a:rPr lang="en-US" altLang="ko-KR" sz="2000" dirty="0" smtClean="0"/>
              <a:t>activities.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 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Activities work together to form a cohesive user experience in an </a:t>
            </a:r>
            <a:r>
              <a:rPr lang="en-US" altLang="ko-KR" sz="2000" dirty="0" smtClean="0"/>
              <a:t>app.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 smtClean="0"/>
              <a:t>그러나</a:t>
            </a:r>
            <a:r>
              <a:rPr lang="en-US" altLang="ko-KR" sz="2000" dirty="0" smtClean="0"/>
              <a:t>,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Each activity is only </a:t>
            </a:r>
            <a:r>
              <a:rPr lang="en-US" altLang="ko-KR" sz="2000" dirty="0">
                <a:solidFill>
                  <a:srgbClr val="FF0000"/>
                </a:solidFill>
              </a:rPr>
              <a:t>loosely</a:t>
            </a:r>
            <a:r>
              <a:rPr lang="en-US" altLang="ko-KR" sz="2000" dirty="0"/>
              <a:t> bound to the other </a:t>
            </a:r>
            <a:r>
              <a:rPr lang="en-US" altLang="ko-KR" sz="2000" dirty="0" smtClean="0"/>
              <a:t>activities.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Activities </a:t>
            </a:r>
            <a:r>
              <a:rPr lang="en-US" altLang="ko-KR" sz="2000" dirty="0">
                <a:solidFill>
                  <a:srgbClr val="FF0000"/>
                </a:solidFill>
              </a:rPr>
              <a:t>often start up activities belonging to other </a:t>
            </a:r>
            <a:r>
              <a:rPr lang="en-US" altLang="ko-KR" sz="2000" dirty="0" smtClean="0">
                <a:solidFill>
                  <a:srgbClr val="FF0000"/>
                </a:solidFill>
              </a:rPr>
              <a:t>apps.</a:t>
            </a:r>
            <a:endParaRPr lang="ko-KR" altLang="ko-KR" sz="2000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en-US" altLang="ko-KR" sz="2000" dirty="0"/>
              <a:t>(For example, a browser app might launch the Share activity of a social-media app)</a:t>
            </a:r>
            <a:endParaRPr lang="ko-KR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</a:t>
            </a:r>
            <a:r>
              <a:rPr lang="ko-KR" altLang="en-US" dirty="0" smtClean="0"/>
              <a:t>를 보내 </a:t>
            </a:r>
            <a:r>
              <a:rPr lang="en-US" altLang="ko-KR" dirty="0" smtClean="0"/>
              <a:t>Activity </a:t>
            </a:r>
            <a:r>
              <a:rPr lang="ko-KR" altLang="en-US" dirty="0" smtClean="0"/>
              <a:t>구동하기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en-US" altLang="ko-KR" sz="1800" dirty="0" smtClean="0"/>
              <a:t>Implicit (</a:t>
            </a:r>
            <a:r>
              <a:rPr lang="ko-KR" altLang="en-US" sz="1800" dirty="0" smtClean="0"/>
              <a:t>묵시적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activity launch request</a:t>
            </a:r>
          </a:p>
          <a:p>
            <a:pPr marL="0" indent="0" latinLnBrk="0">
              <a:buNone/>
            </a:pPr>
            <a:r>
              <a:rPr lang="en-US" altLang="ko-KR" sz="1800" dirty="0" smtClean="0"/>
              <a:t>    “</a:t>
            </a:r>
            <a:r>
              <a:rPr lang="en-US" altLang="ko-KR" sz="1800" dirty="0"/>
              <a:t>Start a Send Email screen in </a:t>
            </a:r>
            <a:r>
              <a:rPr lang="en-US" altLang="ko-KR" sz="1800" dirty="0">
                <a:solidFill>
                  <a:srgbClr val="FF0000"/>
                </a:solidFill>
              </a:rPr>
              <a:t>any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activity</a:t>
            </a:r>
            <a:r>
              <a:rPr lang="en-US" altLang="ko-KR" sz="1800" dirty="0"/>
              <a:t> that can do the job."</a:t>
            </a:r>
          </a:p>
          <a:p>
            <a:pPr latinLnBrk="0"/>
            <a:r>
              <a:rPr lang="en-US" altLang="ko-KR" sz="1800" dirty="0" smtClean="0"/>
              <a:t>Explicit (</a:t>
            </a:r>
            <a:r>
              <a:rPr lang="ko-KR" altLang="en-US" sz="1800" dirty="0" smtClean="0"/>
              <a:t>명시적</a:t>
            </a:r>
            <a:r>
              <a:rPr lang="en-US" altLang="ko-KR" sz="1800" dirty="0" smtClean="0"/>
              <a:t>) activity </a:t>
            </a:r>
            <a:r>
              <a:rPr lang="en-US" altLang="ko-KR" sz="1800" dirty="0"/>
              <a:t>launch request</a:t>
            </a:r>
          </a:p>
          <a:p>
            <a:pPr marL="0" indent="0" latinLnBrk="0">
              <a:buNone/>
            </a:pPr>
            <a:r>
              <a:rPr lang="en-US" altLang="ko-KR" sz="1800" dirty="0" smtClean="0"/>
              <a:t>    “</a:t>
            </a:r>
            <a:r>
              <a:rPr lang="en-US" altLang="ko-KR" sz="1800" dirty="0"/>
              <a:t>Start the </a:t>
            </a:r>
            <a:r>
              <a:rPr lang="en-US" altLang="ko-KR" sz="1800" dirty="0">
                <a:solidFill>
                  <a:srgbClr val="FF0000"/>
                </a:solidFill>
              </a:rPr>
              <a:t>Send Email activity </a:t>
            </a:r>
            <a:r>
              <a:rPr lang="en-US" altLang="ko-KR" sz="1800" dirty="0"/>
              <a:t>in the Gmail app"</a:t>
            </a:r>
          </a:p>
          <a:p>
            <a:pPr marL="0" indent="0" latinLnBrk="0">
              <a:buNone/>
            </a:pPr>
            <a:endParaRPr lang="en-US" altLang="ko-KR" sz="1800" dirty="0" smtClean="0"/>
          </a:p>
          <a:p>
            <a:pPr marL="0" indent="0" latinLnBrk="0">
              <a:buNone/>
            </a:pPr>
            <a:r>
              <a:rPr lang="ko-KR" altLang="en-US" sz="1800" dirty="0" smtClean="0"/>
              <a:t>묵시적 요청 때 </a:t>
            </a:r>
            <a:r>
              <a:rPr lang="en-US" altLang="ko-KR" sz="1800" dirty="0" smtClean="0">
                <a:solidFill>
                  <a:srgbClr val="FF0000"/>
                </a:solidFill>
              </a:rPr>
              <a:t>Intent filter</a:t>
            </a:r>
            <a:r>
              <a:rPr lang="ko-KR" altLang="en-US" sz="1800" dirty="0" smtClean="0"/>
              <a:t>가 사용됨</a:t>
            </a:r>
            <a:endParaRPr lang="en-US" altLang="ko-KR" sz="1800" dirty="0" smtClean="0"/>
          </a:p>
          <a:p>
            <a:pPr latinLnBrk="0"/>
            <a:r>
              <a:rPr lang="ko-KR" altLang="en-US" sz="1800" dirty="0" err="1" smtClean="0"/>
              <a:t>액티비티에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Intent filter</a:t>
            </a:r>
            <a:r>
              <a:rPr lang="ko-KR" altLang="en-US" sz="1800" dirty="0" smtClean="0"/>
              <a:t>를 설치하면 여러 </a:t>
            </a:r>
            <a:r>
              <a:rPr lang="en-US" altLang="ko-KR" sz="1800" dirty="0" smtClean="0"/>
              <a:t>intent</a:t>
            </a:r>
            <a:r>
              <a:rPr lang="ko-KR" altLang="en-US" sz="1800" dirty="0" smtClean="0"/>
              <a:t>들 중에서 </a:t>
            </a:r>
            <a:r>
              <a:rPr lang="en-US" altLang="ko-KR" sz="1800" dirty="0" smtClean="0"/>
              <a:t>intent filter</a:t>
            </a:r>
            <a:r>
              <a:rPr lang="ko-KR" altLang="en-US" sz="1800" dirty="0" smtClean="0"/>
              <a:t>를 통과하는 </a:t>
            </a:r>
            <a:r>
              <a:rPr lang="en-US" altLang="ko-KR" sz="1800" dirty="0" smtClean="0"/>
              <a:t>intent</a:t>
            </a:r>
            <a:r>
              <a:rPr lang="ko-KR" altLang="en-US" sz="1800" dirty="0" smtClean="0"/>
              <a:t>에 의해서만 그 </a:t>
            </a:r>
            <a:r>
              <a:rPr lang="ko-KR" altLang="en-US" sz="1800" dirty="0" err="1" smtClean="0"/>
              <a:t>액티비티가</a:t>
            </a:r>
            <a:r>
              <a:rPr lang="ko-KR" altLang="en-US" sz="1800" dirty="0" smtClean="0"/>
              <a:t> 시작된다</a:t>
            </a:r>
            <a:r>
              <a:rPr lang="en-US" altLang="ko-KR" sz="1800" dirty="0" smtClean="0"/>
              <a:t>.</a:t>
            </a:r>
          </a:p>
          <a:p>
            <a:pPr latinLnBrk="0"/>
            <a:r>
              <a:rPr lang="ko-KR" altLang="en-US" sz="1800" dirty="0" smtClean="0"/>
              <a:t>묵시적 요청을 허용하지 않으려면 </a:t>
            </a:r>
            <a:r>
              <a:rPr lang="en-US" altLang="ko-KR" sz="1800" dirty="0" smtClean="0"/>
              <a:t>intent filter</a:t>
            </a:r>
            <a:r>
              <a:rPr lang="ko-KR" altLang="en-US" sz="1800" dirty="0" smtClean="0"/>
              <a:t>를 설치하지 않는다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명시적 요청에 의해서만 시작됨</a:t>
            </a:r>
            <a:r>
              <a:rPr lang="en-US" altLang="ko-KR" sz="1800" dirty="0" smtClean="0"/>
              <a:t>)</a:t>
            </a:r>
          </a:p>
          <a:p>
            <a:pPr marL="0" indent="0" latinLnBrk="0"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7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 Filter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6" y="2026067"/>
            <a:ext cx="682942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6" y="4025017"/>
            <a:ext cx="47244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4" y="166584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ExampleActivity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manifest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4465" y="3674217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ExampleActivity</a:t>
            </a:r>
            <a:r>
              <a:rPr lang="ko-KR" altLang="en-US" dirty="0" smtClean="0"/>
              <a:t>를 묵시적으로 구동하는 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81402" y="2398076"/>
            <a:ext cx="4185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인턴트가</a:t>
            </a:r>
            <a:r>
              <a:rPr lang="ko-KR" altLang="en-US" sz="1200" dirty="0" smtClean="0"/>
              <a:t> 아래와 같은 요청을 담고 있을 때 필터를 통과하여 이 </a:t>
            </a:r>
            <a:r>
              <a:rPr lang="ko-KR" altLang="en-US" sz="1200" dirty="0" err="1" smtClean="0"/>
              <a:t>액티비티가</a:t>
            </a:r>
            <a:r>
              <a:rPr lang="ko-KR" altLang="en-US" sz="1200" dirty="0" smtClean="0"/>
              <a:t> 시작된다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데이터를 전송해 달라는 요청이고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어떤 종류의 </a:t>
            </a:r>
            <a:r>
              <a:rPr lang="ko-KR" altLang="en-US" sz="1200" dirty="0" err="1" smtClean="0"/>
              <a:t>앱에서든지</a:t>
            </a:r>
            <a:r>
              <a:rPr lang="ko-KR" altLang="en-US" sz="1200" dirty="0" smtClean="0"/>
              <a:t> 처리해 달라는 요청이고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전송할 데이터가 일반텍스트일 때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663953" y="4643019"/>
            <a:ext cx="258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textMessage</a:t>
            </a:r>
            <a:r>
              <a:rPr lang="ko-KR" altLang="en-US" sz="1200" dirty="0" smtClean="0"/>
              <a:t>가 전송할 데이터이다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1953</Words>
  <Application>Microsoft Office PowerPoint</Application>
  <PresentationFormat>와이드스크린</PresentationFormat>
  <Paragraphs>249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앱프로그래밍</vt:lpstr>
      <vt:lpstr>3주 애플리케이션 구성하기</vt:lpstr>
      <vt:lpstr>Application Fundamentals</vt:lpstr>
      <vt:lpstr> Principle of Least Privilege</vt:lpstr>
      <vt:lpstr>App components</vt:lpstr>
      <vt:lpstr>Manifest 파일</vt:lpstr>
      <vt:lpstr>Apps and Activities</vt:lpstr>
      <vt:lpstr>Intent를 보내 Activity 구동하기</vt:lpstr>
      <vt:lpstr>Intent Filter</vt:lpstr>
      <vt:lpstr>Launcher activity manifest</vt:lpstr>
      <vt:lpstr>Tasks and Back Stack</vt:lpstr>
      <vt:lpstr>Tasks and Back Stack</vt:lpstr>
      <vt:lpstr>Tasks and Back Stack</vt:lpstr>
      <vt:lpstr>Tasks and Back Stack</vt:lpstr>
      <vt:lpstr>Task, Activity, Process</vt:lpstr>
      <vt:lpstr>Tasks and Back Stack</vt:lpstr>
      <vt:lpstr>빨간 원 버튼을 클릭하면  Recents Screen(Overview 라고도 함)이 나타난다.  여기 보이는 것들은 task들이다.</vt:lpstr>
      <vt:lpstr>Activity Lifecycle (생애주기)</vt:lpstr>
      <vt:lpstr>Activity Lifecycle (생애주기)</vt:lpstr>
      <vt:lpstr>Activity Lifecycle</vt:lpstr>
      <vt:lpstr>Activity Lifecycle</vt:lpstr>
      <vt:lpstr>Activity Lifecycle</vt:lpstr>
      <vt:lpstr>PowerPoint 프레젠테이션</vt:lpstr>
      <vt:lpstr>PowerPoint 프레젠테이션</vt:lpstr>
      <vt:lpstr>savedInstanceState bundle은 영구히 보관되지 않는다.</vt:lpstr>
      <vt:lpstr>Activity Lifecycle</vt:lpstr>
      <vt:lpstr>Activity Lifecycle에 대해 잘 이해하지 못하면?</vt:lpstr>
      <vt:lpstr>끝.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이현구</dc:creator>
  <cp:lastModifiedBy>정충교</cp:lastModifiedBy>
  <cp:revision>157</cp:revision>
  <dcterms:created xsi:type="dcterms:W3CDTF">2017-01-25T12:35:52Z</dcterms:created>
  <dcterms:modified xsi:type="dcterms:W3CDTF">2017-03-21T04:47:35Z</dcterms:modified>
</cp:coreProperties>
</file>