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5" r:id="rId2"/>
    <p:sldId id="346" r:id="rId3"/>
    <p:sldId id="348" r:id="rId4"/>
    <p:sldId id="350" r:id="rId5"/>
    <p:sldId id="356" r:id="rId6"/>
    <p:sldId id="357" r:id="rId7"/>
    <p:sldId id="358" r:id="rId8"/>
    <p:sldId id="359" r:id="rId9"/>
    <p:sldId id="360" r:id="rId10"/>
    <p:sldId id="361" r:id="rId11"/>
    <p:sldId id="367" r:id="rId12"/>
    <p:sldId id="368" r:id="rId13"/>
    <p:sldId id="369" r:id="rId14"/>
    <p:sldId id="371" r:id="rId15"/>
    <p:sldId id="373" r:id="rId16"/>
    <p:sldId id="372" r:id="rId17"/>
    <p:sldId id="364" r:id="rId18"/>
    <p:sldId id="366" r:id="rId19"/>
    <p:sldId id="370" r:id="rId20"/>
    <p:sldId id="365" r:id="rId21"/>
    <p:sldId id="349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51" r:id="rId32"/>
    <p:sldId id="352" r:id="rId33"/>
    <p:sldId id="344" r:id="rId34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1EA7-E394-4E87-9D1A-019586B1FBE4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056BD-526C-4EC8-88EF-DA10C75212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9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056BD-526C-4EC8-88EF-DA10C75212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056BD-526C-4EC8-88EF-DA10C75212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0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F157-E99B-43D0-946F-EA28B16DC78A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9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38BB-6F11-47BF-883B-7ACC1097797B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F06-0558-48C3-B1AD-57427E9B8780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6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6728-FA12-4023-9EB0-EC0385D55AB1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29F3-C5B4-4AFA-B3BA-31DB68BAA0B8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8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2697-B03B-4776-999B-F83AD5C0EC55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DA14-2019-416D-8312-6ED0C282C1A7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3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26DB-4592-47C9-8BE8-C7694E832C24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FBD8-AD38-4B52-8036-75B7D22C2139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D581-8D1C-481E-AA7B-BB6720046D0A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4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EEC8-88F0-482A-8C48-85BB7933793B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4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25BF-A6D6-4181-A68A-B717DD1B3514}" type="datetime1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D737-89E7-42BA-A535-DCF3BDFC9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9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gestures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앱프로그래밍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4328"/>
          </a:xfrm>
        </p:spPr>
        <p:txBody>
          <a:bodyPr>
            <a:normAutofit/>
          </a:bodyPr>
          <a:lstStyle/>
          <a:p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ko-KR" altLang="en-US" sz="1000" dirty="0" smtClean="0"/>
              <a:t>주차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교재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장 전반부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이벤트 처리 </a:t>
            </a:r>
            <a:r>
              <a:rPr lang="en-US" altLang="ko-KR" sz="1000" dirty="0" smtClean="0"/>
              <a:t>(pp. 332-382)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dirty="0"/>
              <a:t>아래 내용 제외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04-2</a:t>
            </a:r>
            <a:r>
              <a:rPr lang="en-US" altLang="ko-KR" sz="1000" dirty="0"/>
              <a:t> </a:t>
            </a:r>
            <a:r>
              <a:rPr lang="ko-KR" altLang="en-US" sz="1000" dirty="0" smtClean="0"/>
              <a:t>토스트와 대화상자</a:t>
            </a:r>
            <a:endParaRPr lang="en-US" altLang="ko-KR" sz="1000" dirty="0" smtClean="0"/>
          </a:p>
          <a:p>
            <a:r>
              <a:rPr lang="en-US" altLang="ko-KR" sz="1000" dirty="0" smtClean="0"/>
              <a:t>04-3 </a:t>
            </a:r>
            <a:r>
              <a:rPr lang="ko-KR" altLang="en-US" sz="1000" dirty="0" err="1" smtClean="0"/>
              <a:t>프로그레스바</a:t>
            </a:r>
            <a:r>
              <a:rPr lang="ko-KR" altLang="en-US" sz="1000" dirty="0" smtClean="0"/>
              <a:t> 사용하기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Touch Mechanics (</a:t>
            </a:r>
            <a:r>
              <a:rPr lang="ko-KR" altLang="en-US"/>
              <a:t>손가락 동작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637788"/>
            <a:ext cx="75723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3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67982" cy="5823239"/>
          </a:xfrm>
        </p:spPr>
        <p:txBody>
          <a:bodyPr>
            <a:normAutofit/>
          </a:bodyPr>
          <a:lstStyle/>
          <a:p>
            <a:pPr marL="1800000">
              <a:lnSpc>
                <a:spcPct val="150000"/>
              </a:lnSpc>
            </a:pPr>
            <a:r>
              <a:rPr lang="ko-KR" altLang="en-US" sz="2000" smtClean="0"/>
              <a:t>이런 </a:t>
            </a:r>
            <a:r>
              <a:rPr lang="en-US" altLang="ko-KR" sz="2000" smtClean="0"/>
              <a:t>Touch </a:t>
            </a:r>
            <a:r>
              <a:rPr lang="en-US" altLang="ko-KR" sz="2000"/>
              <a:t>Mechanics (</a:t>
            </a:r>
            <a:r>
              <a:rPr lang="ko-KR" altLang="en-US" sz="2000"/>
              <a:t>손가락 동작</a:t>
            </a:r>
            <a:r>
              <a:rPr lang="en-US" altLang="ko-KR" sz="2000" smtClean="0"/>
              <a:t>)</a:t>
            </a:r>
            <a:r>
              <a:rPr lang="ko-KR" altLang="en-US" sz="2000" smtClean="0"/>
              <a:t>들은 상황에 따라 여러 가지 목적으로 사용된다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 smtClean="0"/>
              <a:t>항목 선택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여러 항목 선택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항목 이동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확대</a:t>
            </a:r>
            <a:r>
              <a:rPr lang="en-US" altLang="ko-KR" sz="2000" smtClean="0"/>
              <a:t>, </a:t>
            </a:r>
            <a:r>
              <a:rPr lang="ko-KR" altLang="en-US" sz="2000" smtClean="0"/>
              <a:t>축소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제거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회전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…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4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Detecting Common </a:t>
            </a:r>
            <a:r>
              <a:rPr lang="en-US" altLang="ko-KR" smtClean="0"/>
              <a:t>Gestures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T</a:t>
            </a:r>
            <a:r>
              <a:rPr lang="en-US" altLang="ko-KR" sz="2000" smtClean="0"/>
              <a:t>wo </a:t>
            </a:r>
            <a:r>
              <a:rPr lang="en-US" altLang="ko-KR" sz="2000"/>
              <a:t>phases to gesture detection: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Gathering</a:t>
            </a:r>
            <a:r>
              <a:rPr lang="en-US" altLang="ko-KR" sz="2000"/>
              <a:t> data about touch events.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Interpreting</a:t>
            </a:r>
            <a:r>
              <a:rPr lang="en-US" altLang="ko-KR" sz="2000"/>
              <a:t> the data to see if it meets the criteria for any of the gestures your app supports.</a:t>
            </a:r>
          </a:p>
          <a:p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Gather </a:t>
            </a:r>
            <a:r>
              <a:rPr lang="en-US" altLang="ko-KR" smtClean="0"/>
              <a:t>Data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</a:rPr>
              <a:t>For </a:t>
            </a:r>
            <a:r>
              <a:rPr lang="en-US" altLang="ko-KR" sz="2000">
                <a:solidFill>
                  <a:srgbClr val="FF0000"/>
                </a:solidFill>
              </a:rPr>
              <a:t>each sequence of touch events</a:t>
            </a:r>
            <a:r>
              <a:rPr lang="en-US" altLang="ko-KR" sz="2000"/>
              <a:t> (position, pressure, size, addition of another finger, etc.) that is ultimately identified as a gesture, onTouchEvent() is fired </a:t>
            </a:r>
            <a:r>
              <a:rPr lang="en-US" altLang="ko-KR" sz="2000">
                <a:solidFill>
                  <a:srgbClr val="FF0000"/>
                </a:solidFill>
              </a:rPr>
              <a:t>several times</a:t>
            </a:r>
            <a:r>
              <a:rPr lang="en-US" altLang="ko-KR" sz="2000"/>
              <a:t>.</a:t>
            </a:r>
          </a:p>
          <a:p>
            <a:r>
              <a:rPr lang="ko-KR" altLang="en-US" sz="2000" smtClean="0"/>
              <a:t>손가락을 누르고 움직이고 떼는 과정에서 </a:t>
            </a:r>
            <a:r>
              <a:rPr lang="en-US" altLang="ko-KR" sz="2000" smtClean="0"/>
              <a:t>onTouchEvent </a:t>
            </a:r>
            <a:r>
              <a:rPr lang="ko-KR" altLang="en-US" sz="2000" smtClean="0"/>
              <a:t>메소드에 공급되는 </a:t>
            </a:r>
            <a:r>
              <a:rPr lang="en-US" altLang="ko-KR" sz="2000" smtClean="0"/>
              <a:t>MotionEvent</a:t>
            </a:r>
            <a:r>
              <a:rPr lang="ko-KR" altLang="en-US" sz="2000" smtClean="0"/>
              <a:t>에는 상세한 정보가 들어 있으므로</a:t>
            </a:r>
            <a:r>
              <a:rPr lang="en-US" altLang="ko-KR" sz="2000" smtClean="0"/>
              <a:t> </a:t>
            </a:r>
          </a:p>
          <a:p>
            <a:r>
              <a:rPr lang="en-US" altLang="ko-KR" sz="2000" smtClean="0"/>
              <a:t>Your </a:t>
            </a:r>
            <a:r>
              <a:rPr lang="en-US" altLang="ko-KR" sz="2000"/>
              <a:t>app can use the data provided by the MotionEvent to </a:t>
            </a:r>
            <a:r>
              <a:rPr lang="en-US" altLang="ko-KR" sz="2000">
                <a:solidFill>
                  <a:srgbClr val="FF0000"/>
                </a:solidFill>
              </a:rPr>
              <a:t>determine if a gesture it cares about happened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5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Capturing touch events for an Activity or </a:t>
            </a:r>
            <a:r>
              <a:rPr lang="en-US" altLang="ko-KR" sz="3600" smtClean="0"/>
              <a:t>View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49089" y="1779445"/>
            <a:ext cx="6920345" cy="4351338"/>
          </a:xfrm>
        </p:spPr>
        <p:txBody>
          <a:bodyPr>
            <a:normAutofit/>
          </a:bodyPr>
          <a:lstStyle/>
          <a:p>
            <a:r>
              <a:rPr lang="en-US" altLang="ko-KR" sz="1800" smtClean="0"/>
              <a:t>Activity</a:t>
            </a:r>
            <a:r>
              <a:rPr lang="ko-KR" altLang="en-US" sz="1800" smtClean="0"/>
              <a:t>나 </a:t>
            </a:r>
            <a:r>
              <a:rPr lang="en-US" altLang="ko-KR" sz="1800" smtClean="0"/>
              <a:t>View</a:t>
            </a:r>
            <a:r>
              <a:rPr lang="ko-KR" altLang="en-US" sz="1800" smtClean="0"/>
              <a:t>의 </a:t>
            </a:r>
            <a:r>
              <a:rPr lang="en-US" altLang="ko-KR" sz="1800" smtClean="0"/>
              <a:t>onTouchEvent </a:t>
            </a:r>
            <a:r>
              <a:rPr lang="ko-KR" altLang="en-US" sz="1800" smtClean="0"/>
              <a:t>메소드를 재정의한다</a:t>
            </a:r>
            <a:r>
              <a:rPr lang="en-US" altLang="ko-KR" sz="1800" smtClean="0"/>
              <a:t>.</a:t>
            </a:r>
          </a:p>
          <a:p>
            <a:r>
              <a:rPr lang="ko-KR" altLang="en-US" sz="1800" smtClean="0"/>
              <a:t>이 메소드에서 </a:t>
            </a:r>
            <a:r>
              <a:rPr lang="en-US" altLang="ko-KR" sz="1800" smtClean="0">
                <a:solidFill>
                  <a:srgbClr val="FF0000"/>
                </a:solidFill>
              </a:rPr>
              <a:t>true</a:t>
            </a:r>
            <a:r>
              <a:rPr lang="ko-KR" altLang="en-US" sz="1800" smtClean="0"/>
              <a:t>를 반환하면 이벤트를 처리했다는 의미이고 </a:t>
            </a:r>
            <a:r>
              <a:rPr lang="en-US" altLang="ko-KR" sz="1800" smtClean="0">
                <a:solidFill>
                  <a:srgbClr val="FF0000"/>
                </a:solidFill>
              </a:rPr>
              <a:t>false</a:t>
            </a:r>
            <a:r>
              <a:rPr lang="ko-KR" altLang="en-US" sz="1800" smtClean="0"/>
              <a:t>를</a:t>
            </a:r>
            <a:r>
              <a:rPr lang="en-US" altLang="ko-KR" sz="1800" smtClean="0"/>
              <a:t> </a:t>
            </a:r>
            <a:r>
              <a:rPr lang="ko-KR" altLang="en-US" sz="1800" smtClean="0"/>
              <a:t>반환하면 이 이벤트에 관심이 없어서 처리하지 않았다는 의미이다</a:t>
            </a:r>
            <a:r>
              <a:rPr lang="en-US" altLang="ko-KR" sz="1800" smtClean="0"/>
              <a:t>. false</a:t>
            </a:r>
            <a:r>
              <a:rPr lang="ko-KR" altLang="en-US" sz="1800" smtClean="0"/>
              <a:t>를 반환한 경우에는 이벤트가 </a:t>
            </a:r>
            <a:r>
              <a:rPr lang="en-US" altLang="ko-KR" sz="1800" smtClean="0"/>
              <a:t>view </a:t>
            </a:r>
            <a:r>
              <a:rPr lang="ko-KR" altLang="en-US" sz="1800" smtClean="0"/>
              <a:t>계층구조의 상위 </a:t>
            </a:r>
            <a:r>
              <a:rPr lang="en-US" altLang="ko-KR" sz="1800" smtClean="0"/>
              <a:t>view</a:t>
            </a:r>
            <a:r>
              <a:rPr lang="ko-KR" altLang="en-US" sz="1800" smtClean="0"/>
              <a:t>로 차례로 넘겨진다</a:t>
            </a:r>
            <a:r>
              <a:rPr lang="en-US" altLang="ko-KR" sz="1800" smtClean="0"/>
              <a:t>(</a:t>
            </a:r>
            <a:r>
              <a:rPr lang="ko-KR" altLang="en-US" sz="1800" smtClean="0"/>
              <a:t>이벤트가 처리될 때까지</a:t>
            </a:r>
            <a:r>
              <a:rPr lang="en-US" altLang="ko-KR" sz="1800" smtClean="0"/>
              <a:t>).</a:t>
            </a:r>
          </a:p>
          <a:p>
            <a:r>
              <a:rPr lang="en-US" altLang="ko-KR" sz="1800" smtClean="0">
                <a:solidFill>
                  <a:srgbClr val="FF0000"/>
                </a:solidFill>
              </a:rPr>
              <a:t>ACTION_DOWN </a:t>
            </a:r>
            <a:r>
              <a:rPr lang="ko-KR" altLang="en-US" sz="1800" smtClean="0">
                <a:solidFill>
                  <a:srgbClr val="FF0000"/>
                </a:solidFill>
              </a:rPr>
              <a:t>이벤트에 대해 </a:t>
            </a:r>
            <a:r>
              <a:rPr lang="en-US" altLang="ko-KR" sz="1800" smtClean="0">
                <a:solidFill>
                  <a:srgbClr val="FF0000"/>
                </a:solidFill>
              </a:rPr>
              <a:t>false</a:t>
            </a:r>
            <a:r>
              <a:rPr lang="ko-KR" altLang="en-US" sz="1800" smtClean="0">
                <a:solidFill>
                  <a:srgbClr val="FF0000"/>
                </a:solidFill>
              </a:rPr>
              <a:t>를 반환하면 </a:t>
            </a:r>
            <a:r>
              <a:rPr lang="ko-KR" altLang="en-US" sz="1800" smtClean="0"/>
              <a:t>이 제스처에 관심이 없다는 말이므로 </a:t>
            </a:r>
            <a:r>
              <a:rPr lang="en-US" altLang="ko-KR" sz="1800" smtClean="0"/>
              <a:t>ACTION-MOVE, ACTION-UP </a:t>
            </a:r>
            <a:r>
              <a:rPr lang="ko-KR" altLang="en-US" sz="1800" smtClean="0"/>
              <a:t>등 후속 이벤트가 이 메소드로 오지 않는다</a:t>
            </a:r>
            <a:r>
              <a:rPr lang="en-US" altLang="ko-KR" sz="1800" smtClean="0"/>
              <a:t>. 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1" y="1484746"/>
            <a:ext cx="43434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Capturing touch events for a single </a:t>
            </a:r>
            <a:r>
              <a:rPr lang="en-US" altLang="ko-KR" sz="3600" smtClean="0"/>
              <a:t>view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5236" y="1742501"/>
            <a:ext cx="10328563" cy="1711902"/>
          </a:xfrm>
        </p:spPr>
        <p:txBody>
          <a:bodyPr>
            <a:noAutofit/>
          </a:bodyPr>
          <a:lstStyle/>
          <a:p>
            <a:r>
              <a:rPr lang="en-US" altLang="ko-KR" sz="1400" smtClean="0"/>
              <a:t>View </a:t>
            </a:r>
            <a:r>
              <a:rPr lang="ko-KR" altLang="en-US" sz="1400" smtClean="0"/>
              <a:t>하나가 터치이벤트를 처리하게 할 때에는 </a:t>
            </a:r>
            <a:endParaRPr lang="en-US" altLang="ko-KR" sz="1400" smtClean="0"/>
          </a:p>
          <a:p>
            <a:r>
              <a:rPr lang="en-US" altLang="ko-KR" sz="1400" smtClean="0"/>
              <a:t>onTouchEvent() </a:t>
            </a:r>
            <a:r>
              <a:rPr lang="ko-KR" altLang="en-US" sz="1400" smtClean="0"/>
              <a:t>메소드를 재정의하는 것보다</a:t>
            </a:r>
            <a:endParaRPr lang="en-US" altLang="ko-KR" sz="1400" smtClean="0"/>
          </a:p>
          <a:p>
            <a:r>
              <a:rPr lang="en-US" altLang="ko-KR" sz="1400"/>
              <a:t>setOnTouchListener() </a:t>
            </a:r>
            <a:r>
              <a:rPr lang="ko-KR" altLang="en-US" sz="1400" smtClean="0"/>
              <a:t>메소드를 이용해 </a:t>
            </a:r>
            <a:r>
              <a:rPr lang="en-US" altLang="ko-KR" sz="1400" smtClean="0"/>
              <a:t>View.OnTouchListener </a:t>
            </a:r>
            <a:r>
              <a:rPr lang="ko-KR" altLang="en-US" sz="1400" smtClean="0"/>
              <a:t>객체를 </a:t>
            </a:r>
            <a:r>
              <a:rPr lang="en-US" altLang="ko-KR" sz="1400" smtClean="0"/>
              <a:t>View</a:t>
            </a:r>
            <a:r>
              <a:rPr lang="ko-KR" altLang="en-US" sz="1400" smtClean="0"/>
              <a:t>에 등록하는 방법을 사용하는 것이 간편하다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이렇게 하면 </a:t>
            </a:r>
            <a:r>
              <a:rPr lang="en-US" altLang="ko-KR" sz="1400" smtClean="0"/>
              <a:t>View</a:t>
            </a:r>
            <a:r>
              <a:rPr lang="ko-KR" altLang="en-US" sz="1400" smtClean="0"/>
              <a:t>의 서브클래스를 작성하지 않아도 되기 때문이다</a:t>
            </a:r>
            <a:r>
              <a:rPr lang="en-US" altLang="ko-KR" sz="1400" smtClean="0"/>
              <a:t>. 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11" y="3749961"/>
            <a:ext cx="5886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GestureDector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You can then do your own </a:t>
            </a:r>
            <a:r>
              <a:rPr lang="en-US" altLang="ko-KR" sz="2000">
                <a:solidFill>
                  <a:srgbClr val="FF0000"/>
                </a:solidFill>
              </a:rPr>
              <a:t>processing on these events to determine if a gesture occurred</a:t>
            </a:r>
            <a:r>
              <a:rPr lang="en-US" altLang="ko-KR" sz="2000"/>
              <a:t>. </a:t>
            </a:r>
            <a:endParaRPr lang="en-US" altLang="ko-KR" sz="2000" smtClean="0"/>
          </a:p>
          <a:p>
            <a:r>
              <a:rPr lang="en-US" altLang="ko-KR" sz="2000" smtClean="0"/>
              <a:t>However</a:t>
            </a:r>
            <a:r>
              <a:rPr lang="en-US" altLang="ko-KR" sz="2000"/>
              <a:t>, if your app uses </a:t>
            </a:r>
            <a:r>
              <a:rPr lang="en-US" altLang="ko-KR" sz="2000">
                <a:solidFill>
                  <a:srgbClr val="FF0000"/>
                </a:solidFill>
              </a:rPr>
              <a:t>common gestures </a:t>
            </a:r>
            <a:r>
              <a:rPr lang="en-US" altLang="ko-KR" sz="2000"/>
              <a:t>such as double tap, long press, fling, and so on, you can take advantage of the GestureDetector class. </a:t>
            </a:r>
            <a:endParaRPr lang="en-US" altLang="ko-KR" sz="2000" smtClean="0"/>
          </a:p>
          <a:p>
            <a:r>
              <a:rPr lang="en-US" altLang="ko-KR" sz="2000" smtClean="0"/>
              <a:t>GestureDetector </a:t>
            </a:r>
            <a:r>
              <a:rPr lang="en-US" altLang="ko-KR" sz="2000"/>
              <a:t>makes it easy for you to detect common gestures </a:t>
            </a:r>
            <a:r>
              <a:rPr lang="en-US" altLang="ko-KR" sz="2000">
                <a:solidFill>
                  <a:srgbClr val="FF0000"/>
                </a:solidFill>
              </a:rPr>
              <a:t>without processing the individual touch events yourself</a:t>
            </a:r>
            <a:r>
              <a:rPr lang="en-US" altLang="ko-KR" sz="2000"/>
              <a:t>. 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2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GestureDetector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스크롤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연속 터치 등 사용자가 특정한 패턴으로 터치한 것을 분석하여 </a:t>
            </a:r>
            <a:r>
              <a:rPr lang="ko-KR" altLang="en-US" sz="2000" dirty="0" smtClean="0">
                <a:solidFill>
                  <a:srgbClr val="FF0000"/>
                </a:solidFill>
              </a:rPr>
              <a:t>어떤 제스처인지 파악</a:t>
            </a:r>
            <a:r>
              <a:rPr lang="ko-KR" altLang="en-US" sz="2000" dirty="0" smtClean="0"/>
              <a:t>하는 클래스</a:t>
            </a:r>
            <a:endParaRPr lang="en-US" altLang="ko-KR" sz="2000" dirty="0" smtClean="0"/>
          </a:p>
          <a:p>
            <a:r>
              <a:rPr lang="en-US" altLang="ko-KR" sz="2000" smtClean="0"/>
              <a:t>GestureDetector.OnGestureListener </a:t>
            </a:r>
            <a:r>
              <a:rPr lang="ko-KR" altLang="en-US" sz="2000" smtClean="0"/>
              <a:t>인터페이스와 </a:t>
            </a:r>
            <a:r>
              <a:rPr lang="en-US" altLang="ko-KR" sz="2000" smtClean="0"/>
              <a:t>GestureDetector.OnDoubleTapListener </a:t>
            </a:r>
            <a:r>
              <a:rPr lang="ko-KR" altLang="en-US" sz="2000" smtClean="0"/>
              <a:t>인터페이스의 메소드들을 작성하여 사용</a:t>
            </a:r>
            <a:endParaRPr lang="en-US" altLang="ko-KR" sz="200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94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27536" y="2346881"/>
            <a:ext cx="4961748" cy="64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1212" y="2494473"/>
            <a:ext cx="1462214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View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8178429" y="2494473"/>
            <a:ext cx="1272747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Listener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727536" y="1977549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GestureDetector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70560" y="2494473"/>
            <a:ext cx="1272747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onTouchEvent()</a:t>
            </a:r>
            <a:endParaRPr lang="ko-KR" altLang="en-US" sz="1200"/>
          </a:p>
        </p:txBody>
      </p:sp>
      <p:cxnSp>
        <p:nvCxnSpPr>
          <p:cNvPr id="13" name="직선 연결선 12"/>
          <p:cNvCxnSpPr/>
          <p:nvPr/>
        </p:nvCxnSpPr>
        <p:spPr>
          <a:xfrm>
            <a:off x="2853426" y="2679824"/>
            <a:ext cx="211713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243307" y="2679824"/>
            <a:ext cx="19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69585" y="1602050"/>
            <a:ext cx="352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View.OnGestureListener </a:t>
            </a:r>
            <a:r>
              <a:rPr lang="ko-KR" altLang="en-US" sz="1200" smtClean="0"/>
              <a:t>인터페이스와</a:t>
            </a:r>
            <a:endParaRPr lang="en-US" altLang="ko-KR" sz="1200" smtClean="0"/>
          </a:p>
          <a:p>
            <a:r>
              <a:rPr lang="en-US" altLang="ko-KR" sz="1200" smtClean="0"/>
              <a:t>View.OnDoubleTapListener </a:t>
            </a:r>
            <a:r>
              <a:rPr lang="ko-KR" altLang="en-US" sz="1200" smtClean="0"/>
              <a:t>인터페이스를</a:t>
            </a:r>
            <a:r>
              <a:rPr lang="en-US" altLang="ko-KR" sz="1200" smtClean="0"/>
              <a:t> </a:t>
            </a:r>
            <a:r>
              <a:rPr lang="ko-KR" altLang="en-US" sz="1200" smtClean="0"/>
              <a:t>구현한</a:t>
            </a:r>
            <a:endParaRPr lang="en-US" altLang="ko-KR" sz="1200" smtClean="0"/>
          </a:p>
          <a:p>
            <a:r>
              <a:rPr lang="ko-KR" altLang="en-US" sz="1200" smtClean="0"/>
              <a:t>리스너 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7514" y="4100162"/>
            <a:ext cx="3321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View</a:t>
            </a:r>
            <a:r>
              <a:rPr lang="ko-KR" altLang="en-US" sz="1200" smtClean="0"/>
              <a:t>에 터치이벤트가 발생하면 시스템이 </a:t>
            </a:r>
            <a:r>
              <a:rPr lang="en-US" altLang="ko-KR" sz="1200" smtClean="0"/>
              <a:t>View.OnTouchListener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onTouch </a:t>
            </a:r>
            <a:r>
              <a:rPr lang="ko-KR" altLang="en-US" sz="1200" smtClean="0"/>
              <a:t>메소드를 호출해 줌</a:t>
            </a:r>
            <a:r>
              <a:rPr lang="en-US" altLang="ko-KR" sz="1200" smtClean="0"/>
              <a:t>, </a:t>
            </a:r>
            <a:r>
              <a:rPr lang="ko-KR" altLang="en-US" sz="1200" smtClean="0"/>
              <a:t>이 때 </a:t>
            </a:r>
            <a:r>
              <a:rPr lang="en-US" altLang="ko-KR" sz="1200" smtClean="0"/>
              <a:t>MotionEvent </a:t>
            </a:r>
            <a:r>
              <a:rPr lang="ko-KR" altLang="en-US" sz="1200" smtClean="0"/>
              <a:t>객체가 시스템으로부터 넘어 옴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View.OnTouchListener</a:t>
            </a:r>
            <a:r>
              <a:rPr lang="ko-KR" altLang="en-US" sz="1200"/>
              <a:t>의 </a:t>
            </a:r>
            <a:r>
              <a:rPr lang="en-US" altLang="ko-KR" sz="1200" smtClean="0"/>
              <a:t>onTouch </a:t>
            </a:r>
            <a:r>
              <a:rPr lang="ko-KR" altLang="en-US" sz="1200" smtClean="0"/>
              <a:t>메소드에서 </a:t>
            </a:r>
            <a:r>
              <a:rPr lang="en-US" altLang="ko-KR" sz="1200" smtClean="0"/>
              <a:t>GestureDetector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onTouchEvent </a:t>
            </a:r>
            <a:r>
              <a:rPr lang="ko-KR" altLang="en-US" sz="1200" smtClean="0"/>
              <a:t>메소드를 호출하면서 </a:t>
            </a:r>
            <a:r>
              <a:rPr lang="en-US" altLang="ko-KR" sz="1200" smtClean="0"/>
              <a:t>MotionEvent</a:t>
            </a:r>
            <a:r>
              <a:rPr lang="ko-KR" altLang="en-US" sz="1200" smtClean="0"/>
              <a:t>를 넘겨줌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422258" y="23873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등록</a:t>
            </a:r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4405848" y="3418075"/>
            <a:ext cx="3321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View</a:t>
            </a:r>
            <a:r>
              <a:rPr lang="ko-KR" altLang="en-US" sz="1200" smtClean="0"/>
              <a:t>로부터 넘어오는 연속적인 </a:t>
            </a:r>
            <a:r>
              <a:rPr lang="en-US" altLang="ko-KR" sz="1200" smtClean="0"/>
              <a:t>MotionEvent</a:t>
            </a:r>
            <a:r>
              <a:rPr lang="ko-KR" altLang="en-US" sz="1200" smtClean="0"/>
              <a:t>들을 관찰하다가 특정 제스처에 해당하는 패턴이 감지되면 </a:t>
            </a:r>
            <a:r>
              <a:rPr lang="en-US" altLang="ko-KR" sz="1200" smtClean="0"/>
              <a:t>Listener</a:t>
            </a:r>
            <a:r>
              <a:rPr lang="ko-KR" altLang="en-US" sz="1200" smtClean="0"/>
              <a:t>의 해당 메소드를 호출해 줌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7964182" y="3353118"/>
            <a:ext cx="3321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onScroll,</a:t>
            </a:r>
          </a:p>
          <a:p>
            <a:r>
              <a:rPr lang="en-US" altLang="ko-KR" sz="1200" smtClean="0"/>
              <a:t>onLongPress,</a:t>
            </a:r>
          </a:p>
          <a:p>
            <a:r>
              <a:rPr lang="en-US" altLang="ko-KR" sz="1200" smtClean="0"/>
              <a:t>onDoubleTap </a:t>
            </a:r>
          </a:p>
          <a:p>
            <a:r>
              <a:rPr lang="ko-KR" altLang="en-US" sz="1200" smtClean="0"/>
              <a:t>등의 메소드들이 각 제스처에 대해 적절한 작업을 수행 </a:t>
            </a:r>
            <a:r>
              <a:rPr lang="en-US" altLang="ko-KR" sz="1200" smtClean="0"/>
              <a:t>(</a:t>
            </a:r>
            <a:r>
              <a:rPr lang="ko-KR" altLang="en-US" sz="1200" smtClean="0"/>
              <a:t>각 메소드를 프로그래머가 작성</a:t>
            </a:r>
            <a:r>
              <a:rPr lang="en-US" altLang="ko-KR" sz="1200" smtClean="0"/>
              <a:t>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8450" y="654341"/>
            <a:ext cx="9855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GestureDetector </a:t>
            </a:r>
            <a:r>
              <a:rPr lang="ko-KR" altLang="en-US" sz="2800" smtClean="0"/>
              <a:t>사용법 </a:t>
            </a:r>
            <a:r>
              <a:rPr lang="en-US" altLang="ko-KR" sz="2800" smtClean="0"/>
              <a:t>1 - View</a:t>
            </a:r>
            <a:r>
              <a:rPr lang="ko-KR" altLang="en-US" sz="2800" smtClean="0"/>
              <a:t>의 서브클래스를 작성할 때</a:t>
            </a:r>
            <a:endParaRPr lang="ko-KR" altLang="en-US" sz="280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483187" y="2248381"/>
            <a:ext cx="162049" cy="209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01867" y="3256473"/>
            <a:ext cx="1833931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View.OnTouchListener</a:t>
            </a:r>
            <a:endParaRPr lang="ko-KR" altLang="en-US" sz="1200"/>
          </a:p>
        </p:txBody>
      </p:sp>
      <p:cxnSp>
        <p:nvCxnSpPr>
          <p:cNvPr id="28" name="직선 화살표 연결선 27"/>
          <p:cNvCxnSpPr>
            <a:stCxn id="26" idx="0"/>
            <a:endCxn id="4" idx="2"/>
          </p:cNvCxnSpPr>
          <p:nvPr/>
        </p:nvCxnSpPr>
        <p:spPr>
          <a:xfrm flipV="1">
            <a:off x="2118833" y="2865175"/>
            <a:ext cx="3486" cy="39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22319" y="29326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등록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4278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27536" y="2346881"/>
            <a:ext cx="4961748" cy="64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1212" y="2494473"/>
            <a:ext cx="1462214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View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8178429" y="2494473"/>
            <a:ext cx="1272747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Listener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4727536" y="1977549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GestureDetector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70560" y="2494473"/>
            <a:ext cx="1272747" cy="3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onTouchEvent()</a:t>
            </a:r>
            <a:endParaRPr lang="ko-KR" altLang="en-US" sz="1200"/>
          </a:p>
        </p:txBody>
      </p:sp>
      <p:cxnSp>
        <p:nvCxnSpPr>
          <p:cNvPr id="13" name="직선 연결선 12"/>
          <p:cNvCxnSpPr/>
          <p:nvPr/>
        </p:nvCxnSpPr>
        <p:spPr>
          <a:xfrm>
            <a:off x="2853426" y="2679824"/>
            <a:ext cx="211713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243307" y="2679824"/>
            <a:ext cx="19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69585" y="1602050"/>
            <a:ext cx="352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View.OnGestureListener </a:t>
            </a:r>
            <a:r>
              <a:rPr lang="ko-KR" altLang="en-US" sz="1200" smtClean="0"/>
              <a:t>인터페이스와</a:t>
            </a:r>
            <a:endParaRPr lang="en-US" altLang="ko-KR" sz="1200" smtClean="0"/>
          </a:p>
          <a:p>
            <a:r>
              <a:rPr lang="en-US" altLang="ko-KR" sz="1200" smtClean="0"/>
              <a:t>View.OnDoubleTapListener </a:t>
            </a:r>
            <a:r>
              <a:rPr lang="ko-KR" altLang="en-US" sz="1200" smtClean="0"/>
              <a:t>인터페이스를</a:t>
            </a:r>
            <a:r>
              <a:rPr lang="en-US" altLang="ko-KR" sz="1200" smtClean="0"/>
              <a:t> </a:t>
            </a:r>
            <a:r>
              <a:rPr lang="ko-KR" altLang="en-US" sz="1200" smtClean="0"/>
              <a:t>구현한</a:t>
            </a:r>
            <a:endParaRPr lang="en-US" altLang="ko-KR" sz="1200" smtClean="0"/>
          </a:p>
          <a:p>
            <a:r>
              <a:rPr lang="ko-KR" altLang="en-US" sz="1200" smtClean="0"/>
              <a:t>리스너 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7514" y="3398196"/>
            <a:ext cx="3321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View</a:t>
            </a:r>
            <a:r>
              <a:rPr lang="ko-KR" altLang="en-US" sz="1200" smtClean="0"/>
              <a:t>에 터치이벤트가 발생하면 시스템이 </a:t>
            </a:r>
            <a:r>
              <a:rPr lang="en-US" altLang="ko-KR" sz="1200" smtClean="0"/>
              <a:t>View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onTouchEvent </a:t>
            </a:r>
            <a:r>
              <a:rPr lang="ko-KR" altLang="en-US" sz="1200" smtClean="0"/>
              <a:t>메소드를 호출해 줌</a:t>
            </a:r>
            <a:r>
              <a:rPr lang="en-US" altLang="ko-KR" sz="1200" smtClean="0"/>
              <a:t>, </a:t>
            </a:r>
            <a:r>
              <a:rPr lang="ko-KR" altLang="en-US" sz="1200" smtClean="0"/>
              <a:t>이 때 </a:t>
            </a:r>
            <a:r>
              <a:rPr lang="en-US" altLang="ko-KR" sz="1200" smtClean="0"/>
              <a:t>MotionEvent </a:t>
            </a:r>
            <a:r>
              <a:rPr lang="ko-KR" altLang="en-US" sz="1200" smtClean="0"/>
              <a:t>객체가 시스템으로부터 넘어 옴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View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onTouchEvent </a:t>
            </a:r>
            <a:r>
              <a:rPr lang="ko-KR" altLang="en-US" sz="1200" smtClean="0"/>
              <a:t>메소드에서 </a:t>
            </a:r>
            <a:r>
              <a:rPr lang="en-US" altLang="ko-KR" sz="1200" smtClean="0"/>
              <a:t>GestureDetector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onTouchEvent </a:t>
            </a:r>
            <a:r>
              <a:rPr lang="ko-KR" altLang="en-US" sz="1200" smtClean="0"/>
              <a:t>메소드를 호출하면서 </a:t>
            </a:r>
            <a:r>
              <a:rPr lang="en-US" altLang="ko-KR" sz="1200" smtClean="0"/>
              <a:t>MotionEvent</a:t>
            </a:r>
            <a:r>
              <a:rPr lang="ko-KR" altLang="en-US" sz="1200" smtClean="0"/>
              <a:t>를 넘겨줌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3422258" y="23873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등록</a:t>
            </a:r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4405848" y="3418075"/>
            <a:ext cx="3321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View</a:t>
            </a:r>
            <a:r>
              <a:rPr lang="ko-KR" altLang="en-US" sz="1200" smtClean="0"/>
              <a:t>로부터 넘어오는 연속적인 </a:t>
            </a:r>
            <a:r>
              <a:rPr lang="en-US" altLang="ko-KR" sz="1200" smtClean="0"/>
              <a:t>MotionEvent</a:t>
            </a:r>
            <a:r>
              <a:rPr lang="ko-KR" altLang="en-US" sz="1200" smtClean="0"/>
              <a:t>들을 관찰하다가 특정 제스처에 해당하는 패턴이 감지되면 </a:t>
            </a:r>
            <a:r>
              <a:rPr lang="en-US" altLang="ko-KR" sz="1200" smtClean="0"/>
              <a:t>Listener</a:t>
            </a:r>
            <a:r>
              <a:rPr lang="ko-KR" altLang="en-US" sz="1200" smtClean="0"/>
              <a:t>의 해당 메소드를 호출해 줌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7964182" y="3353118"/>
            <a:ext cx="3321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onScroll,</a:t>
            </a:r>
          </a:p>
          <a:p>
            <a:r>
              <a:rPr lang="en-US" altLang="ko-KR" sz="1200" smtClean="0"/>
              <a:t>onLongPress,</a:t>
            </a:r>
          </a:p>
          <a:p>
            <a:r>
              <a:rPr lang="en-US" altLang="ko-KR" sz="1200" smtClean="0"/>
              <a:t>onDoubleTap </a:t>
            </a:r>
          </a:p>
          <a:p>
            <a:r>
              <a:rPr lang="ko-KR" altLang="en-US" sz="1200" smtClean="0"/>
              <a:t>등의 메소드들이 각 제스처에 대해 적절한 작업을 수행 </a:t>
            </a:r>
            <a:r>
              <a:rPr lang="en-US" altLang="ko-KR" sz="1200" smtClean="0"/>
              <a:t>(</a:t>
            </a:r>
            <a:r>
              <a:rPr lang="ko-KR" altLang="en-US" sz="1200" smtClean="0"/>
              <a:t>각 메소드를 프로그래머가 작성</a:t>
            </a:r>
            <a:r>
              <a:rPr lang="en-US" altLang="ko-KR" sz="1200" smtClean="0"/>
              <a:t>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3684" y="654341"/>
            <a:ext cx="734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GestureDetector </a:t>
            </a:r>
            <a:r>
              <a:rPr lang="ko-KR" altLang="en-US" sz="2800" smtClean="0"/>
              <a:t>사용법 </a:t>
            </a:r>
            <a:r>
              <a:rPr lang="en-US" altLang="ko-KR" sz="2800" smtClean="0"/>
              <a:t>2 - View </a:t>
            </a:r>
            <a:r>
              <a:rPr lang="ko-KR" altLang="en-US" sz="2800" smtClean="0"/>
              <a:t>한 개일 때</a:t>
            </a:r>
            <a:endParaRPr lang="ko-KR" altLang="en-US" sz="280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483187" y="2248381"/>
            <a:ext cx="162049" cy="209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28073" y="2161309"/>
            <a:ext cx="3541254" cy="3408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7451" y="5606479"/>
            <a:ext cx="269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사용법 </a:t>
            </a:r>
            <a:r>
              <a:rPr lang="en-US" altLang="ko-KR" sz="1200" smtClean="0">
                <a:solidFill>
                  <a:srgbClr val="FF0000"/>
                </a:solidFill>
              </a:rPr>
              <a:t>1</a:t>
            </a:r>
            <a:r>
              <a:rPr lang="ko-KR" altLang="en-US" sz="1200" smtClean="0">
                <a:solidFill>
                  <a:srgbClr val="FF0000"/>
                </a:solidFill>
              </a:rPr>
              <a:t>과 비교하면 이 부분만 다름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4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4</a:t>
            </a:r>
            <a:r>
              <a:rPr lang="ko-KR" altLang="en-US" sz="5400" dirty="0" smtClean="0"/>
              <a:t>주 전반부 이벤트 처리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4328"/>
          </a:xfrm>
        </p:spPr>
        <p:txBody>
          <a:bodyPr>
            <a:no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4</a:t>
            </a:r>
            <a:r>
              <a:rPr lang="ko-KR" altLang="en-US" sz="1050" dirty="0"/>
              <a:t>주차 </a:t>
            </a:r>
            <a:r>
              <a:rPr lang="en-US" altLang="ko-KR" sz="1050" dirty="0"/>
              <a:t>– </a:t>
            </a:r>
            <a:r>
              <a:rPr lang="ko-KR" altLang="en-US" sz="1050" dirty="0"/>
              <a:t>교재 </a:t>
            </a:r>
            <a:r>
              <a:rPr lang="en-US" altLang="ko-KR" sz="1050" dirty="0"/>
              <a:t>4</a:t>
            </a:r>
            <a:r>
              <a:rPr lang="ko-KR" altLang="en-US" sz="1050" dirty="0"/>
              <a:t>장 전반부</a:t>
            </a:r>
            <a:r>
              <a:rPr lang="en-US" altLang="ko-KR" sz="1050" dirty="0"/>
              <a:t>, </a:t>
            </a:r>
            <a:r>
              <a:rPr lang="ko-KR" altLang="en-US" sz="1050" dirty="0"/>
              <a:t>이벤트 처리 </a:t>
            </a:r>
            <a:r>
              <a:rPr lang="en-US" altLang="ko-KR" sz="1050" dirty="0"/>
              <a:t>(pp. 332-382)</a:t>
            </a:r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아래 내용 제외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04-2 </a:t>
            </a:r>
            <a:r>
              <a:rPr lang="ko-KR" altLang="en-US" sz="1050" dirty="0"/>
              <a:t>토스트와 대화상자</a:t>
            </a:r>
            <a:endParaRPr lang="en-US" altLang="ko-KR" sz="1050" dirty="0"/>
          </a:p>
          <a:p>
            <a:r>
              <a:rPr lang="en-US" altLang="ko-KR" sz="1050" dirty="0"/>
              <a:t>04-3 </a:t>
            </a:r>
            <a:r>
              <a:rPr lang="ko-KR" altLang="en-US" sz="1050" dirty="0" err="1"/>
              <a:t>프로그레스바</a:t>
            </a:r>
            <a:r>
              <a:rPr lang="ko-KR" altLang="en-US" sz="1050" dirty="0"/>
              <a:t>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GestureDetector </a:t>
            </a:r>
            <a:r>
              <a:rPr lang="ko-KR" altLang="en-US" sz="4000" smtClean="0"/>
              <a:t>사용법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mtClean="0"/>
              <a:t>GestureDetector.OnGestureListener </a:t>
            </a:r>
            <a:r>
              <a:rPr lang="ko-KR" altLang="en-US" sz="1600" smtClean="0"/>
              <a:t>인터페이스와 </a:t>
            </a:r>
            <a:r>
              <a:rPr lang="en-US" altLang="ko-KR" sz="1600" smtClean="0"/>
              <a:t>GestureDetector.OnDoubleTapListener </a:t>
            </a:r>
            <a:r>
              <a:rPr lang="ko-KR" altLang="en-US" sz="1600" smtClean="0"/>
              <a:t>인터페이스를 구현한 클래스 선언  </a:t>
            </a:r>
            <a:r>
              <a:rPr lang="en-US" altLang="ko-KR" sz="1600" smtClean="0"/>
              <a:t>--&gt; </a:t>
            </a:r>
            <a:r>
              <a:rPr lang="en-US" altLang="ko-KR" sz="1600" smtClean="0">
                <a:solidFill>
                  <a:srgbClr val="FF0000"/>
                </a:solidFill>
              </a:rPr>
              <a:t>MyListener</a:t>
            </a:r>
          </a:p>
          <a:p>
            <a:r>
              <a:rPr lang="en-US" altLang="ko-KR" sz="1600" smtClean="0"/>
              <a:t>Activity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onCreate </a:t>
            </a:r>
            <a:r>
              <a:rPr lang="ko-KR" altLang="en-US" sz="1600" smtClean="0"/>
              <a:t>메소드에서 </a:t>
            </a:r>
            <a:r>
              <a:rPr lang="en-US" altLang="ko-KR" sz="1600" smtClean="0"/>
              <a:t>GestureDetector </a:t>
            </a:r>
            <a:r>
              <a:rPr lang="ko-KR" altLang="en-US" sz="1600" smtClean="0"/>
              <a:t>객체 구성</a:t>
            </a:r>
            <a:r>
              <a:rPr lang="en-US" altLang="ko-KR" sz="1600" smtClean="0"/>
              <a:t>(</a:t>
            </a:r>
            <a:r>
              <a:rPr lang="ko-KR" altLang="en-US" sz="1600" smtClean="0"/>
              <a:t>이 때 </a:t>
            </a:r>
            <a:r>
              <a:rPr lang="en-US" altLang="ko-KR" sz="1600" smtClean="0"/>
              <a:t>MyListener </a:t>
            </a:r>
            <a:r>
              <a:rPr lang="ko-KR" altLang="en-US" sz="1600" smtClean="0"/>
              <a:t>객체를 인자로 주어야 함</a:t>
            </a:r>
            <a:r>
              <a:rPr lang="en-US" altLang="ko-KR" sz="1600" smtClean="0"/>
              <a:t>)</a:t>
            </a:r>
          </a:p>
          <a:p>
            <a:pPr marL="457200" lvl="1" indent="0">
              <a:buNone/>
            </a:pPr>
            <a:r>
              <a:rPr lang="en-US" altLang="ko-KR" sz="1600" smtClean="0">
                <a:solidFill>
                  <a:srgbClr val="FF0000"/>
                </a:solidFill>
              </a:rPr>
              <a:t>mGestureDetector </a:t>
            </a:r>
            <a:r>
              <a:rPr lang="en-US" altLang="ko-KR" sz="1600">
                <a:solidFill>
                  <a:srgbClr val="FF0000"/>
                </a:solidFill>
              </a:rPr>
              <a:t>= new GestureDetector(this, new </a:t>
            </a:r>
            <a:r>
              <a:rPr lang="en-US" altLang="ko-KR" sz="1600" smtClean="0">
                <a:solidFill>
                  <a:srgbClr val="FF0000"/>
                </a:solidFill>
              </a:rPr>
              <a:t>MyListener</a:t>
            </a:r>
            <a:r>
              <a:rPr lang="en-US" altLang="ko-KR" sz="1600">
                <a:solidFill>
                  <a:srgbClr val="FF0000"/>
                </a:solidFill>
              </a:rPr>
              <a:t>());</a:t>
            </a:r>
          </a:p>
          <a:p>
            <a:r>
              <a:rPr lang="en-US" altLang="ko-KR" sz="1600" smtClean="0"/>
              <a:t>Activity</a:t>
            </a:r>
            <a:r>
              <a:rPr lang="ko-KR" altLang="en-US" sz="1600" smtClean="0"/>
              <a:t>에 별도로 등록한 </a:t>
            </a:r>
            <a:r>
              <a:rPr lang="en-US" altLang="ko-KR" sz="1600" smtClean="0"/>
              <a:t>View.onTouchListener</a:t>
            </a:r>
            <a:r>
              <a:rPr lang="ko-KR" altLang="en-US" sz="1600" smtClean="0"/>
              <a:t>의</a:t>
            </a:r>
            <a:r>
              <a:rPr lang="en-US" altLang="ko-KR" sz="1600" smtClean="0"/>
              <a:t> onTouch </a:t>
            </a:r>
            <a:r>
              <a:rPr lang="ko-KR" altLang="en-US" sz="1600" smtClean="0"/>
              <a:t>메소드에서 </a:t>
            </a:r>
            <a:r>
              <a:rPr lang="en-US" altLang="ko-KR" sz="1600" smtClean="0"/>
              <a:t>GestureDetector</a:t>
            </a:r>
            <a:r>
              <a:rPr lang="ko-KR" altLang="en-US" sz="1600" smtClean="0"/>
              <a:t>의 </a:t>
            </a:r>
            <a:r>
              <a:rPr lang="en-US" altLang="ko-KR" sz="1600" smtClean="0"/>
              <a:t>onTouchEvent </a:t>
            </a:r>
            <a:r>
              <a:rPr lang="ko-KR" altLang="en-US" sz="1600" smtClean="0"/>
              <a:t>호출</a:t>
            </a:r>
            <a:endParaRPr lang="en-US" altLang="ko-KR" sz="1600"/>
          </a:p>
          <a:p>
            <a:pPr marL="457200" lvl="1" indent="0">
              <a:buNone/>
            </a:pPr>
            <a:r>
              <a:rPr lang="en-US" altLang="ko-KR" sz="1600" smtClean="0">
                <a:solidFill>
                  <a:srgbClr val="FF0000"/>
                </a:solidFill>
              </a:rPr>
              <a:t>onTouch(MotionEvent </a:t>
            </a:r>
            <a:r>
              <a:rPr lang="en-US" altLang="ko-KR" sz="1600">
                <a:solidFill>
                  <a:srgbClr val="FF0000"/>
                </a:solidFill>
              </a:rPr>
              <a:t>event</a:t>
            </a:r>
            <a:r>
              <a:rPr lang="en-US" altLang="ko-KR" sz="1600" smtClean="0">
                <a:solidFill>
                  <a:srgbClr val="FF0000"/>
                </a:solidFill>
              </a:rPr>
              <a:t>) {</a:t>
            </a:r>
            <a:endParaRPr lang="en-US" altLang="ko-KR" sz="160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sz="1600" smtClean="0">
                <a:solidFill>
                  <a:srgbClr val="FF0000"/>
                </a:solidFill>
              </a:rPr>
              <a:t>     mGestureDetector.onTouchEvent(event);</a:t>
            </a:r>
          </a:p>
          <a:p>
            <a:pPr marL="457200" lvl="1" indent="0">
              <a:buNone/>
            </a:pPr>
            <a:r>
              <a:rPr lang="en-US" altLang="ko-KR" sz="1600">
                <a:solidFill>
                  <a:srgbClr val="FF0000"/>
                </a:solidFill>
              </a:rPr>
              <a:t>}</a:t>
            </a:r>
          </a:p>
          <a:p>
            <a:endParaRPr lang="en-US" altLang="ko-KR" sz="1600" dirty="0" smtClean="0"/>
          </a:p>
          <a:p>
            <a:pPr lvl="1"/>
            <a:endParaRPr lang="en-US" altLang="ko-KR" sz="14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6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GestureDetector.OnGestureListener </a:t>
            </a:r>
            <a:r>
              <a:rPr lang="en-US" altLang="ko-KR" sz="2800" smtClean="0"/>
              <a:t>methods</a:t>
            </a:r>
            <a:br>
              <a:rPr lang="en-US" altLang="ko-KR" sz="2800" smtClean="0"/>
            </a:br>
            <a:r>
              <a:rPr lang="en-US" altLang="ko-KR" sz="2800" smtClean="0"/>
              <a:t>GestureDetector.OnDoubleTapListener </a:t>
            </a:r>
            <a:r>
              <a:rPr lang="en-US" altLang="ko-KR" sz="2800"/>
              <a:t>methods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66400"/>
              </p:ext>
            </p:extLst>
          </p:nvPr>
        </p:nvGraphicFramePr>
        <p:xfrm>
          <a:off x="646772" y="1732971"/>
          <a:ext cx="11128916" cy="38385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53628"/>
                <a:gridCol w="8575288"/>
              </a:tblGrid>
              <a:tr h="2468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제스처 종류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6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언제 호출되나</a:t>
                      </a:r>
                      <a:r>
                        <a:rPr lang="en-US" altLang="ko-KR" sz="160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</a:tr>
              <a:tr h="246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onDown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every down</a:t>
                      </a:r>
                      <a:r>
                        <a:rPr lang="en-US" altLang="ko-KR" sz="1600" baseline="0" smtClean="0"/>
                        <a:t> event, </a:t>
                      </a:r>
                      <a:r>
                        <a:rPr lang="ko-KR" altLang="en-US" sz="1600" baseline="0" smtClean="0"/>
                        <a:t>모든 이벤트 선두에는 </a:t>
                      </a:r>
                      <a:r>
                        <a:rPr lang="en-US" altLang="ko-KR" sz="1600" baseline="0" smtClean="0"/>
                        <a:t>down event</a:t>
                      </a:r>
                      <a:r>
                        <a:rPr lang="ko-KR" altLang="en-US" sz="1600" baseline="0" smtClean="0"/>
                        <a:t>가 온다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246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onShowPress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down, and</a:t>
                      </a:r>
                      <a:r>
                        <a:rPr lang="en-US" altLang="ko-KR" sz="1600" baseline="0" smtClean="0"/>
                        <a:t> not move or up yet, </a:t>
                      </a:r>
                      <a:r>
                        <a:rPr lang="ko-KR" altLang="en-US" sz="1600" baseline="0" smtClean="0"/>
                        <a:t>선택된 아이템을 </a:t>
                      </a:r>
                      <a:r>
                        <a:rPr lang="en-US" altLang="ko-KR" sz="1600" baseline="0" smtClean="0"/>
                        <a:t>highlight</a:t>
                      </a:r>
                      <a:r>
                        <a:rPr lang="ko-KR" altLang="en-US" sz="1600" baseline="0" smtClean="0"/>
                        <a:t>할 때 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246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onSingleTapUp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down and up, </a:t>
                      </a:r>
                      <a:r>
                        <a:rPr lang="ko-KR" altLang="en-US" sz="1600" smtClean="0"/>
                        <a:t>더블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탭인 경우에도 이 이벤트가 발생한다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26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onSingleTapConfirmed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 tap</a:t>
                      </a:r>
                      <a:r>
                        <a:rPr lang="ko-KR" altLang="en-US" sz="1600" smtClean="0"/>
                        <a:t>이 아니고 </a:t>
                      </a:r>
                      <a:r>
                        <a:rPr lang="en-US" altLang="ko-KR" sz="1600" smtClean="0"/>
                        <a:t>single tap</a:t>
                      </a:r>
                      <a:r>
                        <a:rPr lang="ko-KR" altLang="en-US" sz="1600" smtClean="0"/>
                        <a:t>인 것이라는 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확신</a:t>
                      </a:r>
                      <a:r>
                        <a:rPr lang="ko-KR" altLang="en-US" sz="1600" smtClean="0"/>
                        <a:t>이 들 때 호출됨</a:t>
                      </a:r>
                      <a:endParaRPr lang="ko-KR" altLang="en-US" sz="1600" dirty="0"/>
                    </a:p>
                  </a:txBody>
                  <a:tcPr/>
                </a:tc>
              </a:tr>
              <a:tr h="246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onDoubleTab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8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onDoubleTapEvent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Double</a:t>
                      </a:r>
                      <a:r>
                        <a:rPr lang="en-US" altLang="ko-KR" sz="1600" baseline="0" smtClean="0"/>
                        <a:t> tap</a:t>
                      </a:r>
                      <a:r>
                        <a:rPr lang="ko-KR" altLang="en-US" sz="1600" baseline="0" smtClean="0"/>
                        <a:t>을 구성하는 </a:t>
                      </a:r>
                      <a:r>
                        <a:rPr lang="en-US" altLang="ko-KR" sz="1600" baseline="0" smtClean="0"/>
                        <a:t>up, down </a:t>
                      </a:r>
                      <a:r>
                        <a:rPr lang="ko-KR" altLang="en-US" sz="1600" baseline="0" smtClean="0"/>
                        <a:t>이벤트마다 호출됨</a:t>
                      </a:r>
                      <a:endParaRPr lang="ko-KR" altLang="en-US" sz="1600" dirty="0"/>
                    </a:p>
                  </a:txBody>
                  <a:tcPr/>
                </a:tc>
              </a:tr>
              <a:tr h="38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onScroll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down and move, </a:t>
                      </a:r>
                      <a:r>
                        <a:rPr lang="ko-KR" altLang="en-US" sz="1600" smtClean="0"/>
                        <a:t>초기 </a:t>
                      </a:r>
                      <a:r>
                        <a:rPr lang="en-US" altLang="ko-KR" sz="1600" smtClean="0"/>
                        <a:t>down event</a:t>
                      </a:r>
                      <a:r>
                        <a:rPr lang="ko-KR" altLang="en-US" sz="1600" smtClean="0"/>
                        <a:t>와 최근 </a:t>
                      </a:r>
                      <a:r>
                        <a:rPr lang="en-US" altLang="ko-KR" sz="1600" smtClean="0"/>
                        <a:t>move event</a:t>
                      </a:r>
                      <a:r>
                        <a:rPr lang="ko-KR" altLang="en-US" sz="1600" smtClean="0"/>
                        <a:t>와 두 </a:t>
                      </a:r>
                      <a:r>
                        <a:rPr lang="en-US" altLang="ko-KR" sz="1600" smtClean="0"/>
                        <a:t>event</a:t>
                      </a:r>
                      <a:r>
                        <a:rPr lang="ko-KR" altLang="en-US" sz="1600" smtClean="0"/>
                        <a:t>간 거리가</a:t>
                      </a:r>
                      <a:r>
                        <a:rPr lang="ko-KR" altLang="en-US" sz="1600" baseline="0" smtClean="0"/>
                        <a:t> 공급된다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85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onFling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down and move, </a:t>
                      </a:r>
                      <a:r>
                        <a:rPr lang="ko-KR" altLang="en-US" sz="1600" smtClean="0"/>
                        <a:t>초기 </a:t>
                      </a:r>
                      <a:r>
                        <a:rPr lang="en-US" altLang="ko-KR" sz="1600" smtClean="0"/>
                        <a:t>down event</a:t>
                      </a:r>
                      <a:r>
                        <a:rPr lang="ko-KR" altLang="en-US" sz="1600" smtClean="0"/>
                        <a:t>와 최근 </a:t>
                      </a:r>
                      <a:r>
                        <a:rPr lang="en-US" altLang="ko-KR" sz="1600" smtClean="0"/>
                        <a:t>move event</a:t>
                      </a:r>
                      <a:r>
                        <a:rPr lang="ko-KR" altLang="en-US" sz="1600" smtClean="0"/>
                        <a:t>와 움직이는 속도가</a:t>
                      </a:r>
                      <a:r>
                        <a:rPr lang="ko-KR" altLang="en-US" sz="1600" baseline="0" smtClean="0"/>
                        <a:t> 공급된다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246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onLongPress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435" y="5865545"/>
            <a:ext cx="69726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Scroll</a:t>
            </a:r>
            <a:r>
              <a:rPr lang="ko-KR" altLang="en-US" smtClean="0"/>
              <a:t>인지 </a:t>
            </a:r>
            <a:r>
              <a:rPr lang="en-US" altLang="ko-KR" smtClean="0"/>
              <a:t>Fling</a:t>
            </a:r>
            <a:r>
              <a:rPr lang="ko-KR" altLang="en-US" smtClean="0"/>
              <a:t>인지 누가 판단하나</a:t>
            </a:r>
            <a:r>
              <a:rPr lang="en-US" altLang="ko-KR" smtClean="0"/>
              <a:t>? GestureDetector</a:t>
            </a:r>
            <a:r>
              <a:rPr lang="ko-KR" altLang="en-US" smtClean="0"/>
              <a:t>가 판단한다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누구의 </a:t>
            </a:r>
            <a:r>
              <a:rPr lang="ko-KR" altLang="en-US" smtClean="0">
                <a:solidFill>
                  <a:srgbClr val="FF0000"/>
                </a:solidFill>
              </a:rPr>
              <a:t>확신</a:t>
            </a:r>
            <a:r>
              <a:rPr lang="en-US" altLang="ko-KR" smtClean="0"/>
              <a:t>? - GestureDetector</a:t>
            </a:r>
            <a:r>
              <a:rPr lang="ko-KR" altLang="en-US" smtClean="0"/>
              <a:t>의 확신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4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Tracking Movement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smtClean="0"/>
              <a:t>터치 위치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압력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크기가 </a:t>
            </a:r>
            <a:r>
              <a:rPr lang="ko-KR" altLang="en-US" sz="2000" smtClean="0">
                <a:solidFill>
                  <a:srgbClr val="FF0000"/>
                </a:solidFill>
              </a:rPr>
              <a:t>변할 때마다 </a:t>
            </a:r>
            <a:r>
              <a:rPr lang="en-US" altLang="ko-KR" sz="2000" smtClean="0"/>
              <a:t>onTouchEvent()</a:t>
            </a:r>
            <a:r>
              <a:rPr lang="ko-KR" altLang="en-US" sz="2000" smtClean="0"/>
              <a:t>가 호출된다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각 호출마다 </a:t>
            </a:r>
            <a:r>
              <a:rPr lang="en-US" altLang="ko-KR" sz="2000" smtClean="0"/>
              <a:t>ACTION_MOVE event</a:t>
            </a:r>
            <a:r>
              <a:rPr lang="ko-KR" altLang="en-US" sz="2000" smtClean="0"/>
              <a:t>가 공급된다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r>
              <a:rPr lang="en-US" altLang="ko-KR" sz="2000" smtClean="0">
                <a:solidFill>
                  <a:srgbClr val="FF0000"/>
                </a:solidFill>
              </a:rPr>
              <a:t>movement-based </a:t>
            </a:r>
            <a:r>
              <a:rPr lang="en-US" altLang="ko-KR" sz="2000">
                <a:solidFill>
                  <a:srgbClr val="FF0000"/>
                </a:solidFill>
              </a:rPr>
              <a:t>gestures </a:t>
            </a:r>
            <a:r>
              <a:rPr lang="en-US" altLang="ko-KR" sz="2000"/>
              <a:t>(such as a swipe) and </a:t>
            </a:r>
            <a:r>
              <a:rPr lang="en-US" altLang="ko-KR" sz="2000">
                <a:solidFill>
                  <a:srgbClr val="FF0000"/>
                </a:solidFill>
              </a:rPr>
              <a:t>non-movement gestures </a:t>
            </a:r>
            <a:r>
              <a:rPr lang="en-US" altLang="ko-KR" sz="2000"/>
              <a:t>(such as a single tap</a:t>
            </a:r>
            <a:r>
              <a:rPr lang="en-US" altLang="ko-KR" sz="2000" smtClean="0"/>
              <a:t>)</a:t>
            </a:r>
          </a:p>
          <a:p>
            <a:r>
              <a:rPr lang="en-US" altLang="ko-KR" sz="2000" smtClean="0"/>
              <a:t>"Touch slop" - </a:t>
            </a:r>
            <a:r>
              <a:rPr lang="en-US" altLang="ko-KR" sz="2000"/>
              <a:t>distance in pixels a user's touch can wander before the gesture is interpreted as a movement-based gesture. </a:t>
            </a:r>
            <a:r>
              <a:rPr lang="en-US" altLang="ko-KR" sz="2000" smtClean="0"/>
              <a:t> (slop - </a:t>
            </a:r>
            <a:r>
              <a:rPr lang="ko-KR" altLang="en-US" sz="2000" smtClean="0"/>
              <a:t>출렁임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움직임 추적 방법</a:t>
            </a:r>
            <a:endParaRPr lang="en-US" altLang="ko-KR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80662"/>
            <a:ext cx="1074791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ko-KR" sz="2000">
                <a:solidFill>
                  <a:srgbClr val="FF0000"/>
                </a:solidFill>
              </a:rPr>
              <a:t>S</a:t>
            </a:r>
            <a:r>
              <a:rPr lang="en-US" altLang="ko-KR" sz="2000" smtClean="0">
                <a:solidFill>
                  <a:srgbClr val="FF0000"/>
                </a:solidFill>
              </a:rPr>
              <a:t>tarting </a:t>
            </a:r>
            <a:r>
              <a:rPr lang="en-US" altLang="ko-KR" sz="2000">
                <a:solidFill>
                  <a:srgbClr val="FF0000"/>
                </a:solidFill>
              </a:rPr>
              <a:t>and ending position </a:t>
            </a:r>
            <a:r>
              <a:rPr lang="en-US" altLang="ko-KR" sz="2000"/>
              <a:t>of a pointer (for example, move an on-screen object from point A to point B).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ko-KR" sz="2000" smtClean="0">
                <a:solidFill>
                  <a:srgbClr val="FF0000"/>
                </a:solidFill>
              </a:rPr>
              <a:t>Direction</a:t>
            </a:r>
            <a:r>
              <a:rPr lang="en-US" altLang="ko-KR" sz="2000" smtClean="0"/>
              <a:t> </a:t>
            </a:r>
            <a:r>
              <a:rPr lang="en-US" altLang="ko-KR" sz="2000"/>
              <a:t>the pointer is </a:t>
            </a:r>
            <a:r>
              <a:rPr lang="en-US" altLang="ko-KR" sz="2000" smtClean="0"/>
              <a:t>traveling.</a:t>
            </a:r>
            <a:endParaRPr lang="en-US" altLang="ko-KR" sz="200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ko-KR" sz="2000">
                <a:solidFill>
                  <a:srgbClr val="FF0000"/>
                </a:solidFill>
              </a:rPr>
              <a:t>History</a:t>
            </a:r>
            <a:r>
              <a:rPr lang="en-US" altLang="ko-KR" sz="2000"/>
              <a:t>. </a:t>
            </a:r>
            <a:endParaRPr lang="en-US" altLang="ko-KR" sz="2000" smtClean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ko-KR" sz="1800" smtClean="0"/>
              <a:t>MotionEvent.getHistorySize() - down event</a:t>
            </a:r>
            <a:r>
              <a:rPr lang="ko-KR" altLang="en-US" sz="1800" smtClean="0"/>
              <a:t>부터 지금까지 이벤트가 몇 번 발생했나 알 수 있음</a:t>
            </a:r>
            <a:endParaRPr lang="en-US" altLang="ko-KR" sz="1800" smtClean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ko-KR" sz="1800"/>
              <a:t>MotionEvent.getHistorical&lt;Value</a:t>
            </a:r>
            <a:r>
              <a:rPr lang="en-US" altLang="ko-KR" sz="1800" smtClean="0"/>
              <a:t>&gt; - Obtain </a:t>
            </a:r>
            <a:r>
              <a:rPr lang="en-US" altLang="ko-KR" sz="1800"/>
              <a:t>the positions, sizes, time, and pressures of each of the historical </a:t>
            </a:r>
            <a:r>
              <a:rPr lang="en-US" altLang="ko-KR" sz="1800" smtClean="0"/>
              <a:t>events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ko-KR" sz="1800" smtClean="0"/>
              <a:t>Useful </a:t>
            </a:r>
            <a:r>
              <a:rPr lang="en-US" altLang="ko-KR" sz="1800"/>
              <a:t>when rendering a trail of the user's finger, such as for touch </a:t>
            </a:r>
            <a:r>
              <a:rPr lang="en-US" altLang="ko-KR" sz="1800" smtClean="0"/>
              <a:t>drawing</a:t>
            </a:r>
            <a:endParaRPr lang="en-US" altLang="ko-KR" sz="180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ko-KR" sz="2000" smtClean="0">
                <a:solidFill>
                  <a:srgbClr val="FF0000"/>
                </a:solidFill>
              </a:rPr>
              <a:t>Velocity</a:t>
            </a:r>
            <a:r>
              <a:rPr lang="en-US" altLang="ko-KR" sz="2000" smtClean="0"/>
              <a:t> </a:t>
            </a:r>
            <a:r>
              <a:rPr lang="en-US" altLang="ko-KR" sz="2000"/>
              <a:t>of the </a:t>
            </a:r>
            <a:r>
              <a:rPr lang="en-US" altLang="ko-KR" sz="2000" smtClean="0"/>
              <a:t>pointer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ko-KR" sz="1400" smtClean="0"/>
              <a:t>(GestureDetector</a:t>
            </a:r>
            <a:r>
              <a:rPr lang="ko-KR" altLang="en-US" sz="1400" smtClean="0"/>
              <a:t>의 표준 제스처 검출 기능에 의지하지 않고 나름대로 터치이벤트들을 분석하여 나름대로의 맞춤형 속도 기반 제스처를 검출하고자 하는 경우를 속도를 계산해주는 </a:t>
            </a:r>
            <a:r>
              <a:rPr lang="en-US" altLang="ko-KR" sz="1400" smtClean="0"/>
              <a:t>VelocityTracker</a:t>
            </a:r>
            <a:r>
              <a:rPr lang="ko-KR" altLang="en-US" sz="1400" smtClean="0"/>
              <a:t>를 이용할 수 있다</a:t>
            </a:r>
            <a:r>
              <a:rPr lang="en-US" altLang="ko-KR" sz="1400" smtClean="0"/>
              <a:t>.)</a:t>
            </a:r>
            <a:endParaRPr lang="en-US" altLang="ko-KR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15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Handling Multi-Touch </a:t>
            </a:r>
            <a:r>
              <a:rPr lang="en-US" altLang="ko-KR" smtClean="0"/>
              <a:t>Gestures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smtClean="0"/>
              <a:t>ACTION_DOWN — first pointer(</a:t>
            </a:r>
            <a:r>
              <a:rPr lang="ko-KR" altLang="en-US" sz="2000" smtClean="0"/>
              <a:t>손가락</a:t>
            </a:r>
            <a:r>
              <a:rPr lang="en-US" altLang="ko-KR" sz="2000" smtClean="0"/>
              <a:t>)</a:t>
            </a:r>
            <a:endParaRPr lang="en-US" altLang="ko-KR" sz="2000"/>
          </a:p>
          <a:p>
            <a:r>
              <a:rPr lang="en-US" altLang="ko-KR" sz="2000" smtClean="0"/>
              <a:t>ACTION_POINTER_DOWN — extra pointers</a:t>
            </a:r>
            <a:endParaRPr lang="en-US" altLang="ko-KR" sz="2000"/>
          </a:p>
          <a:p>
            <a:r>
              <a:rPr lang="en-US" altLang="ko-KR" sz="2000" smtClean="0"/>
              <a:t>ACTION_MOVE</a:t>
            </a:r>
            <a:endParaRPr lang="en-US" altLang="ko-KR" sz="2000"/>
          </a:p>
          <a:p>
            <a:r>
              <a:rPr lang="en-US" altLang="ko-KR" sz="2000" smtClean="0"/>
              <a:t>ACTION_POINTER_UP — when </a:t>
            </a:r>
            <a:r>
              <a:rPr lang="en-US" altLang="ko-KR" sz="2000"/>
              <a:t>a non-primary pointer goes up.</a:t>
            </a:r>
          </a:p>
          <a:p>
            <a:r>
              <a:rPr lang="en-US" altLang="ko-KR" sz="2000" smtClean="0"/>
              <a:t>ACTION_UP — when </a:t>
            </a:r>
            <a:r>
              <a:rPr lang="en-US" altLang="ko-KR" sz="2000"/>
              <a:t>the last pointer leaves the screen.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70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9252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000" smtClean="0"/>
              <a:t>각 </a:t>
            </a:r>
            <a:r>
              <a:rPr lang="en-US" altLang="ko-KR" sz="2000" smtClean="0"/>
              <a:t>MotionEvent</a:t>
            </a:r>
            <a:r>
              <a:rPr lang="ko-KR" altLang="en-US" sz="2000" smtClean="0"/>
              <a:t>는 </a:t>
            </a:r>
            <a:r>
              <a:rPr lang="ko-KR" altLang="en-US" sz="2000" smtClean="0">
                <a:solidFill>
                  <a:srgbClr val="FF0000"/>
                </a:solidFill>
              </a:rPr>
              <a:t>여러 포인터들</a:t>
            </a:r>
            <a:r>
              <a:rPr lang="ko-KR" altLang="en-US" sz="2000" smtClean="0"/>
              <a:t>에 대한 정보를 갖고 있다</a:t>
            </a:r>
            <a:r>
              <a:rPr lang="en-US" altLang="ko-KR" sz="2000" smtClean="0"/>
              <a:t>. pointer index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point id</a:t>
            </a:r>
            <a:r>
              <a:rPr lang="ko-KR" altLang="en-US" sz="2000" smtClean="0"/>
              <a:t>를 이용해 각 포인터에 대한 정보를 구분한다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altLang="ko-KR" sz="2000" smtClean="0">
                <a:solidFill>
                  <a:srgbClr val="FF0000"/>
                </a:solidFill>
              </a:rPr>
              <a:t>Index</a:t>
            </a:r>
            <a:r>
              <a:rPr lang="en-US" altLang="ko-KR" sz="2000"/>
              <a:t>: </a:t>
            </a:r>
            <a:r>
              <a:rPr lang="en-US" altLang="ko-KR" sz="2000" smtClean="0"/>
              <a:t>MotionEvent stores </a:t>
            </a:r>
            <a:r>
              <a:rPr lang="en-US" altLang="ko-KR" sz="2000"/>
              <a:t>information about each pointer in an array. The index of a pointer is its position within this array. </a:t>
            </a:r>
            <a:r>
              <a:rPr lang="en-US" altLang="ko-KR" sz="2000" smtClean="0"/>
              <a:t>ACTION_DOWN </a:t>
            </a:r>
            <a:r>
              <a:rPr lang="ko-KR" altLang="en-US" sz="2000" smtClean="0"/>
              <a:t>포인터 </a:t>
            </a:r>
            <a:r>
              <a:rPr lang="en-US" altLang="ko-KR" sz="2000"/>
              <a:t>(first pointer</a:t>
            </a:r>
            <a:r>
              <a:rPr lang="en-US" altLang="ko-KR" sz="2000" smtClean="0"/>
              <a:t>) </a:t>
            </a:r>
            <a:r>
              <a:rPr lang="ko-KR" altLang="en-US" sz="2000" smtClean="0"/>
              <a:t>데이터는 항상 인덱스 </a:t>
            </a:r>
            <a:r>
              <a:rPr lang="en-US" altLang="ko-KR" sz="2000" smtClean="0"/>
              <a:t>0</a:t>
            </a:r>
            <a:r>
              <a:rPr lang="ko-KR" altLang="en-US" sz="2000" smtClean="0"/>
              <a:t>에 있다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altLang="ko-KR" sz="2000">
                <a:solidFill>
                  <a:srgbClr val="FF0000"/>
                </a:solidFill>
              </a:rPr>
              <a:t>ID</a:t>
            </a:r>
            <a:r>
              <a:rPr lang="en-US" altLang="ko-KR" sz="2000"/>
              <a:t>: Each pointer </a:t>
            </a:r>
            <a:r>
              <a:rPr lang="en-US" altLang="ko-KR" sz="2000" smtClean="0"/>
              <a:t>has </a:t>
            </a:r>
            <a:r>
              <a:rPr lang="en-US" altLang="ko-KR" sz="2000"/>
              <a:t>an ID mapping that </a:t>
            </a:r>
            <a:r>
              <a:rPr lang="en-US" altLang="ko-KR" sz="2000">
                <a:solidFill>
                  <a:srgbClr val="FF0000"/>
                </a:solidFill>
              </a:rPr>
              <a:t>stays persistent across touch events </a:t>
            </a:r>
            <a:r>
              <a:rPr lang="en-US" altLang="ko-KR" sz="2000"/>
              <a:t>to allow tracking an individual pointer across the entire gesture.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000" smtClean="0">
                <a:solidFill>
                  <a:srgbClr val="FF0000"/>
                </a:solidFill>
              </a:rPr>
              <a:t>Index</a:t>
            </a:r>
            <a:r>
              <a:rPr lang="en-US" altLang="ko-KR" sz="2000" smtClean="0"/>
              <a:t> </a:t>
            </a:r>
            <a:r>
              <a:rPr lang="en-US" altLang="ko-KR" sz="2000"/>
              <a:t>of a pointer </a:t>
            </a:r>
            <a:r>
              <a:rPr lang="en-US" altLang="ko-KR" sz="2000">
                <a:solidFill>
                  <a:srgbClr val="FF0000"/>
                </a:solidFill>
              </a:rPr>
              <a:t>can change from one event to the </a:t>
            </a:r>
            <a:r>
              <a:rPr lang="en-US" altLang="ko-KR" sz="2000" smtClean="0">
                <a:solidFill>
                  <a:srgbClr val="FF0000"/>
                </a:solidFill>
              </a:rPr>
              <a:t>next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sz="2000" smtClean="0"/>
              <a:t>Pointer </a:t>
            </a:r>
            <a:r>
              <a:rPr lang="en-US" altLang="ko-KR" sz="2000">
                <a:solidFill>
                  <a:srgbClr val="FF0000"/>
                </a:solidFill>
              </a:rPr>
              <a:t>ID</a:t>
            </a:r>
            <a:r>
              <a:rPr lang="en-US" altLang="ko-KR" sz="2000"/>
              <a:t> of a pointer is guaranteed to </a:t>
            </a:r>
            <a:r>
              <a:rPr lang="en-US" altLang="ko-KR" sz="2000">
                <a:solidFill>
                  <a:srgbClr val="FF0000"/>
                </a:solidFill>
              </a:rPr>
              <a:t>remain constant </a:t>
            </a:r>
            <a:r>
              <a:rPr lang="en-US" altLang="ko-KR" sz="2000"/>
              <a:t>as long as the pointer remains active. </a:t>
            </a:r>
            <a:endParaRPr lang="en-US" altLang="ko-KR" sz="200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Handling Multi-Touch </a:t>
            </a:r>
            <a:r>
              <a:rPr lang="en-US" altLang="ko-KR" smtClean="0"/>
              <a:t>Gestures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8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20569"/>
            <a:ext cx="10515600" cy="14974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Use </a:t>
            </a:r>
            <a:r>
              <a:rPr lang="en-US" altLang="ko-KR" sz="2000" smtClean="0">
                <a:solidFill>
                  <a:srgbClr val="FF0000"/>
                </a:solidFill>
              </a:rPr>
              <a:t>getPointerId</a:t>
            </a:r>
            <a:r>
              <a:rPr lang="en-US" altLang="ko-KR" sz="2000">
                <a:solidFill>
                  <a:srgbClr val="FF0000"/>
                </a:solidFill>
              </a:rPr>
              <a:t>()</a:t>
            </a:r>
            <a:r>
              <a:rPr lang="en-US" altLang="ko-KR" sz="2000"/>
              <a:t> method to obtain a pointer's ID to track the pointer across all subsequent motion events in a gesture. </a:t>
            </a:r>
            <a:endParaRPr lang="en-US" altLang="ko-KR" sz="2000" smtClean="0"/>
          </a:p>
          <a:p>
            <a:pPr>
              <a:lnSpc>
                <a:spcPct val="100000"/>
              </a:lnSpc>
            </a:pPr>
            <a:r>
              <a:rPr lang="en-US" altLang="ko-KR" sz="2000" smtClean="0"/>
              <a:t>Use </a:t>
            </a:r>
            <a:r>
              <a:rPr lang="en-US" altLang="ko-KR" sz="2000" smtClean="0">
                <a:solidFill>
                  <a:srgbClr val="FF0000"/>
                </a:solidFill>
              </a:rPr>
              <a:t>findPointerIndex</a:t>
            </a:r>
            <a:r>
              <a:rPr lang="en-US" altLang="ko-KR" sz="2000">
                <a:solidFill>
                  <a:srgbClr val="FF0000"/>
                </a:solidFill>
              </a:rPr>
              <a:t>()</a:t>
            </a:r>
            <a:r>
              <a:rPr lang="en-US" altLang="ko-KR" sz="2000"/>
              <a:t> method to obtain the pointer index for a given pointer ID </a:t>
            </a:r>
            <a:r>
              <a:rPr lang="en-US" altLang="ko-KR" sz="2000" smtClean="0"/>
              <a:t>a </a:t>
            </a:r>
            <a:r>
              <a:rPr lang="en-US" altLang="ko-KR" sz="2000"/>
              <a:t>that motion event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977132"/>
            <a:ext cx="68484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7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0041" y="588691"/>
            <a:ext cx="4317380" cy="95017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ko-KR" sz="2800"/>
              <a:t>Get </a:t>
            </a:r>
            <a:r>
              <a:rPr lang="en-US" altLang="ko-KR" sz="2800" smtClean="0"/>
              <a:t>MotionEvent's Action</a:t>
            </a:r>
            <a:br>
              <a:rPr lang="en-US" altLang="ko-KR" sz="2800" smtClean="0"/>
            </a:b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5" y="588691"/>
            <a:ext cx="6877050" cy="552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81746" y="1962615"/>
            <a:ext cx="44270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MotionEvent </a:t>
            </a:r>
            <a:r>
              <a:rPr lang="ko-KR" altLang="en-US" sz="1600"/>
              <a:t>객체에는 어떤 액션이 일어났는지와 각 포인터에 대한 정보가 들어 있다</a:t>
            </a:r>
            <a:r>
              <a:rPr lang="en-US" altLang="ko-KR" sz="16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rgbClr val="FF0000"/>
                </a:solidFill>
              </a:rPr>
              <a:t>getActionMasked </a:t>
            </a:r>
            <a:r>
              <a:rPr lang="ko-KR" altLang="en-US" sz="1600">
                <a:solidFill>
                  <a:srgbClr val="FF0000"/>
                </a:solidFill>
              </a:rPr>
              <a:t>메소드</a:t>
            </a:r>
            <a:r>
              <a:rPr lang="ko-KR" altLang="en-US" sz="1600"/>
              <a:t>는 </a:t>
            </a:r>
            <a:r>
              <a:rPr lang="en-US" altLang="ko-KR" sz="1600"/>
              <a:t>MotionEvent</a:t>
            </a:r>
            <a:r>
              <a:rPr lang="ko-KR" altLang="en-US" sz="1600"/>
              <a:t>에 들어 있는 정보 중 어떤 액션이 일어났는지만을 파악하여 반환해준다</a:t>
            </a:r>
            <a:r>
              <a:rPr lang="en-US" altLang="ko-KR" sz="160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/>
              <a:t>getActionMasked </a:t>
            </a:r>
            <a:r>
              <a:rPr lang="ko-KR" altLang="en-US" sz="1600"/>
              <a:t>메소드는 </a:t>
            </a:r>
            <a:r>
              <a:rPr lang="en-US" altLang="ko-KR" sz="1600"/>
              <a:t>getAction </a:t>
            </a:r>
            <a:r>
              <a:rPr lang="ko-KR" altLang="en-US" sz="1600"/>
              <a:t>메소드와 달리 </a:t>
            </a:r>
            <a:r>
              <a:rPr lang="ko-KR" altLang="en-US" sz="1600">
                <a:solidFill>
                  <a:srgbClr val="FF0000"/>
                </a:solidFill>
              </a:rPr>
              <a:t>멀티터치를 지원</a:t>
            </a:r>
            <a:r>
              <a:rPr lang="ko-KR" altLang="en-US" sz="1600"/>
              <a:t>한다</a:t>
            </a:r>
            <a:r>
              <a:rPr lang="en-US" altLang="ko-KR" sz="1600"/>
              <a:t>. (ACTION_DOWN</a:t>
            </a:r>
            <a:r>
              <a:rPr lang="ko-KR" altLang="en-US" sz="1600"/>
              <a:t>과 </a:t>
            </a:r>
            <a:r>
              <a:rPr lang="en-US" altLang="ko-KR" sz="1600"/>
              <a:t>ACTION_POINTER_DOWN</a:t>
            </a:r>
            <a:r>
              <a:rPr lang="ko-KR" altLang="en-US" sz="1600"/>
              <a:t>을 구분한다</a:t>
            </a:r>
            <a:r>
              <a:rPr lang="en-US" altLang="ko-KR" sz="1600"/>
              <a:t>.)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67102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Managing Touch Events in a </a:t>
            </a:r>
            <a:r>
              <a:rPr lang="en-US" altLang="ko-KR" sz="3200" smtClean="0"/>
              <a:t>ViewGroup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smtClean="0"/>
              <a:t>ViewGroup</a:t>
            </a:r>
            <a:r>
              <a:rPr lang="ko-KR" altLang="en-US" sz="1800" smtClean="0"/>
              <a:t>은 보통 여러 개의 </a:t>
            </a:r>
            <a:r>
              <a:rPr lang="en-US" altLang="ko-KR" sz="1800" smtClean="0"/>
              <a:t>child(ViewGroup </a:t>
            </a:r>
            <a:r>
              <a:rPr lang="ko-KR" altLang="en-US" sz="1800" smtClean="0"/>
              <a:t>안에 들어 있는 </a:t>
            </a:r>
            <a:r>
              <a:rPr lang="en-US" altLang="ko-KR" sz="1800" smtClean="0"/>
              <a:t>View)</a:t>
            </a:r>
            <a:r>
              <a:rPr lang="ko-KR" altLang="en-US" sz="1800" smtClean="0"/>
              <a:t>들을 갖는다</a:t>
            </a:r>
            <a:r>
              <a:rPr lang="en-US" altLang="ko-KR" sz="1800" smtClean="0"/>
              <a:t>.</a:t>
            </a:r>
          </a:p>
          <a:p>
            <a:r>
              <a:rPr lang="en-US" altLang="ko-KR" sz="1800" smtClean="0"/>
              <a:t> </a:t>
            </a:r>
            <a:r>
              <a:rPr lang="ko-KR" altLang="en-US" sz="1800" smtClean="0">
                <a:solidFill>
                  <a:srgbClr val="FF0000"/>
                </a:solidFill>
              </a:rPr>
              <a:t>어떤 터치는 </a:t>
            </a:r>
            <a:r>
              <a:rPr lang="en-US" altLang="ko-KR" sz="1800" smtClean="0">
                <a:solidFill>
                  <a:srgbClr val="FF0000"/>
                </a:solidFill>
              </a:rPr>
              <a:t>ViewGroup</a:t>
            </a:r>
            <a:r>
              <a:rPr lang="ko-KR" altLang="en-US" sz="1800" smtClean="0">
                <a:solidFill>
                  <a:srgbClr val="FF0000"/>
                </a:solidFill>
              </a:rPr>
              <a:t>이 처리하고 어떤 터치는 </a:t>
            </a:r>
            <a:r>
              <a:rPr lang="en-US" altLang="ko-KR" sz="1800" smtClean="0">
                <a:solidFill>
                  <a:srgbClr val="FF0000"/>
                </a:solidFill>
              </a:rPr>
              <a:t>child view</a:t>
            </a:r>
            <a:r>
              <a:rPr lang="ko-KR" altLang="en-US" sz="1800" smtClean="0">
                <a:solidFill>
                  <a:srgbClr val="FF0000"/>
                </a:solidFill>
              </a:rPr>
              <a:t>가 처리하게 할지</a:t>
            </a:r>
            <a:r>
              <a:rPr lang="ko-KR" altLang="en-US" sz="1800" smtClean="0"/>
              <a:t>의 문제가 있다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r>
              <a:rPr lang="en-US" altLang="ko-KR" sz="1800" smtClean="0"/>
              <a:t>      (</a:t>
            </a:r>
            <a:r>
              <a:rPr lang="ko-KR" altLang="en-US" sz="1800" smtClean="0"/>
              <a:t>예</a:t>
            </a:r>
            <a:r>
              <a:rPr lang="en-US" altLang="ko-KR" sz="1800" smtClean="0"/>
              <a:t>) </a:t>
            </a:r>
          </a:p>
          <a:p>
            <a:pPr lvl="1"/>
            <a:r>
              <a:rPr lang="ko-KR" altLang="en-US" sz="1600" smtClean="0"/>
              <a:t>화면을 옆으로 밀면 </a:t>
            </a:r>
            <a:r>
              <a:rPr lang="en-US" altLang="ko-KR" sz="1600" smtClean="0"/>
              <a:t>ViewGroup</a:t>
            </a:r>
            <a:r>
              <a:rPr lang="ko-KR" altLang="en-US" sz="1600" smtClean="0"/>
              <a:t>이 터치이벤트를 처리하여 자신의 화면을 스크롤함으로써  옆쪽에 보이지 않던 </a:t>
            </a:r>
            <a:r>
              <a:rPr lang="en-US" altLang="ko-KR" sz="1600" smtClean="0"/>
              <a:t>View</a:t>
            </a:r>
            <a:r>
              <a:rPr lang="ko-KR" altLang="en-US" sz="1600" smtClean="0"/>
              <a:t>들이 보이게 된다</a:t>
            </a:r>
            <a:r>
              <a:rPr lang="en-US" altLang="ko-KR" sz="1600" smtClean="0"/>
              <a:t>.</a:t>
            </a:r>
          </a:p>
          <a:p>
            <a:pPr lvl="1"/>
            <a:r>
              <a:rPr lang="ko-KR" altLang="en-US" sz="1600" smtClean="0"/>
              <a:t>특정 </a:t>
            </a:r>
            <a:r>
              <a:rPr lang="en-US" altLang="ko-KR" sz="1600" smtClean="0"/>
              <a:t>child view</a:t>
            </a:r>
            <a:r>
              <a:rPr lang="ko-KR" altLang="en-US" sz="1600" smtClean="0"/>
              <a:t>를 터치하면 그 </a:t>
            </a:r>
            <a:r>
              <a:rPr lang="en-US" altLang="ko-KR" sz="1600" smtClean="0"/>
              <a:t>child view</a:t>
            </a:r>
            <a:r>
              <a:rPr lang="ko-KR" altLang="en-US" sz="1600" smtClean="0"/>
              <a:t>가 터치이벤트를 처리하여 그 </a:t>
            </a:r>
            <a:r>
              <a:rPr lang="en-US" altLang="ko-KR" sz="1600" smtClean="0"/>
              <a:t>view</a:t>
            </a:r>
            <a:r>
              <a:rPr lang="ko-KR" altLang="en-US" sz="1600" smtClean="0"/>
              <a:t>가 선택된다</a:t>
            </a:r>
            <a:r>
              <a:rPr lang="en-US" altLang="ko-KR" sz="1600" smtClean="0"/>
              <a:t>.</a:t>
            </a:r>
            <a:r>
              <a:rPr lang="ko-KR" altLang="en-US" sz="1600" smtClean="0"/>
              <a:t> </a:t>
            </a:r>
            <a:endParaRPr lang="en-US" altLang="ko-KR" sz="1600" smtClean="0"/>
          </a:p>
          <a:p>
            <a:r>
              <a:rPr lang="ko-KR" altLang="en-US" sz="1800" smtClean="0"/>
              <a:t>이 문제에 대처하기 위해 </a:t>
            </a:r>
            <a:r>
              <a:rPr lang="en-US" altLang="ko-KR" sz="1800" smtClean="0">
                <a:solidFill>
                  <a:srgbClr val="FF0000"/>
                </a:solidFill>
              </a:rPr>
              <a:t>ViewGroup</a:t>
            </a:r>
            <a:r>
              <a:rPr lang="ko-KR" altLang="en-US" sz="1800" smtClean="0">
                <a:solidFill>
                  <a:srgbClr val="FF0000"/>
                </a:solidFill>
              </a:rPr>
              <a:t>의 </a:t>
            </a:r>
            <a:r>
              <a:rPr lang="en-US" altLang="ko-KR" sz="1800" smtClean="0">
                <a:solidFill>
                  <a:srgbClr val="FF0000"/>
                </a:solidFill>
              </a:rPr>
              <a:t>onInterceptTouchEvent() </a:t>
            </a:r>
            <a:r>
              <a:rPr lang="ko-KR" altLang="en-US" sz="1800" smtClean="0">
                <a:solidFill>
                  <a:srgbClr val="FF0000"/>
                </a:solidFill>
              </a:rPr>
              <a:t>메소드</a:t>
            </a:r>
            <a:r>
              <a:rPr lang="ko-KR" altLang="en-US" sz="1800" smtClean="0"/>
              <a:t>를 사용한다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83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Intercept Touch Events in a </a:t>
            </a:r>
            <a:r>
              <a:rPr lang="en-US" altLang="ko-KR" smtClean="0"/>
              <a:t>ViewGroup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smtClean="0"/>
              <a:t>ViewGroup</a:t>
            </a:r>
            <a:r>
              <a:rPr lang="ko-KR" altLang="en-US" sz="2000" smtClean="0"/>
              <a:t>의 표면</a:t>
            </a:r>
            <a:r>
              <a:rPr lang="en-US" altLang="ko-KR" sz="2000" smtClean="0"/>
              <a:t>(childre</a:t>
            </a:r>
            <a:r>
              <a:rPr lang="ko-KR" altLang="en-US" sz="2000" smtClean="0"/>
              <a:t>의 표면을 포함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터치가 감지되면 </a:t>
            </a:r>
            <a:r>
              <a:rPr lang="en-US" altLang="ko-KR" sz="2000" smtClean="0"/>
              <a:t>ViewGroup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onInterceptTouchEvent</a:t>
            </a:r>
            <a:r>
              <a:rPr lang="en-US" altLang="ko-KR" sz="2000"/>
              <a:t>() </a:t>
            </a:r>
            <a:r>
              <a:rPr lang="ko-KR" altLang="en-US" sz="2000" smtClean="0"/>
              <a:t>메소드가 호출된다</a:t>
            </a:r>
            <a:r>
              <a:rPr lang="en-US" altLang="ko-KR" sz="2000" smtClean="0"/>
              <a:t>. </a:t>
            </a:r>
          </a:p>
          <a:p>
            <a:r>
              <a:rPr lang="en-US" altLang="ko-KR" sz="2000" smtClean="0"/>
              <a:t>onInterceptTouchEvent()</a:t>
            </a:r>
            <a:r>
              <a:rPr lang="ko-KR" altLang="en-US" sz="2000" smtClean="0"/>
              <a:t>가 </a:t>
            </a:r>
            <a:r>
              <a:rPr lang="en-US" altLang="ko-KR" sz="2000" smtClean="0">
                <a:solidFill>
                  <a:srgbClr val="FF0000"/>
                </a:solidFill>
              </a:rPr>
              <a:t>true</a:t>
            </a:r>
            <a:r>
              <a:rPr lang="ko-KR" altLang="en-US" sz="2000" smtClean="0">
                <a:solidFill>
                  <a:srgbClr val="FF0000"/>
                </a:solidFill>
              </a:rPr>
              <a:t>를 반환하면 </a:t>
            </a:r>
            <a:r>
              <a:rPr lang="en-US" altLang="ko-KR" sz="2000" smtClean="0"/>
              <a:t>ViewGroup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MotionEvent</a:t>
            </a:r>
            <a:r>
              <a:rPr lang="ko-KR" altLang="en-US" sz="2000" smtClean="0"/>
              <a:t>를 가로채게 된다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1800" smtClean="0"/>
              <a:t>MotionEvent</a:t>
            </a:r>
            <a:r>
              <a:rPr lang="ko-KR" altLang="en-US" sz="1800" smtClean="0"/>
              <a:t>가 </a:t>
            </a:r>
            <a:r>
              <a:rPr lang="en-US" altLang="ko-KR" sz="1800" smtClean="0"/>
              <a:t>child</a:t>
            </a:r>
            <a:r>
              <a:rPr lang="ko-KR" altLang="en-US" sz="1800" smtClean="0"/>
              <a:t>로 보내지는 대신 </a:t>
            </a:r>
            <a:r>
              <a:rPr lang="en-US" altLang="ko-KR" sz="1800" smtClean="0"/>
              <a:t>parent</a:t>
            </a:r>
            <a:r>
              <a:rPr lang="ko-KR" altLang="en-US" sz="1800" smtClean="0"/>
              <a:t>의 </a:t>
            </a:r>
            <a:r>
              <a:rPr lang="en-US" altLang="ko-KR" sz="1800" smtClean="0"/>
              <a:t>onTouchEvent</a:t>
            </a:r>
            <a:r>
              <a:rPr lang="en-US" altLang="ko-KR" sz="1800"/>
              <a:t>() </a:t>
            </a:r>
            <a:r>
              <a:rPr lang="ko-KR" altLang="en-US" sz="1800" smtClean="0"/>
              <a:t>메소드로 보내진다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/>
              <a:t>지금까지 터치이벤트들을 처리해 오던 </a:t>
            </a:r>
            <a:r>
              <a:rPr lang="en-US" altLang="ko-KR" sz="1800" smtClean="0"/>
              <a:t>child view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ACTION_CANCEL </a:t>
            </a:r>
            <a:r>
              <a:rPr lang="ko-KR" altLang="en-US" sz="1800" smtClean="0"/>
              <a:t>이벤트를 받게 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이후로 발생하는 터치이벤트들은 모두 </a:t>
            </a:r>
            <a:r>
              <a:rPr lang="en-US" altLang="ko-KR" sz="1800" smtClean="0"/>
              <a:t>parent</a:t>
            </a:r>
            <a:r>
              <a:rPr lang="ko-KR" altLang="en-US" sz="1800" smtClean="0"/>
              <a:t>의</a:t>
            </a:r>
            <a:r>
              <a:rPr lang="en-US" altLang="ko-KR" sz="1800" smtClean="0"/>
              <a:t> </a:t>
            </a:r>
            <a:r>
              <a:rPr lang="en-US" altLang="ko-KR" sz="1800"/>
              <a:t>onTouchEvent</a:t>
            </a:r>
            <a:r>
              <a:rPr lang="en-US" altLang="ko-KR" sz="1800" smtClean="0"/>
              <a:t>() </a:t>
            </a:r>
            <a:r>
              <a:rPr lang="ko-KR" altLang="en-US" sz="1800" smtClean="0"/>
              <a:t>메소드로 보내진다</a:t>
            </a:r>
            <a:r>
              <a:rPr lang="en-US" altLang="ko-KR" sz="1800" smtClean="0"/>
              <a:t>.</a:t>
            </a:r>
          </a:p>
          <a:p>
            <a:r>
              <a:rPr lang="en-US" altLang="ko-KR" sz="2000" smtClean="0"/>
              <a:t>onInterceptTouchEvent()</a:t>
            </a:r>
            <a:r>
              <a:rPr lang="ko-KR" altLang="en-US" sz="2000" smtClean="0"/>
              <a:t>가 </a:t>
            </a:r>
            <a:r>
              <a:rPr lang="en-US" altLang="ko-KR" sz="2000" smtClean="0">
                <a:solidFill>
                  <a:srgbClr val="FF0000"/>
                </a:solidFill>
              </a:rPr>
              <a:t>false</a:t>
            </a:r>
            <a:r>
              <a:rPr lang="ko-KR" altLang="en-US" sz="2000" smtClean="0">
                <a:solidFill>
                  <a:srgbClr val="FF0000"/>
                </a:solidFill>
              </a:rPr>
              <a:t>를 반환하면</a:t>
            </a:r>
            <a:r>
              <a:rPr lang="en-US" altLang="ko-KR" sz="2000" smtClean="0">
                <a:solidFill>
                  <a:srgbClr val="FF0000"/>
                </a:solidFill>
              </a:rPr>
              <a:t> </a:t>
            </a:r>
            <a:r>
              <a:rPr lang="ko-KR" altLang="en-US" sz="2000" smtClean="0"/>
              <a:t>터치이벤트가 뷰 계층구조를 따라 최종 목적지까지 가는 과정에서 단순히 엿보기를 하게 되는 셈이다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7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Touch Event</a:t>
            </a:r>
          </a:p>
          <a:p>
            <a:pPr lvl="1"/>
            <a:r>
              <a:rPr lang="ko-KR" altLang="en-US" sz="2000" dirty="0" smtClean="0"/>
              <a:t>화면을 </a:t>
            </a:r>
            <a:r>
              <a:rPr lang="ko-KR" altLang="en-US" sz="2000" dirty="0" smtClean="0">
                <a:solidFill>
                  <a:srgbClr val="FF0000"/>
                </a:solidFill>
              </a:rPr>
              <a:t>손가락으로 누를 때 </a:t>
            </a:r>
            <a:r>
              <a:rPr lang="ko-KR" altLang="en-US" sz="2000" dirty="0" smtClean="0"/>
              <a:t>발생하는 이벤트</a:t>
            </a:r>
            <a:endParaRPr lang="en-US" altLang="ko-KR" sz="2000" dirty="0" smtClean="0"/>
          </a:p>
          <a:p>
            <a:r>
              <a:rPr lang="en-US" altLang="ko-KR" dirty="0" smtClean="0"/>
              <a:t>Key Event</a:t>
            </a:r>
          </a:p>
          <a:p>
            <a:pPr lvl="1"/>
            <a:r>
              <a:rPr lang="ko-KR" altLang="en-US" sz="2000" dirty="0" err="1" smtClean="0">
                <a:solidFill>
                  <a:srgbClr val="FF0000"/>
                </a:solidFill>
              </a:rPr>
              <a:t>키패드</a:t>
            </a:r>
            <a:r>
              <a:rPr lang="ko-KR" altLang="en-US" sz="2000" dirty="0" err="1" smtClean="0"/>
              <a:t>나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하드웨어 버튼</a:t>
            </a:r>
            <a:r>
              <a:rPr lang="ko-KR" altLang="en-US" sz="2000" dirty="0" smtClean="0"/>
              <a:t>을 누를 때 </a:t>
            </a:r>
            <a:r>
              <a:rPr lang="ko-KR" altLang="en-US" sz="2000" smtClean="0"/>
              <a:t>발생하는 이벤트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2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Intercept Touch Events in a </a:t>
            </a:r>
            <a:r>
              <a:rPr lang="en-US" altLang="ko-KR" smtClean="0"/>
              <a:t>ViewGroup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smtClean="0"/>
              <a:t>ViewGroup</a:t>
            </a:r>
            <a:r>
              <a:rPr lang="ko-KR" altLang="en-US" sz="2000" smtClean="0"/>
              <a:t>의 표면</a:t>
            </a:r>
            <a:r>
              <a:rPr lang="en-US" altLang="ko-KR" sz="2000" smtClean="0"/>
              <a:t>(childre</a:t>
            </a:r>
            <a:r>
              <a:rPr lang="ko-KR" altLang="en-US" sz="2000" smtClean="0"/>
              <a:t>의 표면을 포함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터치가 감지되면 </a:t>
            </a:r>
            <a:r>
              <a:rPr lang="en-US" altLang="ko-KR" sz="2000" smtClean="0"/>
              <a:t>ViewGroup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onInterceptTouchEvent</a:t>
            </a:r>
            <a:r>
              <a:rPr lang="en-US" altLang="ko-KR" sz="2000"/>
              <a:t>() </a:t>
            </a:r>
            <a:r>
              <a:rPr lang="ko-KR" altLang="en-US" sz="2000" smtClean="0"/>
              <a:t>메소드가 호출된다</a:t>
            </a:r>
            <a:r>
              <a:rPr lang="en-US" altLang="ko-KR" sz="2000" smtClean="0"/>
              <a:t>. </a:t>
            </a:r>
          </a:p>
          <a:p>
            <a:r>
              <a:rPr lang="en-US" altLang="ko-KR" sz="2000" smtClean="0"/>
              <a:t>onInterceptTouchEvent()</a:t>
            </a:r>
            <a:r>
              <a:rPr lang="ko-KR" altLang="en-US" sz="2000" smtClean="0"/>
              <a:t>가 </a:t>
            </a:r>
            <a:r>
              <a:rPr lang="en-US" altLang="ko-KR" sz="2000" smtClean="0">
                <a:solidFill>
                  <a:srgbClr val="FF0000"/>
                </a:solidFill>
              </a:rPr>
              <a:t>true</a:t>
            </a:r>
            <a:r>
              <a:rPr lang="ko-KR" altLang="en-US" sz="2000" smtClean="0">
                <a:solidFill>
                  <a:srgbClr val="FF0000"/>
                </a:solidFill>
              </a:rPr>
              <a:t>를 반환하면 </a:t>
            </a:r>
            <a:r>
              <a:rPr lang="en-US" altLang="ko-KR" sz="2000" smtClean="0"/>
              <a:t>ViewGroup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MotionEvent</a:t>
            </a:r>
            <a:r>
              <a:rPr lang="ko-KR" altLang="en-US" sz="2000" smtClean="0"/>
              <a:t>를 가로채게 된다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1800" smtClean="0"/>
              <a:t>MotionEvent</a:t>
            </a:r>
            <a:r>
              <a:rPr lang="ko-KR" altLang="en-US" sz="1800" smtClean="0"/>
              <a:t>가 </a:t>
            </a:r>
            <a:r>
              <a:rPr lang="en-US" altLang="ko-KR" sz="1800" smtClean="0"/>
              <a:t>child</a:t>
            </a:r>
            <a:r>
              <a:rPr lang="ko-KR" altLang="en-US" sz="1800" smtClean="0"/>
              <a:t>로 보내지는 대신 </a:t>
            </a:r>
            <a:r>
              <a:rPr lang="en-US" altLang="ko-KR" sz="1800" smtClean="0"/>
              <a:t>parent</a:t>
            </a:r>
            <a:r>
              <a:rPr lang="ko-KR" altLang="en-US" sz="1800" smtClean="0"/>
              <a:t>의 </a:t>
            </a:r>
            <a:r>
              <a:rPr lang="en-US" altLang="ko-KR" sz="1800" smtClean="0"/>
              <a:t>onTouchEvent</a:t>
            </a:r>
            <a:r>
              <a:rPr lang="en-US" altLang="ko-KR" sz="1800"/>
              <a:t>() </a:t>
            </a:r>
            <a:r>
              <a:rPr lang="ko-KR" altLang="en-US" sz="1800" smtClean="0"/>
              <a:t>메소드로 보내진다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/>
              <a:t>지금까지 터치이벤트들을 처리해 오던 </a:t>
            </a:r>
            <a:r>
              <a:rPr lang="en-US" altLang="ko-KR" sz="1800" smtClean="0"/>
              <a:t>child view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ACTION_CANCEL </a:t>
            </a:r>
            <a:r>
              <a:rPr lang="ko-KR" altLang="en-US" sz="1800" smtClean="0"/>
              <a:t>이벤트를 받게 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이후로 발생하는 터치이벤트들은 모두 </a:t>
            </a:r>
            <a:r>
              <a:rPr lang="en-US" altLang="ko-KR" sz="1800" smtClean="0"/>
              <a:t>parent</a:t>
            </a:r>
            <a:r>
              <a:rPr lang="ko-KR" altLang="en-US" sz="1800" smtClean="0"/>
              <a:t>의</a:t>
            </a:r>
            <a:r>
              <a:rPr lang="en-US" altLang="ko-KR" sz="1800" smtClean="0"/>
              <a:t> </a:t>
            </a:r>
            <a:r>
              <a:rPr lang="en-US" altLang="ko-KR" sz="1800"/>
              <a:t>onTouchEvent</a:t>
            </a:r>
            <a:r>
              <a:rPr lang="en-US" altLang="ko-KR" sz="1800" smtClean="0"/>
              <a:t>() </a:t>
            </a:r>
            <a:r>
              <a:rPr lang="ko-KR" altLang="en-US" sz="1800" smtClean="0"/>
              <a:t>메소드로 보내진다</a:t>
            </a:r>
            <a:r>
              <a:rPr lang="en-US" altLang="ko-KR" sz="1800" smtClean="0"/>
              <a:t>.</a:t>
            </a:r>
          </a:p>
          <a:p>
            <a:r>
              <a:rPr lang="en-US" altLang="ko-KR" sz="2000" smtClean="0"/>
              <a:t>onInterceptTouchEvent()</a:t>
            </a:r>
            <a:r>
              <a:rPr lang="ko-KR" altLang="en-US" sz="2000" smtClean="0"/>
              <a:t>가 </a:t>
            </a:r>
            <a:r>
              <a:rPr lang="en-US" altLang="ko-KR" sz="2000" smtClean="0">
                <a:solidFill>
                  <a:srgbClr val="FF0000"/>
                </a:solidFill>
              </a:rPr>
              <a:t>false</a:t>
            </a:r>
            <a:r>
              <a:rPr lang="ko-KR" altLang="en-US" sz="2000" smtClean="0">
                <a:solidFill>
                  <a:srgbClr val="FF0000"/>
                </a:solidFill>
              </a:rPr>
              <a:t>를 반환하면</a:t>
            </a:r>
            <a:r>
              <a:rPr lang="en-US" altLang="ko-KR" sz="2000" smtClean="0">
                <a:solidFill>
                  <a:srgbClr val="FF0000"/>
                </a:solidFill>
              </a:rPr>
              <a:t> </a:t>
            </a:r>
            <a:r>
              <a:rPr lang="ko-KR" altLang="en-US" sz="2000" smtClean="0"/>
              <a:t>터치이벤트가 뷰 계층구조를 따라 최종 목적지까지 가는 과정에서 단순히 엿보기를 하게 되는 셈이다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42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 방향 전환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가로화면과 세로화면은 </a:t>
            </a:r>
            <a:r>
              <a:rPr lang="ko-KR" altLang="en-US" sz="2400" dirty="0" smtClean="0">
                <a:solidFill>
                  <a:srgbClr val="FF0000"/>
                </a:solidFill>
              </a:rPr>
              <a:t>다른 레이아웃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세로 레이아웃을 따로 만들지 않으면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의 상대위치를 기준으로 자동 생성</a:t>
            </a:r>
            <a:endParaRPr lang="en-US" altLang="ko-KR" sz="2000" dirty="0" smtClean="0"/>
          </a:p>
          <a:p>
            <a:pPr lvl="1"/>
            <a:r>
              <a:rPr lang="ko-KR" altLang="en-US" sz="2000" smtClean="0"/>
              <a:t>방향 </a:t>
            </a:r>
            <a:r>
              <a:rPr lang="ko-KR" altLang="en-US" sz="2000" dirty="0" smtClean="0"/>
              <a:t>전환 시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레이아웃이 달라 보여야 하므로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액티비티를</a:t>
            </a:r>
            <a:r>
              <a:rPr lang="ko-KR" altLang="en-US" sz="2000" dirty="0" smtClean="0">
                <a:solidFill>
                  <a:srgbClr val="FF0000"/>
                </a:solidFill>
              </a:rPr>
              <a:t> 메모리에서 삭제 후 </a:t>
            </a:r>
            <a:r>
              <a:rPr lang="ko-KR" altLang="en-US" sz="2000" smtClean="0">
                <a:solidFill>
                  <a:srgbClr val="FF0000"/>
                </a:solidFill>
              </a:rPr>
              <a:t>다시 생성</a:t>
            </a:r>
            <a:r>
              <a:rPr lang="ko-KR" altLang="en-US" sz="2000" smtClean="0"/>
              <a:t>한다 </a:t>
            </a:r>
            <a:r>
              <a:rPr lang="en-US" altLang="ko-KR" sz="2000" smtClean="0"/>
              <a:t>(destroy)</a:t>
            </a:r>
            <a:endParaRPr lang="en-US" altLang="ko-KR" sz="2000" dirty="0" smtClean="0"/>
          </a:p>
          <a:p>
            <a:pPr lvl="1"/>
            <a:r>
              <a:rPr lang="ko-KR" altLang="en-US" sz="2000" smtClean="0"/>
              <a:t>객체가</a:t>
            </a:r>
            <a:r>
              <a:rPr lang="en-US" altLang="ko-KR" sz="2000" smtClean="0"/>
              <a:t> </a:t>
            </a:r>
            <a:r>
              <a:rPr lang="ko-KR" altLang="en-US" sz="2000" smtClean="0"/>
              <a:t>메모리에서 삭제되었다가 다시 생성되기 때문에 </a:t>
            </a:r>
            <a:r>
              <a:rPr lang="en-US" altLang="ko-KR" sz="2000" smtClean="0"/>
              <a:t>3</a:t>
            </a:r>
            <a:r>
              <a:rPr lang="ko-KR" altLang="en-US" sz="2000" smtClean="0"/>
              <a:t>주에 공부한 액티비티 상태정보 보존 방식이 적용된다</a:t>
            </a:r>
            <a:r>
              <a:rPr lang="en-US" altLang="ko-KR" sz="2000" smtClean="0"/>
              <a:t>. (Button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EditText</a:t>
            </a:r>
            <a:r>
              <a:rPr lang="ko-KR" altLang="en-US" sz="2000" dirty="0" smtClean="0"/>
              <a:t>등 </a:t>
            </a:r>
            <a:r>
              <a:rPr lang="ko-KR" altLang="en-US" sz="2000" err="1" smtClean="0"/>
              <a:t>위젯의</a:t>
            </a:r>
            <a:r>
              <a:rPr lang="ko-KR" altLang="en-US" sz="2000" smtClean="0"/>
              <a:t> 정보 보존 기능은 액티비티에 기본적으로 구현되어 있음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액티비티 서브클래스에서 프로그래머가 선언한 상태변수 정보는 필요에 따라 저장</a:t>
            </a:r>
            <a:r>
              <a:rPr lang="en-US" altLang="ko-KR" sz="2000" smtClean="0"/>
              <a:t>, </a:t>
            </a:r>
            <a:r>
              <a:rPr lang="ko-KR" altLang="en-US" sz="2000" smtClean="0"/>
              <a:t>복원하는 코드를 작성해 주어야 함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27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 방향 </a:t>
            </a:r>
            <a:r>
              <a:rPr lang="ko-KR" altLang="en-US" err="1" smtClean="0"/>
              <a:t>전환시</a:t>
            </a:r>
            <a:r>
              <a:rPr lang="ko-KR" altLang="en-US" smtClean="0"/>
              <a:t> 상태정보 저장</a:t>
            </a:r>
            <a:r>
              <a:rPr lang="en-US" altLang="ko-KR" smtClean="0"/>
              <a:t>, </a:t>
            </a:r>
            <a:r>
              <a:rPr lang="ko-KR" altLang="en-US" smtClean="0"/>
              <a:t>복원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onSaveInstanceState</a:t>
            </a:r>
            <a:r>
              <a:rPr lang="ko-KR" altLang="en-US" sz="2400" smtClean="0"/>
              <a:t>에서 번들에 저장</a:t>
            </a:r>
            <a:r>
              <a:rPr lang="en-US" altLang="ko-KR" sz="2400" smtClean="0"/>
              <a:t>, onRestoreInstanceState</a:t>
            </a:r>
            <a:r>
              <a:rPr lang="ko-KR" altLang="en-US" sz="2400" smtClean="0"/>
              <a:t>에서 번들로부터 복원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85" y="2596322"/>
            <a:ext cx="4545407" cy="35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1066608"/>
            <a:ext cx="9144000" cy="2387600"/>
          </a:xfrm>
        </p:spPr>
        <p:txBody>
          <a:bodyPr/>
          <a:lstStyle/>
          <a:p>
            <a:r>
              <a:rPr lang="ko-KR" altLang="en-US" smtClean="0"/>
              <a:t>끝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8576" y="3739149"/>
            <a:ext cx="10348331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mtClean="0"/>
              <a:t>이 슬라이드는 </a:t>
            </a:r>
            <a:r>
              <a:rPr lang="en-US" altLang="ko-KR" smtClean="0">
                <a:hlinkClick r:id="rId2"/>
              </a:rPr>
              <a:t>Android Developer </a:t>
            </a:r>
            <a:r>
              <a:rPr lang="ko-KR" altLang="en-US" smtClean="0">
                <a:hlinkClick r:id="rId2"/>
              </a:rPr>
              <a:t>사이트의 내용을 </a:t>
            </a:r>
            <a:r>
              <a:rPr lang="ko-KR" altLang="en-US" smtClean="0"/>
              <a:t>기반으로 작성되었습니다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752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 Event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화면을 터치하면 터치에 대한 상세한 정보를 담고 있는 </a:t>
            </a:r>
            <a:r>
              <a:rPr lang="en-US" altLang="ko-KR" smtClean="0"/>
              <a:t>MotionEvent</a:t>
            </a:r>
            <a:r>
              <a:rPr lang="ko-KR" altLang="en-US" smtClean="0"/>
              <a:t> 객체가 만들어진다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82797"/>
              </p:ext>
            </p:extLst>
          </p:nvPr>
        </p:nvGraphicFramePr>
        <p:xfrm>
          <a:off x="1314995" y="3367376"/>
          <a:ext cx="9562010" cy="1676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70696"/>
                <a:gridCol w="5691314"/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터치 이벤트의 </a:t>
                      </a:r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액션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액션 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MotionEvent.ACTION_DOWM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화면이 눌렸을 때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MotionEvent.ACTION_UP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화면에서 손이 떼어졌을 때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MotionEvent.ACTION_MOVE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화면에 손이 눌려있으면서 움직일 때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3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제스처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연달아 일어나는 터치 이벤트들을 해석하여 그 패턴에 따라 분류한 손가락 동작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smtClean="0"/>
          </a:p>
          <a:p>
            <a:pPr lvl="1"/>
            <a:r>
              <a:rPr lang="ko-KR" altLang="en-US" sz="2000" smtClean="0"/>
              <a:t>일관되고 </a:t>
            </a:r>
            <a:r>
              <a:rPr lang="ko-KR" altLang="en-US" sz="2000" dirty="0" smtClean="0"/>
              <a:t>직관적인 경험을 </a:t>
            </a:r>
            <a:r>
              <a:rPr lang="ko-KR" altLang="en-US" sz="2000" smtClean="0"/>
              <a:t>제공하기 위한 </a:t>
            </a:r>
            <a:r>
              <a:rPr lang="ko-KR" altLang="en-US" sz="2000" dirty="0" smtClean="0"/>
              <a:t>제스처 </a:t>
            </a:r>
            <a:r>
              <a:rPr lang="ko-KR" altLang="en-US" sz="2000" smtClean="0"/>
              <a:t>디자인 가이드</a:t>
            </a:r>
            <a:endParaRPr lang="en-US" altLang="ko-KR" sz="2000" dirty="0" smtClean="0"/>
          </a:p>
          <a:p>
            <a:pPr lvl="1"/>
            <a:r>
              <a:rPr lang="en-US" altLang="ko-KR" sz="2000" smtClean="0"/>
              <a:t>https</a:t>
            </a:r>
            <a:r>
              <a:rPr lang="en-US" altLang="ko-KR" sz="2000" dirty="0"/>
              <a:t>://material.io/guidelines/patterns/gestures.html#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1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Touch Mechanics (</a:t>
            </a:r>
            <a:r>
              <a:rPr lang="ko-KR" altLang="en-US" smtClean="0"/>
              <a:t>손가락 동작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980406"/>
            <a:ext cx="112395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0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Touch Mechanics (</a:t>
            </a:r>
            <a:r>
              <a:rPr lang="ko-KR" altLang="en-US"/>
              <a:t>손가락 동작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690688"/>
            <a:ext cx="11258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Touch Mechanics (</a:t>
            </a:r>
            <a:r>
              <a:rPr lang="ko-KR" altLang="en-US"/>
              <a:t>손가락 동작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758230"/>
            <a:ext cx="112109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8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Touch Mechanics (</a:t>
            </a:r>
            <a:r>
              <a:rPr lang="ko-KR" altLang="en-US"/>
              <a:t>손가락 동작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737-89E7-42BA-A535-DCF3BDFC96E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20368"/>
            <a:ext cx="112204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3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5284</TotalTime>
  <Words>1702</Words>
  <Application>Microsoft Office PowerPoint</Application>
  <PresentationFormat>와이드스크린</PresentationFormat>
  <Paragraphs>227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앱프로그래밍</vt:lpstr>
      <vt:lpstr>4주 전반부 이벤트 처리</vt:lpstr>
      <vt:lpstr>대표적인 이벤트</vt:lpstr>
      <vt:lpstr>Touch Event</vt:lpstr>
      <vt:lpstr>제스처</vt:lpstr>
      <vt:lpstr>Touch Mechanics (손가락 동작)</vt:lpstr>
      <vt:lpstr>Touch Mechanics (손가락 동작)</vt:lpstr>
      <vt:lpstr>Touch Mechanics (손가락 동작)</vt:lpstr>
      <vt:lpstr>Touch Mechanics (손가락 동작)</vt:lpstr>
      <vt:lpstr>Touch Mechanics (손가락 동작)</vt:lpstr>
      <vt:lpstr>이런 Touch Mechanics (손가락 동작)들은 상황에 따라 여러 가지 목적으로 사용된다.  항목 선택 여러 항목 선택 항목 이동 확대, 축소 제거 회전 …</vt:lpstr>
      <vt:lpstr>Detecting Common Gestures</vt:lpstr>
      <vt:lpstr>Gather Data</vt:lpstr>
      <vt:lpstr>Capturing touch events for an Activity or View</vt:lpstr>
      <vt:lpstr>Capturing touch events for a single view</vt:lpstr>
      <vt:lpstr>GestureDector</vt:lpstr>
      <vt:lpstr>GestureDetector</vt:lpstr>
      <vt:lpstr>PowerPoint 프레젠테이션</vt:lpstr>
      <vt:lpstr>PowerPoint 프레젠테이션</vt:lpstr>
      <vt:lpstr>GestureDetector 사용법</vt:lpstr>
      <vt:lpstr>GestureDetector.OnGestureListener methods GestureDetector.OnDoubleTapListener methods</vt:lpstr>
      <vt:lpstr>Tracking Movement</vt:lpstr>
      <vt:lpstr>움직임 추적 방법</vt:lpstr>
      <vt:lpstr>Handling Multi-Touch Gestures</vt:lpstr>
      <vt:lpstr>Handling Multi-Touch Gestures</vt:lpstr>
      <vt:lpstr>PowerPoint 프레젠테이션</vt:lpstr>
      <vt:lpstr>Get MotionEvent's Action </vt:lpstr>
      <vt:lpstr>Managing Touch Events in a ViewGroup</vt:lpstr>
      <vt:lpstr>Intercept Touch Events in a ViewGroup</vt:lpstr>
      <vt:lpstr>Intercept Touch Events in a ViewGroup</vt:lpstr>
      <vt:lpstr>단말 방향 전환</vt:lpstr>
      <vt:lpstr>단말 방향 전환시 상태정보 저장, 복원</vt:lpstr>
      <vt:lpstr>끝.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이현구</dc:creator>
  <cp:lastModifiedBy>ck</cp:lastModifiedBy>
  <cp:revision>244</cp:revision>
  <dcterms:created xsi:type="dcterms:W3CDTF">2017-01-25T12:35:52Z</dcterms:created>
  <dcterms:modified xsi:type="dcterms:W3CDTF">2017-03-26T15:33:59Z</dcterms:modified>
</cp:coreProperties>
</file>