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62" r:id="rId4"/>
    <p:sldId id="263" r:id="rId5"/>
    <p:sldId id="264" r:id="rId6"/>
    <p:sldId id="267" r:id="rId7"/>
    <p:sldId id="266" r:id="rId8"/>
    <p:sldId id="265" r:id="rId9"/>
    <p:sldId id="257" r:id="rId10"/>
    <p:sldId id="258" r:id="rId11"/>
    <p:sldId id="268" r:id="rId12"/>
    <p:sldId id="271" r:id="rId13"/>
    <p:sldId id="272" r:id="rId14"/>
    <p:sldId id="269" r:id="rId15"/>
    <p:sldId id="273" r:id="rId16"/>
    <p:sldId id="274" r:id="rId17"/>
    <p:sldId id="277" r:id="rId18"/>
    <p:sldId id="278" r:id="rId19"/>
    <p:sldId id="276" r:id="rId20"/>
    <p:sldId id="275" r:id="rId21"/>
    <p:sldId id="280" r:id="rId22"/>
    <p:sldId id="279" r:id="rId23"/>
    <p:sldId id="282" r:id="rId24"/>
    <p:sldId id="281" r:id="rId25"/>
    <p:sldId id="270" r:id="rId26"/>
    <p:sldId id="283" r:id="rId27"/>
    <p:sldId id="28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075CB-2EC6-4E6A-8F93-E53F9474B006}" type="datetimeFigureOut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DD651-EFE4-43B9-8DEF-30A9B7BF2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676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8DD651-EFE4-43B9-8DEF-30A9B7BF21AF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65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EC721-C630-4882-B451-D3375644916A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83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C23-828F-4026-A6A6-CDB79750B2DB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03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AD98-59E5-4345-AEA9-37902D2BE514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4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411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427"/>
            <a:ext cx="10515600" cy="4603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4B3F-6842-43DF-BF62-64967BB882C3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9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12D9-6A36-4DC8-9B51-A84DCD405CAE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51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18E90-4EEB-4229-A582-AF67A938F050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3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536F8-1CD5-41D9-9610-A51631D84B95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67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AEAC-4C22-4360-8EF5-B1C0018839ED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71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0ED5C-92AC-4416-BC5E-B74BA6CD76C9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46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FAC44-081F-4B98-BC0F-7C84B6685520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1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9F3B5-C620-4C91-9721-752776311963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BEFB0-F160-4669-9C8F-3BF34A066616}" type="datetime1">
              <a:rPr lang="ko-KR" altLang="en-US" smtClean="0"/>
              <a:t>2017-04-13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E2161-8F54-4A5B-96C7-2C965B92D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30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spcAft>
          <a:spcPts val="4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spcAft>
          <a:spcPts val="4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spcAft>
          <a:spcPts val="4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spcAft>
          <a:spcPts val="4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spcAft>
          <a:spcPts val="4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0976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smtClean="0"/>
              <a:t>Threads </a:t>
            </a:r>
            <a:br>
              <a:rPr lang="en-US" altLang="ko-KR" smtClean="0"/>
            </a:br>
            <a:r>
              <a:rPr lang="en-US" altLang="ko-KR"/>
              <a:t/>
            </a:r>
            <a:br>
              <a:rPr lang="en-US" altLang="ko-KR"/>
            </a:br>
            <a:r>
              <a:rPr lang="ko-KR" altLang="en-US" smtClean="0"/>
              <a:t>스레드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7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두 스레드가 같은 코드를 실행하는 경우</a:t>
            </a:r>
            <a:endParaRPr lang="ko-KR" altLang="en-US"/>
          </a:p>
        </p:txBody>
      </p:sp>
      <p:pic>
        <p:nvPicPr>
          <p:cNvPr id="2050" name="Picture 2" descr="The Java Memory Model showing where local variables and objects are stored in memory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83" y="1690688"/>
            <a:ext cx="4629150" cy="414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3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안드로이드의 멀티스레드 지원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Activity.runOnUiThread</a:t>
            </a:r>
            <a:r>
              <a:rPr lang="en-US" altLang="ko-KR" dirty="0"/>
              <a:t>( 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Handler.post</a:t>
            </a:r>
            <a:r>
              <a:rPr lang="en-US" altLang="ko-KR" dirty="0"/>
              <a:t>( 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View.post</a:t>
            </a:r>
            <a:r>
              <a:rPr lang="en-US" altLang="ko-KR" dirty="0"/>
              <a:t>( )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AsyncTask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06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AsynchTask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안드로이드가 제공하는 클래스</a:t>
            </a:r>
            <a:endParaRPr lang="en-US" altLang="ko-KR" smtClean="0"/>
          </a:p>
          <a:p>
            <a:r>
              <a:rPr lang="ko-KR" altLang="en-US" smtClean="0"/>
              <a:t>시간 걸리는 일을 </a:t>
            </a:r>
            <a:r>
              <a:rPr lang="en-US" altLang="ko-KR" smtClean="0"/>
              <a:t>worker threa</a:t>
            </a:r>
            <a:r>
              <a:rPr lang="ko-KR" altLang="en-US" smtClean="0"/>
              <a:t>가 하게 하고</a:t>
            </a:r>
            <a:r>
              <a:rPr lang="en-US" altLang="ko-KR" smtClean="0"/>
              <a:t>, </a:t>
            </a:r>
            <a:r>
              <a:rPr lang="ko-KR" altLang="en-US" smtClean="0"/>
              <a:t>그 결과를 </a:t>
            </a:r>
            <a:r>
              <a:rPr lang="en-US" altLang="ko-KR" smtClean="0"/>
              <a:t>UI threa</a:t>
            </a:r>
            <a:r>
              <a:rPr lang="ko-KR" altLang="en-US" smtClean="0"/>
              <a:t>가 받아 화면에 반영하고자 할 때</a:t>
            </a:r>
            <a:endParaRPr lang="en-US" altLang="ko-KR" smtClean="0"/>
          </a:p>
          <a:p>
            <a:r>
              <a:rPr lang="ko-KR" altLang="en-US" smtClean="0"/>
              <a:t>스레드 관련된 시시콜콜한 세부 내용을 프로그래머가 신경쓰지 않고도 목적을 달성하게 해 준다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7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To use </a:t>
            </a:r>
            <a:r>
              <a:rPr lang="en-US" altLang="ko-KR" smtClean="0"/>
              <a:t>AsyncTask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smtClean="0"/>
              <a:t>Create </a:t>
            </a:r>
            <a:r>
              <a:rPr lang="en-US" altLang="ko-KR"/>
              <a:t>a subclass of AsyncTask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mtClean="0"/>
              <a:t>Override </a:t>
            </a:r>
            <a:r>
              <a:rPr lang="en-US" altLang="ko-KR"/>
              <a:t>one or more AsyncTask methods to accomplish </a:t>
            </a:r>
            <a:endParaRPr lang="en-US" altLang="ko-KR" smtClean="0"/>
          </a:p>
          <a:p>
            <a:pPr lvl="1"/>
            <a:r>
              <a:rPr lang="en-US" altLang="ko-KR" smtClean="0"/>
              <a:t>background work</a:t>
            </a:r>
          </a:p>
          <a:p>
            <a:pPr lvl="1"/>
            <a:r>
              <a:rPr lang="en-US" altLang="ko-KR" smtClean="0"/>
              <a:t>task </a:t>
            </a:r>
            <a:r>
              <a:rPr lang="en-US" altLang="ko-KR"/>
              <a:t>that needs to be done </a:t>
            </a:r>
            <a:r>
              <a:rPr lang="en-US" altLang="ko-KR" smtClean="0"/>
              <a:t>on the </a:t>
            </a:r>
            <a:r>
              <a:rPr lang="en-US" altLang="ko-KR"/>
              <a:t>UI thread (e.g., update progress)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mtClean="0"/>
              <a:t>AsyncTask.execute()</a:t>
            </a:r>
          </a:p>
          <a:p>
            <a:pPr marL="457200" indent="-457200">
              <a:buFont typeface="+mj-lt"/>
              <a:buAutoNum type="arabicPeriod"/>
            </a:pPr>
            <a:endParaRPr lang="en-US" altLang="ko-KR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mtClean="0"/>
              <a:t> </a:t>
            </a:r>
            <a:r>
              <a:rPr lang="ko-KR" altLang="en-US" smtClean="0"/>
              <a:t>프로그래머가 </a:t>
            </a:r>
            <a:r>
              <a:rPr lang="en-US" altLang="ko-KR" smtClean="0"/>
              <a:t>worker thread</a:t>
            </a:r>
            <a:r>
              <a:rPr lang="ko-KR" altLang="en-US" smtClean="0"/>
              <a:t>를</a:t>
            </a:r>
            <a:r>
              <a:rPr lang="en-US" altLang="ko-KR" smtClean="0"/>
              <a:t> </a:t>
            </a:r>
            <a:r>
              <a:rPr lang="ko-KR" altLang="en-US" smtClean="0"/>
              <a:t>만들지 않아도 된다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3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file23.uf.tistory.com/image/2420B240577D4A720F81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989" y="1559611"/>
            <a:ext cx="5466550" cy="452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4" y="1573427"/>
            <a:ext cx="6181725" cy="4581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36822" y="189465"/>
            <a:ext cx="983597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AsynchTask</a:t>
            </a:r>
            <a:r>
              <a:rPr lang="ko-KR" altLang="en-US" sz="1600"/>
              <a:t>는 몇 가지 </a:t>
            </a:r>
            <a:r>
              <a:rPr lang="en-US" altLang="ko-KR" sz="1600"/>
              <a:t>callback </a:t>
            </a:r>
            <a:r>
              <a:rPr lang="ko-KR" altLang="en-US" sz="1600"/>
              <a:t>메소드를 갖는다</a:t>
            </a:r>
            <a:r>
              <a:rPr lang="en-US" altLang="ko-KR" sz="16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AsynchTask</a:t>
            </a:r>
            <a:r>
              <a:rPr lang="ko-KR" altLang="en-US" sz="1600" smtClean="0"/>
              <a:t>의 서브클래스를 작성하고 </a:t>
            </a:r>
            <a:r>
              <a:rPr lang="en-US" altLang="ko-KR" sz="1600" smtClean="0"/>
              <a:t>callback </a:t>
            </a:r>
            <a:r>
              <a:rPr lang="ko-KR" altLang="en-US" sz="1600" smtClean="0"/>
              <a:t>메소드들 중 필요한 것들을 재정의한다</a:t>
            </a:r>
            <a:r>
              <a:rPr lang="en-US" altLang="ko-KR" sz="1600" smtClean="0"/>
              <a:t>.</a:t>
            </a:r>
            <a:endParaRPr lang="en-US" altLang="ko-KR" sz="1600"/>
          </a:p>
          <a:p>
            <a:pPr>
              <a:lnSpc>
                <a:spcPct val="150000"/>
              </a:lnSpc>
            </a:pPr>
            <a:r>
              <a:rPr lang="ko-KR" altLang="en-US" sz="1600" smtClean="0"/>
              <a:t>안드로이드 </a:t>
            </a:r>
            <a:r>
              <a:rPr lang="ko-KR" altLang="en-US" sz="1600"/>
              <a:t>시스템이 이 콜백 메소드들을 호출해 준다</a:t>
            </a:r>
            <a:r>
              <a:rPr lang="en-US" altLang="ko-KR" sz="1600" smtClean="0"/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50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file23.uf.tistory.com/image/2420B240577D4A720F81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989" y="1559611"/>
            <a:ext cx="5466550" cy="452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사용하지 않는 타입은 </a:t>
            </a:r>
            <a:r>
              <a:rPr lang="en-US" altLang="ko-KR" smtClean="0"/>
              <a:t>Void</a:t>
            </a:r>
            <a:r>
              <a:rPr lang="ko-KR" altLang="en-US" smtClean="0"/>
              <a:t>로 적는다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첫 글자 대문자</a:t>
            </a:r>
            <a:r>
              <a:rPr lang="en-US" altLang="ko-KR" smtClean="0"/>
              <a:t>!</a:t>
            </a:r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r>
              <a:rPr lang="en-US" altLang="ko-KR" sz="1400" smtClean="0"/>
              <a:t>Void</a:t>
            </a:r>
            <a:r>
              <a:rPr lang="ko-KR" altLang="en-US" sz="1400" smtClean="0"/>
              <a:t>는 아무 것도 가리키지 않는 레퍼런스 타입</a:t>
            </a:r>
            <a:endParaRPr lang="en-US" altLang="ko-KR" sz="1400" smtClean="0"/>
          </a:p>
          <a:p>
            <a:pPr marL="457200" lvl="1" indent="0">
              <a:buNone/>
            </a:pPr>
            <a:r>
              <a:rPr lang="en-US" altLang="ko-KR" sz="1400" smtClean="0"/>
              <a:t>int -- Integer</a:t>
            </a:r>
          </a:p>
          <a:p>
            <a:pPr marL="457200" lvl="1" indent="0">
              <a:buNone/>
            </a:pPr>
            <a:r>
              <a:rPr lang="en-US" altLang="ko-KR" sz="1400" smtClean="0"/>
              <a:t>double -- Double</a:t>
            </a:r>
          </a:p>
          <a:p>
            <a:pPr marL="457200" lvl="1" indent="0">
              <a:buNone/>
            </a:pPr>
            <a:r>
              <a:rPr lang="en-US" altLang="ko-KR" sz="1400" smtClean="0"/>
              <a:t>void -- Void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1136822" y="560170"/>
            <a:ext cx="9835978" cy="41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AsynchTask</a:t>
            </a:r>
            <a:r>
              <a:rPr lang="ko-KR" altLang="en-US" sz="1600"/>
              <a:t>는 </a:t>
            </a:r>
            <a:r>
              <a:rPr lang="ko-KR" altLang="en-US" sz="1600" smtClean="0"/>
              <a:t>세 개의 타입 파라미터를 갖는 </a:t>
            </a:r>
            <a:r>
              <a:rPr lang="en-US" altLang="ko-KR" sz="1600" smtClean="0"/>
              <a:t>Generic </a:t>
            </a:r>
            <a:r>
              <a:rPr lang="ko-KR" altLang="en-US" sz="1600" smtClean="0"/>
              <a:t>클래스이다</a:t>
            </a:r>
            <a:r>
              <a:rPr lang="en-US" altLang="ko-KR" sz="1600" smtClean="0"/>
              <a:t>. &lt;Params, Progress, Result&gt;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00" y="2828413"/>
            <a:ext cx="5829300" cy="4762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2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cfile23.uf.tistory.com/image/2420B240577D4A720F81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989" y="1559611"/>
            <a:ext cx="5466550" cy="452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136822" y="560170"/>
            <a:ext cx="9835978" cy="4140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AsynchTask</a:t>
            </a:r>
            <a:r>
              <a:rPr lang="ko-KR" altLang="en-US" sz="1600"/>
              <a:t>는 </a:t>
            </a:r>
            <a:r>
              <a:rPr lang="ko-KR" altLang="en-US" sz="1600" smtClean="0"/>
              <a:t>세 개의 타입 파라미터를 갖는 </a:t>
            </a:r>
            <a:r>
              <a:rPr lang="en-US" altLang="ko-KR" sz="1600" smtClean="0"/>
              <a:t>Generic </a:t>
            </a:r>
            <a:r>
              <a:rPr lang="ko-KR" altLang="en-US" sz="1600" smtClean="0"/>
              <a:t>클래스이다</a:t>
            </a:r>
            <a:r>
              <a:rPr lang="en-US" altLang="ko-KR" sz="1600" smtClean="0"/>
              <a:t>. &lt;Params, Progress, Result&gt;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22" y="1188437"/>
            <a:ext cx="4742292" cy="5496589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644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Type Parameters of Generic Type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7" y="1491218"/>
            <a:ext cx="4905375" cy="2181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58" y="5968690"/>
            <a:ext cx="7334250" cy="7524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6332" y="1621051"/>
            <a:ext cx="7505700" cy="11144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058" y="2735476"/>
            <a:ext cx="7610475" cy="33432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352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확장하기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aintain </a:t>
            </a:r>
            <a:r>
              <a:rPr lang="en-US" altLang="ko-KR" dirty="0"/>
              <a:t>the generic </a:t>
            </a:r>
            <a:r>
              <a:rPr lang="en-US" altLang="ko-KR" dirty="0" smtClean="0"/>
              <a:t>type (</a:t>
            </a:r>
            <a:r>
              <a:rPr lang="ko-KR" altLang="en-US" dirty="0" smtClean="0"/>
              <a:t>클래스 선언할 때는 </a:t>
            </a:r>
            <a:r>
              <a:rPr lang="ko-KR" altLang="en-US" dirty="0" err="1" smtClean="0"/>
              <a:t>제네릭</a:t>
            </a:r>
            <a:r>
              <a:rPr lang="ko-KR" altLang="en-US" dirty="0" smtClean="0"/>
              <a:t> 클래스 유지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 생성할 때 타입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정해짐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클래스 선언</a:t>
            </a:r>
            <a:r>
              <a:rPr lang="en-US" altLang="ko-KR" dirty="0" smtClean="0"/>
              <a:t>: public </a:t>
            </a:r>
            <a:r>
              <a:rPr lang="en-US" altLang="ko-KR" dirty="0"/>
              <a:t>class </a:t>
            </a:r>
            <a:r>
              <a:rPr lang="en-US" altLang="ko-KR" dirty="0" err="1" smtClean="0">
                <a:solidFill>
                  <a:srgbClr val="FF0000"/>
                </a:solidFill>
              </a:rPr>
              <a:t>MyList</a:t>
            </a:r>
            <a:r>
              <a:rPr lang="en-US" altLang="ko-KR" dirty="0" smtClean="0">
                <a:solidFill>
                  <a:srgbClr val="FF0000"/>
                </a:solidFill>
              </a:rPr>
              <a:t>&lt;T</a:t>
            </a:r>
            <a:r>
              <a:rPr lang="en-US" altLang="ko-KR" dirty="0" smtClean="0"/>
              <a:t>&gt; </a:t>
            </a:r>
            <a:r>
              <a:rPr lang="en-US" altLang="ko-KR" dirty="0"/>
              <a:t>extends </a:t>
            </a:r>
            <a:r>
              <a:rPr lang="en-US" altLang="ko-KR" dirty="0" err="1"/>
              <a:t>ArrayList</a:t>
            </a:r>
            <a:r>
              <a:rPr lang="en-US" altLang="ko-KR" dirty="0"/>
              <a:t>&lt;T</a:t>
            </a:r>
            <a:r>
              <a:rPr lang="en-US" altLang="ko-KR" dirty="0" smtClean="0"/>
              <a:t>&gt; { ... }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메소드 구현</a:t>
            </a:r>
            <a:r>
              <a:rPr lang="en-US" altLang="ko-KR" dirty="0" smtClean="0"/>
              <a:t>: add(</a:t>
            </a:r>
            <a:r>
              <a:rPr lang="en-US" altLang="ko-KR" dirty="0" smtClean="0">
                <a:solidFill>
                  <a:srgbClr val="FF0000"/>
                </a:solidFill>
              </a:rPr>
              <a:t>T</a:t>
            </a:r>
            <a:r>
              <a:rPr lang="en-US" altLang="ko-KR" dirty="0" smtClean="0"/>
              <a:t>) { ... }</a:t>
            </a:r>
          </a:p>
          <a:p>
            <a:pPr marL="457200" lvl="1" indent="0">
              <a:buNone/>
            </a:pPr>
            <a:r>
              <a:rPr lang="ko-KR" altLang="en-US" dirty="0" smtClean="0"/>
              <a:t>객체 생성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MyList</a:t>
            </a:r>
            <a:r>
              <a:rPr lang="en-US" altLang="ko-KR" dirty="0" smtClean="0"/>
              <a:t>&lt;Book&gt; list = new </a:t>
            </a:r>
            <a:r>
              <a:rPr lang="en-US" altLang="ko-KR" dirty="0" err="1" smtClean="0"/>
              <a:t>MyList</a:t>
            </a:r>
            <a:r>
              <a:rPr lang="en-US" altLang="ko-KR" dirty="0" smtClean="0"/>
              <a:t>&lt;Book&gt;();</a:t>
            </a:r>
          </a:p>
          <a:p>
            <a:pPr marL="457200" lvl="1" indent="0">
              <a:buNone/>
            </a:pPr>
            <a:r>
              <a:rPr lang="ko-KR" altLang="en-US" dirty="0" smtClean="0"/>
              <a:t>메소드 호출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list.add</a:t>
            </a:r>
            <a:r>
              <a:rPr lang="en-US" altLang="ko-KR" dirty="0" smtClean="0"/>
              <a:t>(new Book());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Lock </a:t>
            </a:r>
            <a:r>
              <a:rPr lang="en-US" altLang="ko-KR" dirty="0"/>
              <a:t>in the generic </a:t>
            </a:r>
            <a:r>
              <a:rPr lang="en-US" altLang="ko-KR" dirty="0" smtClean="0"/>
              <a:t>type (</a:t>
            </a:r>
            <a:r>
              <a:rPr lang="ko-KR" altLang="en-US" dirty="0" smtClean="0"/>
              <a:t>클래스 선언할 때 타입 </a:t>
            </a:r>
            <a:r>
              <a:rPr lang="ko-KR" altLang="en-US" dirty="0" err="1" smtClean="0"/>
              <a:t>파라미터가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정해져</a:t>
            </a:r>
            <a:r>
              <a:rPr lang="ko-KR" altLang="en-US" dirty="0" smtClean="0"/>
              <a:t> 일반 클래스가 됨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클래스 선언</a:t>
            </a:r>
            <a:r>
              <a:rPr lang="en-US" altLang="ko-KR" dirty="0" smtClean="0"/>
              <a:t>: public </a:t>
            </a:r>
            <a:r>
              <a:rPr lang="en-US" altLang="ko-KR" dirty="0"/>
              <a:t>class </a:t>
            </a:r>
            <a:r>
              <a:rPr lang="en-US" altLang="ko-KR" dirty="0" err="1">
                <a:solidFill>
                  <a:srgbClr val="FF0000"/>
                </a:solidFill>
              </a:rPr>
              <a:t>MyList</a:t>
            </a:r>
            <a:r>
              <a:rPr lang="en-US" altLang="ko-KR" dirty="0"/>
              <a:t> extends </a:t>
            </a:r>
            <a:r>
              <a:rPr lang="en-US" altLang="ko-KR" dirty="0" err="1"/>
              <a:t>ArrayList</a:t>
            </a:r>
            <a:r>
              <a:rPr lang="en-US" altLang="ko-KR" dirty="0"/>
              <a:t>&lt;</a:t>
            </a:r>
            <a:r>
              <a:rPr lang="en-US" altLang="ko-KR" dirty="0">
                <a:solidFill>
                  <a:srgbClr val="FF0000"/>
                </a:solidFill>
              </a:rPr>
              <a:t>Book</a:t>
            </a:r>
            <a:r>
              <a:rPr lang="en-US" altLang="ko-KR" dirty="0" smtClean="0"/>
              <a:t>&gt;</a:t>
            </a:r>
            <a:r>
              <a:rPr lang="en-US" altLang="ko-KR" dirty="0"/>
              <a:t> { ... }</a:t>
            </a:r>
          </a:p>
          <a:p>
            <a:pPr marL="457200" lvl="1" indent="0">
              <a:buNone/>
            </a:pPr>
            <a:r>
              <a:rPr lang="ko-KR" altLang="en-US" dirty="0" smtClean="0"/>
              <a:t>메소드 구현</a:t>
            </a:r>
            <a:r>
              <a:rPr lang="en-US" altLang="ko-KR" dirty="0" smtClean="0"/>
              <a:t>: add(</a:t>
            </a:r>
            <a:r>
              <a:rPr lang="en-US" altLang="ko-KR" dirty="0" smtClean="0">
                <a:solidFill>
                  <a:srgbClr val="FF0000"/>
                </a:solidFill>
              </a:rPr>
              <a:t>Book</a:t>
            </a:r>
            <a:r>
              <a:rPr lang="en-US" altLang="ko-KR" dirty="0" smtClean="0"/>
              <a:t>) { ... }</a:t>
            </a:r>
          </a:p>
          <a:p>
            <a:pPr marL="457200" lvl="1" indent="0">
              <a:buNone/>
            </a:pPr>
            <a:r>
              <a:rPr lang="ko-KR" altLang="en-US" dirty="0" smtClean="0"/>
              <a:t>객체 생성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MyList</a:t>
            </a:r>
            <a:r>
              <a:rPr lang="en-US" altLang="ko-KR" dirty="0" smtClean="0"/>
              <a:t> list = new </a:t>
            </a:r>
            <a:r>
              <a:rPr lang="en-US" altLang="ko-KR" dirty="0" err="1" smtClean="0"/>
              <a:t>MyList</a:t>
            </a:r>
            <a:r>
              <a:rPr lang="en-US" altLang="ko-KR" dirty="0" smtClean="0"/>
              <a:t>();</a:t>
            </a:r>
          </a:p>
          <a:p>
            <a:pPr marL="457200" lvl="1" indent="0">
              <a:buNone/>
            </a:pPr>
            <a:r>
              <a:rPr lang="ko-KR" altLang="en-US" dirty="0"/>
              <a:t>메소드 호출</a:t>
            </a:r>
            <a:r>
              <a:rPr lang="en-US" altLang="ko-KR" dirty="0"/>
              <a:t>: </a:t>
            </a:r>
            <a:r>
              <a:rPr lang="en-US" altLang="ko-KR" dirty="0" err="1"/>
              <a:t>list.add</a:t>
            </a:r>
            <a:r>
              <a:rPr lang="en-US" altLang="ko-KR" dirty="0"/>
              <a:t>(new Book</a:t>
            </a:r>
            <a:r>
              <a:rPr lang="en-US" altLang="ko-KR" dirty="0" smtClean="0"/>
              <a:t>());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75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Cancelling a </a:t>
            </a:r>
            <a:r>
              <a:rPr lang="en-US" altLang="ko-KR" smtClean="0"/>
              <a:t>task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AsychTask</a:t>
            </a:r>
            <a:r>
              <a:rPr lang="en-US" altLang="ko-KR" dirty="0" smtClean="0"/>
              <a:t> </a:t>
            </a:r>
            <a:r>
              <a:rPr lang="en-US" altLang="ko-KR" dirty="0"/>
              <a:t>can be cancelled at any time by invoking cancel(</a:t>
            </a:r>
            <a:r>
              <a:rPr lang="en-US" altLang="ko-KR" dirty="0" err="1"/>
              <a:t>boolean</a:t>
            </a:r>
            <a:r>
              <a:rPr lang="en-US" altLang="ko-KR" dirty="0"/>
              <a:t>).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--&gt; </a:t>
            </a:r>
          </a:p>
          <a:p>
            <a:r>
              <a:rPr lang="ko-KR" altLang="en-US" dirty="0" smtClean="0"/>
              <a:t>태스크가 즉시 정지하는 것이 아니고 캔슬됐다는 표시만 해 두는 것임</a:t>
            </a:r>
            <a:r>
              <a:rPr lang="en-US" altLang="ko-KR" dirty="0" smtClean="0"/>
              <a:t>. </a:t>
            </a:r>
          </a:p>
          <a:p>
            <a:r>
              <a:rPr lang="en-US" altLang="ko-KR" dirty="0" err="1" smtClean="0"/>
              <a:t>isCancelled</a:t>
            </a:r>
            <a:r>
              <a:rPr lang="en-US" altLang="ko-KR" dirty="0"/>
              <a:t>() </a:t>
            </a:r>
            <a:r>
              <a:rPr lang="ko-KR" altLang="en-US" dirty="0" smtClean="0"/>
              <a:t>를 호출하면 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가 반환됨</a:t>
            </a:r>
            <a:endParaRPr lang="en-US" altLang="ko-KR" dirty="0" smtClean="0"/>
          </a:p>
          <a:p>
            <a:r>
              <a:rPr lang="ko-KR" altLang="en-US" dirty="0" smtClean="0"/>
              <a:t>실제로 </a:t>
            </a:r>
            <a:r>
              <a:rPr lang="ko-KR" altLang="en-US" dirty="0"/>
              <a:t>태스크를 중지하는 일은 프로그래머가 해야 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err="1" smtClean="0"/>
              <a:t>doInBackground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 안에서 일을 하는 </a:t>
            </a:r>
            <a:r>
              <a:rPr lang="ko-KR" altLang="en-US" dirty="0" err="1" smtClean="0"/>
              <a:t>중간중간에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isCancelled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호출해 보아 만약</a:t>
            </a:r>
            <a:r>
              <a:rPr lang="en-US" altLang="ko-KR" dirty="0" smtClean="0"/>
              <a:t>true</a:t>
            </a:r>
            <a:r>
              <a:rPr lang="ko-KR" altLang="en-US" dirty="0" smtClean="0"/>
              <a:t>가 반환되면 일을 그만 중단하고 즉시 반환함</a:t>
            </a:r>
            <a:endParaRPr lang="en-US" altLang="ko-KR" dirty="0" smtClean="0"/>
          </a:p>
          <a:p>
            <a:r>
              <a:rPr lang="en-US" altLang="ko-KR" dirty="0" err="1" smtClean="0"/>
              <a:t>doInBackground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메소드가 반환하면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정상적으로 일을 마치고 반환할 때 호출되는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onPostExecute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 대신 </a:t>
            </a:r>
            <a:r>
              <a:rPr lang="en-US" altLang="ko-KR" dirty="0" err="1" smtClean="0"/>
              <a:t>onCancelled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메소드가 호출됨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45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통상 앱 하나는 하나의 프로세스로 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752600"/>
            <a:ext cx="6324600" cy="33528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695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smtClean="0"/>
              <a:t>varable arguments</a:t>
            </a:r>
            <a:br>
              <a:rPr lang="en-US" altLang="ko-KR" sz="2800" smtClean="0"/>
            </a:br>
            <a:r>
              <a:rPr lang="en-US" altLang="ko-KR" sz="2800" smtClean="0"/>
              <a:t> (</a:t>
            </a:r>
            <a:r>
              <a:rPr lang="ko-KR" altLang="en-US" sz="2800" smtClean="0"/>
              <a:t>메소드를 선언할 때 인자 개수를 미리 정하지 않을 수 있다</a:t>
            </a:r>
            <a:r>
              <a:rPr lang="en-US" altLang="ko-KR" sz="2800" smtClean="0"/>
              <a:t>.)</a:t>
            </a:r>
            <a:endParaRPr lang="ko-KR" altLang="en-US" sz="28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ko-KR" sz="1800"/>
              <a:t>static int sum(int... args)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/>
              <a:t>    int sum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/>
              <a:t>    for(int </a:t>
            </a:r>
            <a:r>
              <a:rPr lang="en-US" altLang="ko-KR" sz="1800" smtClean="0"/>
              <a:t>i </a:t>
            </a:r>
            <a:r>
              <a:rPr lang="en-US" altLang="ko-KR" sz="1800"/>
              <a:t>= 0 ; i</a:t>
            </a:r>
            <a:r>
              <a:rPr lang="en-US" altLang="ko-KR" sz="1800" smtClean="0"/>
              <a:t> </a:t>
            </a:r>
            <a:r>
              <a:rPr lang="en-US" altLang="ko-KR" sz="1800"/>
              <a:t>&lt; args.length;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/>
              <a:t>        sum += args[i];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/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/>
              <a:t>    return sum;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ko-KR" sz="180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 smtClean="0"/>
              <a:t>sum(2</a:t>
            </a:r>
            <a:r>
              <a:rPr lang="en-US" altLang="ko-KR" sz="1800"/>
              <a:t>, 5, 7</a:t>
            </a:r>
            <a:r>
              <a:rPr lang="en-US" altLang="ko-KR" sz="1800" smtClean="0"/>
              <a:t>);	// {2, 5, 7}</a:t>
            </a:r>
            <a:r>
              <a:rPr lang="ko-KR" altLang="en-US" sz="1800" smtClean="0"/>
              <a:t>이 배열로 만들어져 </a:t>
            </a:r>
            <a:r>
              <a:rPr lang="en-US" altLang="ko-KR" sz="1800" smtClean="0"/>
              <a:t>sum </a:t>
            </a:r>
            <a:r>
              <a:rPr lang="ko-KR" altLang="en-US" sz="1800" smtClean="0"/>
              <a:t>메소드로 넘어간다</a:t>
            </a:r>
            <a:r>
              <a:rPr lang="en-US" altLang="ko-KR" sz="1800" smtClean="0"/>
              <a:t>.</a:t>
            </a:r>
            <a:endParaRPr lang="en-US" altLang="ko-KR" sz="1800"/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800"/>
              <a:t>sum(2</a:t>
            </a:r>
            <a:r>
              <a:rPr lang="en-US" altLang="ko-KR" sz="1800" smtClean="0"/>
              <a:t>);		// </a:t>
            </a:r>
            <a:r>
              <a:rPr lang="en-US" altLang="ko-KR" sz="1800"/>
              <a:t>{</a:t>
            </a:r>
            <a:r>
              <a:rPr lang="en-US" altLang="ko-KR" sz="1800" smtClean="0"/>
              <a:t>2}</a:t>
            </a:r>
            <a:r>
              <a:rPr lang="ko-KR" altLang="en-US" sz="1800"/>
              <a:t>이 배열로 만들어져 </a:t>
            </a:r>
            <a:r>
              <a:rPr lang="en-US" altLang="ko-KR" sz="1800"/>
              <a:t>sum </a:t>
            </a:r>
            <a:r>
              <a:rPr lang="ko-KR" altLang="en-US" sz="1800"/>
              <a:t>메소드로 넘어간다</a:t>
            </a:r>
            <a:r>
              <a:rPr lang="en-US" altLang="ko-KR" sz="180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8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839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안드로이드의 멀티스레드 지원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73427"/>
            <a:ext cx="3524794" cy="4603536"/>
          </a:xfrm>
        </p:spPr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Activity.runOnUiThread</a:t>
            </a:r>
            <a:r>
              <a:rPr lang="en-US" altLang="ko-KR" dirty="0">
                <a:solidFill>
                  <a:srgbClr val="FF0000"/>
                </a:solidFill>
              </a:rPr>
              <a:t>( )</a:t>
            </a:r>
          </a:p>
          <a:p>
            <a:r>
              <a:rPr lang="en-US" altLang="ko-KR" smtClean="0">
                <a:solidFill>
                  <a:srgbClr val="FF0000"/>
                </a:solidFill>
              </a:rPr>
              <a:t>View.post</a:t>
            </a:r>
            <a:r>
              <a:rPr lang="en-US" altLang="ko-KR">
                <a:solidFill>
                  <a:srgbClr val="FF0000"/>
                </a:solidFill>
              </a:rPr>
              <a:t>( )</a:t>
            </a:r>
          </a:p>
          <a:p>
            <a:r>
              <a:rPr lang="en-US" altLang="ko-KR" smtClean="0">
                <a:solidFill>
                  <a:srgbClr val="FF0000"/>
                </a:solidFill>
              </a:rPr>
              <a:t>Handler.post</a:t>
            </a:r>
            <a:r>
              <a:rPr lang="en-US" altLang="ko-KR" dirty="0">
                <a:solidFill>
                  <a:srgbClr val="FF0000"/>
                </a:solidFill>
              </a:rPr>
              <a:t>( )</a:t>
            </a:r>
          </a:p>
          <a:p>
            <a:r>
              <a:rPr lang="en-US" altLang="ko-KR" smtClean="0"/>
              <a:t>AsyncTask </a:t>
            </a:r>
            <a:r>
              <a:rPr lang="ko-KR" altLang="en-US" dirty="0"/>
              <a:t>클래스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4467498" y="1569071"/>
            <a:ext cx="6886302" cy="3134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UI </a:t>
            </a:r>
            <a:r>
              <a:rPr lang="ko-KR" altLang="en-US" smtClean="0"/>
              <a:t>스레드에서 실행할 </a:t>
            </a:r>
            <a:r>
              <a:rPr lang="en-US" altLang="ko-KR" smtClean="0">
                <a:solidFill>
                  <a:srgbClr val="FF0000"/>
                </a:solidFill>
              </a:rPr>
              <a:t>Runnable</a:t>
            </a:r>
            <a:r>
              <a:rPr lang="ko-KR" altLang="en-US" smtClean="0"/>
              <a:t>을 넘겨주면서 </a:t>
            </a:r>
            <a:r>
              <a:rPr lang="en-US" altLang="ko-KR" smtClean="0"/>
              <a:t>View.</a:t>
            </a:r>
            <a:r>
              <a:rPr lang="en-US" altLang="ko-KR" smtClean="0"/>
              <a:t>post</a:t>
            </a:r>
            <a:r>
              <a:rPr lang="ko-KR" altLang="en-US" smtClean="0"/>
              <a:t>나 </a:t>
            </a:r>
            <a:r>
              <a:rPr lang="en-US" altLang="ko-KR" smtClean="0"/>
              <a:t>Activity.</a:t>
            </a:r>
            <a:r>
              <a:rPr lang="en-US" altLang="ko-KR" smtClean="0"/>
              <a:t>runOnUiThread()</a:t>
            </a:r>
            <a:r>
              <a:rPr lang="ko-KR" altLang="en-US" smtClean="0"/>
              <a:t>를 호출한다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/>
              <a:t>UI </a:t>
            </a:r>
            <a:r>
              <a:rPr lang="ko-KR" altLang="en-US"/>
              <a:t>스레드에 속하는 </a:t>
            </a:r>
            <a:r>
              <a:rPr lang="en-US" altLang="ko-KR"/>
              <a:t>Handler</a:t>
            </a:r>
            <a:r>
              <a:rPr lang="ko-KR" altLang="en-US"/>
              <a:t>에게 </a:t>
            </a:r>
            <a:r>
              <a:rPr lang="en-US" altLang="ko-KR"/>
              <a:t>post</a:t>
            </a:r>
            <a:r>
              <a:rPr lang="ko-KR" altLang="en-US"/>
              <a:t> 메소드를 호출하면서 </a:t>
            </a:r>
            <a:r>
              <a:rPr lang="en-US" altLang="ko-KR">
                <a:solidFill>
                  <a:srgbClr val="FF0000"/>
                </a:solidFill>
              </a:rPr>
              <a:t>Message</a:t>
            </a:r>
            <a:r>
              <a:rPr lang="ko-KR" altLang="en-US"/>
              <a:t>나 </a:t>
            </a:r>
            <a:r>
              <a:rPr lang="en-US" altLang="ko-KR">
                <a:solidFill>
                  <a:srgbClr val="FF0000"/>
                </a:solidFill>
              </a:rPr>
              <a:t>Runnable</a:t>
            </a:r>
            <a:r>
              <a:rPr lang="ko-KR" altLang="en-US"/>
              <a:t>을 넘겨주면 </a:t>
            </a:r>
            <a:r>
              <a:rPr lang="en-US" altLang="ko-KR"/>
              <a:t>Handler</a:t>
            </a:r>
            <a:r>
              <a:rPr lang="ko-KR" altLang="en-US"/>
              <a:t>의 </a:t>
            </a:r>
            <a:r>
              <a:rPr lang="en-US" altLang="ko-KR"/>
              <a:t>handleMessage() </a:t>
            </a:r>
            <a:r>
              <a:rPr lang="ko-KR" altLang="en-US"/>
              <a:t>메소드가 </a:t>
            </a:r>
            <a:r>
              <a:rPr lang="en-US" altLang="ko-KR"/>
              <a:t>UI </a:t>
            </a:r>
            <a:r>
              <a:rPr lang="ko-KR" altLang="en-US"/>
              <a:t>스레드에서 처리해 </a:t>
            </a:r>
            <a:r>
              <a:rPr lang="ko-KR" altLang="en-US"/>
              <a:t>준다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en-US" altLang="ko-KR" smtClean="0">
                <a:solidFill>
                  <a:srgbClr val="FF0000"/>
                </a:solidFill>
              </a:rPr>
              <a:t>Runnable</a:t>
            </a:r>
            <a:r>
              <a:rPr lang="en-US" altLang="ko-KR" smtClean="0"/>
              <a:t> - Runnable </a:t>
            </a:r>
            <a:r>
              <a:rPr lang="ko-KR" altLang="en-US" smtClean="0"/>
              <a:t>인터페이스를 갖춘 객체</a:t>
            </a:r>
            <a:r>
              <a:rPr lang="en-US" altLang="ko-KR" smtClean="0"/>
              <a:t>, run </a:t>
            </a:r>
            <a:r>
              <a:rPr lang="ko-KR" altLang="en-US" smtClean="0"/>
              <a:t>메소드를 갖는다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4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View.post( 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Thread </a:t>
            </a:r>
            <a:r>
              <a:rPr lang="en-US" altLang="ko-KR"/>
              <a:t>t = new Thread(new </a:t>
            </a:r>
            <a:r>
              <a:rPr lang="en-US" altLang="ko-KR">
                <a:solidFill>
                  <a:srgbClr val="FF0000"/>
                </a:solidFill>
              </a:rPr>
              <a:t>Runnable</a:t>
            </a:r>
            <a:r>
              <a:rPr lang="en-US" altLang="ko-KR"/>
              <a:t>() {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public void run() {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	for (i = 0; i &lt; 5; i++) {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		</a:t>
            </a:r>
            <a:r>
              <a:rPr lang="en-US" altLang="ko-KR" b="1">
                <a:solidFill>
                  <a:srgbClr val="7030A0"/>
                </a:solidFill>
              </a:rPr>
              <a:t>textView.post</a:t>
            </a:r>
            <a:r>
              <a:rPr lang="en-US" altLang="ko-KR"/>
              <a:t>(new </a:t>
            </a:r>
            <a:r>
              <a:rPr lang="en-US" altLang="ko-KR">
                <a:solidFill>
                  <a:srgbClr val="00B0F0"/>
                </a:solidFill>
              </a:rPr>
              <a:t>Runnable</a:t>
            </a:r>
            <a:r>
              <a:rPr lang="en-US" altLang="ko-KR"/>
              <a:t>() {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			public void run() {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				textView.setText("</a:t>
            </a:r>
            <a:r>
              <a:rPr lang="ko-KR" altLang="en-US"/>
              <a:t>처리 중</a:t>
            </a:r>
            <a:r>
              <a:rPr lang="en-US" altLang="ko-KR"/>
              <a:t>... </a:t>
            </a:r>
            <a:r>
              <a:rPr lang="en-US" altLang="ko-KR" smtClean="0"/>
              <a:t>" + </a:t>
            </a:r>
            <a:r>
              <a:rPr lang="en-US" altLang="ko-KR"/>
              <a:t>i * 20 + "%");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			}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		});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	}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}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});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t.start();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38184" y="1968843"/>
            <a:ext cx="9135762" cy="322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56670" y="2982097"/>
            <a:ext cx="6236044" cy="11203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0075" y="5420496"/>
            <a:ext cx="899571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mtClean="0"/>
              <a:t>빨간 </a:t>
            </a:r>
            <a:r>
              <a:rPr lang="en-US" altLang="ko-KR" smtClean="0"/>
              <a:t>Runnable</a:t>
            </a:r>
            <a:r>
              <a:rPr lang="ko-KR" altLang="en-US" smtClean="0"/>
              <a:t>의 </a:t>
            </a:r>
            <a:r>
              <a:rPr lang="en-US" altLang="ko-KR" smtClean="0"/>
              <a:t>run </a:t>
            </a:r>
            <a:r>
              <a:rPr lang="ko-KR" altLang="en-US" smtClean="0"/>
              <a:t>메소드는 이 스레드에 의해 실행됨</a:t>
            </a:r>
            <a:r>
              <a:rPr lang="en-US" altLang="ko-KR" smtClean="0"/>
              <a:t>. </a:t>
            </a:r>
            <a:r>
              <a:rPr lang="ko-KR" altLang="en-US" smtClean="0"/>
              <a:t>이 </a:t>
            </a:r>
            <a:r>
              <a:rPr lang="en-US" altLang="ko-KR" smtClean="0"/>
              <a:t>run </a:t>
            </a:r>
            <a:r>
              <a:rPr lang="ko-KR" altLang="en-US" smtClean="0"/>
              <a:t>메소드는 파란색 </a:t>
            </a:r>
            <a:r>
              <a:rPr lang="en-US" altLang="ko-KR" smtClean="0"/>
              <a:t>Runnable </a:t>
            </a:r>
            <a:r>
              <a:rPr lang="ko-KR" altLang="en-US" smtClean="0"/>
              <a:t>객체를 만들어 </a:t>
            </a:r>
            <a:r>
              <a:rPr lang="en-US" altLang="ko-KR" smtClean="0"/>
              <a:t>textView</a:t>
            </a:r>
            <a:r>
              <a:rPr lang="ko-KR" altLang="en-US" smtClean="0"/>
              <a:t>에 </a:t>
            </a:r>
            <a:r>
              <a:rPr lang="en-US" altLang="ko-KR" smtClean="0"/>
              <a:t>post</a:t>
            </a:r>
            <a:r>
              <a:rPr lang="ko-KR" altLang="en-US" smtClean="0"/>
              <a:t>하는 작업을 다섯 번 실행함</a:t>
            </a:r>
            <a:r>
              <a:rPr lang="en-US" altLang="ko-KR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mtClean="0"/>
              <a:t>파란 </a:t>
            </a:r>
            <a:r>
              <a:rPr lang="en-US" altLang="ko-KR" smtClean="0"/>
              <a:t>Runnable</a:t>
            </a:r>
            <a:r>
              <a:rPr lang="ko-KR" altLang="en-US" smtClean="0"/>
              <a:t>의 </a:t>
            </a:r>
            <a:r>
              <a:rPr lang="en-US" altLang="ko-KR" smtClean="0"/>
              <a:t>run </a:t>
            </a:r>
            <a:r>
              <a:rPr lang="ko-KR" altLang="en-US" smtClean="0"/>
              <a:t>메소드는 </a:t>
            </a:r>
            <a:r>
              <a:rPr lang="en-US" altLang="ko-KR" smtClean="0"/>
              <a:t>UI </a:t>
            </a:r>
            <a:r>
              <a:rPr lang="ko-KR" altLang="en-US" smtClean="0"/>
              <a:t>스레드에 의해 실행됨</a:t>
            </a:r>
            <a:r>
              <a:rPr lang="en-US" altLang="ko-KR" smtClean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88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Activity.runOnUiThread( 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Thread </a:t>
            </a:r>
            <a:r>
              <a:rPr lang="en-US" altLang="ko-KR"/>
              <a:t>t = new Thread(new </a:t>
            </a:r>
            <a:r>
              <a:rPr lang="en-US" altLang="ko-KR">
                <a:solidFill>
                  <a:srgbClr val="FF0000"/>
                </a:solidFill>
              </a:rPr>
              <a:t>Runnable</a:t>
            </a:r>
            <a:r>
              <a:rPr lang="en-US" altLang="ko-KR"/>
              <a:t>() {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public void run() {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	for (i = 0; i &lt; 5; i++) {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	</a:t>
            </a:r>
            <a:r>
              <a:rPr lang="en-US" altLang="ko-KR"/>
              <a:t>	</a:t>
            </a:r>
            <a:r>
              <a:rPr lang="en-US" altLang="ko-KR" b="1" smtClean="0">
                <a:solidFill>
                  <a:srgbClr val="7030A0"/>
                </a:solidFill>
              </a:rPr>
              <a:t>runOnUiThread</a:t>
            </a:r>
            <a:r>
              <a:rPr lang="en-US" altLang="ko-KR" smtClean="0"/>
              <a:t> (</a:t>
            </a:r>
            <a:r>
              <a:rPr lang="en-US" altLang="ko-KR"/>
              <a:t>new </a:t>
            </a:r>
            <a:r>
              <a:rPr lang="en-US" altLang="ko-KR">
                <a:solidFill>
                  <a:srgbClr val="00B0F0"/>
                </a:solidFill>
              </a:rPr>
              <a:t>Runnable</a:t>
            </a:r>
            <a:r>
              <a:rPr lang="en-US" altLang="ko-KR"/>
              <a:t>() {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			public void run() {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				textView.setText("</a:t>
            </a:r>
            <a:r>
              <a:rPr lang="ko-KR" altLang="en-US"/>
              <a:t>처리 중</a:t>
            </a:r>
            <a:r>
              <a:rPr lang="en-US" altLang="ko-KR"/>
              <a:t>... </a:t>
            </a:r>
            <a:r>
              <a:rPr lang="en-US" altLang="ko-KR" smtClean="0"/>
              <a:t>" + </a:t>
            </a:r>
            <a:r>
              <a:rPr lang="en-US" altLang="ko-KR"/>
              <a:t>i * 20 + "%");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			}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		});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	}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}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});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t.start();</a:t>
            </a:r>
          </a:p>
          <a:p>
            <a:pPr marL="0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38184" y="1968843"/>
            <a:ext cx="9135762" cy="3220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56670" y="2982097"/>
            <a:ext cx="6236044" cy="112034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50075" y="5420496"/>
            <a:ext cx="8995719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mtClean="0"/>
              <a:t>빨간 </a:t>
            </a:r>
            <a:r>
              <a:rPr lang="en-US" altLang="ko-KR" smtClean="0"/>
              <a:t>Runnable</a:t>
            </a:r>
            <a:r>
              <a:rPr lang="ko-KR" altLang="en-US" smtClean="0"/>
              <a:t>의 </a:t>
            </a:r>
            <a:r>
              <a:rPr lang="en-US" altLang="ko-KR" smtClean="0"/>
              <a:t>run </a:t>
            </a:r>
            <a:r>
              <a:rPr lang="ko-KR" altLang="en-US" smtClean="0"/>
              <a:t>메소드는 이 스레드에 의해 실행됨</a:t>
            </a:r>
            <a:r>
              <a:rPr lang="en-US" altLang="ko-KR" smtClean="0"/>
              <a:t>. </a:t>
            </a:r>
            <a:r>
              <a:rPr lang="ko-KR" altLang="en-US" smtClean="0"/>
              <a:t>이 </a:t>
            </a:r>
            <a:r>
              <a:rPr lang="en-US" altLang="ko-KR" smtClean="0"/>
              <a:t>run </a:t>
            </a:r>
            <a:r>
              <a:rPr lang="ko-KR" altLang="en-US" smtClean="0"/>
              <a:t>메소드는 파란색 </a:t>
            </a:r>
            <a:r>
              <a:rPr lang="en-US" altLang="ko-KR" smtClean="0"/>
              <a:t>Runnable </a:t>
            </a:r>
            <a:r>
              <a:rPr lang="ko-KR" altLang="en-US" smtClean="0"/>
              <a:t>객체를 만들어 </a:t>
            </a:r>
            <a:r>
              <a:rPr lang="en-US" altLang="ko-KR" smtClean="0"/>
              <a:t>textView</a:t>
            </a:r>
            <a:r>
              <a:rPr lang="ko-KR" altLang="en-US" smtClean="0"/>
              <a:t>에 </a:t>
            </a:r>
            <a:r>
              <a:rPr lang="en-US" altLang="ko-KR" smtClean="0"/>
              <a:t>post</a:t>
            </a:r>
            <a:r>
              <a:rPr lang="ko-KR" altLang="en-US" smtClean="0"/>
              <a:t>하는 작업을 다섯 번 실행함</a:t>
            </a:r>
            <a:r>
              <a:rPr lang="en-US" altLang="ko-KR" smtClean="0"/>
              <a:t>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mtClean="0"/>
              <a:t>파란 </a:t>
            </a:r>
            <a:r>
              <a:rPr lang="en-US" altLang="ko-KR" smtClean="0"/>
              <a:t>Runnable</a:t>
            </a:r>
            <a:r>
              <a:rPr lang="ko-KR" altLang="en-US" smtClean="0"/>
              <a:t>의 </a:t>
            </a:r>
            <a:r>
              <a:rPr lang="en-US" altLang="ko-KR" smtClean="0"/>
              <a:t>run </a:t>
            </a:r>
            <a:r>
              <a:rPr lang="ko-KR" altLang="en-US" smtClean="0"/>
              <a:t>메소드는 </a:t>
            </a:r>
            <a:r>
              <a:rPr lang="en-US" altLang="ko-KR" smtClean="0"/>
              <a:t>UI </a:t>
            </a:r>
            <a:r>
              <a:rPr lang="ko-KR" altLang="en-US" smtClean="0"/>
              <a:t>스레드에 의해 실행됨</a:t>
            </a:r>
            <a:r>
              <a:rPr lang="en-US" altLang="ko-KR" smtClean="0"/>
              <a:t>.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066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Handler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지금까지 본 것들의 배후에는 </a:t>
            </a:r>
            <a:r>
              <a:rPr lang="en-US" altLang="ko-KR" smtClean="0"/>
              <a:t>Handler</a:t>
            </a:r>
            <a:r>
              <a:rPr lang="ko-KR" altLang="en-US" smtClean="0"/>
              <a:t>와 </a:t>
            </a:r>
            <a:r>
              <a:rPr lang="en-US" altLang="ko-KR" smtClean="0"/>
              <a:t>Looper</a:t>
            </a:r>
            <a:r>
              <a:rPr lang="ko-KR" altLang="en-US" smtClean="0"/>
              <a:t>가 있다</a:t>
            </a:r>
            <a:r>
              <a:rPr lang="en-US" altLang="ko-KR" smtClean="0"/>
              <a:t>. </a:t>
            </a:r>
            <a:r>
              <a:rPr lang="ko-KR" altLang="en-US" smtClean="0"/>
              <a:t>이것들을 직접 다룰 수도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낮은 수준에서 작업을 할 수록 뭐든 할 수 있게 되고 프로그램의 효율이 높다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대신 프로그래머가 알아야 할 게 많고 신경 쓸 게 많다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UI </a:t>
            </a:r>
            <a:r>
              <a:rPr lang="ko-KR" altLang="en-US" smtClean="0"/>
              <a:t>스레드는</a:t>
            </a:r>
            <a:r>
              <a:rPr lang="en-US" altLang="ko-KR" smtClean="0"/>
              <a:t> </a:t>
            </a:r>
            <a:r>
              <a:rPr lang="ko-KR" altLang="en-US" smtClean="0"/>
              <a:t>기본적으로 </a:t>
            </a:r>
            <a:r>
              <a:rPr lang="en-US" altLang="ko-KR" smtClean="0"/>
              <a:t>Hanlder</a:t>
            </a:r>
            <a:r>
              <a:rPr lang="ko-KR" altLang="en-US" smtClean="0"/>
              <a:t>와 </a:t>
            </a:r>
            <a:r>
              <a:rPr lang="en-US" altLang="ko-KR" smtClean="0"/>
              <a:t>Looper, </a:t>
            </a:r>
            <a:r>
              <a:rPr lang="ko-KR" altLang="en-US" smtClean="0"/>
              <a:t>그리고 </a:t>
            </a:r>
            <a:r>
              <a:rPr lang="en-US" altLang="ko-KR" smtClean="0"/>
              <a:t>Message Queue</a:t>
            </a:r>
            <a:r>
              <a:rPr lang="ko-KR" altLang="en-US" smtClean="0"/>
              <a:t>를 가지고 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우리가 만드는 일반 스레드는 이들을 갖고 있지 않으나 프로그래머가 이것들을 만들어 줄 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012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Handler, Looper, Message Queue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935" y="1573427"/>
            <a:ext cx="5125995" cy="4603536"/>
          </a:xfrm>
        </p:spPr>
        <p:txBody>
          <a:bodyPr>
            <a:normAutofit/>
          </a:bodyPr>
          <a:lstStyle/>
          <a:p>
            <a:r>
              <a:rPr lang="ko-KR" altLang="en-US" sz="1600" smtClean="0"/>
              <a:t>한 스레드가 여러 일들을 하려면 순차적으로 할 수 밖에 없다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그래서 할 일이 여럿 있을 때 이들을 </a:t>
            </a:r>
            <a:r>
              <a:rPr lang="en-US" altLang="ko-KR" sz="1600" smtClean="0"/>
              <a:t>Message Queue</a:t>
            </a:r>
            <a:r>
              <a:rPr lang="ko-KR" altLang="en-US" sz="1600" smtClean="0"/>
              <a:t>에 대기시켰다가 차례로 실행해 준다</a:t>
            </a:r>
            <a:r>
              <a:rPr lang="en-US" altLang="ko-KR" sz="1600" smtClean="0"/>
              <a:t>. </a:t>
            </a:r>
            <a:r>
              <a:rPr lang="ko-KR" altLang="en-US" sz="1600" smtClean="0"/>
              <a:t> </a:t>
            </a:r>
            <a:endParaRPr lang="en-US" altLang="ko-KR" sz="1600" smtClean="0"/>
          </a:p>
          <a:p>
            <a:r>
              <a:rPr lang="en-US" altLang="ko-KR" sz="1600" smtClean="0"/>
              <a:t>Looper</a:t>
            </a:r>
            <a:r>
              <a:rPr lang="ko-KR" altLang="en-US" sz="1600" smtClean="0"/>
              <a:t>는 큐를 관리하고 서비스 받을 순서를 정해 </a:t>
            </a:r>
            <a:r>
              <a:rPr lang="en-US" altLang="ko-KR" sz="1600" smtClean="0"/>
              <a:t>Handler</a:t>
            </a:r>
            <a:r>
              <a:rPr lang="ko-KR" altLang="en-US" sz="1600" smtClean="0"/>
              <a:t>에게 넘겨주는 일을 한다</a:t>
            </a:r>
            <a:r>
              <a:rPr lang="en-US" altLang="ko-KR" sz="1600" smtClean="0"/>
              <a:t>.</a:t>
            </a:r>
          </a:p>
          <a:p>
            <a:r>
              <a:rPr lang="en-US" altLang="ko-KR" sz="1600" smtClean="0"/>
              <a:t>Handler</a:t>
            </a:r>
            <a:r>
              <a:rPr lang="ko-KR" altLang="en-US" sz="1600" smtClean="0"/>
              <a:t>는 자기에게 들어오는 일을 큐로 일단 보내고 </a:t>
            </a:r>
            <a:r>
              <a:rPr lang="en-US" altLang="ko-KR" sz="1600" smtClean="0"/>
              <a:t>Looper</a:t>
            </a:r>
            <a:r>
              <a:rPr lang="ko-KR" altLang="en-US" sz="1600" smtClean="0"/>
              <a:t>가 넘겨주는 일을 처리한다</a:t>
            </a:r>
            <a:r>
              <a:rPr lang="en-US" altLang="ko-KR" sz="1600" smtClean="0"/>
              <a:t>.</a:t>
            </a:r>
          </a:p>
          <a:p>
            <a:r>
              <a:rPr lang="ko-KR" altLang="en-US" sz="1600" smtClean="0"/>
              <a:t>다른 스레드는 </a:t>
            </a:r>
            <a:r>
              <a:rPr lang="en-US" altLang="ko-KR" sz="1600" smtClean="0"/>
              <a:t>Handler</a:t>
            </a:r>
            <a:r>
              <a:rPr lang="ko-KR" altLang="en-US" sz="1600" smtClean="0"/>
              <a:t>에게 </a:t>
            </a:r>
            <a:r>
              <a:rPr lang="en-US" altLang="ko-KR" sz="1600" smtClean="0"/>
              <a:t>sendMessage </a:t>
            </a:r>
            <a:r>
              <a:rPr lang="ko-KR" altLang="en-US" sz="1600" smtClean="0"/>
              <a:t>메소드를 호출하면서 </a:t>
            </a:r>
            <a:r>
              <a:rPr lang="ko-KR" altLang="en-US" sz="1600" smtClean="0"/>
              <a:t>일</a:t>
            </a:r>
            <a:r>
              <a:rPr lang="en-US" altLang="ko-KR" sz="1600" smtClean="0"/>
              <a:t>(Runnable</a:t>
            </a:r>
            <a:r>
              <a:rPr lang="ko-KR" altLang="en-US" sz="1600" smtClean="0"/>
              <a:t>이나 </a:t>
            </a:r>
            <a:r>
              <a:rPr lang="en-US" altLang="ko-KR" sz="1600" smtClean="0"/>
              <a:t>Message)</a:t>
            </a:r>
            <a:r>
              <a:rPr lang="ko-KR" altLang="en-US" sz="1600" smtClean="0"/>
              <a:t>을 인자로 넘겨줄 수 있다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pic>
        <p:nvPicPr>
          <p:cNvPr id="6146" name="Picture 2" descr="http://cfile4.uf.tistory.com/image/232EB335577C080F21D36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274" y="2051220"/>
            <a:ext cx="6326660" cy="316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18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Handler, Looper, Message Queue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0935" y="1573427"/>
            <a:ext cx="5125995" cy="4603536"/>
          </a:xfrm>
        </p:spPr>
        <p:txBody>
          <a:bodyPr>
            <a:normAutofit/>
          </a:bodyPr>
          <a:lstStyle/>
          <a:p>
            <a:r>
              <a:rPr lang="ko-KR" altLang="en-US" sz="1600" smtClean="0"/>
              <a:t>한 스레드에 </a:t>
            </a:r>
            <a:r>
              <a:rPr lang="en-US" altLang="ko-KR" sz="1600" smtClean="0"/>
              <a:t>Handler</a:t>
            </a:r>
            <a:r>
              <a:rPr lang="ko-KR" altLang="en-US" sz="1600" smtClean="0"/>
              <a:t>가 여러 개 있을 수 있다</a:t>
            </a:r>
            <a:r>
              <a:rPr lang="en-US" altLang="ko-KR" sz="1600" smtClean="0"/>
              <a:t>.</a:t>
            </a:r>
          </a:p>
          <a:p>
            <a:r>
              <a:rPr lang="ko-KR" altLang="en-US" sz="1600" smtClean="0"/>
              <a:t>일을 받은 </a:t>
            </a:r>
            <a:r>
              <a:rPr lang="en-US" altLang="ko-KR" sz="1600" smtClean="0"/>
              <a:t>Handler</a:t>
            </a:r>
            <a:r>
              <a:rPr lang="ko-KR" altLang="en-US" sz="1600" smtClean="0"/>
              <a:t>가 그 일을 처리하도록 </a:t>
            </a:r>
            <a:r>
              <a:rPr lang="en-US" altLang="ko-KR" sz="1600" smtClean="0"/>
              <a:t>Looper</a:t>
            </a:r>
            <a:r>
              <a:rPr lang="ko-KR" altLang="en-US" sz="1600" smtClean="0"/>
              <a:t>가 큐에 있는 일을 </a:t>
            </a:r>
            <a:r>
              <a:rPr lang="en-US" altLang="ko-KR" sz="1600" smtClean="0"/>
              <a:t>Handler</a:t>
            </a:r>
            <a:r>
              <a:rPr lang="ko-KR" altLang="en-US" sz="1600" smtClean="0"/>
              <a:t>들에게 분배해 준다</a:t>
            </a:r>
            <a:r>
              <a:rPr lang="en-US" altLang="ko-KR" sz="1600" smtClean="0"/>
              <a:t>.</a:t>
            </a:r>
            <a:endParaRPr lang="ko-KR" altLang="en-US" sz="1600"/>
          </a:p>
        </p:txBody>
      </p:sp>
      <p:pic>
        <p:nvPicPr>
          <p:cNvPr id="1026" name="Picture 2" descr="Looper and MessageQueue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925" y="1680519"/>
            <a:ext cx="601980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683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Handler</a:t>
            </a:r>
            <a:r>
              <a:rPr lang="ko-KR" altLang="en-US" smtClean="0"/>
              <a:t>를 이용해 </a:t>
            </a:r>
            <a:r>
              <a:rPr lang="en-US" altLang="ko-KR" smtClean="0"/>
              <a:t>UI </a:t>
            </a:r>
            <a:r>
              <a:rPr lang="ko-KR" altLang="en-US" smtClean="0"/>
              <a:t>스레드에 일을 시키는 방법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Worker thread</a:t>
            </a:r>
            <a:r>
              <a:rPr lang="ko-KR" altLang="en-US" smtClean="0"/>
              <a:t>가 실행하는 코드에 아래 문장을 적어 준다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 smtClean="0"/>
          </a:p>
          <a:p>
            <a:pPr marL="457200" lvl="1" indent="0">
              <a:buNone/>
            </a:pPr>
            <a:r>
              <a:rPr lang="en-US" altLang="ko-KR" smtClean="0"/>
              <a:t>Handler handler = </a:t>
            </a:r>
            <a:r>
              <a:rPr lang="en-US" altLang="ko-KR"/>
              <a:t>new </a:t>
            </a:r>
            <a:r>
              <a:rPr lang="en-US" altLang="ko-KR"/>
              <a:t>Handler(Looper.getMainLooper</a:t>
            </a:r>
            <a:r>
              <a:rPr lang="en-US" altLang="ko-KR" smtClean="0"/>
              <a:t>);</a:t>
            </a:r>
          </a:p>
          <a:p>
            <a:pPr marL="457200" lvl="1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handler.post(new Runnable() {</a:t>
            </a:r>
            <a:endParaRPr lang="en-US" altLang="ko-KR"/>
          </a:p>
          <a:p>
            <a:pPr marL="457200" lvl="1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	</a:t>
            </a:r>
            <a:r>
              <a:rPr lang="en-US" altLang="ko-KR"/>
              <a:t>	</a:t>
            </a:r>
            <a:r>
              <a:rPr lang="en-US" altLang="ko-KR" smtClean="0"/>
              <a:t>		public </a:t>
            </a:r>
            <a:r>
              <a:rPr lang="en-US" altLang="ko-KR"/>
              <a:t>void run</a:t>
            </a:r>
            <a:r>
              <a:rPr lang="en-US" altLang="ko-KR"/>
              <a:t>() </a:t>
            </a:r>
            <a:r>
              <a:rPr lang="en-US" altLang="ko-KR" smtClean="0"/>
              <a:t>{ … }</a:t>
            </a:r>
            <a:endParaRPr lang="en-US" altLang="ko-KR"/>
          </a:p>
          <a:p>
            <a:pPr marL="457200" lvl="1" indent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/>
              <a:t>		</a:t>
            </a:r>
            <a:r>
              <a:rPr lang="en-US" altLang="ko-KR"/>
              <a:t>	</a:t>
            </a:r>
            <a:r>
              <a:rPr lang="en-US" altLang="ko-KR" smtClean="0"/>
              <a:t>             }</a:t>
            </a:r>
          </a:p>
          <a:p>
            <a:pPr marL="457200" lvl="1" indent="0">
              <a:buNone/>
            </a:pPr>
            <a:r>
              <a:rPr lang="en-US" altLang="ko-KR" smtClean="0"/>
              <a:t>		);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29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3015"/>
          </a:xfrm>
        </p:spPr>
        <p:txBody>
          <a:bodyPr/>
          <a:lstStyle/>
          <a:p>
            <a:r>
              <a:rPr lang="ko-KR" altLang="en-US" smtClean="0"/>
              <a:t>앱 프로세스에는 </a:t>
            </a:r>
            <a:r>
              <a:rPr lang="en-US" altLang="ko-KR" smtClean="0"/>
              <a:t>UI </a:t>
            </a:r>
            <a:r>
              <a:rPr lang="ko-KR" altLang="en-US" smtClean="0"/>
              <a:t>스레드 </a:t>
            </a:r>
            <a:r>
              <a:rPr lang="en-US" altLang="ko-KR" smtClean="0"/>
              <a:t>(main </a:t>
            </a:r>
            <a:r>
              <a:rPr lang="ko-KR" altLang="en-US" smtClean="0"/>
              <a:t>스레드</a:t>
            </a:r>
            <a:r>
              <a:rPr lang="en-US" altLang="ko-KR" smtClean="0"/>
              <a:t>)</a:t>
            </a:r>
            <a:r>
              <a:rPr lang="ko-KR" altLang="en-US" smtClean="0"/>
              <a:t>가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추가적인 스레드도 있을 수 있다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3074" name="Picture 2" descr="Single-threaded process and multi-threaded proces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33" y="1825625"/>
            <a:ext cx="946273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36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스레드를 말하는가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UI/main </a:t>
            </a:r>
            <a:r>
              <a:rPr lang="ko-KR" altLang="en-US" smtClean="0">
                <a:solidFill>
                  <a:srgbClr val="FF0000"/>
                </a:solidFill>
              </a:rPr>
              <a:t>스레드가 </a:t>
            </a:r>
            <a:r>
              <a:rPr lang="ko-KR" altLang="en-US" smtClean="0"/>
              <a:t>시간 많이 걸리는 일을 하면 응답성이 떨어진다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/>
          </a:p>
          <a:p>
            <a:pPr marL="0" indent="0">
              <a:buNone/>
            </a:pP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87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ANR - </a:t>
            </a:r>
            <a:r>
              <a:rPr lang="en-US" altLang="ko-KR" smtClean="0"/>
              <a:t>Application </a:t>
            </a:r>
            <a:r>
              <a:rPr lang="en-US" altLang="ko-KR"/>
              <a:t>Not Responding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애플리케이션이 </a:t>
            </a:r>
            <a:r>
              <a:rPr lang="ko-KR" altLang="en-US"/>
              <a:t>응답하지 않는다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Main </a:t>
            </a:r>
            <a:r>
              <a:rPr lang="en-US" altLang="ko-KR"/>
              <a:t>Thread(UI Thread)</a:t>
            </a:r>
            <a:r>
              <a:rPr lang="ko-KR" altLang="en-US"/>
              <a:t>가 일정 시간 어떤 </a:t>
            </a:r>
            <a:r>
              <a:rPr lang="en-US" altLang="ko-KR"/>
              <a:t>Task</a:t>
            </a:r>
            <a:r>
              <a:rPr lang="ko-KR" altLang="en-US"/>
              <a:t>에 </a:t>
            </a:r>
            <a:r>
              <a:rPr lang="ko-KR" altLang="en-US" smtClean="0"/>
              <a:t>잡혀 있을 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2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스레드를 말하는가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UI/main </a:t>
            </a:r>
            <a:r>
              <a:rPr lang="ko-KR" altLang="en-US" smtClean="0">
                <a:solidFill>
                  <a:srgbClr val="FF0000"/>
                </a:solidFill>
              </a:rPr>
              <a:t>스레드가 </a:t>
            </a:r>
            <a:r>
              <a:rPr lang="ko-KR" altLang="en-US" smtClean="0"/>
              <a:t>시간 많이 걸리는 일을 하면 응답성이 떨어진다</a:t>
            </a:r>
            <a:r>
              <a:rPr lang="en-US" altLang="ko-KR" smtClean="0"/>
              <a:t>.</a:t>
            </a:r>
          </a:p>
          <a:p>
            <a:endParaRPr lang="en-US" altLang="ko-KR"/>
          </a:p>
          <a:p>
            <a:r>
              <a:rPr lang="ko-KR" altLang="en-US" smtClean="0"/>
              <a:t>시간 많이 걸리는 일은 별도의 스레드를 만들어 그 스레드가 수행하도록 한다</a:t>
            </a:r>
            <a:r>
              <a:rPr lang="en-US" altLang="ko-KR" smtClean="0"/>
              <a:t>.</a:t>
            </a:r>
          </a:p>
          <a:p>
            <a:pPr lvl="1"/>
            <a:r>
              <a:rPr lang="ko-KR" altLang="en-US" smtClean="0"/>
              <a:t>네트워크 송수신</a:t>
            </a:r>
            <a:r>
              <a:rPr lang="en-US" altLang="ko-KR" smtClean="0"/>
              <a:t>, </a:t>
            </a:r>
            <a:r>
              <a:rPr lang="ko-KR" altLang="en-US" smtClean="0"/>
              <a:t>파일 읽기 쓰기</a:t>
            </a:r>
            <a:r>
              <a:rPr lang="en-US" altLang="ko-KR" smtClean="0"/>
              <a:t>, </a:t>
            </a:r>
            <a:r>
              <a:rPr lang="ko-KR" altLang="en-US" smtClean="0"/>
              <a:t>복잡한 계산 등</a:t>
            </a:r>
            <a:endParaRPr lang="en-US" altLang="ko-KR" smtClean="0"/>
          </a:p>
          <a:p>
            <a:pPr lvl="1"/>
            <a:r>
              <a:rPr lang="ko-KR" altLang="en-US" smtClean="0"/>
              <a:t>별도의 스레드를 </a:t>
            </a:r>
            <a:r>
              <a:rPr lang="en-US" altLang="ko-KR" smtClean="0">
                <a:solidFill>
                  <a:srgbClr val="FF0000"/>
                </a:solidFill>
              </a:rPr>
              <a:t>worker thread</a:t>
            </a:r>
            <a:r>
              <a:rPr lang="ko-KR" altLang="en-US" smtClean="0"/>
              <a:t>라고 부른다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40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왜 스레드를 말하는가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여러 스레드로 작업할 때 어려운 점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rgbClr val="FF0000"/>
                </a:solidFill>
              </a:rPr>
              <a:t>Worker thread</a:t>
            </a:r>
            <a:r>
              <a:rPr lang="ko-KR" altLang="en-US" smtClean="0">
                <a:solidFill>
                  <a:srgbClr val="FF0000"/>
                </a:solidFill>
              </a:rPr>
              <a:t>는 </a:t>
            </a:r>
            <a:r>
              <a:rPr lang="en-US" altLang="ko-KR" smtClean="0">
                <a:solidFill>
                  <a:srgbClr val="FF0000"/>
                </a:solidFill>
              </a:rPr>
              <a:t>UI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ko-KR" altLang="en-US" smtClean="0">
                <a:solidFill>
                  <a:srgbClr val="FF0000"/>
                </a:solidFill>
              </a:rPr>
              <a:t>컴포넌트에 접근하지 못한다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altLang="ko-KR"/>
              <a:t>Worker </a:t>
            </a:r>
            <a:r>
              <a:rPr lang="en-US" altLang="ko-KR" smtClean="0"/>
              <a:t>thread</a:t>
            </a:r>
            <a:r>
              <a:rPr lang="ko-KR" altLang="en-US" smtClean="0"/>
              <a:t>가</a:t>
            </a:r>
            <a:r>
              <a:rPr lang="en-US" altLang="ko-KR" smtClean="0"/>
              <a:t> </a:t>
            </a:r>
            <a:r>
              <a:rPr lang="ko-KR" altLang="en-US" smtClean="0"/>
              <a:t>한 일의 결과를 </a:t>
            </a:r>
            <a:r>
              <a:rPr lang="en-US" altLang="ko-KR" smtClean="0"/>
              <a:t>UI</a:t>
            </a:r>
            <a:r>
              <a:rPr lang="ko-KR" altLang="en-US" smtClean="0"/>
              <a:t>에 반영하려면 </a:t>
            </a:r>
            <a:r>
              <a:rPr lang="en-US" altLang="ko-KR" smtClean="0"/>
              <a:t>UI thread</a:t>
            </a:r>
            <a:r>
              <a:rPr lang="ko-KR" altLang="en-US" smtClean="0"/>
              <a:t>에게 반영해 달라고 부탁해야 한다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 smtClean="0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92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Worker thread</a:t>
            </a:r>
            <a:r>
              <a:rPr lang="ko-KR" altLang="en-US"/>
              <a:t>는 </a:t>
            </a:r>
            <a:r>
              <a:rPr lang="en-US" altLang="ko-KR"/>
              <a:t>UI</a:t>
            </a:r>
            <a:r>
              <a:rPr lang="ko-KR" altLang="en-US"/>
              <a:t> 컴포넌트에 접근하지 못한다</a:t>
            </a:r>
            <a:r>
              <a:rPr lang="en-US" altLang="ko-KR" smtClean="0"/>
              <a:t>.</a:t>
            </a:r>
            <a:endParaRPr lang="ko-KR" altLang="en-US"/>
          </a:p>
        </p:txBody>
      </p:sp>
      <p:pic>
        <p:nvPicPr>
          <p:cNvPr id="4098" name="Picture 2" descr="http://cfile4.uf.tistory.com/image/2336F64B577C0CC51AF87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119" y="2246698"/>
            <a:ext cx="44100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52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4160"/>
          </a:xfrm>
        </p:spPr>
        <p:txBody>
          <a:bodyPr>
            <a:normAutofit/>
          </a:bodyPr>
          <a:lstStyle/>
          <a:p>
            <a:r>
              <a:rPr lang="ko-KR" altLang="en-US" sz="2800" smtClean="0"/>
              <a:t>스레드는 각각의 스택을 갖는다</a:t>
            </a:r>
            <a:r>
              <a:rPr lang="en-US" altLang="ko-KR" sz="2800" smtClean="0"/>
              <a:t>.</a:t>
            </a:r>
            <a:br>
              <a:rPr lang="en-US" altLang="ko-KR" sz="2800" smtClean="0"/>
            </a:br>
            <a:r>
              <a:rPr lang="ko-KR" altLang="en-US" sz="2800" smtClean="0"/>
              <a:t>힙과 코드</a:t>
            </a:r>
            <a:r>
              <a:rPr lang="en-US" altLang="ko-KR" sz="2800" smtClean="0"/>
              <a:t>, </a:t>
            </a:r>
            <a:r>
              <a:rPr lang="ko-KR" altLang="en-US" sz="2800" smtClean="0"/>
              <a:t>데이터는 공유한다</a:t>
            </a:r>
            <a:r>
              <a:rPr lang="en-US" altLang="ko-KR" sz="2800" smtClean="0"/>
              <a:t>.</a:t>
            </a:r>
            <a:endParaRPr lang="ko-KR" altLang="en-US" sz="2800"/>
          </a:p>
        </p:txBody>
      </p:sp>
      <p:pic>
        <p:nvPicPr>
          <p:cNvPr id="1026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884" y="1909739"/>
            <a:ext cx="5837272" cy="422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E2161-8F54-4A5B-96C7-2C965B92DC8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7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973</Words>
  <Application>Microsoft Office PowerPoint</Application>
  <PresentationFormat>와이드스크린</PresentationFormat>
  <Paragraphs>178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Wingdings</vt:lpstr>
      <vt:lpstr>Office 테마</vt:lpstr>
      <vt:lpstr>Threads   스레드</vt:lpstr>
      <vt:lpstr>통상 앱 하나는 하나의 프로세스로 돈다.</vt:lpstr>
      <vt:lpstr>앱 프로세스에는 UI 스레드 (main 스레드)가 있다. 추가적인 스레드도 있을 수 있다.</vt:lpstr>
      <vt:lpstr>왜 스레드를 말하는가?</vt:lpstr>
      <vt:lpstr>ANR - Application Not Responding</vt:lpstr>
      <vt:lpstr>왜 스레드를 말하는가?</vt:lpstr>
      <vt:lpstr>왜 스레드를 말하는가?</vt:lpstr>
      <vt:lpstr>Worker thread는 UI 컴포넌트에 접근하지 못한다.</vt:lpstr>
      <vt:lpstr>스레드는 각각의 스택을 갖는다. 힙과 코드, 데이터는 공유한다.</vt:lpstr>
      <vt:lpstr>두 스레드가 같은 코드를 실행하는 경우</vt:lpstr>
      <vt:lpstr>안드로이드의 멀티스레드 지원</vt:lpstr>
      <vt:lpstr>AsynchTask</vt:lpstr>
      <vt:lpstr>To use AsyncTask</vt:lpstr>
      <vt:lpstr>PowerPoint 프레젠테이션</vt:lpstr>
      <vt:lpstr>PowerPoint 프레젠테이션</vt:lpstr>
      <vt:lpstr>PowerPoint 프레젠테이션</vt:lpstr>
      <vt:lpstr>Type Parameters of Generic Type</vt:lpstr>
      <vt:lpstr>제네릭 클래스 확장하기</vt:lpstr>
      <vt:lpstr>Cancelling a task</vt:lpstr>
      <vt:lpstr>varable arguments  (메소드를 선언할 때 인자 개수를 미리 정하지 않을 수 있다.)</vt:lpstr>
      <vt:lpstr>안드로이드의 멀티스레드 지원</vt:lpstr>
      <vt:lpstr>View.post( )</vt:lpstr>
      <vt:lpstr>Activity.runOnUiThread( )</vt:lpstr>
      <vt:lpstr>Handler</vt:lpstr>
      <vt:lpstr>Handler, Looper, Message Queue</vt:lpstr>
      <vt:lpstr>Handler, Looper, Message Queue</vt:lpstr>
      <vt:lpstr>Handler를 이용해 UI 스레드에 일을 시키는 방법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ck</dc:creator>
  <cp:lastModifiedBy>ck</cp:lastModifiedBy>
  <cp:revision>35</cp:revision>
  <dcterms:created xsi:type="dcterms:W3CDTF">2017-04-10T11:52:21Z</dcterms:created>
  <dcterms:modified xsi:type="dcterms:W3CDTF">2017-04-13T12:49:15Z</dcterms:modified>
</cp:coreProperties>
</file>