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1" r:id="rId3"/>
    <p:sldId id="282" r:id="rId4"/>
    <p:sldId id="262" r:id="rId5"/>
    <p:sldId id="273" r:id="rId6"/>
    <p:sldId id="283" r:id="rId7"/>
    <p:sldId id="263" r:id="rId8"/>
    <p:sldId id="265" r:id="rId9"/>
    <p:sldId id="264" r:id="rId10"/>
    <p:sldId id="266" r:id="rId11"/>
    <p:sldId id="267" r:id="rId12"/>
    <p:sldId id="284" r:id="rId13"/>
    <p:sldId id="268" r:id="rId14"/>
    <p:sldId id="281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8" r:id="rId23"/>
    <p:sldId id="277" r:id="rId24"/>
    <p:sldId id="279" r:id="rId25"/>
    <p:sldId id="285" r:id="rId26"/>
    <p:sldId id="288" r:id="rId27"/>
    <p:sldId id="290" r:id="rId28"/>
    <p:sldId id="286" r:id="rId29"/>
    <p:sldId id="287" r:id="rId30"/>
    <p:sldId id="280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075CB-2EC6-4E6A-8F93-E53F9474B006}" type="datetimeFigureOut">
              <a:rPr lang="ko-KR" altLang="en-US" smtClean="0"/>
              <a:t>2017-04-22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DD651-EFE4-43B9-8DEF-30A9B7BF2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676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C721-C630-4882-B451-D3375644916A}" type="datetime1">
              <a:rPr lang="ko-KR" altLang="en-US" smtClean="0"/>
              <a:t>2017-04-22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2161-8F54-4A5B-96C7-2C965B92D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833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3C23-828F-4026-A6A6-CDB79750B2DB}" type="datetime1">
              <a:rPr lang="ko-KR" altLang="en-US" smtClean="0"/>
              <a:t>2017-04-22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2161-8F54-4A5B-96C7-2C965B92D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030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6AD98-59E5-4345-AEA9-37902D2BE514}" type="datetime1">
              <a:rPr lang="ko-KR" altLang="en-US" smtClean="0"/>
              <a:t>2017-04-22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2161-8F54-4A5B-96C7-2C965B92D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440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411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73427"/>
            <a:ext cx="10515600" cy="460353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64B3F-6842-43DF-BF62-64967BB882C3}" type="datetime1">
              <a:rPr lang="ko-KR" altLang="en-US" smtClean="0"/>
              <a:t>2017-04-22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2161-8F54-4A5B-96C7-2C965B92D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893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D12D9-6A36-4DC8-9B51-A84DCD405CAE}" type="datetime1">
              <a:rPr lang="ko-KR" altLang="en-US" smtClean="0"/>
              <a:t>2017-04-22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2161-8F54-4A5B-96C7-2C965B92D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514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8E90-4EEB-4229-A582-AF67A938F050}" type="datetime1">
              <a:rPr lang="ko-KR" altLang="en-US" smtClean="0"/>
              <a:t>2017-04-22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2161-8F54-4A5B-96C7-2C965B92D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335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536F8-1CD5-41D9-9610-A51631D84B95}" type="datetime1">
              <a:rPr lang="ko-KR" altLang="en-US" smtClean="0"/>
              <a:t>2017-04-22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2161-8F54-4A5B-96C7-2C965B92D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676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AEAC-4C22-4360-8EF5-B1C0018839ED}" type="datetime1">
              <a:rPr lang="ko-KR" altLang="en-US" smtClean="0"/>
              <a:t>2017-04-22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2161-8F54-4A5B-96C7-2C965B92D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71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ED5C-92AC-4416-BC5E-B74BA6CD76C9}" type="datetime1">
              <a:rPr lang="ko-KR" altLang="en-US" smtClean="0"/>
              <a:t>2017-04-22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2161-8F54-4A5B-96C7-2C965B92D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462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AC44-081F-4B98-BC0F-7C84B6685520}" type="datetime1">
              <a:rPr lang="ko-KR" altLang="en-US" smtClean="0"/>
              <a:t>2017-04-22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2161-8F54-4A5B-96C7-2C965B92D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01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9F3B5-C620-4C91-9721-752776311963}" type="datetime1">
              <a:rPr lang="ko-KR" altLang="en-US" smtClean="0"/>
              <a:t>2017-04-22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2161-8F54-4A5B-96C7-2C965B92D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98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BEFB0-F160-4669-9C8F-3BF34A066616}" type="datetime1">
              <a:rPr lang="ko-KR" altLang="en-US" smtClean="0"/>
              <a:t>2017-04-22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E2161-8F54-4A5B-96C7-2C965B92D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30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spcAft>
          <a:spcPts val="4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spcAft>
          <a:spcPts val="4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spcAft>
          <a:spcPts val="4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spcAft>
          <a:spcPts val="4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spcAft>
          <a:spcPts val="4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basics/data-storage/files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20976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File I/O, Database</a:t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파일 입출력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데이터베이스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2161-8F54-4A5B-96C7-2C965B92DC8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274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외부 저장소 접근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앱에서 외부 저장소에 접근하려면 </a:t>
            </a:r>
            <a:r>
              <a:rPr lang="en-US" altLang="ko-KR" smtClean="0"/>
              <a:t>Manifest </a:t>
            </a:r>
            <a:r>
              <a:rPr lang="ko-KR" altLang="en-US" smtClean="0"/>
              <a:t>파일에서 </a:t>
            </a:r>
            <a:r>
              <a:rPr lang="ko-KR" altLang="en-US" dirty="0" smtClean="0"/>
              <a:t>읽기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쓰기 </a:t>
            </a:r>
            <a:r>
              <a:rPr lang="ko-KR" altLang="en-US" smtClean="0">
                <a:solidFill>
                  <a:srgbClr val="FF0000"/>
                </a:solidFill>
              </a:rPr>
              <a:t>권한을 부여</a:t>
            </a:r>
            <a:r>
              <a:rPr lang="ko-KR" altLang="en-US" smtClean="0"/>
              <a:t>한다</a:t>
            </a:r>
            <a:r>
              <a:rPr lang="en-US" altLang="ko-KR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2161-8F54-4A5B-96C7-2C965B92DC89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512" y="4348748"/>
            <a:ext cx="10200973" cy="116758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513" y="2727026"/>
            <a:ext cx="10200973" cy="12067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2357694"/>
            <a:ext cx="180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읽기 권한 부여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8199" y="3947064"/>
            <a:ext cx="180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쓰</a:t>
            </a:r>
            <a:r>
              <a:rPr lang="ko-KR" altLang="en-US" dirty="0" smtClean="0"/>
              <a:t>기 권한 부여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3550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외부 저장소 접근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smtClean="0"/>
              <a:t>Enviroment.getExternalStorageState</a:t>
            </a:r>
            <a:r>
              <a:rPr lang="en-US" altLang="ko-KR" sz="1800" dirty="0" smtClean="0"/>
              <a:t>()</a:t>
            </a:r>
          </a:p>
          <a:p>
            <a:pPr lvl="1"/>
            <a:r>
              <a:rPr lang="ko-KR" altLang="en-US" sz="1800" dirty="0" smtClean="0"/>
              <a:t>외부 저장소 상태를 알 수 있다</a:t>
            </a:r>
            <a:r>
              <a:rPr lang="en-US" altLang="ko-KR" sz="1800" smtClean="0"/>
              <a:t>. </a:t>
            </a:r>
            <a:r>
              <a:rPr lang="ko-KR" altLang="en-US" sz="1800" smtClean="0"/>
              <a:t>상태가 </a:t>
            </a:r>
            <a:r>
              <a:rPr lang="en-US" altLang="ko-KR" sz="1800" dirty="0" smtClean="0"/>
              <a:t>MEDIA_MOUNTED</a:t>
            </a:r>
            <a:r>
              <a:rPr lang="ko-KR" altLang="en-US" sz="1800" dirty="0" smtClean="0"/>
              <a:t>가 아니면 외부 저장소가 사용할 수 없는 경우이다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 err="1" smtClean="0"/>
              <a:t>Context.getExternalFilesDir</a:t>
            </a:r>
            <a:r>
              <a:rPr lang="en-US" altLang="ko-KR" sz="1800" dirty="0" smtClean="0"/>
              <a:t>(String type)</a:t>
            </a:r>
          </a:p>
          <a:p>
            <a:pPr lvl="1"/>
            <a:r>
              <a:rPr lang="ko-KR" altLang="en-US" sz="1800"/>
              <a:t>외부저장소 </a:t>
            </a:r>
            <a:r>
              <a:rPr lang="ko-KR" altLang="en-US" sz="1800" smtClean="0"/>
              <a:t>개별스토리지 </a:t>
            </a:r>
            <a:r>
              <a:rPr lang="ko-KR" altLang="en-US" sz="1800"/>
              <a:t>내의 </a:t>
            </a:r>
            <a:r>
              <a:rPr lang="ko-KR" altLang="en-US" sz="1800" smtClean="0"/>
              <a:t>경로를 </a:t>
            </a:r>
            <a:r>
              <a:rPr lang="ko-KR" altLang="en-US" sz="1800" dirty="0" smtClean="0"/>
              <a:t>가져온다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 </a:t>
            </a:r>
            <a:r>
              <a:rPr lang="ko-KR" altLang="en-US" sz="1800" dirty="0" err="1" smtClean="0"/>
              <a:t>메소드를</a:t>
            </a:r>
            <a:r>
              <a:rPr lang="ko-KR" altLang="en-US" sz="1800" dirty="0" smtClean="0"/>
              <a:t> 이용해 저장한 파일은 </a:t>
            </a:r>
            <a:r>
              <a:rPr lang="ko-KR" altLang="en-US" sz="1800" dirty="0" err="1" smtClean="0"/>
              <a:t>앱이</a:t>
            </a:r>
            <a:r>
              <a:rPr lang="ko-KR" altLang="en-US" sz="1800" dirty="0" smtClean="0"/>
              <a:t> 삭제될 때 같이 제거 된다</a:t>
            </a:r>
            <a:r>
              <a:rPr lang="en-US" altLang="ko-KR" sz="1800" dirty="0" smtClean="0"/>
              <a:t>. type</a:t>
            </a:r>
            <a:r>
              <a:rPr lang="ko-KR" altLang="en-US" sz="1800" dirty="0" smtClean="0"/>
              <a:t>에는 폴더이름을 적어준다 </a:t>
            </a:r>
            <a:r>
              <a:rPr lang="en-US" altLang="ko-KR" sz="1800" dirty="0" smtClean="0"/>
              <a:t>null</a:t>
            </a:r>
            <a:r>
              <a:rPr lang="ko-KR" altLang="en-US" sz="1800" dirty="0" smtClean="0"/>
              <a:t>일 경우 외부 저장소 </a:t>
            </a:r>
            <a:r>
              <a:rPr lang="en-US" altLang="ko-KR" sz="1800" dirty="0" smtClean="0"/>
              <a:t>root</a:t>
            </a:r>
            <a:r>
              <a:rPr lang="ko-KR" altLang="en-US" sz="1800" smtClean="0"/>
              <a:t>가 반환된다</a:t>
            </a:r>
            <a:r>
              <a:rPr lang="en-US" altLang="ko-KR" sz="1800" smtClean="0"/>
              <a:t>.</a:t>
            </a:r>
            <a:endParaRPr lang="en-US" altLang="ko-KR" sz="1800" dirty="0" smtClean="0"/>
          </a:p>
          <a:p>
            <a:r>
              <a:rPr lang="en-US" altLang="ko-KR" sz="1800" dirty="0" err="1" smtClean="0"/>
              <a:t>Enviroment.getExternalStorageDirectory</a:t>
            </a:r>
            <a:r>
              <a:rPr lang="en-US" altLang="ko-KR" sz="1800" dirty="0" smtClean="0"/>
              <a:t>()</a:t>
            </a:r>
          </a:p>
          <a:p>
            <a:pPr lvl="1"/>
            <a:r>
              <a:rPr lang="ko-KR" altLang="en-US" sz="1800" smtClean="0"/>
              <a:t>외부저장소 공용스토리지 내의 경로를 </a:t>
            </a:r>
            <a:r>
              <a:rPr lang="ko-KR" altLang="en-US" sz="1800" dirty="0" smtClean="0"/>
              <a:t>가져온다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 </a:t>
            </a:r>
            <a:r>
              <a:rPr lang="ko-KR" altLang="en-US" sz="1800" dirty="0" err="1" smtClean="0"/>
              <a:t>메소드를</a:t>
            </a:r>
            <a:r>
              <a:rPr lang="ko-KR" altLang="en-US" sz="1800" dirty="0" smtClean="0"/>
              <a:t> </a:t>
            </a:r>
            <a:r>
              <a:rPr lang="ko-KR" altLang="en-US" sz="1800" smtClean="0"/>
              <a:t>이용해 저장한 파일은 </a:t>
            </a:r>
            <a:r>
              <a:rPr lang="ko-KR" altLang="en-US" sz="1800" dirty="0" err="1" smtClean="0"/>
              <a:t>앱이</a:t>
            </a:r>
            <a:r>
              <a:rPr lang="ko-KR" altLang="en-US" sz="1800" dirty="0" smtClean="0"/>
              <a:t> </a:t>
            </a:r>
            <a:r>
              <a:rPr lang="ko-KR" altLang="en-US" sz="1800" err="1" smtClean="0"/>
              <a:t>삭제되도</a:t>
            </a:r>
            <a:r>
              <a:rPr lang="ko-KR" altLang="en-US" sz="1800" smtClean="0"/>
              <a:t> 제거되지 </a:t>
            </a:r>
            <a:r>
              <a:rPr lang="ko-KR" altLang="en-US" sz="1800" dirty="0" smtClean="0"/>
              <a:t>않는다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2161-8F54-4A5B-96C7-2C965B92DC8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955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외부 저장소 접근 권한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 23(</a:t>
            </a:r>
            <a:r>
              <a:rPr lang="ko-KR" altLang="en-US" dirty="0" err="1" smtClean="0"/>
              <a:t>마쉬멜로우</a:t>
            </a:r>
            <a:r>
              <a:rPr lang="en-US" altLang="ko-KR" dirty="0" smtClean="0"/>
              <a:t>)</a:t>
            </a:r>
            <a:r>
              <a:rPr lang="ko-KR" altLang="en-US" dirty="0" smtClean="0"/>
              <a:t>부터는 외부 저장소</a:t>
            </a:r>
            <a:r>
              <a:rPr lang="en-US" altLang="ko-KR" dirty="0" smtClean="0"/>
              <a:t>(</a:t>
            </a:r>
            <a:r>
              <a:rPr lang="ko-KR" altLang="en-US" dirty="0" smtClean="0"/>
              <a:t>공용스토리지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접근을 위험 권한으로 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이전버전</a:t>
            </a:r>
            <a:r>
              <a:rPr lang="en-US" altLang="ko-KR" dirty="0" smtClean="0"/>
              <a:t>(~API 22)</a:t>
            </a:r>
            <a:r>
              <a:rPr lang="ko-KR" altLang="en-US" dirty="0" smtClean="0"/>
              <a:t>은 사용자 권한 없이 접근 가능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사용자에게 직접 접근 권한을 부여 받아야 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2161-8F54-4A5B-96C7-2C965B92DC8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365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여유 공간 확인 및 파일 삭제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 크기가 저장 장치의 여유 공간보다 크면 문제가 생김</a:t>
            </a:r>
            <a:endParaRPr lang="en-US" altLang="ko-KR" dirty="0"/>
          </a:p>
          <a:p>
            <a:r>
              <a:rPr lang="ko-KR" altLang="en-US" dirty="0" smtClean="0"/>
              <a:t>저장할 데이터 크기를 알고 있는 경우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getFreeSpace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혹은 </a:t>
            </a:r>
            <a:r>
              <a:rPr lang="en-US" altLang="ko-KR" dirty="0" err="1" smtClean="0"/>
              <a:t>getTotalSpace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호출하여 문제를 방지 할 수 있음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저장할 데이터 크기를 모르는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여유 공간이 부족하여 </a:t>
            </a:r>
            <a:r>
              <a:rPr lang="en-US" altLang="ko-KR" dirty="0" err="1" smtClean="0"/>
              <a:t>IOException</a:t>
            </a:r>
            <a:r>
              <a:rPr lang="ko-KR" altLang="en-US" dirty="0" smtClean="0"/>
              <a:t>이 발생함</a:t>
            </a:r>
            <a:r>
              <a:rPr lang="en-US" altLang="ko-KR" smtClean="0"/>
              <a:t>. </a:t>
            </a:r>
            <a:r>
              <a:rPr lang="ko-KR" altLang="en-US" smtClean="0"/>
              <a:t>예외처리가 필요하다</a:t>
            </a:r>
            <a:r>
              <a:rPr lang="en-US" altLang="ko-KR" smtClean="0"/>
              <a:t>.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파일 삭제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File</a:t>
            </a:r>
            <a:r>
              <a:rPr lang="ko-KR" altLang="en-US" dirty="0" smtClean="0"/>
              <a:t>객체의 </a:t>
            </a:r>
            <a:r>
              <a:rPr lang="en-US" altLang="ko-KR" dirty="0" smtClean="0"/>
              <a:t>delete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Context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deleteFile</a:t>
            </a:r>
            <a:r>
              <a:rPr lang="en-US" altLang="ko-KR" dirty="0" smtClean="0"/>
              <a:t>(filename)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2161-8F54-4A5B-96C7-2C965B92DC8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776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안드로이드 파일시스템 참고자료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smtClean="0"/>
          </a:p>
          <a:p>
            <a:pPr marL="0" indent="0" algn="ctr">
              <a:buNone/>
            </a:pPr>
            <a:endParaRPr lang="en-US" altLang="ko-KR"/>
          </a:p>
          <a:p>
            <a:pPr marL="0" indent="0" algn="ctr">
              <a:buNone/>
            </a:pPr>
            <a:r>
              <a:rPr lang="ko-KR" altLang="en-US" smtClean="0"/>
              <a:t>파일 저장</a:t>
            </a:r>
            <a:endParaRPr lang="en-US" altLang="ko-KR" smtClean="0"/>
          </a:p>
          <a:p>
            <a:pPr marL="0" indent="0" algn="ctr">
              <a:buNone/>
            </a:pPr>
            <a:r>
              <a:rPr lang="en-US" altLang="ko-KR">
                <a:hlinkClick r:id="rId2"/>
              </a:rPr>
              <a:t>https://developer.android.com/training/basics/data-storage/files.html</a:t>
            </a:r>
            <a:endParaRPr lang="en-US" altLang="ko-KR"/>
          </a:p>
          <a:p>
            <a:pPr marL="0" indent="0" algn="ctr">
              <a:buNone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2161-8F54-4A5B-96C7-2C965B92DC8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476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 </a:t>
            </a:r>
            <a:r>
              <a:rPr lang="ko-KR" altLang="en-US" dirty="0" smtClean="0"/>
              <a:t>데이터베이스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android.database.sqlite </a:t>
            </a:r>
            <a:r>
              <a:rPr lang="ko-KR" altLang="en-US" smtClean="0"/>
              <a:t>패키지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데이터베이스는 연락처 정보와 같이 반복적이거나 구조적인 데이터에 이상적</a:t>
            </a:r>
            <a:endParaRPr lang="en-US" altLang="ko-KR" dirty="0" smtClean="0"/>
          </a:p>
          <a:p>
            <a:r>
              <a:rPr lang="ko-KR" altLang="en-US" dirty="0" smtClean="0"/>
              <a:t>연속적으로 읽을 필요가 없는 데이터에 적합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2161-8F54-4A5B-96C7-2C965B92DC8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285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SQLite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임베디드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데이터베이스로 개발된 경량급 </a:t>
            </a:r>
            <a:r>
              <a:rPr lang="ko-KR" altLang="en-US" dirty="0" err="1" smtClean="0"/>
              <a:t>관계형</a:t>
            </a:r>
            <a:r>
              <a:rPr lang="ko-KR" altLang="en-US" dirty="0" smtClean="0"/>
              <a:t> 데이터베이스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표준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문을 이용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앱에서</a:t>
            </a:r>
            <a:r>
              <a:rPr lang="ko-KR" altLang="en-US" dirty="0" smtClean="0"/>
              <a:t> 저장된 데이터베이스를 컴퓨터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등에서 사용할 수 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2161-8F54-4A5B-96C7-2C965B92DC8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575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데이터베이스 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데이터베이스는 다음과 같은 순서로 사용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2161-8F54-4A5B-96C7-2C965B92DC89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88475" y="2430162"/>
            <a:ext cx="2438400" cy="477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데이터베이스 만들기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88475" y="3122140"/>
            <a:ext cx="2438400" cy="477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테이블 만들기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588475" y="3814118"/>
            <a:ext cx="2438400" cy="477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레코드 추가하기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588475" y="4506096"/>
            <a:ext cx="2438400" cy="477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 조회하기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5" idx="2"/>
            <a:endCxn id="6" idx="0"/>
          </p:cNvCxnSpPr>
          <p:nvPr/>
        </p:nvCxnSpPr>
        <p:spPr>
          <a:xfrm>
            <a:off x="5807675" y="2907957"/>
            <a:ext cx="0" cy="214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6" idx="2"/>
            <a:endCxn id="7" idx="0"/>
          </p:cNvCxnSpPr>
          <p:nvPr/>
        </p:nvCxnSpPr>
        <p:spPr>
          <a:xfrm>
            <a:off x="5807675" y="3599935"/>
            <a:ext cx="0" cy="214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7" idx="2"/>
            <a:endCxn id="8" idx="0"/>
          </p:cNvCxnSpPr>
          <p:nvPr/>
        </p:nvCxnSpPr>
        <p:spPr>
          <a:xfrm>
            <a:off x="5807675" y="4291913"/>
            <a:ext cx="0" cy="214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596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기초적인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문법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테이블 생성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CREATE TABLE </a:t>
            </a:r>
            <a:r>
              <a:rPr lang="en-US" altLang="ko-KR" dirty="0" err="1" smtClean="0"/>
              <a:t>table_name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col_name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coumn_definition</a:t>
            </a:r>
            <a:r>
              <a:rPr lang="en-US" altLang="ko-KR" dirty="0" smtClean="0"/>
              <a:t>, ...);</a:t>
            </a:r>
          </a:p>
          <a:p>
            <a:pPr lvl="2"/>
            <a:r>
              <a:rPr lang="en-US" altLang="ko-KR" dirty="0" smtClean="0"/>
              <a:t>ex) </a:t>
            </a:r>
            <a:r>
              <a:rPr lang="ko-KR" altLang="en-US" dirty="0" smtClean="0"/>
              <a:t>학번과 이름을 가지는 </a:t>
            </a:r>
            <a:r>
              <a:rPr lang="en-US" altLang="ko-KR" dirty="0" smtClean="0"/>
              <a:t>Student</a:t>
            </a:r>
            <a:r>
              <a:rPr lang="ko-KR" altLang="en-US" dirty="0" smtClean="0"/>
              <a:t>라는 이름의 테이블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CREATE TABLE Student(</a:t>
            </a:r>
            <a:r>
              <a:rPr lang="en-US" altLang="ko-KR" dirty="0" err="1" smtClean="0"/>
              <a:t>snumber</a:t>
            </a:r>
            <a:r>
              <a:rPr lang="en-US" altLang="ko-KR" dirty="0" smtClean="0"/>
              <a:t> integer, name text);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2161-8F54-4A5B-96C7-2C965B92DC89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303373" y="2430164"/>
            <a:ext cx="1367481" cy="3624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23254" y="2430163"/>
            <a:ext cx="1107989" cy="3624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459892" y="2184573"/>
            <a:ext cx="1210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테이블 이름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823254" y="2153164"/>
            <a:ext cx="1396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데이터 칼럼 이름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371966" y="2184573"/>
            <a:ext cx="1396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칼럼의 속성값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10971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기초적인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문법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레코드 추가하기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INSERT INTO </a:t>
            </a:r>
            <a:r>
              <a:rPr lang="en-US" altLang="ko-KR" dirty="0" err="1" smtClean="0"/>
              <a:t>table_name</a:t>
            </a:r>
            <a:r>
              <a:rPr lang="en-US" altLang="ko-KR" dirty="0" smtClean="0"/>
              <a:t>&lt;(column list)&gt; VALUES (value,...)</a:t>
            </a:r>
          </a:p>
          <a:p>
            <a:pPr lvl="2"/>
            <a:r>
              <a:rPr lang="en-US" altLang="ko-KR" dirty="0" smtClean="0"/>
              <a:t>ex) </a:t>
            </a:r>
            <a:r>
              <a:rPr lang="ko-KR" altLang="en-US" dirty="0" smtClean="0"/>
              <a:t>학번과 이름을 </a:t>
            </a:r>
            <a:r>
              <a:rPr lang="en-US" altLang="ko-KR" dirty="0" smtClean="0"/>
              <a:t>Student</a:t>
            </a:r>
            <a:r>
              <a:rPr lang="ko-KR" altLang="en-US" dirty="0" smtClean="0"/>
              <a:t>라는 테이블에 입력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INSERT INTO Student(</a:t>
            </a:r>
            <a:r>
              <a:rPr lang="en-US" altLang="ko-KR" dirty="0" err="1" smtClean="0"/>
              <a:t>snumber</a:t>
            </a:r>
            <a:r>
              <a:rPr lang="en-US" altLang="ko-KR" dirty="0" smtClean="0"/>
              <a:t>, name) VALUES(201712345, “</a:t>
            </a:r>
            <a:r>
              <a:rPr lang="ko-KR" altLang="en-US" dirty="0" smtClean="0"/>
              <a:t>홍길동</a:t>
            </a:r>
            <a:r>
              <a:rPr lang="en-US" altLang="ko-KR" dirty="0" smtClean="0"/>
              <a:t>”);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2161-8F54-4A5B-96C7-2C965B92DC89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146854" y="2446639"/>
            <a:ext cx="1367481" cy="3624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03373" y="2201048"/>
            <a:ext cx="1210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테이블 이름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4757351" y="2446639"/>
            <a:ext cx="1367481" cy="3624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13870" y="2201048"/>
            <a:ext cx="1210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칼럼의 이름들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7397579" y="2443554"/>
            <a:ext cx="683740" cy="3624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956854" y="2166555"/>
            <a:ext cx="1565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칼럼에 해당하는 값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36652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안드로이드의</a:t>
            </a:r>
            <a:r>
              <a:rPr lang="ko-KR" altLang="en-US" dirty="0" smtClean="0"/>
              <a:t> 파일 입출력은 자바와 비슷하다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java.io</a:t>
            </a:r>
            <a:r>
              <a:rPr lang="ko-KR" altLang="en-US" dirty="0" smtClean="0"/>
              <a:t>의 표준 파일 입출력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사용 가능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파일 입출력은 대량의 데이터를 </a:t>
            </a:r>
            <a:r>
              <a:rPr lang="ko-KR" altLang="en-US" dirty="0" smtClean="0">
                <a:solidFill>
                  <a:srgbClr val="FF0000"/>
                </a:solidFill>
              </a:rPr>
              <a:t>건너뛰지 않고 처음부터 끝까지 순서대로 </a:t>
            </a:r>
            <a:r>
              <a:rPr lang="ko-KR" altLang="en-US" dirty="0" smtClean="0"/>
              <a:t>읽거나 쓸 때 적합하다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2161-8F54-4A5B-96C7-2C965B92DC8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695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기초적인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문법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 검색 및 가져오기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SELECT </a:t>
            </a:r>
            <a:r>
              <a:rPr lang="en-US" altLang="ko-KR" dirty="0" err="1" smtClean="0"/>
              <a:t>column_name</a:t>
            </a:r>
            <a:r>
              <a:rPr lang="en-US" altLang="ko-KR" dirty="0" smtClean="0"/>
              <a:t> FROM </a:t>
            </a:r>
            <a:r>
              <a:rPr lang="en-US" altLang="ko-KR" dirty="0" err="1" smtClean="0"/>
              <a:t>table_name</a:t>
            </a:r>
            <a:r>
              <a:rPr lang="en-US" altLang="ko-KR" dirty="0" smtClean="0"/>
              <a:t> WHERE condition</a:t>
            </a:r>
          </a:p>
          <a:p>
            <a:pPr lvl="2"/>
            <a:r>
              <a:rPr lang="en-US" altLang="ko-KR" dirty="0" smtClean="0"/>
              <a:t>ex) Student</a:t>
            </a:r>
            <a:r>
              <a:rPr lang="ko-KR" altLang="en-US" dirty="0" smtClean="0"/>
              <a:t>라는 테이블에서 </a:t>
            </a:r>
            <a:r>
              <a:rPr lang="en-US" altLang="ko-KR" dirty="0" err="1" smtClean="0"/>
              <a:t>snumber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2017</a:t>
            </a:r>
            <a:r>
              <a:rPr lang="ko-KR" altLang="en-US" dirty="0" smtClean="0"/>
              <a:t>학번인 학생의 이름과 학번 검색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SELECT </a:t>
            </a:r>
            <a:r>
              <a:rPr lang="en-US" altLang="ko-KR" dirty="0" err="1" smtClean="0"/>
              <a:t>snumber</a:t>
            </a:r>
            <a:r>
              <a:rPr lang="en-US" altLang="ko-KR" dirty="0" smtClean="0"/>
              <a:t>, name FROM Student WHERE </a:t>
            </a:r>
            <a:r>
              <a:rPr lang="en-US" altLang="ko-KR" dirty="0" err="1" smtClean="0"/>
              <a:t>snumber</a:t>
            </a:r>
            <a:r>
              <a:rPr lang="en-US" altLang="ko-KR" dirty="0" smtClean="0"/>
              <a:t>&gt;201700000;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2161-8F54-4A5B-96C7-2C965B92DC89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471352" y="2506366"/>
            <a:ext cx="1680518" cy="3624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02011" y="2239150"/>
            <a:ext cx="1344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err="1" smtClean="0"/>
              <a:t>찾고자하는</a:t>
            </a:r>
            <a:r>
              <a:rPr lang="ko-KR" altLang="en-US" sz="1200" dirty="0" smtClean="0"/>
              <a:t> 칼럼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5000367" y="2506365"/>
            <a:ext cx="1367481" cy="3624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116727" y="2044700"/>
            <a:ext cx="1210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데이터를 찾을 테이블의 이름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7332704" y="2506364"/>
            <a:ext cx="1176981" cy="3624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643167" y="2229365"/>
            <a:ext cx="556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조건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40742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안드로이드에서</a:t>
            </a:r>
            <a:r>
              <a:rPr lang="ko-KR" altLang="en-US" dirty="0" smtClean="0"/>
              <a:t> 데이터베이스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SQL</a:t>
            </a:r>
            <a:r>
              <a:rPr lang="ko-KR" altLang="en-US" dirty="0" smtClean="0"/>
              <a:t>문을 사용하여 데이터베이스 사용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2161-8F54-4A5B-96C7-2C965B92DC89}" type="slidenum">
              <a:rPr lang="ko-KR" altLang="en-US" smtClean="0"/>
              <a:t>21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785939"/>
              </p:ext>
            </p:extLst>
          </p:nvPr>
        </p:nvGraphicFramePr>
        <p:xfrm>
          <a:off x="947353" y="2400184"/>
          <a:ext cx="10157253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7252"/>
                <a:gridCol w="4234250"/>
                <a:gridCol w="338575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사용 </a:t>
                      </a:r>
                      <a:r>
                        <a:rPr lang="ko-KR" altLang="en-US" dirty="0" err="1" smtClean="0"/>
                        <a:t>메소드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데이터베이스 만들기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데이터베이스를 만들면 </a:t>
                      </a:r>
                      <a:r>
                        <a:rPr lang="en-US" altLang="ko-KR" dirty="0" err="1" smtClean="0"/>
                        <a:t>SQLiteDatabase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객체가 반환됨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openOrCreateDatabase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테이블 만들기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테이블 생성 </a:t>
                      </a:r>
                      <a:r>
                        <a:rPr lang="en-US" altLang="ko-KR" dirty="0" smtClean="0"/>
                        <a:t>SQL</a:t>
                      </a:r>
                      <a:r>
                        <a:rPr lang="ko-KR" altLang="en-US" dirty="0" smtClean="0"/>
                        <a:t>을 실행함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execSQL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레코드 추가하기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레코드 추가 </a:t>
                      </a:r>
                      <a:r>
                        <a:rPr lang="en-US" altLang="ko-KR" dirty="0" smtClean="0"/>
                        <a:t>SQL</a:t>
                      </a:r>
                      <a:r>
                        <a:rPr lang="ko-KR" altLang="en-US" dirty="0" smtClean="0"/>
                        <a:t>을 실행함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execSQL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 조회하기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SELECT</a:t>
                      </a:r>
                      <a:r>
                        <a:rPr lang="ko-KR" altLang="en-US" dirty="0" smtClean="0"/>
                        <a:t>문을 통해 데이터를 조회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rawQuery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712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</a:t>
            </a:r>
            <a:r>
              <a:rPr lang="ko-KR" altLang="en-US" dirty="0" smtClean="0"/>
              <a:t>문을 사용하여 데이터베이스 사용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2161-8F54-4A5B-96C7-2C965B92DC89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348" y="2273643"/>
            <a:ext cx="9059644" cy="63431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721" y="3762739"/>
            <a:ext cx="5970489" cy="17388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08670" y="1762359"/>
            <a:ext cx="207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레코드 추가하기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08669" y="3214664"/>
            <a:ext cx="207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데이터 조회하기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322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안드로이드에서</a:t>
            </a:r>
            <a:r>
              <a:rPr lang="ko-KR" altLang="en-US" dirty="0" smtClean="0"/>
              <a:t> 데이터베이스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SQLiteDatabase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2161-8F54-4A5B-96C7-2C965B92DC89}" type="slidenum">
              <a:rPr lang="ko-KR" altLang="en-US" smtClean="0"/>
              <a:t>23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879241"/>
              </p:ext>
            </p:extLst>
          </p:nvPr>
        </p:nvGraphicFramePr>
        <p:xfrm>
          <a:off x="947353" y="2400184"/>
          <a:ext cx="1015725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7252"/>
                <a:gridCol w="4234250"/>
                <a:gridCol w="338575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사용 </a:t>
                      </a:r>
                      <a:r>
                        <a:rPr lang="ko-KR" altLang="en-US" dirty="0" err="1" smtClean="0"/>
                        <a:t>메소드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레코드 추가하기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레코드 추가 </a:t>
                      </a:r>
                      <a:r>
                        <a:rPr lang="ko-KR" altLang="en-US" dirty="0" err="1" smtClean="0"/>
                        <a:t>메소드를</a:t>
                      </a:r>
                      <a:r>
                        <a:rPr lang="ko-KR" altLang="en-US" dirty="0" smtClean="0"/>
                        <a:t> 실행함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insert()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 조회하기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SELECT</a:t>
                      </a:r>
                      <a:r>
                        <a:rPr lang="ko-KR" altLang="en-US" dirty="0" smtClean="0"/>
                        <a:t>문을 통해 데이터를 조회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query()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7932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SQLiteDatabase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사용하기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2161-8F54-4A5B-96C7-2C965B92DC89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949" y="1877584"/>
            <a:ext cx="4034624" cy="163997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949" y="4018560"/>
            <a:ext cx="6345406" cy="19190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15762" y="1581022"/>
            <a:ext cx="207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레코드 추가하기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15761" y="3583460"/>
            <a:ext cx="207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데이터 조회하기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01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SQLiteDatabase and SQLiteOpenHelper </a:t>
            </a:r>
            <a:r>
              <a:rPr lang="ko-KR" altLang="en-US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SQLiteDatabase </a:t>
            </a:r>
            <a:r>
              <a:rPr lang="ko-KR" altLang="en-US" smtClean="0"/>
              <a:t>클래스</a:t>
            </a:r>
            <a:endParaRPr lang="en-US" altLang="ko-KR" smtClean="0"/>
          </a:p>
          <a:p>
            <a:pPr marL="457200" lvl="1" indent="0">
              <a:buNone/>
            </a:pPr>
            <a:r>
              <a:rPr lang="en-US" altLang="ko-KR" smtClean="0"/>
              <a:t>create</a:t>
            </a:r>
            <a:r>
              <a:rPr lang="en-US" altLang="ko-KR"/>
              <a:t>, </a:t>
            </a:r>
            <a:r>
              <a:rPr lang="en-US" altLang="ko-KR" smtClean="0"/>
              <a:t>delete </a:t>
            </a:r>
            <a:r>
              <a:rPr lang="ko-KR" altLang="en-US" smtClean="0"/>
              <a:t>등</a:t>
            </a:r>
            <a:r>
              <a:rPr lang="en-US" altLang="ko-KR" smtClean="0"/>
              <a:t> </a:t>
            </a:r>
            <a:r>
              <a:rPr lang="en-US" altLang="ko-KR"/>
              <a:t>SQL </a:t>
            </a:r>
            <a:r>
              <a:rPr lang="ko-KR" altLang="en-US" smtClean="0"/>
              <a:t>명령어를 실행시키는 메소드를 가짐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en-US" altLang="ko-KR" smtClean="0"/>
              <a:t>SQLiteOpenHelper </a:t>
            </a:r>
            <a:r>
              <a:rPr lang="ko-KR" altLang="en-US" smtClean="0"/>
              <a:t>클래스</a:t>
            </a:r>
            <a:endParaRPr lang="en-US" altLang="ko-KR" smtClean="0"/>
          </a:p>
          <a:p>
            <a:pPr marL="457200" lvl="1" indent="0">
              <a:buNone/>
            </a:pPr>
            <a:r>
              <a:rPr lang="en-US" altLang="ko-KR" smtClean="0"/>
              <a:t>database</a:t>
            </a:r>
            <a:r>
              <a:rPr lang="ko-KR" altLang="en-US" smtClean="0"/>
              <a:t>를 새로 만들거나 데이터베이스 버전 관리를 해 주는 보조 클래스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2161-8F54-4A5B-96C7-2C965B92DC8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973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데이터베이스 </a:t>
            </a:r>
            <a:r>
              <a:rPr lang="en-US" altLang="ko-KR" smtClean="0"/>
              <a:t>vs </a:t>
            </a:r>
            <a:r>
              <a:rPr lang="ko-KR" altLang="en-US" smtClean="0"/>
              <a:t>데이터베이스 객체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1600" smtClean="0">
                <a:solidFill>
                  <a:srgbClr val="FF0000"/>
                </a:solidFill>
              </a:rPr>
              <a:t>데이터베이스</a:t>
            </a:r>
            <a:r>
              <a:rPr lang="ko-KR" altLang="en-US" sz="1600" smtClean="0"/>
              <a:t>가 </a:t>
            </a:r>
            <a:r>
              <a:rPr lang="ko-KR" altLang="en-US" sz="1600"/>
              <a:t>만들어지는 것과 </a:t>
            </a:r>
            <a:r>
              <a:rPr lang="ko-KR" altLang="en-US" sz="1600">
                <a:solidFill>
                  <a:srgbClr val="FF0000"/>
                </a:solidFill>
              </a:rPr>
              <a:t>데이터베이스 객체</a:t>
            </a:r>
            <a:r>
              <a:rPr lang="ko-KR" altLang="en-US" sz="1600"/>
              <a:t>가 만들어지는 것은 </a:t>
            </a:r>
            <a:r>
              <a:rPr lang="ko-KR" altLang="en-US" sz="1600"/>
              <a:t>다른 </a:t>
            </a:r>
            <a:r>
              <a:rPr lang="ko-KR" altLang="en-US" sz="1600" smtClean="0"/>
              <a:t>것임</a:t>
            </a:r>
            <a:r>
              <a:rPr lang="en-US" altLang="ko-KR" sz="1600" smtClean="0"/>
              <a:t>.</a:t>
            </a:r>
            <a:endParaRPr lang="en-US" altLang="ko-KR" sz="1600"/>
          </a:p>
          <a:p>
            <a:r>
              <a:rPr lang="ko-KR" altLang="en-US" sz="1600" smtClean="0"/>
              <a:t>데이터베이스는 </a:t>
            </a:r>
            <a:r>
              <a:rPr lang="ko-KR" altLang="en-US" sz="1600"/>
              <a:t>앱이 처음 설치되어 실행될 때 한 번 </a:t>
            </a:r>
            <a:r>
              <a:rPr lang="ko-KR" altLang="en-US" sz="1600"/>
              <a:t>만들어지고 </a:t>
            </a:r>
            <a:r>
              <a:rPr lang="ko-KR" altLang="en-US" sz="1600" smtClean="0"/>
              <a:t>유지됨</a:t>
            </a:r>
            <a:r>
              <a:rPr lang="en-US" altLang="ko-KR" sz="1600" smtClean="0"/>
              <a:t>.</a:t>
            </a:r>
            <a:endParaRPr lang="ko-KR" altLang="en-US" sz="1600"/>
          </a:p>
          <a:p>
            <a:r>
              <a:rPr lang="ko-KR" altLang="en-US" sz="1600" smtClean="0"/>
              <a:t>데이터베이스 </a:t>
            </a:r>
            <a:r>
              <a:rPr lang="ko-KR" altLang="en-US" sz="1600"/>
              <a:t>객체는 앱이 데이터베이스를 오픈할 때마다 만들어지고 앱이 데이터베이스를 </a:t>
            </a:r>
            <a:r>
              <a:rPr lang="ko-KR" altLang="en-US" sz="1600"/>
              <a:t>닫으면 </a:t>
            </a:r>
            <a:r>
              <a:rPr lang="ko-KR" altLang="en-US" sz="1600" smtClean="0"/>
              <a:t>소멸됨</a:t>
            </a:r>
            <a:r>
              <a:rPr lang="en-US" altLang="ko-KR" sz="1600" smtClean="0"/>
              <a:t>.</a:t>
            </a:r>
          </a:p>
          <a:p>
            <a:pPr marL="0" indent="0">
              <a:buNone/>
            </a:pPr>
            <a:endParaRPr lang="en-US" altLang="ko-KR" sz="1600" smtClean="0"/>
          </a:p>
          <a:p>
            <a:pPr marL="0" indent="0">
              <a:buNone/>
            </a:pPr>
            <a:r>
              <a:rPr lang="ko-KR" altLang="en-US" sz="1600" smtClean="0"/>
              <a:t>프로그램에서는 </a:t>
            </a:r>
            <a:r>
              <a:rPr lang="ko-KR" altLang="en-US" sz="1600" smtClean="0">
                <a:solidFill>
                  <a:srgbClr val="FF0000"/>
                </a:solidFill>
              </a:rPr>
              <a:t>데이터베이스 객체에게 메소드를 호출함으로써 테이터베이스를 조작함</a:t>
            </a:r>
            <a:r>
              <a:rPr lang="en-US" altLang="ko-KR" sz="1600" smtClean="0"/>
              <a:t>.</a:t>
            </a:r>
            <a:r>
              <a:rPr lang="ko-KR" altLang="en-US" sz="1600" smtClean="0"/>
              <a:t> </a:t>
            </a:r>
            <a:endParaRPr lang="en-US" altLang="ko-KR" sz="1600"/>
          </a:p>
          <a:p>
            <a:pPr marL="0" indent="0">
              <a:buNone/>
            </a:pPr>
            <a:r>
              <a:rPr lang="ko-KR" altLang="en-US" sz="1600" smtClean="0"/>
              <a:t>데이터베이스 </a:t>
            </a:r>
            <a:r>
              <a:rPr lang="ko-KR" altLang="en-US" sz="1600"/>
              <a:t>객체는 </a:t>
            </a:r>
            <a:r>
              <a:rPr lang="en-US" altLang="ko-KR" sz="1600"/>
              <a:t>SQLiteOpenHelper.getWritableDatabase,</a:t>
            </a:r>
          </a:p>
          <a:p>
            <a:pPr marL="0" indent="0">
              <a:buNone/>
            </a:pPr>
            <a:r>
              <a:rPr lang="en-US" altLang="ko-KR" sz="1600"/>
              <a:t> </a:t>
            </a:r>
            <a:r>
              <a:rPr lang="en-US" altLang="ko-KR" sz="1600" smtClean="0"/>
              <a:t>   </a:t>
            </a:r>
            <a:r>
              <a:rPr lang="ko-KR" altLang="en-US" sz="1600" smtClean="0"/>
              <a:t>혹은 </a:t>
            </a:r>
            <a:r>
              <a:rPr lang="en-US" altLang="ko-KR" sz="1600"/>
              <a:t>SQLiteOpenHelper.getReadableDatabase </a:t>
            </a:r>
            <a:r>
              <a:rPr lang="ko-KR" altLang="en-US" sz="1600"/>
              <a:t>메소드를 호출할 </a:t>
            </a:r>
            <a:r>
              <a:rPr lang="ko-KR" altLang="en-US" sz="1600"/>
              <a:t>때 </a:t>
            </a:r>
            <a:r>
              <a:rPr lang="ko-KR" altLang="en-US" sz="1600" smtClean="0"/>
              <a:t>만들어짐</a:t>
            </a:r>
            <a:r>
              <a:rPr lang="en-US" altLang="ko-KR" sz="1600" smtClean="0"/>
              <a:t>.</a:t>
            </a:r>
            <a:endParaRPr lang="en-US" altLang="ko-KR" sz="1600"/>
          </a:p>
          <a:p>
            <a:pPr marL="0" indent="0">
              <a:buNone/>
            </a:pPr>
            <a:endParaRPr lang="en-US" altLang="ko-KR" sz="1600"/>
          </a:p>
          <a:p>
            <a:pPr marL="0" indent="0">
              <a:buNone/>
            </a:pPr>
            <a:r>
              <a:rPr lang="en-US" altLang="ko-KR" sz="1600"/>
              <a:t> SQLiteOpenHelper.getWritableDatabase, </a:t>
            </a:r>
            <a:r>
              <a:rPr lang="ko-KR" altLang="en-US" sz="1600"/>
              <a:t>혹은 </a:t>
            </a:r>
            <a:r>
              <a:rPr lang="en-US" altLang="ko-KR" sz="1600"/>
              <a:t>SQLiteOpenHelper.getReadableDatabase </a:t>
            </a:r>
            <a:r>
              <a:rPr lang="ko-KR" altLang="en-US" sz="1600"/>
              <a:t>메소드가 </a:t>
            </a:r>
            <a:r>
              <a:rPr lang="ko-KR" altLang="en-US" sz="1600" smtClean="0"/>
              <a:t>실행되면</a:t>
            </a:r>
            <a:r>
              <a:rPr lang="en-US" altLang="ko-KR" sz="1600" smtClean="0"/>
              <a:t>.</a:t>
            </a:r>
            <a:endParaRPr lang="en-US" altLang="ko-KR" sz="1600"/>
          </a:p>
          <a:p>
            <a:r>
              <a:rPr lang="en-US" altLang="ko-KR" sz="1600"/>
              <a:t> </a:t>
            </a:r>
            <a:r>
              <a:rPr lang="ko-KR" altLang="en-US" sz="1600"/>
              <a:t>데이터베이스가 없으면 새로 만든 후 데이터베이스를 오픈한다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 </a:t>
            </a:r>
            <a:r>
              <a:rPr lang="ko-KR" altLang="en-US" sz="1600"/>
              <a:t>데이터베이스가 있으면 그 데이터베이스를 </a:t>
            </a:r>
            <a:r>
              <a:rPr lang="ko-KR" altLang="en-US" sz="1600"/>
              <a:t>오픈한다</a:t>
            </a:r>
            <a:r>
              <a:rPr lang="en-US" altLang="ko-KR" sz="1600" smtClean="0"/>
              <a:t>.</a:t>
            </a:r>
            <a:endParaRPr lang="en-US" altLang="ko-KR" sz="16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2161-8F54-4A5B-96C7-2C965B92DC8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148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SQLiteOpenHelper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smtClean="0"/>
              <a:t>SQLiteOpenHelper.getWritableDatabase</a:t>
            </a:r>
            <a:r>
              <a:rPr lang="en-US" altLang="ko-KR" sz="1600"/>
              <a:t>, </a:t>
            </a:r>
            <a:r>
              <a:rPr lang="ko-KR" altLang="en-US" sz="1600"/>
              <a:t>혹은 </a:t>
            </a:r>
            <a:r>
              <a:rPr lang="en-US" altLang="ko-KR" sz="1600"/>
              <a:t>SQLiteOpenHelper.getReadableDatabase </a:t>
            </a:r>
            <a:r>
              <a:rPr lang="ko-KR" altLang="en-US" sz="1600"/>
              <a:t>메소드가 </a:t>
            </a:r>
            <a:r>
              <a:rPr lang="ko-KR" altLang="en-US" sz="1600" smtClean="0"/>
              <a:t>실행되면</a:t>
            </a:r>
            <a:endParaRPr lang="en-US" altLang="ko-KR" sz="1600"/>
          </a:p>
          <a:p>
            <a:pPr marL="0" indent="0">
              <a:buNone/>
            </a:pPr>
            <a:r>
              <a:rPr lang="ko-KR" altLang="en-US" sz="1600" smtClean="0"/>
              <a:t>주어진 </a:t>
            </a:r>
            <a:r>
              <a:rPr lang="ko-KR" altLang="en-US" sz="1600"/>
              <a:t>이름과 스키마 버전 </a:t>
            </a:r>
            <a:r>
              <a:rPr lang="ko-KR" altLang="en-US" sz="1600"/>
              <a:t>넘버를 </a:t>
            </a:r>
            <a:r>
              <a:rPr lang="ko-KR" altLang="en-US" sz="1600" smtClean="0"/>
              <a:t>갖는 데이터베이스가 </a:t>
            </a:r>
            <a:r>
              <a:rPr lang="ko-KR" altLang="en-US" sz="1600"/>
              <a:t>이미 존재하는지 </a:t>
            </a:r>
            <a:r>
              <a:rPr lang="ko-KR" altLang="en-US" sz="1600"/>
              <a:t>여부를 </a:t>
            </a:r>
            <a:r>
              <a:rPr lang="ko-KR" altLang="en-US" sz="1600" smtClean="0"/>
              <a:t>판별하여</a:t>
            </a:r>
            <a:endParaRPr lang="ko-KR" altLang="en-US" sz="1600"/>
          </a:p>
          <a:p>
            <a:pPr marL="342900" indent="-342900">
              <a:buFont typeface="+mj-ea"/>
              <a:buAutoNum type="circleNumDbPlain"/>
            </a:pPr>
            <a:r>
              <a:rPr lang="ko-KR" altLang="en-US" sz="1600" smtClean="0"/>
              <a:t>존재하지 </a:t>
            </a:r>
            <a:r>
              <a:rPr lang="ko-KR" altLang="en-US" sz="1600"/>
              <a:t>않으면 </a:t>
            </a:r>
            <a:endParaRPr lang="en-US" altLang="ko-KR" sz="1600"/>
          </a:p>
          <a:p>
            <a:pPr lvl="1"/>
            <a:r>
              <a:rPr lang="en-US" altLang="ko-KR" sz="1600" smtClean="0"/>
              <a:t>SQLiteOpenHerper.onCreate </a:t>
            </a:r>
            <a:r>
              <a:rPr lang="ko-KR" altLang="en-US" sz="1600"/>
              <a:t>메소드가 호출되도록 해 </a:t>
            </a:r>
            <a:r>
              <a:rPr lang="ko-KR" altLang="en-US" sz="1600"/>
              <a:t>준다</a:t>
            </a:r>
            <a:r>
              <a:rPr lang="en-US" altLang="ko-KR" sz="1600" smtClean="0"/>
              <a:t>. (</a:t>
            </a:r>
            <a:r>
              <a:rPr lang="ko-KR" altLang="en-US" sz="1600" smtClean="0"/>
              <a:t>이 메소드에는 데이터베이스를 </a:t>
            </a:r>
            <a:r>
              <a:rPr lang="ko-KR" altLang="en-US" sz="1600"/>
              <a:t>새로 </a:t>
            </a:r>
            <a:r>
              <a:rPr lang="ko-KR" altLang="en-US" sz="1600" smtClean="0"/>
              <a:t>만드는 코드를 적어준다</a:t>
            </a:r>
            <a:r>
              <a:rPr lang="en-US" altLang="ko-KR" sz="1600" smtClean="0"/>
              <a:t>.) </a:t>
            </a:r>
            <a:endParaRPr lang="en-US" altLang="ko-KR" sz="1600"/>
          </a:p>
          <a:p>
            <a:pPr lvl="1"/>
            <a:r>
              <a:rPr lang="ko-KR" altLang="en-US" sz="1600" smtClean="0"/>
              <a:t>새 </a:t>
            </a:r>
            <a:r>
              <a:rPr lang="ko-KR" altLang="en-US" sz="1600"/>
              <a:t>데이터베이스를 오픈하여 데이터베이스 객체를 반환한다</a:t>
            </a:r>
            <a:r>
              <a:rPr lang="en-US" altLang="ko-KR" sz="1600"/>
              <a:t>.</a:t>
            </a:r>
          </a:p>
          <a:p>
            <a:pPr marL="342900" indent="-342900">
              <a:buFont typeface="+mj-ea"/>
              <a:buAutoNum type="circleNumDbPlain" startAt="2"/>
            </a:pPr>
            <a:r>
              <a:rPr lang="ko-KR" altLang="en-US" sz="1600" smtClean="0"/>
              <a:t>존재하면 </a:t>
            </a:r>
            <a:endParaRPr lang="en-US" altLang="ko-KR" sz="1600" smtClean="0"/>
          </a:p>
          <a:p>
            <a:pPr lvl="1"/>
            <a:r>
              <a:rPr lang="ko-KR" altLang="en-US" sz="1600"/>
              <a:t>기존 데이터베이스를 오픈하여 데이터베이스 객체를 반환한다</a:t>
            </a:r>
            <a:r>
              <a:rPr lang="en-US" altLang="ko-KR" sz="1600"/>
              <a:t>.</a:t>
            </a:r>
          </a:p>
          <a:p>
            <a:pPr marL="342900" indent="-342900">
              <a:buFont typeface="+mj-ea"/>
              <a:buAutoNum type="circleNumDbPlain" startAt="3"/>
            </a:pPr>
            <a:r>
              <a:rPr lang="ko-KR" altLang="en-US" sz="1600" smtClean="0"/>
              <a:t>주어진 이름을 갖는 데이터베이스는 </a:t>
            </a:r>
            <a:r>
              <a:rPr lang="ko-KR" altLang="en-US" sz="1600"/>
              <a:t>이미 존재하지만 스키마 버전 넘버가 다른 경우</a:t>
            </a:r>
          </a:p>
          <a:p>
            <a:pPr lvl="1"/>
            <a:r>
              <a:rPr lang="en-US" altLang="ko-KR" sz="1600" smtClean="0"/>
              <a:t>SQLiteOpenHerper.onUpgrade </a:t>
            </a:r>
            <a:r>
              <a:rPr lang="ko-KR" altLang="en-US" sz="1600"/>
              <a:t>메소드가</a:t>
            </a:r>
            <a:r>
              <a:rPr lang="ko-KR" altLang="en-US" sz="1600"/>
              <a:t> 호출되도록 해 </a:t>
            </a:r>
            <a:r>
              <a:rPr lang="ko-KR" altLang="en-US" sz="1600"/>
              <a:t>준다</a:t>
            </a:r>
            <a:r>
              <a:rPr lang="en-US" altLang="ko-KR" sz="1600" smtClean="0"/>
              <a:t>. </a:t>
            </a:r>
            <a:r>
              <a:rPr lang="en-US" altLang="ko-KR" sz="1600"/>
              <a:t>(</a:t>
            </a:r>
            <a:r>
              <a:rPr lang="ko-KR" altLang="en-US" sz="1600"/>
              <a:t>이 </a:t>
            </a:r>
            <a:r>
              <a:rPr lang="ko-KR" altLang="en-US" sz="1600"/>
              <a:t>메소드에는 </a:t>
            </a:r>
            <a:r>
              <a:rPr lang="ko-KR" altLang="en-US" sz="1600" smtClean="0"/>
              <a:t>데이터베이스 구조를 바꾸는  </a:t>
            </a:r>
            <a:r>
              <a:rPr lang="ko-KR" altLang="en-US" sz="1600"/>
              <a:t>코드를 적어준다</a:t>
            </a:r>
            <a:r>
              <a:rPr lang="en-US" altLang="ko-KR" sz="1600"/>
              <a:t>.)</a:t>
            </a:r>
            <a:endParaRPr lang="en-US" altLang="ko-KR" sz="1600" smtClean="0"/>
          </a:p>
          <a:p>
            <a:pPr lvl="1"/>
            <a:r>
              <a:rPr lang="ko-KR" altLang="en-US" sz="1600" smtClean="0"/>
              <a:t>데이터베이스를 </a:t>
            </a:r>
            <a:r>
              <a:rPr lang="ko-KR" altLang="en-US" sz="1600"/>
              <a:t>오픈하여 데이터베이스 객체를 반환한다</a:t>
            </a:r>
            <a:r>
              <a:rPr lang="en-US" altLang="ko-KR" sz="1600"/>
              <a:t>.</a:t>
            </a:r>
          </a:p>
          <a:p>
            <a:pPr marL="0" indent="0">
              <a:buNone/>
            </a:pPr>
            <a:endParaRPr lang="en-US" altLang="ko-KR" sz="16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2161-8F54-4A5B-96C7-2C965B92DC8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3703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SQLiteOpenHelper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smtClean="0"/>
              <a:t>시스템</a:t>
            </a:r>
            <a:r>
              <a:rPr lang="ko-KR" altLang="en-US" sz="1800" smtClean="0"/>
              <a:t>에 의해 호출되는 </a:t>
            </a:r>
            <a:r>
              <a:rPr lang="en-US" altLang="ko-KR" sz="1800" smtClean="0"/>
              <a:t>onCreate, onUpgrade </a:t>
            </a:r>
            <a:r>
              <a:rPr lang="ko-KR" altLang="en-US" sz="1800" smtClean="0"/>
              <a:t>콜백 메소드에 적어줄 작업</a:t>
            </a:r>
            <a:endParaRPr lang="en-US" altLang="ko-KR" sz="1800" smtClean="0"/>
          </a:p>
          <a:p>
            <a:endParaRPr lang="en-US" altLang="ko-KR" sz="1800" smtClean="0"/>
          </a:p>
          <a:p>
            <a:r>
              <a:rPr lang="en-US" altLang="ko-KR" sz="1800" smtClean="0"/>
              <a:t>onCreate()</a:t>
            </a:r>
            <a:endParaRPr lang="en-US" altLang="ko-KR" sz="1800" dirty="0" smtClean="0"/>
          </a:p>
          <a:p>
            <a:pPr lvl="1"/>
            <a:r>
              <a:rPr lang="ko-KR" altLang="en-US" sz="1800" smtClean="0"/>
              <a:t>데이터베이스 테이블 생성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데이터베이스에 초기 데이터를 넣어 줌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r>
              <a:rPr lang="en-US" altLang="ko-KR" sz="1800" err="1" smtClean="0"/>
              <a:t>onUpgrade</a:t>
            </a:r>
            <a:r>
              <a:rPr lang="en-US" altLang="ko-KR" sz="1800" smtClean="0"/>
              <a:t>()</a:t>
            </a:r>
            <a:endParaRPr lang="en-US" altLang="ko-KR" sz="1800" dirty="0" smtClean="0"/>
          </a:p>
          <a:p>
            <a:pPr lvl="1"/>
            <a:r>
              <a:rPr lang="ko-KR" altLang="en-US" sz="1800" smtClean="0"/>
              <a:t>새로운 버전의 스키마에 맞춰 기존 버전의 데이터베이스 구조를 변경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2161-8F54-4A5B-96C7-2C965B92DC89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5190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SimpleCursorAdapter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데이터베이스의 내용을 </a:t>
            </a:r>
            <a:r>
              <a:rPr lang="en-US" altLang="ko-KR" sz="1800" dirty="0" err="1" smtClean="0"/>
              <a:t>ListView</a:t>
            </a:r>
            <a:r>
              <a:rPr lang="ko-KR" altLang="en-US" sz="1800" smtClean="0"/>
              <a:t>에 </a:t>
            </a:r>
            <a:r>
              <a:rPr lang="ko-KR" altLang="en-US" sz="1800" smtClean="0"/>
              <a:t>쉽게 </a:t>
            </a:r>
            <a:r>
              <a:rPr lang="ko-KR" altLang="en-US" sz="1800" dirty="0" smtClean="0"/>
              <a:t>표현하기 위한 어댑터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검색 결과의 </a:t>
            </a:r>
            <a:r>
              <a:rPr lang="en-US" altLang="ko-KR" sz="1800" smtClean="0"/>
              <a:t>Cursor </a:t>
            </a:r>
            <a:r>
              <a:rPr lang="ko-KR" altLang="en-US" sz="1800" smtClean="0"/>
              <a:t>객체로부터 데이터를 추출하여 </a:t>
            </a:r>
            <a:r>
              <a:rPr lang="en-US" altLang="ko-KR" sz="1800" dirty="0" err="1" smtClean="0"/>
              <a:t>ListView</a:t>
            </a:r>
            <a:r>
              <a:rPr lang="ko-KR" altLang="en-US" sz="1800" smtClean="0"/>
              <a:t>에 </a:t>
            </a:r>
            <a:r>
              <a:rPr lang="ko-KR" altLang="en-US" sz="1800" smtClean="0"/>
              <a:t>출력해줌</a:t>
            </a:r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en-US" altLang="ko-KR" sz="1800" dirty="0" err="1" smtClean="0"/>
              <a:t>CursorAdapter</a:t>
            </a:r>
            <a:r>
              <a:rPr lang="ko-KR" altLang="en-US" sz="1800" dirty="0" smtClean="0"/>
              <a:t>를 사용하기 위해서는 </a:t>
            </a:r>
            <a:r>
              <a:rPr lang="en-US" altLang="ko-KR" sz="1800" dirty="0" smtClean="0"/>
              <a:t>Cursor </a:t>
            </a:r>
            <a:r>
              <a:rPr lang="ko-KR" altLang="en-US" sz="1800" dirty="0" smtClean="0"/>
              <a:t>객체에 </a:t>
            </a:r>
            <a:r>
              <a:rPr lang="en-US" altLang="ko-KR" sz="1800" dirty="0" smtClean="0"/>
              <a:t>“_id”</a:t>
            </a:r>
            <a:r>
              <a:rPr lang="ko-KR" altLang="en-US" sz="1800" dirty="0" smtClean="0"/>
              <a:t>칼럼이 꼭 있어야 함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“_id”</a:t>
            </a:r>
            <a:r>
              <a:rPr lang="ko-KR" altLang="en-US" sz="1800" dirty="0" smtClean="0"/>
              <a:t>칼럼을 어댑터의 아이템 인덱스로 사용함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2161-8F54-4A5B-96C7-2C965B92DC89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763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안드로이드 폰 하드웨어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57188" y="4349575"/>
            <a:ext cx="9599138" cy="996782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1800" smtClean="0"/>
              <a:t>RAM: </a:t>
            </a:r>
            <a:r>
              <a:rPr lang="ko-KR" altLang="en-US" sz="1800" smtClean="0"/>
              <a:t>전원이 꺼지면 데이터가 사라짐 </a:t>
            </a:r>
            <a:r>
              <a:rPr lang="en-US" altLang="ko-KR" sz="1800" smtClean="0"/>
              <a:t>(voliatile, </a:t>
            </a:r>
            <a:r>
              <a:rPr lang="ko-KR" altLang="en-US" sz="1800" smtClean="0"/>
              <a:t>휘발성</a:t>
            </a:r>
            <a:r>
              <a:rPr lang="en-US" altLang="ko-KR" sz="1800" smtClean="0"/>
              <a:t>), pc</a:t>
            </a:r>
            <a:r>
              <a:rPr lang="ko-KR" altLang="en-US" sz="1800" smtClean="0"/>
              <a:t>의 메인메모리에 해당</a:t>
            </a:r>
            <a:endParaRPr lang="en-US" altLang="ko-KR" sz="1800" smtClean="0"/>
          </a:p>
          <a:p>
            <a:r>
              <a:rPr lang="en-US" altLang="ko-KR" sz="1800" smtClean="0"/>
              <a:t>Internal storage: </a:t>
            </a:r>
            <a:r>
              <a:rPr lang="ko-KR" altLang="en-US" sz="1800" smtClean="0"/>
              <a:t>플래시 메모리</a:t>
            </a:r>
            <a:r>
              <a:rPr lang="en-US" altLang="ko-KR" sz="1800" smtClean="0"/>
              <a:t>, </a:t>
            </a:r>
            <a:r>
              <a:rPr lang="ko-KR" altLang="en-US" sz="1800" smtClean="0"/>
              <a:t>전원이 꺼져도 데이터 유지</a:t>
            </a:r>
            <a:r>
              <a:rPr lang="en-US" altLang="ko-KR" sz="1800" smtClean="0"/>
              <a:t>, pc</a:t>
            </a:r>
            <a:r>
              <a:rPr lang="ko-KR" altLang="en-US" sz="1800" smtClean="0"/>
              <a:t>의 하드디스크에 해당</a:t>
            </a:r>
            <a:r>
              <a:rPr lang="en-US" altLang="ko-KR" sz="1800" smtClean="0"/>
              <a:t>, </a:t>
            </a:r>
            <a:r>
              <a:rPr lang="ko-KR" altLang="en-US" sz="1800" smtClean="0"/>
              <a:t>파일 저장소</a:t>
            </a:r>
            <a:endParaRPr lang="ko-KR" altLang="en-US" sz="18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2161-8F54-4A5B-96C7-2C965B92DC89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305" y="1606634"/>
            <a:ext cx="574357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29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데이터베이스 사용 주의사항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데이터가 많아지는 경우 데이터베이스의 입력 혹은 조회가 매우 느려질 수 있으므로 </a:t>
            </a:r>
            <a:r>
              <a:rPr lang="en-US" altLang="ko-KR" sz="1800" dirty="0" err="1" smtClean="0"/>
              <a:t>AsyncTask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IntentService</a:t>
            </a:r>
            <a:r>
              <a:rPr lang="ko-KR" altLang="en-US" sz="1800" dirty="0" smtClean="0"/>
              <a:t>와 같이 </a:t>
            </a:r>
            <a:r>
              <a:rPr lang="ko-KR" altLang="en-US" sz="1800" dirty="0" smtClean="0">
                <a:solidFill>
                  <a:srgbClr val="FF0000"/>
                </a:solidFill>
              </a:rPr>
              <a:t>백그라운드 작업으로 처리</a:t>
            </a:r>
            <a:r>
              <a:rPr lang="ko-KR" altLang="en-US" sz="1800" dirty="0" smtClean="0"/>
              <a:t>해야 한다</a:t>
            </a:r>
            <a:r>
              <a:rPr lang="en-US" altLang="ko-KR" sz="1800" dirty="0" smtClean="0"/>
              <a:t>.(ANR </a:t>
            </a:r>
            <a:r>
              <a:rPr lang="ko-KR" altLang="en-US" sz="1800" dirty="0" smtClean="0"/>
              <a:t>방지</a:t>
            </a:r>
            <a:r>
              <a:rPr lang="en-US" altLang="ko-KR" sz="1800" dirty="0" smtClean="0"/>
              <a:t>)</a:t>
            </a:r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데이터베이스 </a:t>
            </a:r>
            <a:r>
              <a:rPr lang="ko-KR" altLang="en-US" sz="1800" dirty="0"/>
              <a:t>사용이 끝났으면 </a:t>
            </a:r>
            <a:r>
              <a:rPr lang="ko-KR" altLang="en-US" sz="1800" dirty="0">
                <a:solidFill>
                  <a:srgbClr val="FF0000"/>
                </a:solidFill>
              </a:rPr>
              <a:t>꼭</a:t>
            </a:r>
            <a:r>
              <a:rPr lang="en-US" altLang="ko-KR" sz="1800" dirty="0">
                <a:solidFill>
                  <a:srgbClr val="FF0000"/>
                </a:solidFill>
              </a:rPr>
              <a:t>! cursor</a:t>
            </a:r>
            <a:r>
              <a:rPr lang="ko-KR" altLang="en-US" sz="1800" dirty="0">
                <a:solidFill>
                  <a:srgbClr val="FF0000"/>
                </a:solidFill>
              </a:rPr>
              <a:t>와 </a:t>
            </a:r>
            <a:r>
              <a:rPr lang="en-US" altLang="ko-KR" sz="1800" dirty="0">
                <a:solidFill>
                  <a:srgbClr val="FF0000"/>
                </a:solidFill>
              </a:rPr>
              <a:t>database</a:t>
            </a:r>
            <a:r>
              <a:rPr lang="ko-KR" altLang="en-US" sz="1800" dirty="0">
                <a:solidFill>
                  <a:srgbClr val="FF0000"/>
                </a:solidFill>
              </a:rPr>
              <a:t>에</a:t>
            </a:r>
            <a:r>
              <a:rPr lang="en-US" altLang="ko-KR" sz="1800" dirty="0">
                <a:solidFill>
                  <a:srgbClr val="FF0000"/>
                </a:solidFill>
              </a:rPr>
              <a:t> close() </a:t>
            </a:r>
            <a:r>
              <a:rPr lang="ko-KR" altLang="en-US" sz="1800" dirty="0" err="1">
                <a:solidFill>
                  <a:srgbClr val="FF0000"/>
                </a:solidFill>
              </a:rPr>
              <a:t>메소드를</a:t>
            </a:r>
            <a:r>
              <a:rPr lang="ko-KR" altLang="en-US" sz="1800" dirty="0">
                <a:solidFill>
                  <a:srgbClr val="FF0000"/>
                </a:solidFill>
              </a:rPr>
              <a:t> 호출</a:t>
            </a:r>
            <a:r>
              <a:rPr lang="ko-KR" altLang="en-US" sz="1800" dirty="0"/>
              <a:t>하여 닫아줘야 함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 smtClean="0"/>
              <a:t>Thread</a:t>
            </a:r>
            <a:r>
              <a:rPr lang="ko-KR" altLang="en-US" sz="1800" dirty="0" smtClean="0"/>
              <a:t>를 통해 데이터베이스를 관리하는 경우 </a:t>
            </a:r>
            <a:r>
              <a:rPr lang="ko-KR" altLang="en-US" sz="1800" dirty="0" err="1" smtClean="0"/>
              <a:t>액티비티가</a:t>
            </a:r>
            <a:r>
              <a:rPr lang="ko-KR" altLang="en-US" sz="1800" dirty="0" smtClean="0"/>
              <a:t> 소멸 될 때 </a:t>
            </a:r>
            <a:r>
              <a:rPr lang="en-US" altLang="ko-KR" sz="1800" dirty="0" smtClean="0">
                <a:solidFill>
                  <a:srgbClr val="FF0000"/>
                </a:solidFill>
              </a:rPr>
              <a:t>Thread</a:t>
            </a:r>
            <a:r>
              <a:rPr lang="ko-KR" altLang="en-US" sz="1800" dirty="0" smtClean="0">
                <a:solidFill>
                  <a:srgbClr val="FF0000"/>
                </a:solidFill>
              </a:rPr>
              <a:t>를 </a:t>
            </a:r>
            <a:r>
              <a:rPr lang="en-US" altLang="ko-KR" sz="1800" dirty="0" smtClean="0">
                <a:solidFill>
                  <a:srgbClr val="FF0000"/>
                </a:solidFill>
              </a:rPr>
              <a:t>cancel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시켜줘야 함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2161-8F54-4A5B-96C7-2C965B92DC89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630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내부 저장소</a:t>
            </a:r>
            <a:r>
              <a:rPr lang="en-US" altLang="ko-KR" dirty="0"/>
              <a:t> </a:t>
            </a:r>
            <a:r>
              <a:rPr lang="en-US" altLang="ko-KR" dirty="0" smtClean="0"/>
              <a:t>vs </a:t>
            </a:r>
            <a:r>
              <a:rPr lang="ko-KR" altLang="en-US" dirty="0" smtClean="0"/>
              <a:t>외부 저장소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안드로이드</a:t>
            </a:r>
            <a:r>
              <a:rPr lang="ko-KR" altLang="en-US" dirty="0" smtClean="0"/>
              <a:t> 기기에는 내부 저장소와 외부 저장소 두 가지 파일 저장소가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내부 저장소는 </a:t>
            </a:r>
            <a:r>
              <a:rPr lang="ko-KR" altLang="en-US" dirty="0" err="1" smtClean="0">
                <a:solidFill>
                  <a:srgbClr val="FF0000"/>
                </a:solidFill>
              </a:rPr>
              <a:t>앱</a:t>
            </a:r>
            <a:r>
              <a:rPr lang="ko-KR" altLang="en-US" dirty="0" smtClean="0">
                <a:solidFill>
                  <a:srgbClr val="FF0000"/>
                </a:solidFill>
              </a:rPr>
              <a:t> 내부</a:t>
            </a:r>
            <a:r>
              <a:rPr lang="ko-KR" altLang="en-US" dirty="0" smtClean="0"/>
              <a:t>에 존재하는 파일 저장소</a:t>
            </a:r>
            <a:endParaRPr lang="en-US" altLang="ko-KR" dirty="0" smtClean="0"/>
          </a:p>
          <a:p>
            <a:r>
              <a:rPr lang="ko-KR" altLang="en-US" dirty="0" smtClean="0"/>
              <a:t>외부 저장소는 </a:t>
            </a:r>
            <a:r>
              <a:rPr lang="ko-KR" altLang="en-US" dirty="0" err="1" smtClean="0">
                <a:solidFill>
                  <a:srgbClr val="FF0000"/>
                </a:solidFill>
              </a:rPr>
              <a:t>스마트폰</a:t>
            </a:r>
            <a:r>
              <a:rPr lang="ko-KR" altLang="en-US" dirty="0" smtClean="0">
                <a:solidFill>
                  <a:srgbClr val="FF0000"/>
                </a:solidFill>
              </a:rPr>
              <a:t> 저장공간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마이크로 </a:t>
            </a:r>
            <a:r>
              <a:rPr lang="en-US" altLang="ko-KR" dirty="0" smtClean="0">
                <a:solidFill>
                  <a:srgbClr val="FF0000"/>
                </a:solidFill>
              </a:rPr>
              <a:t>SD</a:t>
            </a:r>
            <a:r>
              <a:rPr lang="ko-KR" altLang="en-US" dirty="0" smtClean="0">
                <a:solidFill>
                  <a:srgbClr val="FF0000"/>
                </a:solidFill>
              </a:rPr>
              <a:t>카드 </a:t>
            </a:r>
            <a:r>
              <a:rPr lang="ko-KR" altLang="en-US" dirty="0" smtClean="0"/>
              <a:t>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2161-8F54-4A5B-96C7-2C965B92DC8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316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7605584" cy="994118"/>
          </a:xfrm>
        </p:spPr>
        <p:txBody>
          <a:bodyPr/>
          <a:lstStyle/>
          <a:p>
            <a:r>
              <a:rPr lang="ko-KR" altLang="en-US" dirty="0" smtClean="0"/>
              <a:t>내부 저장소 </a:t>
            </a:r>
            <a:r>
              <a:rPr lang="en-US" altLang="ko-KR" dirty="0" smtClean="0"/>
              <a:t>vs </a:t>
            </a:r>
            <a:r>
              <a:rPr lang="ko-KR" altLang="en-US" dirty="0" smtClean="0"/>
              <a:t>외부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저장소  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2161-8F54-4A5B-96C7-2C965B92DC89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2052" name="Picture 4" descr="AndroidStor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425" y="1473525"/>
            <a:ext cx="6499256" cy="4214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704031"/>
            <a:ext cx="2432737" cy="43248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70802" y="679915"/>
            <a:ext cx="3337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rgbClr val="FF0000"/>
                </a:solidFill>
              </a:rPr>
              <a:t>안드로이드</a:t>
            </a:r>
            <a:r>
              <a:rPr lang="ko-KR" altLang="en-US" sz="1200" dirty="0" smtClean="0">
                <a:solidFill>
                  <a:srgbClr val="FF0000"/>
                </a:solidFill>
              </a:rPr>
              <a:t> 디바이스 저장공간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일부는 시스템이 사용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나머지만 </a:t>
            </a:r>
            <a:r>
              <a:rPr lang="ko-KR" altLang="en-US" sz="1200" dirty="0" err="1" smtClean="0"/>
              <a:t>추가앱</a:t>
            </a:r>
            <a:r>
              <a:rPr lang="ko-KR" altLang="en-US" sz="1200" dirty="0" smtClean="0"/>
              <a:t> 설치 및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앱이</a:t>
            </a:r>
            <a:r>
              <a:rPr lang="ko-KR" altLang="en-US" sz="1200" dirty="0" smtClean="0"/>
              <a:t> 만들어낸 데이터 저장에 사용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108439" y="5707915"/>
            <a:ext cx="5432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rgbClr val="FF0000"/>
                </a:solidFill>
              </a:rPr>
              <a:t>내부저장소</a:t>
            </a:r>
            <a:r>
              <a:rPr lang="ko-KR" altLang="en-US" sz="1200" smtClean="0"/>
              <a:t> </a:t>
            </a:r>
            <a:r>
              <a:rPr lang="en-US" altLang="ko-KR" sz="1200" smtClean="0"/>
              <a:t>Cache</a:t>
            </a:r>
            <a:r>
              <a:rPr lang="ko-KR" altLang="en-US" sz="1200" smtClean="0"/>
              <a:t>는 임시</a:t>
            </a:r>
            <a:r>
              <a:rPr lang="en-US" altLang="ko-KR" sz="1200" smtClean="0"/>
              <a:t>(temp)</a:t>
            </a:r>
            <a:r>
              <a:rPr lang="ko-KR" altLang="en-US" sz="1200" smtClean="0"/>
              <a:t>파일 용도로 사용</a:t>
            </a:r>
            <a:r>
              <a:rPr lang="en-US" altLang="ko-KR" sz="1200" smtClean="0"/>
              <a:t>, </a:t>
            </a:r>
            <a:r>
              <a:rPr lang="ko-KR" altLang="en-US" sz="1200" smtClean="0"/>
              <a:t>메모리가 모자랄 때는 시스템이 임의로 지울 수 있음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640540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내부 저장소 </a:t>
            </a:r>
            <a:r>
              <a:rPr lang="en-US" altLang="ko-KR" dirty="0" smtClean="0"/>
              <a:t>vs </a:t>
            </a:r>
            <a:r>
              <a:rPr lang="ko-KR" altLang="en-US" dirty="0" smtClean="0"/>
              <a:t>외부 저장소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2161-8F54-4A5B-96C7-2C965B92DC89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13005" y="1797908"/>
            <a:ext cx="1569309" cy="1723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Built-in</a:t>
            </a:r>
          </a:p>
          <a:p>
            <a:pPr algn="ctr"/>
            <a:r>
              <a:rPr lang="en-US" altLang="ko-KR" dirty="0" smtClean="0"/>
              <a:t>Memory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113005" y="3865605"/>
            <a:ext cx="1569309" cy="17237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Removable</a:t>
            </a:r>
          </a:p>
          <a:p>
            <a:pPr algn="ctr"/>
            <a:r>
              <a:rPr lang="en-US" altLang="ko-KR" dirty="0" smtClean="0"/>
              <a:t>Memory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11362" y="2153850"/>
            <a:ext cx="15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내부 저장소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11362" y="4123724"/>
            <a:ext cx="15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외부 저장소</a:t>
            </a:r>
            <a:endParaRPr lang="ko-KR" altLang="en-US" dirty="0"/>
          </a:p>
        </p:txBody>
      </p:sp>
      <p:sp>
        <p:nvSpPr>
          <p:cNvPr id="9" name="오른쪽 중괄호 8"/>
          <p:cNvSpPr/>
          <p:nvPr/>
        </p:nvSpPr>
        <p:spPr>
          <a:xfrm>
            <a:off x="3731741" y="1797908"/>
            <a:ext cx="562232" cy="108121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중괄호 9"/>
          <p:cNvSpPr/>
          <p:nvPr/>
        </p:nvSpPr>
        <p:spPr>
          <a:xfrm>
            <a:off x="3737919" y="3027406"/>
            <a:ext cx="562232" cy="256196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814751" y="2338516"/>
            <a:ext cx="46028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내부 저장소는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디바이스 저장공간만</a:t>
            </a:r>
            <a:r>
              <a:rPr lang="ko-KR" altLang="en-US" dirty="0" smtClean="0"/>
              <a:t>을 사용할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외부 저장소는 </a:t>
            </a:r>
            <a:r>
              <a:rPr lang="ko-KR" altLang="en-US" dirty="0" smtClean="0">
                <a:solidFill>
                  <a:srgbClr val="FF0000"/>
                </a:solidFill>
              </a:rPr>
              <a:t>내부 저장소를 제외한 디바이스 저장공간과 제거가 가능한 추가 메모리</a:t>
            </a:r>
            <a:r>
              <a:rPr lang="en-US" altLang="ko-KR" dirty="0" smtClean="0"/>
              <a:t>(SD</a:t>
            </a:r>
            <a:r>
              <a:rPr lang="ko-KR" altLang="en-US" dirty="0" smtClean="0"/>
              <a:t>카드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포함하는 공간을 의미한다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1091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내부 저장소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앱에서</a:t>
            </a:r>
            <a:r>
              <a:rPr lang="ko-KR" altLang="en-US" dirty="0" smtClean="0"/>
              <a:t> 항상 사용이 가능하다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내부 저장소에 저장된 파일은 </a:t>
            </a:r>
            <a:r>
              <a:rPr lang="ko-KR" altLang="en-US" dirty="0" smtClean="0">
                <a:solidFill>
                  <a:srgbClr val="FF0000"/>
                </a:solidFill>
              </a:rPr>
              <a:t>자신의 </a:t>
            </a:r>
            <a:r>
              <a:rPr lang="ko-KR" altLang="en-US" dirty="0" err="1" smtClean="0">
                <a:solidFill>
                  <a:srgbClr val="FF0000"/>
                </a:solidFill>
              </a:rPr>
              <a:t>앱에서만</a:t>
            </a:r>
            <a:r>
              <a:rPr lang="ko-KR" altLang="en-US" dirty="0" smtClean="0">
                <a:solidFill>
                  <a:srgbClr val="FF0000"/>
                </a:solidFill>
              </a:rPr>
              <a:t> 액세스 </a:t>
            </a:r>
            <a:r>
              <a:rPr lang="ko-KR" altLang="en-US" dirty="0" smtClean="0"/>
              <a:t>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사용자가 </a:t>
            </a:r>
            <a:r>
              <a:rPr lang="ko-KR" altLang="en-US" dirty="0" err="1" smtClean="0"/>
              <a:t>앱을</a:t>
            </a:r>
            <a:r>
              <a:rPr lang="ko-KR" altLang="en-US" dirty="0" smtClean="0"/>
              <a:t> </a:t>
            </a:r>
            <a:r>
              <a:rPr lang="ko-KR" altLang="en-US" smtClean="0"/>
              <a:t>삭제하면 내장 </a:t>
            </a:r>
            <a:r>
              <a:rPr lang="ko-KR" altLang="en-US" dirty="0" smtClean="0"/>
              <a:t>저장소에 </a:t>
            </a:r>
            <a:r>
              <a:rPr lang="ko-KR" altLang="en-US" smtClean="0"/>
              <a:t>저장된 파일들 중 그 앱에 의해 만들어진 모든 파일들이 함께 제거된다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ko-KR" altLang="en-US" smtClean="0"/>
              <a:t>일반 내부저장소에 파일을 만들 때와 </a:t>
            </a:r>
            <a:r>
              <a:rPr lang="en-US" altLang="ko-KR" smtClean="0"/>
              <a:t>Cache </a:t>
            </a:r>
            <a:r>
              <a:rPr lang="ko-KR" altLang="en-US" smtClean="0"/>
              <a:t>내부저장소에 파일을 만들 때는 서로 다른 메소드를 호출한다</a:t>
            </a:r>
            <a:r>
              <a:rPr lang="en-US" altLang="ko-KR" smtClean="0"/>
              <a:t>.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2161-8F54-4A5B-96C7-2C965B92DC8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837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내부 저장소 접근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 err="1" smtClean="0"/>
              <a:t>getFilesDir</a:t>
            </a:r>
            <a:r>
              <a:rPr lang="en-US" altLang="ko-KR" dirty="0" smtClean="0"/>
              <a:t>()</a:t>
            </a:r>
          </a:p>
          <a:p>
            <a:pPr lvl="1"/>
            <a:r>
              <a:rPr lang="ko-KR" altLang="en-US" smtClean="0"/>
              <a:t>일반 내부저장소 내의 위치를 가리키는 </a:t>
            </a:r>
            <a:r>
              <a:rPr lang="en-US" altLang="ko-KR" dirty="0" smtClean="0"/>
              <a:t>File </a:t>
            </a:r>
            <a:r>
              <a:rPr lang="ko-KR" altLang="en-US" smtClean="0"/>
              <a:t>객체를 반환</a:t>
            </a:r>
            <a:endParaRPr lang="en-US" altLang="ko-KR" smtClean="0"/>
          </a:p>
          <a:p>
            <a:pPr lvl="1"/>
            <a:endParaRPr lang="en-US" altLang="ko-KR" dirty="0" smtClean="0"/>
          </a:p>
          <a:p>
            <a:r>
              <a:rPr lang="en-US" altLang="ko-KR" dirty="0" err="1" smtClean="0"/>
              <a:t>getCacheDir</a:t>
            </a:r>
            <a:r>
              <a:rPr lang="en-US" altLang="ko-KR" dirty="0" smtClean="0"/>
              <a:t>()</a:t>
            </a:r>
          </a:p>
          <a:p>
            <a:pPr lvl="1"/>
            <a:r>
              <a:rPr lang="ko-KR" altLang="en-US" smtClean="0"/>
              <a:t>캐시 내부저장소 내의 위치를 가리키는 </a:t>
            </a:r>
            <a:r>
              <a:rPr lang="en-US" altLang="ko-KR" dirty="0" smtClean="0"/>
              <a:t>File </a:t>
            </a:r>
            <a:r>
              <a:rPr lang="ko-KR" altLang="en-US" dirty="0" smtClean="0"/>
              <a:t>객체를 반환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2161-8F54-4A5B-96C7-2C965B92DC8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891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외부 저장소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smtClean="0"/>
              <a:t>사용 불가능한 때가 있을 수 있다</a:t>
            </a:r>
            <a:r>
              <a:rPr lang="en-US" altLang="ko-KR" sz="1800" smtClean="0"/>
              <a:t>.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외부 저장소는 추가</a:t>
            </a:r>
            <a:r>
              <a:rPr lang="en-US" altLang="ko-KR" sz="1800" smtClean="0"/>
              <a:t>, </a:t>
            </a:r>
            <a:r>
              <a:rPr lang="ko-KR" altLang="en-US" sz="1800" smtClean="0"/>
              <a:t>제거가 가능하기 때문</a:t>
            </a:r>
            <a:r>
              <a:rPr lang="en-US" altLang="ko-KR" sz="1800" smtClean="0"/>
              <a:t>,</a:t>
            </a:r>
            <a:r>
              <a:rPr lang="ko-KR" altLang="en-US" sz="1800" smtClean="0"/>
              <a:t> </a:t>
            </a:r>
            <a:r>
              <a:rPr lang="en-US" altLang="ko-KR" sz="1800" smtClean="0"/>
              <a:t>SD</a:t>
            </a:r>
            <a:r>
              <a:rPr lang="ko-KR" altLang="en-US" sz="1800" smtClean="0"/>
              <a:t>카드</a:t>
            </a:r>
            <a:r>
              <a:rPr lang="en-US" altLang="ko-KR" sz="1800" smtClean="0"/>
              <a:t>)</a:t>
            </a:r>
            <a:endParaRPr lang="en-US" altLang="ko-KR" sz="1800" dirty="0" smtClean="0"/>
          </a:p>
          <a:p>
            <a:r>
              <a:rPr lang="ko-KR" altLang="en-US" sz="1800" dirty="0" smtClean="0">
                <a:solidFill>
                  <a:srgbClr val="FF0000"/>
                </a:solidFill>
              </a:rPr>
              <a:t>모든 </a:t>
            </a:r>
            <a:r>
              <a:rPr lang="ko-KR" altLang="en-US" sz="1800" dirty="0" err="1" smtClean="0">
                <a:solidFill>
                  <a:srgbClr val="FF0000"/>
                </a:solidFill>
              </a:rPr>
              <a:t>앱이</a:t>
            </a:r>
            <a:r>
              <a:rPr lang="ko-KR" altLang="en-US" sz="1800" dirty="0" smtClean="0">
                <a:solidFill>
                  <a:srgbClr val="FF0000"/>
                </a:solidFill>
              </a:rPr>
              <a:t> 읽을 수 있고 수정</a:t>
            </a:r>
            <a:r>
              <a:rPr lang="ko-KR" altLang="en-US" sz="1800" dirty="0" smtClean="0"/>
              <a:t>할 수도 있다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smtClean="0"/>
              <a:t>외부 </a:t>
            </a:r>
            <a:r>
              <a:rPr lang="ko-KR" altLang="en-US" sz="1800" dirty="0" smtClean="0"/>
              <a:t>저장소는 액세스 제한이 필요하지 않은 파일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다른 </a:t>
            </a:r>
            <a:r>
              <a:rPr lang="ko-KR" altLang="en-US" sz="1800" dirty="0" err="1" smtClean="0"/>
              <a:t>앱과</a:t>
            </a:r>
            <a:r>
              <a:rPr lang="ko-KR" altLang="en-US" sz="1800" dirty="0" smtClean="0"/>
              <a:t> 공유하기 원하는 파일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사용자가 컴퓨터에서 쉽게 액세스 할 수 있는 </a:t>
            </a:r>
            <a:r>
              <a:rPr lang="ko-KR" altLang="en-US" sz="1800" smtClean="0"/>
              <a:t>파일에 적합</a:t>
            </a:r>
            <a:endParaRPr lang="en-US" altLang="ko-KR" sz="1800" smtClean="0"/>
          </a:p>
          <a:p>
            <a:endParaRPr lang="en-US" altLang="ko-KR" sz="1800"/>
          </a:p>
          <a:p>
            <a:r>
              <a:rPr lang="ko-KR" altLang="en-US" sz="1800" smtClean="0"/>
              <a:t>공용스토리지</a:t>
            </a:r>
            <a:r>
              <a:rPr lang="en-US" altLang="ko-KR" sz="1800" smtClean="0"/>
              <a:t>: </a:t>
            </a:r>
            <a:r>
              <a:rPr lang="ko-KR" altLang="en-US" sz="1800" smtClean="0"/>
              <a:t>공유할 가치가 있는 자료를 저장하는 데 사용 </a:t>
            </a:r>
            <a:r>
              <a:rPr lang="en-US" altLang="ko-KR" sz="1800" smtClean="0"/>
              <a:t>(</a:t>
            </a:r>
            <a:r>
              <a:rPr lang="ko-KR" altLang="en-US" sz="1800" smtClean="0"/>
              <a:t>다운로드된 자료 등</a:t>
            </a:r>
            <a:r>
              <a:rPr lang="en-US" altLang="ko-KR" sz="1800" smtClean="0"/>
              <a:t>)</a:t>
            </a:r>
            <a:endParaRPr lang="en-US" altLang="ko-KR" sz="1800"/>
          </a:p>
          <a:p>
            <a:r>
              <a:rPr lang="ko-KR" altLang="en-US" sz="1800" smtClean="0"/>
              <a:t>개별스토리지</a:t>
            </a:r>
            <a:r>
              <a:rPr lang="en-US" altLang="ko-KR" sz="1800" smtClean="0"/>
              <a:t>: </a:t>
            </a:r>
            <a:r>
              <a:rPr lang="ko-KR" altLang="en-US" sz="1800" smtClean="0"/>
              <a:t>다른 앱에게는 가치가 없는 자료를 저장하는 데 사용</a:t>
            </a:r>
            <a:endParaRPr lang="en-US" altLang="ko-KR" sz="1800" smtClean="0"/>
          </a:p>
          <a:p>
            <a:pPr marL="914400" lvl="2" indent="0">
              <a:buNone/>
            </a:pPr>
            <a:r>
              <a:rPr lang="ko-KR" altLang="en-US" sz="1800" smtClean="0"/>
              <a:t>개별스토리지에 있는 파일은 그 파일을 만든 앱이 삭제될 때 함께 삭제된다</a:t>
            </a:r>
            <a:r>
              <a:rPr lang="en-US" altLang="ko-KR" sz="1800" smtClean="0"/>
              <a:t>.</a:t>
            </a:r>
          </a:p>
          <a:p>
            <a:pPr marL="914400" lvl="2" indent="0">
              <a:buNone/>
            </a:pPr>
            <a:endParaRPr lang="en-US" altLang="ko-KR" sz="1800"/>
          </a:p>
          <a:p>
            <a:r>
              <a:rPr lang="ko-KR" altLang="en-US" sz="1800" smtClean="0"/>
              <a:t>앱은 기본적으로 내부저장소에 저장되지만 </a:t>
            </a:r>
            <a:r>
              <a:rPr lang="en-US" altLang="ko-KR" sz="1800" smtClean="0"/>
              <a:t>manifest </a:t>
            </a:r>
            <a:r>
              <a:rPr lang="ko-KR" altLang="en-US" sz="1800" smtClean="0"/>
              <a:t>파일 설정을 통해 외부저장소에 저장하게 할 수도 있다</a:t>
            </a:r>
            <a:r>
              <a:rPr lang="en-US" altLang="ko-KR" sz="1800" smtClean="0"/>
              <a:t>.</a:t>
            </a:r>
            <a:endParaRPr lang="en-US" altLang="ko-KR" sz="1800"/>
          </a:p>
          <a:p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2161-8F54-4A5B-96C7-2C965B92DC8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344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1711</TotalTime>
  <Words>1185</Words>
  <Application>Microsoft Office PowerPoint</Application>
  <PresentationFormat>와이드스크린</PresentationFormat>
  <Paragraphs>241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3" baseType="lpstr">
      <vt:lpstr>맑은 고딕</vt:lpstr>
      <vt:lpstr>Arial</vt:lpstr>
      <vt:lpstr>Office 테마</vt:lpstr>
      <vt:lpstr>File I/O, Database  파일 입출력, 데이터베이스</vt:lpstr>
      <vt:lpstr>안드로이드의 파일 입출력은 자바와 비슷하다.</vt:lpstr>
      <vt:lpstr>안드로이드 폰 하드웨어</vt:lpstr>
      <vt:lpstr>내부 저장소 vs 외부 저장소</vt:lpstr>
      <vt:lpstr>내부 저장소 vs 외부 저장소    </vt:lpstr>
      <vt:lpstr>내부 저장소 vs 외부 저장소</vt:lpstr>
      <vt:lpstr>내부 저장소</vt:lpstr>
      <vt:lpstr>내부 저장소 접근 방법</vt:lpstr>
      <vt:lpstr>외부 저장소</vt:lpstr>
      <vt:lpstr>외부 저장소 접근 방법</vt:lpstr>
      <vt:lpstr>외부 저장소 접근 방법</vt:lpstr>
      <vt:lpstr>외부 저장소 접근 권한</vt:lpstr>
      <vt:lpstr>여유 공간 확인 및 파일 삭제</vt:lpstr>
      <vt:lpstr>안드로이드 파일시스템 참고자료</vt:lpstr>
      <vt:lpstr>SQL 데이터베이스</vt:lpstr>
      <vt:lpstr>SQLite</vt:lpstr>
      <vt:lpstr>데이터베이스 활용</vt:lpstr>
      <vt:lpstr>기초적인 SQL 문법</vt:lpstr>
      <vt:lpstr>기초적인 SQL 문법</vt:lpstr>
      <vt:lpstr>기초적인 SQL 문법</vt:lpstr>
      <vt:lpstr>안드로이드에서 데이터베이스 사용</vt:lpstr>
      <vt:lpstr>SQL문을 사용하여 데이터베이스 사용</vt:lpstr>
      <vt:lpstr>안드로이드에서 데이터베이스 사용</vt:lpstr>
      <vt:lpstr>SQLiteDatabase의 메소드로 사용하기</vt:lpstr>
      <vt:lpstr>SQLiteDatabase and SQLiteOpenHelper 클래스</vt:lpstr>
      <vt:lpstr>데이터베이스 vs 데이터베이스 객체</vt:lpstr>
      <vt:lpstr>SQLiteOpenHelper</vt:lpstr>
      <vt:lpstr>SQLiteOpenHelper</vt:lpstr>
      <vt:lpstr>SimpleCursorAdapter</vt:lpstr>
      <vt:lpstr>데이터베이스 사용 주의사항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ck</dc:creator>
  <cp:lastModifiedBy>ck</cp:lastModifiedBy>
  <cp:revision>100</cp:revision>
  <dcterms:created xsi:type="dcterms:W3CDTF">2017-04-10T11:52:21Z</dcterms:created>
  <dcterms:modified xsi:type="dcterms:W3CDTF">2017-04-22T14:28:58Z</dcterms:modified>
</cp:coreProperties>
</file>