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1553" r:id="rId2"/>
    <p:sldId id="1552" r:id="rId3"/>
    <p:sldId id="258" r:id="rId4"/>
    <p:sldId id="259" r:id="rId5"/>
    <p:sldId id="260" r:id="rId6"/>
    <p:sldId id="267" r:id="rId7"/>
    <p:sldId id="268" r:id="rId8"/>
    <p:sldId id="269" r:id="rId9"/>
    <p:sldId id="261" r:id="rId10"/>
    <p:sldId id="262" r:id="rId11"/>
    <p:sldId id="263" r:id="rId12"/>
    <p:sldId id="264" r:id="rId13"/>
    <p:sldId id="265" r:id="rId14"/>
    <p:sldId id="266" r:id="rId15"/>
    <p:sldId id="1557" r:id="rId16"/>
    <p:sldId id="1558" r:id="rId17"/>
    <p:sldId id="1559" r:id="rId18"/>
    <p:sldId id="1560" r:id="rId19"/>
    <p:sldId id="1561" r:id="rId20"/>
    <p:sldId id="1562" r:id="rId21"/>
    <p:sldId id="1563" r:id="rId22"/>
    <p:sldId id="1564" r:id="rId23"/>
    <p:sldId id="1565" r:id="rId24"/>
    <p:sldId id="1484" r:id="rId25"/>
    <p:sldId id="1508" r:id="rId26"/>
    <p:sldId id="1513" r:id="rId27"/>
    <p:sldId id="1554" r:id="rId28"/>
    <p:sldId id="1555" r:id="rId29"/>
    <p:sldId id="1556" r:id="rId30"/>
    <p:sldId id="1566" r:id="rId31"/>
    <p:sldId id="1567" r:id="rId32"/>
    <p:sldId id="1568" r:id="rId33"/>
    <p:sldId id="1569" r:id="rId34"/>
    <p:sldId id="1570" r:id="rId35"/>
    <p:sldId id="1571" r:id="rId36"/>
    <p:sldId id="1572" r:id="rId37"/>
    <p:sldId id="1573" r:id="rId38"/>
    <p:sldId id="1574" r:id="rId39"/>
    <p:sldId id="1575" r:id="rId40"/>
    <p:sldId id="1576" r:id="rId41"/>
    <p:sldId id="1577" r:id="rId42"/>
    <p:sldId id="1578" r:id="rId43"/>
    <p:sldId id="1579" r:id="rId44"/>
    <p:sldId id="1580" r:id="rId45"/>
    <p:sldId id="1549" r:id="rId46"/>
    <p:sldId id="1550" r:id="rId47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7F0"/>
    <a:srgbClr val="FFFF99"/>
    <a:srgbClr val="CCFF99"/>
    <a:srgbClr val="99CCFF"/>
    <a:srgbClr val="FFFFCC"/>
    <a:srgbClr val="3333FF"/>
    <a:srgbClr val="FF0000"/>
    <a:srgbClr val="0000FF"/>
    <a:srgbClr val="000099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6548" autoAdjust="0"/>
  </p:normalViewPr>
  <p:slideViewPr>
    <p:cSldViewPr>
      <p:cViewPr varScale="1">
        <p:scale>
          <a:sx n="86" d="100"/>
          <a:sy n="86" d="100"/>
        </p:scale>
        <p:origin x="1194" y="90"/>
      </p:cViewPr>
      <p:guideLst>
        <p:guide orient="horz"/>
        <p:guide orient="horz" pos="1071"/>
        <p:guide orient="horz" pos="40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2023-08-17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2023-08-17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5420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7ff29f5d3_7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6" name="Google Shape;146;g237ff29f5d3_7_37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268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75" cy="446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628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7ff29f5d3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3" name="Google Shape;113;g237ff29f5d3_7_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640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7ff29f5d3_7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6" name="Google Shape;146;g237ff29f5d3_7_37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610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92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903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989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70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2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75" cy="446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52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48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698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92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9035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8074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944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33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936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7ff29f5d3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3" name="Google Shape;113;g237ff29f5d3_7_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9263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077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838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1372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648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391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539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4169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92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7ff29f5d3_7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6" name="Google Shape;146;g237ff29f5d3_7_37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9035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9893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708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202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7489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60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75" cy="446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71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7ff29f5d3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3" name="Google Shape;113;g237ff29f5d3_7_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833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7ff29f5d3_7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6" name="Google Shape;146;g237ff29f5d3_7_37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115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75" cy="446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602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7ff29f5d3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3" name="Google Shape;113;g237ff29f5d3_7_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68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57935" y="116632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프로세스 설계서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80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75120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742952" y="2133600"/>
            <a:ext cx="8423275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42952" y="3886200"/>
            <a:ext cx="8423275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5644" y="4511675"/>
            <a:ext cx="8485832" cy="106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None/>
              <a:defRPr sz="2167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sz="21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0" y="6237294"/>
            <a:ext cx="9906000" cy="1936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17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463714" y="2317754"/>
            <a:ext cx="6894740" cy="128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930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46" name="TextBox 45"/>
          <p:cNvSpPr txBox="1"/>
          <p:nvPr userDrawn="1"/>
        </p:nvSpPr>
        <p:spPr>
          <a:xfrm>
            <a:off x="4330174" y="6453188"/>
            <a:ext cx="1224136" cy="4048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D97469A4-58CB-47BB-8506-6F1F29209535}" type="slidenum">
              <a:rPr lang="ko-KR" altLang="ko-KR" sz="1000" smtClean="0">
                <a:latin typeface="+mj-ea"/>
                <a:ea typeface="+mj-ea"/>
              </a:rPr>
              <a:pPr algn="ctr"/>
              <a:t>‹#›</a:t>
            </a:fld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6159453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2_Conten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0" y="612775"/>
            <a:ext cx="9906000" cy="0"/>
          </a:xfrm>
          <a:prstGeom prst="straightConnector1">
            <a:avLst/>
          </a:prstGeom>
          <a:noFill/>
          <a:ln w="2857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51284" y="714212"/>
            <a:ext cx="9180000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357935" y="116632"/>
            <a:ext cx="20697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프로세스 설계서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4800600" y="6553200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2954552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3" r:id="rId3"/>
    <p:sldLayoutId id="2147483694" r:id="rId4"/>
    <p:sldLayoutId id="2147483696" r:id="rId5"/>
    <p:sldLayoutId id="214748369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ctrTitle"/>
          </p:nvPr>
        </p:nvSpPr>
        <p:spPr>
          <a:xfrm>
            <a:off x="1284390" y="2189344"/>
            <a:ext cx="6974589" cy="79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33"/>
              <a:buFont typeface="Arial"/>
              <a:buNone/>
            </a:pPr>
            <a:r>
              <a:rPr lang="ko-KR" altLang="en-US" sz="4333" dirty="0">
                <a:solidFill>
                  <a:schemeClr val="dk1"/>
                </a:solidFill>
              </a:rPr>
              <a:t>프로세스 설계서</a:t>
            </a:r>
            <a:endParaRPr dirty="0"/>
          </a:p>
        </p:txBody>
      </p:sp>
      <p:sp>
        <p:nvSpPr>
          <p:cNvPr id="55" name="Google Shape;55;p10"/>
          <p:cNvSpPr txBox="1">
            <a:spLocks noGrp="1"/>
          </p:cNvSpPr>
          <p:nvPr>
            <p:ph type="subTitle" idx="1"/>
          </p:nvPr>
        </p:nvSpPr>
        <p:spPr>
          <a:xfrm>
            <a:off x="5875313" y="4771396"/>
            <a:ext cx="3528391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247646" lvl="0" indent="-2476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-KR" sz="1800" dirty="0"/>
              <a:t>1팀</a:t>
            </a:r>
            <a:endParaRPr lang="en-US" altLang="ko-KR" sz="1800" dirty="0"/>
          </a:p>
          <a:p>
            <a:pPr marL="247646" lvl="0" indent="-2476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-KR" altLang="en-US" sz="1800" dirty="0" err="1"/>
              <a:t>김지열</a:t>
            </a:r>
            <a:r>
              <a:rPr lang="en-US" altLang="ko-KR" sz="1800" dirty="0"/>
              <a:t>,</a:t>
            </a:r>
            <a:r>
              <a:rPr lang="ko-KR" altLang="en-US" sz="1800" dirty="0"/>
              <a:t>김재민</a:t>
            </a:r>
            <a:r>
              <a:rPr lang="en-US" altLang="ko-KR" sz="1800" dirty="0"/>
              <a:t>,</a:t>
            </a:r>
            <a:r>
              <a:rPr lang="ko-KR" altLang="en-US" sz="1800" dirty="0"/>
              <a:t>김기덕</a:t>
            </a:r>
            <a:r>
              <a:rPr lang="en-US" altLang="ko-KR" sz="1800" dirty="0"/>
              <a:t>,</a:t>
            </a:r>
          </a:p>
          <a:p>
            <a:pPr marL="247646" lvl="0" indent="-2476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-KR" altLang="en-US" sz="1800" dirty="0"/>
              <a:t>박정연</a:t>
            </a:r>
            <a:r>
              <a:rPr lang="en-US" altLang="ko-KR" sz="1800" dirty="0"/>
              <a:t>,</a:t>
            </a:r>
            <a:r>
              <a:rPr lang="ko-KR" altLang="en-US" sz="1800" dirty="0"/>
              <a:t>김영환</a:t>
            </a:r>
            <a:r>
              <a:rPr lang="en-US" altLang="ko-KR" sz="1800" dirty="0"/>
              <a:t>,</a:t>
            </a:r>
            <a:r>
              <a:rPr lang="ko-KR" altLang="en-US" sz="1800" dirty="0"/>
              <a:t>김홍섭</a:t>
            </a:r>
            <a:r>
              <a:rPr lang="en-US" altLang="ko-KR" sz="1800" dirty="0"/>
              <a:t>,</a:t>
            </a:r>
            <a:r>
              <a:rPr lang="ko-KR" altLang="en-US" sz="1800" dirty="0"/>
              <a:t>김병국</a:t>
            </a:r>
            <a:endParaRPr lang="en-US" altLang="ko-KR" sz="1800" dirty="0"/>
          </a:p>
        </p:txBody>
      </p:sp>
      <p:sp>
        <p:nvSpPr>
          <p:cNvPr id="56" name="Google Shape;56;p10"/>
          <p:cNvSpPr txBox="1"/>
          <p:nvPr/>
        </p:nvSpPr>
        <p:spPr>
          <a:xfrm>
            <a:off x="4668204" y="3453080"/>
            <a:ext cx="47355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None/>
            </a:pPr>
            <a:r>
              <a:rPr lang="ko-KR" altLang="en-US" sz="1600" dirty="0">
                <a:solidFill>
                  <a:schemeClr val="dk1"/>
                </a:solidFill>
                <a:latin typeface="+mj-ea"/>
                <a:ea typeface="+mj-ea"/>
              </a:rPr>
              <a:t>시스템명 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600" dirty="0" err="1">
                <a:solidFill>
                  <a:schemeClr val="dk1"/>
                </a:solidFill>
                <a:latin typeface="+mj-ea"/>
                <a:ea typeface="+mj-ea"/>
              </a:rPr>
              <a:t>옷빌리지</a:t>
            </a:r>
            <a:endParaRPr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5433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11"/>
          <p:cNvGraphicFramePr/>
          <p:nvPr>
            <p:extLst>
              <p:ext uri="{D42A27DB-BD31-4B8C-83A1-F6EECF244321}">
                <p14:modId xmlns:p14="http://schemas.microsoft.com/office/powerpoint/2010/main" val="2025663102"/>
              </p:ext>
            </p:extLst>
          </p:nvPr>
        </p:nvGraphicFramePr>
        <p:xfrm>
          <a:off x="273050" y="1705112"/>
          <a:ext cx="9361050" cy="4680525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15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</a:rPr>
                        <a:t>회원</a:t>
                      </a:r>
                      <a:endParaRPr b="1" dirty="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 b="1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6" name="Google Shape;116;p11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7" name="Google Shape;117;p11"/>
          <p:cNvGraphicFramePr/>
          <p:nvPr/>
        </p:nvGraphicFramePr>
        <p:xfrm>
          <a:off x="273050" y="764704"/>
          <a:ext cx="9359900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옷빌리지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r>
                        <a:rPr lang="en-US" alt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</a:t>
                      </a:r>
                      <a:endParaRPr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8" name="Google Shape;118;p11"/>
          <p:cNvSpPr/>
          <p:nvPr/>
        </p:nvSpPr>
        <p:spPr>
          <a:xfrm>
            <a:off x="2569546" y="2214450"/>
            <a:ext cx="1395967" cy="493591"/>
          </a:xfrm>
          <a:prstGeom prst="flowChartTerminator">
            <a:avLst/>
          </a:prstGeom>
          <a:solidFill>
            <a:schemeClr val="lt1"/>
          </a:solidFill>
          <a:ln w="63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아이디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/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비밀번호 찾기</a:t>
            </a:r>
            <a:b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</a:b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2.1.3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72730" y="3217379"/>
            <a:ext cx="896816" cy="432278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0" dirty="0">
                <a:latin typeface="+mn-ea"/>
              </a:rPr>
              <a:t>1.</a:t>
            </a:r>
            <a:r>
              <a:rPr lang="ko-KR" altLang="en-US" sz="900" b="0" dirty="0">
                <a:latin typeface="+mn-ea"/>
              </a:rPr>
              <a:t>아이디 찾기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056184" y="3217379"/>
            <a:ext cx="896816" cy="432278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0" dirty="0">
                <a:latin typeface="+mn-ea"/>
              </a:rPr>
              <a:t>4.</a:t>
            </a:r>
            <a:r>
              <a:rPr lang="ko-KR" altLang="en-US" sz="900" b="0" dirty="0">
                <a:latin typeface="+mn-ea"/>
              </a:rPr>
              <a:t>비밀번호 찾기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672730" y="4114561"/>
            <a:ext cx="896816" cy="432278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0" dirty="0">
                <a:latin typeface="+mn-ea"/>
              </a:rPr>
              <a:t>2.</a:t>
            </a:r>
            <a:r>
              <a:rPr lang="ko-KR" altLang="en-US" sz="900" b="0" dirty="0">
                <a:latin typeface="+mn-ea"/>
              </a:rPr>
              <a:t>회원 정보 입력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056184" y="4114561"/>
            <a:ext cx="896816" cy="432278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0" dirty="0">
                <a:latin typeface="+mn-ea"/>
              </a:rPr>
              <a:t>5.</a:t>
            </a:r>
            <a:r>
              <a:rPr lang="ko-KR" altLang="en-US" sz="900" b="0" dirty="0">
                <a:latin typeface="+mn-ea"/>
              </a:rPr>
              <a:t>회원 정보 입력</a:t>
            </a:r>
          </a:p>
        </p:txBody>
      </p:sp>
      <p:cxnSp>
        <p:nvCxnSpPr>
          <p:cNvPr id="8" name="직선 화살표 연결선 7"/>
          <p:cNvCxnSpPr>
            <a:stCxn id="118" idx="2"/>
            <a:endCxn id="32" idx="0"/>
          </p:cNvCxnSpPr>
          <p:nvPr/>
        </p:nvCxnSpPr>
        <p:spPr>
          <a:xfrm>
            <a:off x="3267530" y="2708041"/>
            <a:ext cx="1237062" cy="509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2" idx="0"/>
          </p:cNvCxnSpPr>
          <p:nvPr/>
        </p:nvCxnSpPr>
        <p:spPr>
          <a:xfrm flipH="1">
            <a:off x="2121138" y="2708041"/>
            <a:ext cx="1146391" cy="509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2" idx="2"/>
            <a:endCxn id="41" idx="0"/>
          </p:cNvCxnSpPr>
          <p:nvPr/>
        </p:nvCxnSpPr>
        <p:spPr>
          <a:xfrm>
            <a:off x="4504592" y="3649657"/>
            <a:ext cx="0" cy="464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37" idx="0"/>
          </p:cNvCxnSpPr>
          <p:nvPr/>
        </p:nvCxnSpPr>
        <p:spPr>
          <a:xfrm>
            <a:off x="2121138" y="3649657"/>
            <a:ext cx="0" cy="464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Google Shape;118;p11"/>
          <p:cNvSpPr/>
          <p:nvPr/>
        </p:nvSpPr>
        <p:spPr>
          <a:xfrm>
            <a:off x="3909185" y="5582976"/>
            <a:ext cx="1190813" cy="421052"/>
          </a:xfrm>
          <a:prstGeom prst="flowChartTerminator">
            <a:avLst/>
          </a:prstGeom>
          <a:solidFill>
            <a:schemeClr val="lt1"/>
          </a:solidFill>
          <a:ln w="63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비밀번호 찾기 완료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61" name="Google Shape;118;p11"/>
          <p:cNvSpPr/>
          <p:nvPr/>
        </p:nvSpPr>
        <p:spPr>
          <a:xfrm>
            <a:off x="1525731" y="5582976"/>
            <a:ext cx="1190813" cy="421052"/>
          </a:xfrm>
          <a:prstGeom prst="flowChartTerminator">
            <a:avLst/>
          </a:prstGeom>
          <a:solidFill>
            <a:schemeClr val="lt1"/>
          </a:solidFill>
          <a:ln w="63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아이디 찾기 완료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672730" y="4864227"/>
            <a:ext cx="896816" cy="432278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0" dirty="0">
                <a:latin typeface="+mn-ea"/>
              </a:rPr>
              <a:t>3.</a:t>
            </a:r>
            <a:r>
              <a:rPr lang="ko-KR" altLang="en-US" sz="900" b="0" dirty="0">
                <a:latin typeface="+mn-ea"/>
              </a:rPr>
              <a:t>아이디 정보 조회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4056184" y="4864227"/>
            <a:ext cx="896816" cy="432278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0" dirty="0">
                <a:latin typeface="+mn-ea"/>
              </a:rPr>
              <a:t>6.</a:t>
            </a:r>
            <a:r>
              <a:rPr lang="ko-KR" altLang="en-US" sz="900" b="0" dirty="0">
                <a:latin typeface="+mn-ea"/>
              </a:rPr>
              <a:t>비밀번호 정보 조회</a:t>
            </a:r>
          </a:p>
        </p:txBody>
      </p:sp>
      <p:cxnSp>
        <p:nvCxnSpPr>
          <p:cNvPr id="23" name="직선 화살표 연결선 22"/>
          <p:cNvCxnSpPr>
            <a:endCxn id="66" idx="0"/>
          </p:cNvCxnSpPr>
          <p:nvPr/>
        </p:nvCxnSpPr>
        <p:spPr>
          <a:xfrm>
            <a:off x="2121137" y="4607309"/>
            <a:ext cx="1" cy="256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6" idx="2"/>
            <a:endCxn id="61" idx="0"/>
          </p:cNvCxnSpPr>
          <p:nvPr/>
        </p:nvCxnSpPr>
        <p:spPr>
          <a:xfrm>
            <a:off x="2121138" y="5296505"/>
            <a:ext cx="0" cy="286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67" idx="0"/>
          </p:cNvCxnSpPr>
          <p:nvPr/>
        </p:nvCxnSpPr>
        <p:spPr>
          <a:xfrm>
            <a:off x="4504591" y="4546839"/>
            <a:ext cx="1" cy="317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57" idx="0"/>
          </p:cNvCxnSpPr>
          <p:nvPr/>
        </p:nvCxnSpPr>
        <p:spPr>
          <a:xfrm>
            <a:off x="4504591" y="5296505"/>
            <a:ext cx="1" cy="286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250130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12"/>
          <p:cNvGraphicFramePr/>
          <p:nvPr/>
        </p:nvGraphicFramePr>
        <p:xfrm>
          <a:off x="273050" y="764704"/>
          <a:ext cx="9359900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옷빌리지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r>
                        <a:rPr lang="en-US" alt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</a:t>
                      </a:r>
                      <a:endParaRPr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9" name="Google Shape;149;p12"/>
          <p:cNvGraphicFramePr/>
          <p:nvPr/>
        </p:nvGraphicFramePr>
        <p:xfrm>
          <a:off x="272481" y="1700808"/>
          <a:ext cx="9361025" cy="45165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아이디 찾기</a:t>
                      </a:r>
                      <a:endParaRPr sz="9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아이디 찾기를 선택한다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endParaRPr sz="9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아이디 찾기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아이디 찾기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 정보 입력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아이디를 찾기 위해 이름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이메일을 입력한다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endParaRPr sz="9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정보 입력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아이디 찾기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2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아이디 조회</a:t>
                      </a: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 정보가 있는지 조회한다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정보 조회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아이디 찾기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찾기</a:t>
                      </a: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찾기를 선택한다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lang="ko-KR" altLang="en-US"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찾기</a:t>
                      </a:r>
                      <a:endParaRPr lang="ko-KR" altLang="en-US"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찾기</a:t>
                      </a:r>
                      <a:endParaRPr lang="ko-KR" altLang="en-US"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 정보 입력</a:t>
                      </a: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비밀번호를</a:t>
                      </a:r>
                      <a:r>
                        <a:rPr lang="ko-KR" altLang="en-US" sz="900" b="0" i="0" u="none" strike="no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찾기 위해 이름</a:t>
                      </a:r>
                      <a:r>
                        <a:rPr lang="en-US" altLang="ko-KR" sz="900" b="0" i="0" u="none" strike="no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b="0" i="0" u="none" strike="no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아이디</a:t>
                      </a:r>
                      <a:r>
                        <a:rPr lang="en-US" altLang="ko-KR" sz="900" b="0" i="0" u="none" strike="no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b="0" i="0" u="none" strike="no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이메일을 입력한다</a:t>
                      </a:r>
                      <a:r>
                        <a:rPr lang="en-US" altLang="ko-KR" sz="900" b="0" i="0" u="none" strike="no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정보 입력</a:t>
                      </a:r>
                      <a:endParaRPr lang="ko-KR" altLang="en-US"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찾기</a:t>
                      </a:r>
                      <a:endParaRPr lang="ko-KR" altLang="en-US"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조회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 정보가 있는지 조회한다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정보 조회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찾기</a:t>
                      </a:r>
                      <a:endParaRPr sz="9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0" name="Google Shape;150;p12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7717599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p10"/>
          <p:cNvGraphicFramePr/>
          <p:nvPr/>
        </p:nvGraphicFramePr>
        <p:xfrm>
          <a:off x="273050" y="764704"/>
          <a:ext cx="9359875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옷빌리지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latin typeface="Malgun Gothic"/>
                          <a:ea typeface="Malgun Gothic"/>
                          <a:sym typeface="Malgun Gothic"/>
                        </a:rPr>
                        <a:t>회원 탈퇴</a:t>
                      </a:r>
                      <a:endParaRPr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9" name="Google Shape;109;p10"/>
          <p:cNvGraphicFramePr/>
          <p:nvPr/>
        </p:nvGraphicFramePr>
        <p:xfrm>
          <a:off x="273050" y="1679104"/>
          <a:ext cx="9359900" cy="4625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설명</a:t>
                      </a:r>
                      <a:endParaRPr dirty="0"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1.개요</a:t>
                      </a:r>
                      <a:endParaRPr sz="9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9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9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회원정보를 삭제하고 계정을 탈퇴하는 프로세스</a:t>
                      </a:r>
                      <a:endParaRPr lang="en-US" altLang="ko-KR" sz="9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9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주요사항  </a:t>
                      </a:r>
                      <a:endParaRPr sz="9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457200" marR="0" lvl="0" indent="-292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SzPts val="1000"/>
                        <a:buFont typeface="Malgun Gothic"/>
                        <a:buAutoNum type="arabicParenR"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로그인전에는 탈퇴가 불가능하다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457200" marR="0" lvl="0" indent="-292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SzPts val="1000"/>
                        <a:buFont typeface="Malgun Gothic"/>
                        <a:buAutoNum type="arabicParenR"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 탈퇴 비밀번호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휴대폰번호 입력 후 사유 작성한다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6510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SzPts val="1000"/>
                        <a:buFont typeface="Malgun Gothic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사항</a:t>
                      </a:r>
                      <a:endParaRPr dirty="0"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900" b="1" i="0" u="sng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현행(</a:t>
                      </a:r>
                      <a:r>
                        <a:rPr lang="ko-KR" sz="900" b="1" i="0" u="sng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As-Is</a:t>
                      </a:r>
                      <a:r>
                        <a:rPr lang="ko-KR" sz="900" b="1" i="0" u="sng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sz="900" dirty="0">
                        <a:latin typeface="+mn-ea"/>
                        <a:ea typeface="+mn-ea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900" b="1" i="0" u="sng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목표(</a:t>
                      </a:r>
                      <a:r>
                        <a:rPr lang="ko-KR" sz="900" b="1" i="0" u="sng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To-Be</a:t>
                      </a:r>
                      <a:r>
                        <a:rPr lang="ko-KR" sz="900" b="1" i="0" u="sng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900" b="1" i="0" u="sng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285750" marR="0" lvl="0" indent="-28575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회원이 계정을 탈퇴 할 수 있다</a:t>
                      </a:r>
                      <a:endParaRPr sz="900" dirty="0">
                        <a:latin typeface="+mn-ea"/>
                        <a:ea typeface="+mn-ea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Google Shape;110;p10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9530715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11"/>
          <p:cNvGraphicFramePr/>
          <p:nvPr>
            <p:extLst>
              <p:ext uri="{D42A27DB-BD31-4B8C-83A1-F6EECF244321}">
                <p14:modId xmlns:p14="http://schemas.microsoft.com/office/powerpoint/2010/main" val="1762215421"/>
              </p:ext>
            </p:extLst>
          </p:nvPr>
        </p:nvGraphicFramePr>
        <p:xfrm>
          <a:off x="273050" y="1705112"/>
          <a:ext cx="9361050" cy="4680525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15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</a:rPr>
                        <a:t>회원</a:t>
                      </a:r>
                      <a:endParaRPr b="1" dirty="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 b="1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6" name="Google Shape;116;p11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7" name="Google Shape;117;p11"/>
          <p:cNvGraphicFramePr/>
          <p:nvPr/>
        </p:nvGraphicFramePr>
        <p:xfrm>
          <a:off x="273050" y="764704"/>
          <a:ext cx="9359900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옷빌리지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8" name="Google Shape;118;p11"/>
          <p:cNvSpPr/>
          <p:nvPr/>
        </p:nvSpPr>
        <p:spPr>
          <a:xfrm>
            <a:off x="534921" y="3408813"/>
            <a:ext cx="1395967" cy="493591"/>
          </a:xfrm>
          <a:prstGeom prst="flowChartTerminator">
            <a:avLst/>
          </a:prstGeom>
          <a:solidFill>
            <a:schemeClr val="lt1"/>
          </a:solidFill>
          <a:ln w="63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2.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회원탈퇴</a:t>
            </a:r>
            <a:b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</a:b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2.1.4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5" name="순서도: 종속 처리 4"/>
          <p:cNvSpPr/>
          <p:nvPr/>
        </p:nvSpPr>
        <p:spPr>
          <a:xfrm>
            <a:off x="602960" y="2267583"/>
            <a:ext cx="1259891" cy="540666"/>
          </a:xfrm>
          <a:prstGeom prst="flowChartPredefinedProcess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0" dirty="0">
                <a:latin typeface="+mn-ea"/>
              </a:rPr>
              <a:t>1.</a:t>
            </a:r>
            <a:r>
              <a:rPr lang="ko-KR" altLang="en-US" sz="900" b="0" dirty="0">
                <a:latin typeface="+mn-ea"/>
              </a:rPr>
              <a:t>로그인</a:t>
            </a:r>
            <a:endParaRPr lang="en-US" altLang="ko-KR" sz="900" b="0" dirty="0">
              <a:latin typeface="+mn-ea"/>
            </a:endParaRPr>
          </a:p>
          <a:p>
            <a:pPr algn="ctr"/>
            <a:r>
              <a:rPr lang="en-US" altLang="ko-KR" sz="900" b="0" dirty="0">
                <a:latin typeface="+mn-ea"/>
              </a:rPr>
              <a:t>2.1.2</a:t>
            </a:r>
            <a:endParaRPr lang="ko-KR" altLang="en-US" sz="900" b="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235" y="4592875"/>
            <a:ext cx="1365337" cy="551145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0" dirty="0">
                <a:latin typeface="+mn-ea"/>
              </a:rPr>
              <a:t>3.</a:t>
            </a:r>
            <a:r>
              <a:rPr lang="ko-KR" altLang="en-US" sz="900" b="0" dirty="0">
                <a:latin typeface="+mn-ea"/>
              </a:rPr>
              <a:t>정보 입력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918564" y="4592875"/>
            <a:ext cx="1365337" cy="551145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0" dirty="0">
                <a:latin typeface="+mn-ea"/>
              </a:rPr>
              <a:t>4.</a:t>
            </a:r>
            <a:r>
              <a:rPr lang="ko-KR" altLang="en-US" sz="900" b="0" dirty="0">
                <a:latin typeface="+mn-ea"/>
              </a:rPr>
              <a:t>사유 작성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918564" y="3499486"/>
            <a:ext cx="1365337" cy="551145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0" dirty="0">
                <a:latin typeface="+mn-ea"/>
              </a:rPr>
              <a:t>5.</a:t>
            </a:r>
            <a:r>
              <a:rPr lang="ko-KR" altLang="en-US" sz="900" b="0" dirty="0">
                <a:latin typeface="+mn-ea"/>
              </a:rPr>
              <a:t>탈퇴 문구</a:t>
            </a:r>
          </a:p>
        </p:txBody>
      </p:sp>
      <p:cxnSp>
        <p:nvCxnSpPr>
          <p:cNvPr id="12" name="직선 화살표 연결선 11"/>
          <p:cNvCxnSpPr>
            <a:stCxn id="5" idx="2"/>
            <a:endCxn id="118" idx="0"/>
          </p:cNvCxnSpPr>
          <p:nvPr/>
        </p:nvCxnSpPr>
        <p:spPr>
          <a:xfrm flipH="1">
            <a:off x="1232905" y="2808249"/>
            <a:ext cx="1" cy="600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8" idx="2"/>
            <a:endCxn id="6" idx="0"/>
          </p:cNvCxnSpPr>
          <p:nvPr/>
        </p:nvCxnSpPr>
        <p:spPr>
          <a:xfrm flipH="1">
            <a:off x="1232904" y="3902404"/>
            <a:ext cx="1" cy="690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22" idx="1"/>
          </p:cNvCxnSpPr>
          <p:nvPr/>
        </p:nvCxnSpPr>
        <p:spPr>
          <a:xfrm flipV="1">
            <a:off x="1930888" y="4868448"/>
            <a:ext cx="987676" cy="4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2" idx="0"/>
            <a:endCxn id="24" idx="2"/>
          </p:cNvCxnSpPr>
          <p:nvPr/>
        </p:nvCxnSpPr>
        <p:spPr>
          <a:xfrm flipV="1">
            <a:off x="3601233" y="4050631"/>
            <a:ext cx="0" cy="542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118;p11"/>
          <p:cNvSpPr/>
          <p:nvPr/>
        </p:nvSpPr>
        <p:spPr>
          <a:xfrm>
            <a:off x="2903248" y="2491793"/>
            <a:ext cx="1395967" cy="493591"/>
          </a:xfrm>
          <a:prstGeom prst="flowChartTerminator">
            <a:avLst/>
          </a:prstGeom>
          <a:solidFill>
            <a:schemeClr val="lt1"/>
          </a:solidFill>
          <a:ln w="63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Arial"/>
              </a:rPr>
              <a:t>회원탈퇴</a:t>
            </a:r>
            <a:b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Arial"/>
              </a:rPr>
            </a:br>
            <a:r>
              <a:rPr lang="ko-KR" altLang="en-US" sz="900" b="0" dirty="0">
                <a:latin typeface="+mn-ea"/>
                <a:ea typeface="+mn-ea"/>
              </a:rPr>
              <a:t>완료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sym typeface="Arial"/>
            </a:endParaRPr>
          </a:p>
        </p:txBody>
      </p:sp>
      <p:cxnSp>
        <p:nvCxnSpPr>
          <p:cNvPr id="30" name="직선 화살표 연결선 29"/>
          <p:cNvCxnSpPr>
            <a:stCxn id="24" idx="0"/>
            <a:endCxn id="38" idx="2"/>
          </p:cNvCxnSpPr>
          <p:nvPr/>
        </p:nvCxnSpPr>
        <p:spPr>
          <a:xfrm flipH="1" flipV="1">
            <a:off x="3601232" y="2985384"/>
            <a:ext cx="1" cy="514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원통 1"/>
          <p:cNvSpPr/>
          <p:nvPr/>
        </p:nvSpPr>
        <p:spPr>
          <a:xfrm>
            <a:off x="6928339" y="2452161"/>
            <a:ext cx="1354015" cy="533224"/>
          </a:xfrm>
          <a:prstGeom prst="can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0" dirty="0">
                <a:ln w="12700">
                  <a:noFill/>
                </a:ln>
                <a:latin typeface="+mn-ea"/>
              </a:rPr>
              <a:t>회원정보 </a:t>
            </a:r>
            <a:r>
              <a:rPr lang="en-US" altLang="ko-KR" sz="900" b="0" dirty="0">
                <a:ln w="12700">
                  <a:noFill/>
                </a:ln>
                <a:latin typeface="+mn-ea"/>
              </a:rPr>
              <a:t>DB</a:t>
            </a:r>
            <a:endParaRPr lang="ko-KR" altLang="en-US" sz="900" b="0" dirty="0">
              <a:ln w="12700">
                <a:noFill/>
              </a:ln>
              <a:latin typeface="+mn-ea"/>
            </a:endParaRPr>
          </a:p>
        </p:txBody>
      </p:sp>
      <p:cxnSp>
        <p:nvCxnSpPr>
          <p:cNvPr id="4" name="직선 연결선 3"/>
          <p:cNvCxnSpPr>
            <a:endCxn id="2" idx="2"/>
          </p:cNvCxnSpPr>
          <p:nvPr/>
        </p:nvCxnSpPr>
        <p:spPr>
          <a:xfrm>
            <a:off x="4299215" y="2708041"/>
            <a:ext cx="2629124" cy="10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189900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12"/>
          <p:cNvGraphicFramePr/>
          <p:nvPr/>
        </p:nvGraphicFramePr>
        <p:xfrm>
          <a:off x="273050" y="764704"/>
          <a:ext cx="9359900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옷빌리지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9" name="Google Shape;149;p12"/>
          <p:cNvGraphicFramePr/>
          <p:nvPr/>
        </p:nvGraphicFramePr>
        <p:xfrm>
          <a:off x="272481" y="1700808"/>
          <a:ext cx="9361025" cy="437275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로그인</a:t>
                      </a:r>
                      <a:endParaRPr sz="9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회원 탈퇴를 위한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로그인을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한다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endParaRPr sz="9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 정보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 양식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회원탈퇴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회원탈퇴를 선택한다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endParaRPr sz="9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회원탈퇴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회원탈퇴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정보 입력</a:t>
                      </a: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필수 정보를 입력한다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정보 입력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회원탈퇴 양식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사유 작성</a:t>
                      </a:r>
                      <a:endParaRPr sz="9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탈퇴 사유를 입력한다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탈퇴 사유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회원탈퇴 양식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탈퇴 문구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 탈퇴에 대한 문구 출력한다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회원탈퇴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회원탈퇴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문구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0" name="Google Shape;150;p12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0905654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대여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판매중인 옷 검색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분류별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/>
        </p:nvGraphicFramePr>
        <p:xfrm>
          <a:off x="273050" y="1679104"/>
          <a:ext cx="9359900" cy="4831824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이용자가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옷의 가격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종류의 정보를 선택하여 검색하는 기능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AutoNum type="arabicParenR"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옷 분류 선택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-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 별로 분류 되어 있는 체크박스를 출력한다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-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대여 및 판매중인 옷을 선택하여 검색 할 수 있다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대분류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녀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상의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하의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소분류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티셔츠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셔츠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팬츠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쇼츠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데님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아우터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-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카테고리를 선택하지 않거나 중복 선택이 가능하다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필터를 이용해 정렬 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필터 종류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낮은 가격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높은 가격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디폴트 값은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최신순으로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한다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indent="-228600">
                        <a:buAutoNum type="arabicParenR" startAt="3"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  </a:t>
                      </a:r>
                      <a:r>
                        <a:rPr lang="ko-KR" altLang="en-US" sz="10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옷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-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선택한 게시글을 출력하여 상세 정보를 확인할 수 있어야 합니다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-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조회된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게시글들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중에서 원하는 옷의 정보를 확인한다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게시글에는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옷의 사진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사이즈 등의 정보가 포함된다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회원이 원하는 옷에 대한 정보제공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 err="1"/>
              <a:t>개요서</a:t>
            </a:r>
            <a:endParaRPr lang="ko-KR" altLang="en-US" dirty="0"/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768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20243" y="2446595"/>
            <a:ext cx="998115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옷 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분류별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조회 시작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1420226" y="2607972"/>
            <a:ext cx="392744" cy="231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6290" y="4441350"/>
            <a:ext cx="1370866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옷 소분류 선택</a:t>
            </a:r>
            <a:endParaRPr lang="en-US" altLang="ko-KR" sz="900" b="0" dirty="0"/>
          </a:p>
        </p:txBody>
      </p:sp>
      <p:sp>
        <p:nvSpPr>
          <p:cNvPr id="81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060" y="2902797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kumimoji="0" lang="en-US" altLang="ko-KR" sz="900" b="0" dirty="0">
                <a:latin typeface="+mj-ea"/>
                <a:ea typeface="+mj-ea"/>
              </a:rPr>
              <a:t>3. </a:t>
            </a:r>
            <a:r>
              <a:rPr kumimoji="0" lang="ko-KR" altLang="en-US" sz="900" b="0" dirty="0">
                <a:latin typeface="+mj-ea"/>
                <a:ea typeface="+mj-ea"/>
              </a:rPr>
              <a:t>옷 카테고리 선택</a:t>
            </a: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3286830" y="5598624"/>
            <a:ext cx="1287999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옷 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분류별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조회 종료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</p:cNvCxnSpPr>
          <p:nvPr/>
        </p:nvCxnSpPr>
        <p:spPr>
          <a:xfrm flipH="1">
            <a:off x="3941493" y="5256292"/>
            <a:ext cx="10158" cy="33976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107" y="3404082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graphicFrame>
        <p:nvGraphicFramePr>
          <p:cNvPr id="31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대여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판매중인 옷 검색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분류별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9576" y="3630703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kumimoji="0" lang="en-US" altLang="ko-KR" sz="900" b="0" dirty="0">
                <a:latin typeface="+mj-ea"/>
                <a:ea typeface="+mj-ea"/>
              </a:rPr>
              <a:t>4. </a:t>
            </a:r>
            <a:r>
              <a:rPr kumimoji="0" lang="ko-KR" altLang="en-US" sz="900" b="0" dirty="0">
                <a:latin typeface="+mj-ea"/>
                <a:ea typeface="+mj-ea"/>
              </a:rPr>
              <a:t>옷 </a:t>
            </a:r>
            <a:r>
              <a:rPr kumimoji="0" lang="ko-KR" altLang="en-US" sz="900" b="0" dirty="0" err="1">
                <a:latin typeface="+mj-ea"/>
                <a:ea typeface="+mj-ea"/>
              </a:rPr>
              <a:t>대분류</a:t>
            </a:r>
            <a:r>
              <a:rPr kumimoji="0" lang="ko-KR" altLang="en-US" sz="900" b="0" dirty="0">
                <a:latin typeface="+mj-ea"/>
                <a:ea typeface="+mj-ea"/>
              </a:rPr>
              <a:t> 선택</a:t>
            </a: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7756214" y="2189545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게시판 </a:t>
            </a:r>
            <a:r>
              <a:rPr kumimoji="0" lang="en-US" altLang="ko-KR" sz="11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70" y="2473118"/>
            <a:ext cx="1140557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게시글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ko-KR" altLang="en-US" sz="9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전체목록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974" y="2473118"/>
            <a:ext cx="1225039" cy="26387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</a:t>
            </a: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9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게시글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조회 및 검색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2953527" y="2605057"/>
            <a:ext cx="375447" cy="291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2383248" y="2379509"/>
            <a:ext cx="53729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endCxn id="33" idx="0"/>
          </p:cNvCxnSpPr>
          <p:nvPr/>
        </p:nvCxnSpPr>
        <p:spPr>
          <a:xfrm>
            <a:off x="2383248" y="2379509"/>
            <a:ext cx="1" cy="9360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5" idx="0"/>
          </p:cNvCxnSpPr>
          <p:nvPr/>
        </p:nvCxnSpPr>
        <p:spPr>
          <a:xfrm flipH="1" flipV="1">
            <a:off x="3941493" y="2371922"/>
            <a:ext cx="1" cy="10119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5" idx="2"/>
            <a:endCxn id="81" idx="0"/>
          </p:cNvCxnSpPr>
          <p:nvPr/>
        </p:nvCxnSpPr>
        <p:spPr>
          <a:xfrm flipH="1">
            <a:off x="3941493" y="2736996"/>
            <a:ext cx="1" cy="1658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</p:cNvCxnSpPr>
          <p:nvPr/>
        </p:nvCxnSpPr>
        <p:spPr>
          <a:xfrm flipH="1">
            <a:off x="3955009" y="3462469"/>
            <a:ext cx="2" cy="1509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9" idx="2"/>
            <a:endCxn id="57" idx="0"/>
          </p:cNvCxnSpPr>
          <p:nvPr/>
        </p:nvCxnSpPr>
        <p:spPr>
          <a:xfrm flipH="1">
            <a:off x="3951723" y="4190375"/>
            <a:ext cx="3286" cy="25097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060" y="4986585"/>
            <a:ext cx="1370866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+mj-ea"/>
                <a:ea typeface="+mj-ea"/>
              </a:rPr>
              <a:t>6. </a:t>
            </a:r>
            <a:r>
              <a:rPr lang="ko-KR" altLang="en-US" sz="900" b="0" dirty="0">
                <a:latin typeface="+mj-ea"/>
                <a:ea typeface="+mj-ea"/>
              </a:rPr>
              <a:t>옷 </a:t>
            </a:r>
            <a:r>
              <a:rPr lang="ko-KR" altLang="en-US" sz="900" b="0" dirty="0" err="1">
                <a:latin typeface="+mj-ea"/>
                <a:ea typeface="+mj-ea"/>
              </a:rPr>
              <a:t>게시글</a:t>
            </a:r>
            <a:r>
              <a:rPr lang="ko-KR" altLang="en-US" sz="900" b="0" dirty="0">
                <a:latin typeface="+mj-ea"/>
                <a:ea typeface="+mj-ea"/>
              </a:rPr>
              <a:t> 출력</a:t>
            </a: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72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0316" y="4219618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</p:cNvCxnSpPr>
          <p:nvPr/>
        </p:nvCxnSpPr>
        <p:spPr>
          <a:xfrm flipH="1">
            <a:off x="3951723" y="4723280"/>
            <a:ext cx="3286" cy="2387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39" idx="3"/>
            <a:endCxn id="71" idx="3"/>
          </p:cNvCxnSpPr>
          <p:nvPr/>
        </p:nvCxnSpPr>
        <p:spPr>
          <a:xfrm flipH="1">
            <a:off x="4626926" y="3910539"/>
            <a:ext cx="13516" cy="1210900"/>
          </a:xfrm>
          <a:prstGeom prst="bentConnector3">
            <a:avLst>
              <a:gd name="adj1" fmla="val -1691329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1" y="4647373"/>
            <a:ext cx="277723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cxnSp>
        <p:nvCxnSpPr>
          <p:cNvPr id="68" name="꺾인 연결선 67"/>
          <p:cNvCxnSpPr>
            <a:stCxn id="81" idx="1"/>
            <a:endCxn id="85" idx="1"/>
          </p:cNvCxnSpPr>
          <p:nvPr/>
        </p:nvCxnSpPr>
        <p:spPr>
          <a:xfrm rot="10800000" flipH="1" flipV="1">
            <a:off x="3256060" y="3182633"/>
            <a:ext cx="30770" cy="2564106"/>
          </a:xfrm>
          <a:prstGeom prst="bentConnector3">
            <a:avLst>
              <a:gd name="adj1" fmla="val -742931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739" y="4261950"/>
            <a:ext cx="277723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355625053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70143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대여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판매중인 옷 검색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분류별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21912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회원이 게시글 목록을 확인한다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목록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0" cap="none" spc="0" normalizeH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맑은 고딕" pitchFamily="50" charset="-127"/>
                        </a:rPr>
                        <a:t> 조회 및 검색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전체 게시글 중 회원이 보고 싶은 항목을 조회 및 검색한다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목록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100" b="0" dirty="0"/>
                        <a:t>옷 카테고리 선택</a:t>
                      </a:r>
                      <a:endParaRPr lang="en-US" altLang="ko-KR" sz="1100" b="0" dirty="0">
                        <a:latin typeface="+mn-lt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 별로 분류 되어 있는 체크박스를 출력한다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카테고리를 선택하지 않거나 중복 선택이 가능하다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카테고리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분류 정보 출력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100" b="0" dirty="0"/>
                        <a:t>옷 </a:t>
                      </a:r>
                      <a:r>
                        <a:rPr kumimoji="0" lang="ko-KR" altLang="en-US" sz="1100" b="0" dirty="0" err="1"/>
                        <a:t>대분류</a:t>
                      </a:r>
                      <a:r>
                        <a:rPr kumimoji="0" lang="ko-KR" altLang="en-US" sz="1100" b="0" dirty="0"/>
                        <a:t> 선택</a:t>
                      </a:r>
                      <a:endParaRPr lang="en-US" altLang="ko-KR" sz="1100" b="0" dirty="0">
                        <a:latin typeface="+mn-lt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옷 </a:t>
                      </a: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대분류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카테고리를 선택한다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카테고리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분류 정보 출력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kern="0" dirty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옷 소분류 선택</a:t>
                      </a:r>
                      <a:endParaRPr lang="en-US" altLang="ko-KR" sz="1100" b="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옷 소분류 카테고리를 선택한다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카테고리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분류 정보 출력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lang="ko-KR" altLang="en-US" sz="1100" b="0" dirty="0"/>
                        <a:t>옷 </a:t>
                      </a:r>
                      <a:r>
                        <a:rPr lang="ko-KR" altLang="en-US" sz="1100" b="0" dirty="0" err="1"/>
                        <a:t>게시글</a:t>
                      </a:r>
                      <a:r>
                        <a:rPr lang="ko-KR" altLang="en-US" sz="1100" b="0" dirty="0"/>
                        <a:t> 출력</a:t>
                      </a:r>
                      <a:endParaRPr lang="en-US" altLang="ko-KR" sz="1100" b="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카테고리에서 선택한 옷을 출력한다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카테고리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45292225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대여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판매중인 옷 검색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 대여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/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이용자가 대여 및 판매할 옷의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등록하는 기능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lang="ko-KR" altLang="en-US" sz="1000" dirty="0"/>
                        <a:t>권한 확인</a:t>
                      </a:r>
                      <a:r>
                        <a:rPr lang="en-US" altLang="ko-KR" sz="1000" dirty="0"/>
                        <a:t> 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dirty="0"/>
                        <a:t>      </a:t>
                      </a:r>
                      <a:r>
                        <a:rPr lang="ko-KR" altLang="en-US" sz="1000" dirty="0"/>
                        <a:t>작성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수정을 위한 권한 확인이 필요하다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aseline="0" dirty="0"/>
                        <a:t>     </a:t>
                      </a:r>
                      <a:r>
                        <a:rPr lang="en-US" altLang="ko-KR" sz="1000" dirty="0"/>
                        <a:t>  </a:t>
                      </a:r>
                      <a:r>
                        <a:rPr lang="ko-KR" altLang="en-US" sz="1000" dirty="0"/>
                        <a:t>비회원이면 로그인 </a:t>
                      </a:r>
                      <a:r>
                        <a:rPr lang="ko-KR" altLang="en-US" sz="1000" dirty="0" err="1"/>
                        <a:t>안내창을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팝업한다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dirty="0"/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옷 대여 및 판매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작성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회원이 게시글을 작성한다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입력 항목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글 제목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사진 업로드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글 본문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옷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사이즈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대여 기간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대여 및 판매 가격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보증금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거래가능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위치정보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     -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작성 중이던 글을 임시 저장 할 수 있다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.(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자동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)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회원이 대여 및 판매할 옷의 게시글을 등록하는 기능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 err="1"/>
              <a:t>개요서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631154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71909" y="1734701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056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3289774" y="2323537"/>
            <a:ext cx="998115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등록 시작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699" y="3891252"/>
            <a:ext cx="1145021" cy="3674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게시글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권한 획득</a:t>
            </a: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3296393" y="5413345"/>
            <a:ext cx="1143551" cy="425236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등록 종료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3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0170" y="3015563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graphicFrame>
        <p:nvGraphicFramePr>
          <p:cNvPr id="31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대여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판매중인 옷 검색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 대여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3217332" y="2826370"/>
            <a:ext cx="1143000" cy="379929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확인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4567494" y="2826370"/>
            <a:ext cx="1143000" cy="379929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권한 확인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43" y="2826370"/>
            <a:ext cx="1126260" cy="34162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1.1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권한 없음</a:t>
            </a: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438" y="2827230"/>
            <a:ext cx="1126260" cy="34162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로그인창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팝업</a:t>
            </a:r>
          </a:p>
        </p:txBody>
      </p:sp>
      <p:sp>
        <p:nvSpPr>
          <p:cNvPr id="35" name="AutoShape 8"/>
          <p:cNvSpPr>
            <a:spLocks noChangeArrowheads="1"/>
          </p:cNvSpPr>
          <p:nvPr/>
        </p:nvSpPr>
        <p:spPr bwMode="auto">
          <a:xfrm>
            <a:off x="368721" y="2826370"/>
            <a:ext cx="1184400" cy="379929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393" y="4669670"/>
            <a:ext cx="1150101" cy="33482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게시글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작성</a:t>
            </a:r>
          </a:p>
        </p:txBody>
      </p:sp>
      <p:cxnSp>
        <p:nvCxnSpPr>
          <p:cNvPr id="11" name="직선 화살표 연결선 10"/>
          <p:cNvCxnSpPr>
            <a:stCxn id="5" idx="2"/>
            <a:endCxn id="28" idx="0"/>
          </p:cNvCxnSpPr>
          <p:nvPr/>
        </p:nvCxnSpPr>
        <p:spPr>
          <a:xfrm>
            <a:off x="3788832" y="2619767"/>
            <a:ext cx="0" cy="20660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8" idx="3"/>
            <a:endCxn id="29" idx="1"/>
          </p:cNvCxnSpPr>
          <p:nvPr/>
        </p:nvCxnSpPr>
        <p:spPr>
          <a:xfrm>
            <a:off x="4360332" y="3016335"/>
            <a:ext cx="20716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710494" y="3016334"/>
            <a:ext cx="31404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3" idx="1"/>
          </p:cNvCxnSpPr>
          <p:nvPr/>
        </p:nvCxnSpPr>
        <p:spPr>
          <a:xfrm flipH="1" flipV="1">
            <a:off x="1554874" y="2996619"/>
            <a:ext cx="231564" cy="142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8" idx="1"/>
          </p:cNvCxnSpPr>
          <p:nvPr/>
        </p:nvCxnSpPr>
        <p:spPr>
          <a:xfrm flipH="1">
            <a:off x="2912698" y="3016335"/>
            <a:ext cx="30463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hape 7248"/>
          <p:cNvSpPr/>
          <p:nvPr/>
        </p:nvSpPr>
        <p:spPr>
          <a:xfrm>
            <a:off x="998997" y="3041644"/>
            <a:ext cx="3665971" cy="348212"/>
          </a:xfrm>
          <a:custGeom>
            <a:avLst/>
            <a:gdLst/>
            <a:ahLst/>
            <a:cxnLst/>
            <a:rect l="0" t="0" r="0" b="0"/>
            <a:pathLst>
              <a:path w="3909314" h="370078">
                <a:moveTo>
                  <a:pt x="3870325" y="0"/>
                </a:moveTo>
                <a:lnTo>
                  <a:pt x="3909314" y="75692"/>
                </a:lnTo>
                <a:lnTo>
                  <a:pt x="3877443" y="76064"/>
                </a:lnTo>
                <a:lnTo>
                  <a:pt x="3877564" y="363728"/>
                </a:lnTo>
                <a:cubicBezTo>
                  <a:pt x="3877564" y="367157"/>
                  <a:pt x="3874770" y="370078"/>
                  <a:pt x="3871214" y="370078"/>
                </a:cubicBezTo>
                <a:lnTo>
                  <a:pt x="6350" y="370078"/>
                </a:lnTo>
                <a:cubicBezTo>
                  <a:pt x="2845" y="370078"/>
                  <a:pt x="0" y="367157"/>
                  <a:pt x="0" y="363728"/>
                </a:cubicBezTo>
                <a:lnTo>
                  <a:pt x="0" y="186944"/>
                </a:lnTo>
                <a:lnTo>
                  <a:pt x="12700" y="186944"/>
                </a:lnTo>
                <a:lnTo>
                  <a:pt x="12700" y="357378"/>
                </a:lnTo>
                <a:lnTo>
                  <a:pt x="3864862" y="357378"/>
                </a:lnTo>
                <a:lnTo>
                  <a:pt x="3864743" y="76212"/>
                </a:lnTo>
                <a:lnTo>
                  <a:pt x="3833114" y="76581"/>
                </a:lnTo>
                <a:lnTo>
                  <a:pt x="3870325" y="0"/>
                </a:lnTo>
                <a:close/>
              </a:path>
            </a:pathLst>
          </a:custGeom>
          <a:ln w="0" cap="flat">
            <a:miter lim="101600"/>
          </a:ln>
        </p:spPr>
        <p:style>
          <a:lnRef idx="0">
            <a:srgbClr val="000000">
              <a:alpha val="0"/>
            </a:srgbClr>
          </a:lnRef>
          <a:fillRef idx="1">
            <a:srgbClr val="0B5394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ko-KR" altLang="en-US"/>
          </a:p>
        </p:txBody>
      </p:sp>
      <p:cxnSp>
        <p:nvCxnSpPr>
          <p:cNvPr id="59" name="꺾인 연결선 58"/>
          <p:cNvCxnSpPr>
            <a:stCxn id="29" idx="2"/>
            <a:endCxn id="57" idx="0"/>
          </p:cNvCxnSpPr>
          <p:nvPr/>
        </p:nvCxnSpPr>
        <p:spPr>
          <a:xfrm rot="5400000">
            <a:off x="4159626" y="2911883"/>
            <a:ext cx="684953" cy="1273784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7" idx="2"/>
            <a:endCxn id="36" idx="0"/>
          </p:cNvCxnSpPr>
          <p:nvPr/>
        </p:nvCxnSpPr>
        <p:spPr>
          <a:xfrm>
            <a:off x="3865210" y="4258670"/>
            <a:ext cx="6234" cy="411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263" y="3040970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91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285" y="3243745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96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407" y="3042028"/>
            <a:ext cx="28854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7" name="AutoShape 4"/>
          <p:cNvSpPr>
            <a:spLocks noChangeArrowheads="1"/>
          </p:cNvSpPr>
          <p:nvPr/>
        </p:nvSpPr>
        <p:spPr bwMode="auto">
          <a:xfrm>
            <a:off x="7801126" y="4409606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게시판 </a:t>
            </a:r>
            <a:r>
              <a:rPr kumimoji="0" lang="en-US" altLang="ko-KR" sz="11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8" name="AutoShape 4"/>
          <p:cNvSpPr>
            <a:spLocks noChangeArrowheads="1"/>
          </p:cNvSpPr>
          <p:nvPr/>
        </p:nvSpPr>
        <p:spPr bwMode="auto">
          <a:xfrm>
            <a:off x="7801126" y="3124261"/>
            <a:ext cx="1066800" cy="39876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회원정보 </a:t>
            </a:r>
            <a:r>
              <a:rPr kumimoji="0" lang="en-US" altLang="ko-KR" sz="11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00" name="직선 화살표 연결선 99"/>
          <p:cNvCxnSpPr>
            <a:endCxn id="85" idx="0"/>
          </p:cNvCxnSpPr>
          <p:nvPr/>
        </p:nvCxnSpPr>
        <p:spPr>
          <a:xfrm>
            <a:off x="3865209" y="5036236"/>
            <a:ext cx="2960" cy="3771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98" idx="1"/>
            <a:endCxn id="29" idx="0"/>
          </p:cNvCxnSpPr>
          <p:nvPr/>
        </p:nvCxnSpPr>
        <p:spPr>
          <a:xfrm rot="16200000" flipV="1">
            <a:off x="6587815" y="1377550"/>
            <a:ext cx="297891" cy="3195532"/>
          </a:xfrm>
          <a:prstGeom prst="bentConnector3">
            <a:avLst>
              <a:gd name="adj1" fmla="val 176739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97" idx="1"/>
            <a:endCxn id="57" idx="3"/>
          </p:cNvCxnSpPr>
          <p:nvPr/>
        </p:nvCxnSpPr>
        <p:spPr>
          <a:xfrm rot="16200000" flipV="1">
            <a:off x="6218801" y="2293881"/>
            <a:ext cx="334645" cy="3896806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 2"/>
          <p:cNvCxnSpPr>
            <a:stCxn id="36" idx="3"/>
          </p:cNvCxnSpPr>
          <p:nvPr/>
        </p:nvCxnSpPr>
        <p:spPr>
          <a:xfrm>
            <a:off x="4446494" y="4837084"/>
            <a:ext cx="3354632" cy="385366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48"/>
          <p:cNvSpPr>
            <a:spLocks noChangeArrowheads="1"/>
          </p:cNvSpPr>
          <p:nvPr/>
        </p:nvSpPr>
        <p:spPr bwMode="auto">
          <a:xfrm>
            <a:off x="7801126" y="5031950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지도 </a:t>
            </a:r>
            <a:r>
              <a:rPr kumimoji="0" lang="en-US" altLang="ko-KR" sz="11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API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414073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맵</a:t>
            </a:r>
          </a:p>
        </p:txBody>
      </p:sp>
      <p:sp>
        <p:nvSpPr>
          <p:cNvPr id="36" name="Rectangle 252"/>
          <p:cNvSpPr>
            <a:spLocks noChangeArrowheads="1"/>
          </p:cNvSpPr>
          <p:nvPr/>
        </p:nvSpPr>
        <p:spPr bwMode="gray">
          <a:xfrm>
            <a:off x="4304506" y="1844824"/>
            <a:ext cx="1184275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algn="ctr" eaLnBrk="0" latinLnBrk="0" hangingPunct="0">
              <a:defRPr/>
            </a:pP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1.</a:t>
            </a: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옷빌리지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AutoShape 285"/>
          <p:cNvCxnSpPr>
            <a:cxnSpLocks noChangeShapeType="1"/>
            <a:stCxn id="36" idx="2"/>
            <a:endCxn id="67" idx="0"/>
          </p:cNvCxnSpPr>
          <p:nvPr/>
        </p:nvCxnSpPr>
        <p:spPr bwMode="auto">
          <a:xfrm rot="5400000">
            <a:off x="3438794" y="1755127"/>
            <a:ext cx="1007790" cy="190791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7" name="AutoShape 288"/>
          <p:cNvCxnSpPr>
            <a:cxnSpLocks noChangeShapeType="1"/>
            <a:stCxn id="36" idx="2"/>
            <a:endCxn id="66" idx="0"/>
          </p:cNvCxnSpPr>
          <p:nvPr/>
        </p:nvCxnSpPr>
        <p:spPr bwMode="auto">
          <a:xfrm rot="5400000">
            <a:off x="2476711" y="793044"/>
            <a:ext cx="1007790" cy="383207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0" name="Text Box 201"/>
          <p:cNvSpPr txBox="1">
            <a:spLocks noChangeArrowheads="1"/>
          </p:cNvSpPr>
          <p:nvPr/>
        </p:nvSpPr>
        <p:spPr bwMode="auto">
          <a:xfrm>
            <a:off x="488648" y="3752311"/>
            <a:ext cx="1483277" cy="23319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sp>
        <p:nvSpPr>
          <p:cNvPr id="11" name="Text Box 201"/>
          <p:cNvSpPr txBox="1">
            <a:spLocks noChangeArrowheads="1"/>
          </p:cNvSpPr>
          <p:nvPr/>
        </p:nvSpPr>
        <p:spPr bwMode="auto">
          <a:xfrm>
            <a:off x="488648" y="4161737"/>
            <a:ext cx="1483277" cy="19666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12" name="Text Box 201"/>
          <p:cNvSpPr txBox="1">
            <a:spLocks noChangeArrowheads="1"/>
          </p:cNvSpPr>
          <p:nvPr/>
        </p:nvSpPr>
        <p:spPr bwMode="auto">
          <a:xfrm>
            <a:off x="2432720" y="3752310"/>
            <a:ext cx="1621715" cy="21286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2.2.1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옷 </a:t>
            </a:r>
            <a:r>
              <a:rPr lang="ko-KR" altLang="en-US" sz="8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분류별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게시글 조회</a:t>
            </a:r>
          </a:p>
        </p:txBody>
      </p:sp>
      <p:sp>
        <p:nvSpPr>
          <p:cNvPr id="13" name="Text Box 201"/>
          <p:cNvSpPr txBox="1">
            <a:spLocks noChangeArrowheads="1"/>
          </p:cNvSpPr>
          <p:nvPr/>
        </p:nvSpPr>
        <p:spPr bwMode="auto">
          <a:xfrm>
            <a:off x="2432719" y="4161737"/>
            <a:ext cx="1621717" cy="21286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2.2.2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옷 대여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 게시글 등록</a:t>
            </a:r>
          </a:p>
        </p:txBody>
      </p:sp>
      <p:cxnSp>
        <p:nvCxnSpPr>
          <p:cNvPr id="17" name="AutoShape 259"/>
          <p:cNvCxnSpPr>
            <a:cxnSpLocks noChangeShapeType="1"/>
            <a:stCxn id="9" idx="2"/>
            <a:endCxn id="25" idx="1"/>
          </p:cNvCxnSpPr>
          <p:nvPr/>
        </p:nvCxnSpPr>
        <p:spPr bwMode="auto">
          <a:xfrm rot="16200000" flipH="1">
            <a:off x="-338509" y="4236472"/>
            <a:ext cx="1582802" cy="75559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9" name="AutoShape 259"/>
          <p:cNvCxnSpPr>
            <a:cxnSpLocks noChangeShapeType="1"/>
            <a:stCxn id="9" idx="2"/>
            <a:endCxn id="10" idx="1"/>
          </p:cNvCxnSpPr>
          <p:nvPr/>
        </p:nvCxnSpPr>
        <p:spPr bwMode="auto">
          <a:xfrm rot="16200000" flipH="1">
            <a:off x="258850" y="3639113"/>
            <a:ext cx="386060" cy="7353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21" name="AutoShape 259"/>
          <p:cNvCxnSpPr>
            <a:cxnSpLocks noChangeShapeType="1"/>
            <a:stCxn id="28" idx="2"/>
            <a:endCxn id="13" idx="1"/>
          </p:cNvCxnSpPr>
          <p:nvPr/>
        </p:nvCxnSpPr>
        <p:spPr bwMode="auto">
          <a:xfrm rot="16200000" flipH="1">
            <a:off x="1994925" y="3830374"/>
            <a:ext cx="793888" cy="817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22" name="AutoShape 259"/>
          <p:cNvCxnSpPr>
            <a:cxnSpLocks noChangeShapeType="1"/>
            <a:stCxn id="28" idx="2"/>
            <a:endCxn id="12" idx="1"/>
          </p:cNvCxnSpPr>
          <p:nvPr/>
        </p:nvCxnSpPr>
        <p:spPr bwMode="auto">
          <a:xfrm rot="16200000" flipH="1">
            <a:off x="2199639" y="3625659"/>
            <a:ext cx="384461" cy="8170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3F1FBC87-5B89-4DFD-B0F4-C79716E8D2F5}"/>
              </a:ext>
            </a:extLst>
          </p:cNvPr>
          <p:cNvGrpSpPr/>
          <p:nvPr/>
        </p:nvGrpSpPr>
        <p:grpSpPr>
          <a:xfrm>
            <a:off x="272479" y="3212977"/>
            <a:ext cx="1584175" cy="269874"/>
            <a:chOff x="416640" y="3275904"/>
            <a:chExt cx="1439862" cy="269875"/>
          </a:xfrm>
        </p:grpSpPr>
        <p:sp>
          <p:nvSpPr>
            <p:cNvPr id="66" name="Rectangle 253"/>
            <p:cNvSpPr>
              <a:spLocks noChangeArrowheads="1"/>
            </p:cNvSpPr>
            <p:nvPr/>
          </p:nvSpPr>
          <p:spPr bwMode="auto">
            <a:xfrm>
              <a:off x="416640" y="3275904"/>
              <a:ext cx="1439862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2.1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계정 관리</a:t>
              </a:r>
              <a:endParaRPr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8268" y="3330078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E28B2C2-9788-4E1A-86EF-E1235FC3E99E}"/>
              </a:ext>
            </a:extLst>
          </p:cNvPr>
          <p:cNvGrpSpPr/>
          <p:nvPr/>
        </p:nvGrpSpPr>
        <p:grpSpPr>
          <a:xfrm>
            <a:off x="2158327" y="3212977"/>
            <a:ext cx="1660812" cy="269874"/>
            <a:chOff x="2589575" y="3275903"/>
            <a:chExt cx="1399706" cy="269875"/>
          </a:xfrm>
        </p:grpSpPr>
        <p:sp>
          <p:nvSpPr>
            <p:cNvPr id="67" name="Rectangle 257"/>
            <p:cNvSpPr>
              <a:spLocks noChangeArrowheads="1"/>
            </p:cNvSpPr>
            <p:nvPr/>
          </p:nvSpPr>
          <p:spPr bwMode="auto">
            <a:xfrm>
              <a:off x="2589575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2.2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대여</a:t>
              </a: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판매중인 옷 검색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43961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3" name="Text Box 201"/>
          <p:cNvSpPr txBox="1">
            <a:spLocks noChangeArrowheads="1"/>
          </p:cNvSpPr>
          <p:nvPr/>
        </p:nvSpPr>
        <p:spPr bwMode="auto">
          <a:xfrm>
            <a:off x="4403633" y="3752310"/>
            <a:ext cx="1444717" cy="24183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가상지갑에 요금 충전</a:t>
            </a:r>
          </a:p>
        </p:txBody>
      </p:sp>
      <p:cxnSp>
        <p:nvCxnSpPr>
          <p:cNvPr id="26" name="AutoShape 259"/>
          <p:cNvCxnSpPr>
            <a:cxnSpLocks noChangeShapeType="1"/>
            <a:stCxn id="27" idx="2"/>
            <a:endCxn id="23" idx="1"/>
          </p:cNvCxnSpPr>
          <p:nvPr/>
        </p:nvCxnSpPr>
        <p:spPr bwMode="auto">
          <a:xfrm rot="16200000" flipH="1">
            <a:off x="4134777" y="3604374"/>
            <a:ext cx="407252" cy="13046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CD7D60-D058-4EC6-BB50-7DD4990101FF}"/>
              </a:ext>
            </a:extLst>
          </p:cNvPr>
          <p:cNvGrpSpPr/>
          <p:nvPr/>
        </p:nvGrpSpPr>
        <p:grpSpPr>
          <a:xfrm>
            <a:off x="4102725" y="3212977"/>
            <a:ext cx="1469084" cy="261300"/>
            <a:chOff x="4737120" y="3275903"/>
            <a:chExt cx="1399706" cy="269875"/>
          </a:xfrm>
        </p:grpSpPr>
        <p:sp>
          <p:nvSpPr>
            <p:cNvPr id="20" name="Rectangle 257"/>
            <p:cNvSpPr>
              <a:spLocks noChangeArrowheads="1"/>
            </p:cNvSpPr>
            <p:nvPr/>
          </p:nvSpPr>
          <p:spPr bwMode="auto">
            <a:xfrm>
              <a:off x="473712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2.3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거래 및 결제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79150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29" name="AutoShape 285"/>
          <p:cNvCxnSpPr>
            <a:cxnSpLocks noChangeShapeType="1"/>
            <a:stCxn id="36" idx="2"/>
          </p:cNvCxnSpPr>
          <p:nvPr/>
        </p:nvCxnSpPr>
        <p:spPr bwMode="auto">
          <a:xfrm rot="5400000">
            <a:off x="4392750" y="2709081"/>
            <a:ext cx="1007788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35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720" y="4548331"/>
            <a:ext cx="1621716" cy="21286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2.2.3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옷 게시글 수정 및 삭제</a:t>
            </a:r>
          </a:p>
        </p:txBody>
      </p:sp>
      <p:cxnSp>
        <p:nvCxnSpPr>
          <p:cNvPr id="37" name="AutoShape 259">
            <a:extLst>
              <a:ext uri="{FF2B5EF4-FFF2-40B4-BE49-F238E27FC236}">
                <a16:creationId xmlns:a16="http://schemas.microsoft.com/office/drawing/2014/main" id="{97BA2561-8BB9-460F-8C99-778A74ACDE5D}"/>
              </a:ext>
            </a:extLst>
          </p:cNvPr>
          <p:cNvCxnSpPr>
            <a:cxnSpLocks noChangeShapeType="1"/>
            <a:stCxn id="28" idx="2"/>
            <a:endCxn id="35" idx="1"/>
          </p:cNvCxnSpPr>
          <p:nvPr/>
        </p:nvCxnSpPr>
        <p:spPr bwMode="auto">
          <a:xfrm rot="16200000" flipH="1">
            <a:off x="1801628" y="4023670"/>
            <a:ext cx="1180482" cy="8170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31" name="Text Box 201">
            <a:extLst>
              <a:ext uri="{FF2B5EF4-FFF2-40B4-BE49-F238E27FC236}">
                <a16:creationId xmlns:a16="http://schemas.microsoft.com/office/drawing/2014/main" id="{32D19A73-7B67-452D-B1CE-1078F857C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128" y="3752311"/>
            <a:ext cx="1364938" cy="2332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회원간 채팅 기능</a:t>
            </a:r>
          </a:p>
        </p:txBody>
      </p:sp>
      <p:cxnSp>
        <p:nvCxnSpPr>
          <p:cNvPr id="32" name="AutoShape 259">
            <a:extLst>
              <a:ext uri="{FF2B5EF4-FFF2-40B4-BE49-F238E27FC236}">
                <a16:creationId xmlns:a16="http://schemas.microsoft.com/office/drawing/2014/main" id="{4A8572C7-0B79-474D-B05D-9E12F927C549}"/>
              </a:ext>
            </a:extLst>
          </p:cNvPr>
          <p:cNvCxnSpPr>
            <a:cxnSpLocks noChangeShapeType="1"/>
            <a:stCxn id="33" idx="2"/>
            <a:endCxn id="31" idx="1"/>
          </p:cNvCxnSpPr>
          <p:nvPr/>
        </p:nvCxnSpPr>
        <p:spPr bwMode="auto">
          <a:xfrm rot="16200000" flipH="1">
            <a:off x="5867923" y="3631706"/>
            <a:ext cx="394632" cy="7977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DAC91C-A4CB-4241-A8F2-F54B45D8BD12}"/>
              </a:ext>
            </a:extLst>
          </p:cNvPr>
          <p:cNvGrpSpPr/>
          <p:nvPr/>
        </p:nvGrpSpPr>
        <p:grpSpPr>
          <a:xfrm>
            <a:off x="5849708" y="3212977"/>
            <a:ext cx="1513853" cy="269873"/>
            <a:chOff x="6759030" y="3275903"/>
            <a:chExt cx="1399706" cy="269875"/>
          </a:xfrm>
        </p:grpSpPr>
        <p:sp>
          <p:nvSpPr>
            <p:cNvPr id="30" name="Rectangle 257">
              <a:extLst>
                <a:ext uri="{FF2B5EF4-FFF2-40B4-BE49-F238E27FC236}">
                  <a16:creationId xmlns:a16="http://schemas.microsoft.com/office/drawing/2014/main" id="{B9C4467C-DF39-45CE-A58C-C4EEEEF75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03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2.4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정보 공유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04ED32B-C15E-4CAC-B398-FE695A02193E}"/>
                </a:ext>
              </a:extLst>
            </p:cNvPr>
            <p:cNvSpPr/>
            <p:nvPr/>
          </p:nvSpPr>
          <p:spPr>
            <a:xfrm>
              <a:off x="681341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39" name="AutoShape 259">
            <a:extLst>
              <a:ext uri="{FF2B5EF4-FFF2-40B4-BE49-F238E27FC236}">
                <a16:creationId xmlns:a16="http://schemas.microsoft.com/office/drawing/2014/main" id="{49B50A09-0ACF-4998-897B-C4A8EDA1BF58}"/>
              </a:ext>
            </a:extLst>
          </p:cNvPr>
          <p:cNvCxnSpPr>
            <a:cxnSpLocks noChangeShapeType="1"/>
            <a:stCxn id="40" idx="2"/>
            <a:endCxn id="68" idx="1"/>
          </p:cNvCxnSpPr>
          <p:nvPr/>
        </p:nvCxnSpPr>
        <p:spPr bwMode="auto">
          <a:xfrm rot="16200000" flipH="1">
            <a:off x="7785052" y="3594448"/>
            <a:ext cx="384461" cy="14412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5CED7F85-8CC6-4721-B498-6AD0EB6367EA}"/>
              </a:ext>
            </a:extLst>
          </p:cNvPr>
          <p:cNvGrpSpPr/>
          <p:nvPr/>
        </p:nvGrpSpPr>
        <p:grpSpPr>
          <a:xfrm>
            <a:off x="7695395" y="3212976"/>
            <a:ext cx="1764658" cy="278029"/>
            <a:chOff x="8369119" y="3275902"/>
            <a:chExt cx="1365788" cy="278030"/>
          </a:xfrm>
        </p:grpSpPr>
        <p:sp>
          <p:nvSpPr>
            <p:cNvPr id="34" name="Rectangle 257">
              <a:extLst>
                <a:ext uri="{FF2B5EF4-FFF2-40B4-BE49-F238E27FC236}">
                  <a16:creationId xmlns:a16="http://schemas.microsoft.com/office/drawing/2014/main" id="{A41232CD-5027-42A8-BB63-C0AF32A21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9119" y="3275902"/>
              <a:ext cx="1365788" cy="2780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2.5 </a:t>
              </a:r>
              <a:r>
                <a:rPr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회원정보관리 및 </a:t>
              </a:r>
              <a:r>
                <a:rPr lang="ko-KR" altLang="en-US" sz="900" b="1" dirty="0" err="1" smtClean="0">
                  <a:latin typeface="맑은 고딕" pitchFamily="50" charset="-127"/>
                  <a:ea typeface="맑은 고딕" pitchFamily="50" charset="-127"/>
                </a:rPr>
                <a:t>편의기능</a:t>
              </a:r>
              <a:endParaRPr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304D230-AA53-4016-9440-53746B3F6059}"/>
                </a:ext>
              </a:extLst>
            </p:cNvPr>
            <p:cNvSpPr/>
            <p:nvPr/>
          </p:nvSpPr>
          <p:spPr>
            <a:xfrm>
              <a:off x="8423505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41" name="AutoShape 285">
            <a:extLst>
              <a:ext uri="{FF2B5EF4-FFF2-40B4-BE49-F238E27FC236}">
                <a16:creationId xmlns:a16="http://schemas.microsoft.com/office/drawing/2014/main" id="{5EF607F8-BB04-4308-9E61-7E6E01393195}"/>
              </a:ext>
            </a:extLst>
          </p:cNvPr>
          <p:cNvCxnSpPr>
            <a:cxnSpLocks noChangeShapeType="1"/>
            <a:stCxn id="36" idx="2"/>
            <a:endCxn id="30" idx="0"/>
          </p:cNvCxnSpPr>
          <p:nvPr/>
        </p:nvCxnSpPr>
        <p:spPr bwMode="auto">
          <a:xfrm rot="16200000" flipH="1">
            <a:off x="5247744" y="1854086"/>
            <a:ext cx="1007790" cy="170999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2" name="AutoShape 285">
            <a:extLst>
              <a:ext uri="{FF2B5EF4-FFF2-40B4-BE49-F238E27FC236}">
                <a16:creationId xmlns:a16="http://schemas.microsoft.com/office/drawing/2014/main" id="{D17D2509-E532-4917-856A-3DB9539F17F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135703" y="959777"/>
            <a:ext cx="1007789" cy="349860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9" name="Text Box 201">
            <a:extLst>
              <a:ext uri="{FF2B5EF4-FFF2-40B4-BE49-F238E27FC236}">
                <a16:creationId xmlns:a16="http://schemas.microsoft.com/office/drawing/2014/main" id="{1D8B0BDF-D1C1-421A-AF47-399CCE3AB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634" y="4161735"/>
            <a:ext cx="1444716" cy="21286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대여 및 </a:t>
            </a:r>
            <a:r>
              <a:rPr lang="ko-KR" altLang="en-US" sz="8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판매금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결제</a:t>
            </a:r>
          </a:p>
        </p:txBody>
      </p:sp>
      <p:cxnSp>
        <p:nvCxnSpPr>
          <p:cNvPr id="50" name="AutoShape 259">
            <a:extLst>
              <a:ext uri="{FF2B5EF4-FFF2-40B4-BE49-F238E27FC236}">
                <a16:creationId xmlns:a16="http://schemas.microsoft.com/office/drawing/2014/main" id="{6FA53AF9-9FF3-4CC2-961A-700332AB15CE}"/>
              </a:ext>
            </a:extLst>
          </p:cNvPr>
          <p:cNvCxnSpPr>
            <a:cxnSpLocks noChangeShapeType="1"/>
            <a:stCxn id="27" idx="2"/>
            <a:endCxn id="49" idx="1"/>
          </p:cNvCxnSpPr>
          <p:nvPr/>
        </p:nvCxnSpPr>
        <p:spPr bwMode="auto">
          <a:xfrm rot="16200000" flipH="1">
            <a:off x="3937309" y="3801841"/>
            <a:ext cx="802188" cy="13046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51" name="Text Box 201">
            <a:extLst>
              <a:ext uri="{FF2B5EF4-FFF2-40B4-BE49-F238E27FC236}">
                <a16:creationId xmlns:a16="http://schemas.microsoft.com/office/drawing/2014/main" id="{4EC3522F-1E7B-49CB-836B-1829CE5EA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128" y="4161737"/>
            <a:ext cx="1364938" cy="2332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옷걸이 평가 제공</a:t>
            </a:r>
          </a:p>
        </p:txBody>
      </p:sp>
      <p:cxnSp>
        <p:nvCxnSpPr>
          <p:cNvPr id="52" name="AutoShape 259">
            <a:extLst>
              <a:ext uri="{FF2B5EF4-FFF2-40B4-BE49-F238E27FC236}">
                <a16:creationId xmlns:a16="http://schemas.microsoft.com/office/drawing/2014/main" id="{0504E73E-4040-440C-A470-E6078DDCF2EA}"/>
              </a:ext>
            </a:extLst>
          </p:cNvPr>
          <p:cNvCxnSpPr>
            <a:cxnSpLocks noChangeShapeType="1"/>
            <a:stCxn id="33" idx="2"/>
            <a:endCxn id="51" idx="1"/>
          </p:cNvCxnSpPr>
          <p:nvPr/>
        </p:nvCxnSpPr>
        <p:spPr bwMode="auto">
          <a:xfrm rot="16200000" flipH="1">
            <a:off x="5663210" y="3836419"/>
            <a:ext cx="804058" cy="7977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58" name="Text Box 201">
            <a:extLst>
              <a:ext uri="{FF2B5EF4-FFF2-40B4-BE49-F238E27FC236}">
                <a16:creationId xmlns:a16="http://schemas.microsoft.com/office/drawing/2014/main" id="{A686498E-A563-4F81-BBDE-4A7D1A37A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128" y="4548331"/>
            <a:ext cx="136815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.4.3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 블랙리스트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AutoShape 259">
            <a:extLst>
              <a:ext uri="{FF2B5EF4-FFF2-40B4-BE49-F238E27FC236}">
                <a16:creationId xmlns:a16="http://schemas.microsoft.com/office/drawing/2014/main" id="{D13FEF6D-1E3C-4C0A-B690-94D49CA7FD6D}"/>
              </a:ext>
            </a:extLst>
          </p:cNvPr>
          <p:cNvCxnSpPr>
            <a:cxnSpLocks noChangeShapeType="1"/>
            <a:stCxn id="33" idx="2"/>
            <a:endCxn id="58" idx="1"/>
          </p:cNvCxnSpPr>
          <p:nvPr/>
        </p:nvCxnSpPr>
        <p:spPr bwMode="auto">
          <a:xfrm rot="16200000" flipH="1">
            <a:off x="5474213" y="4025416"/>
            <a:ext cx="1182052" cy="7977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2" name="Text Box 201">
            <a:extLst>
              <a:ext uri="{FF2B5EF4-FFF2-40B4-BE49-F238E27FC236}">
                <a16:creationId xmlns:a16="http://schemas.microsoft.com/office/drawing/2014/main" id="{AC645070-FB7D-4A25-BD29-6946DE430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9344" y="4161737"/>
            <a:ext cx="1296000" cy="19666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2.5.2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환경 설정</a:t>
            </a:r>
          </a:p>
        </p:txBody>
      </p:sp>
      <p:cxnSp>
        <p:nvCxnSpPr>
          <p:cNvPr id="63" name="AutoShape 259">
            <a:extLst>
              <a:ext uri="{FF2B5EF4-FFF2-40B4-BE49-F238E27FC236}">
                <a16:creationId xmlns:a16="http://schemas.microsoft.com/office/drawing/2014/main" id="{765C40DE-1F8E-4EC7-89B9-72504133023E}"/>
              </a:ext>
            </a:extLst>
          </p:cNvPr>
          <p:cNvCxnSpPr>
            <a:cxnSpLocks noChangeShapeType="1"/>
            <a:stCxn id="40" idx="2"/>
            <a:endCxn id="62" idx="1"/>
          </p:cNvCxnSpPr>
          <p:nvPr/>
        </p:nvCxnSpPr>
        <p:spPr bwMode="auto">
          <a:xfrm rot="16200000" flipH="1">
            <a:off x="7584388" y="3795112"/>
            <a:ext cx="785789" cy="14412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8" name="Text Box 201">
            <a:extLst>
              <a:ext uri="{FF2B5EF4-FFF2-40B4-BE49-F238E27FC236}">
                <a16:creationId xmlns:a16="http://schemas.microsoft.com/office/drawing/2014/main" id="{03B4EC7D-CD09-4514-8EA0-09FA1FE18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9344" y="3752311"/>
            <a:ext cx="1296000" cy="21286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2.5.1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 정보 관리</a:t>
            </a:r>
          </a:p>
        </p:txBody>
      </p:sp>
      <p:sp>
        <p:nvSpPr>
          <p:cNvPr id="24" name="Text Box 201">
            <a:extLst>
              <a:ext uri="{FF2B5EF4-FFF2-40B4-BE49-F238E27FC236}">
                <a16:creationId xmlns:a16="http://schemas.microsoft.com/office/drawing/2014/main" id="{217D7C24-F59B-D0D9-7F06-EF59E1934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20" y="4564529"/>
            <a:ext cx="1487405" cy="19666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25" name="Text Box 201">
            <a:extLst>
              <a:ext uri="{FF2B5EF4-FFF2-40B4-BE49-F238E27FC236}">
                <a16:creationId xmlns:a16="http://schemas.microsoft.com/office/drawing/2014/main" id="{AF2C58A4-FF8B-CE71-5194-44B933A36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72" y="4967321"/>
            <a:ext cx="1481253" cy="19666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계정 탈퇴</a:t>
            </a:r>
          </a:p>
        </p:txBody>
      </p:sp>
      <p:cxnSp>
        <p:nvCxnSpPr>
          <p:cNvPr id="45" name="AutoShape 259">
            <a:extLst>
              <a:ext uri="{FF2B5EF4-FFF2-40B4-BE49-F238E27FC236}">
                <a16:creationId xmlns:a16="http://schemas.microsoft.com/office/drawing/2014/main" id="{9FA75B45-7F09-4CD1-9D56-61D9627A26B5}"/>
              </a:ext>
            </a:extLst>
          </p:cNvPr>
          <p:cNvCxnSpPr>
            <a:cxnSpLocks noChangeShapeType="1"/>
            <a:endCxn id="11" idx="1"/>
          </p:cNvCxnSpPr>
          <p:nvPr/>
        </p:nvCxnSpPr>
        <p:spPr bwMode="auto">
          <a:xfrm rot="16200000" flipH="1">
            <a:off x="272554" y="4043975"/>
            <a:ext cx="358650" cy="7353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6" name="AutoShape 259">
            <a:extLst>
              <a:ext uri="{FF2B5EF4-FFF2-40B4-BE49-F238E27FC236}">
                <a16:creationId xmlns:a16="http://schemas.microsoft.com/office/drawing/2014/main" id="{61DB34A5-71AF-1175-E4CD-52D3DC624D41}"/>
              </a:ext>
            </a:extLst>
          </p:cNvPr>
          <p:cNvCxnSpPr>
            <a:cxnSpLocks noChangeShapeType="1"/>
            <a:endCxn id="24" idx="1"/>
          </p:cNvCxnSpPr>
          <p:nvPr/>
        </p:nvCxnSpPr>
        <p:spPr bwMode="auto">
          <a:xfrm rot="16200000" flipH="1">
            <a:off x="268205" y="4446546"/>
            <a:ext cx="363222" cy="6940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53" name="Text Box 201">
            <a:extLst>
              <a:ext uri="{FF2B5EF4-FFF2-40B4-BE49-F238E27FC236}">
                <a16:creationId xmlns:a16="http://schemas.microsoft.com/office/drawing/2014/main" id="{1D8B0BDF-D1C1-421A-AF47-399CCE3AB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4776" y="4540299"/>
            <a:ext cx="1415277" cy="21286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2.5.3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 내역 조회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 Box 201">
            <a:extLst>
              <a:ext uri="{FF2B5EF4-FFF2-40B4-BE49-F238E27FC236}">
                <a16:creationId xmlns:a16="http://schemas.microsoft.com/office/drawing/2014/main" id="{1D8B0BDF-D1C1-421A-AF47-399CCE3AB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3001" y="5764291"/>
            <a:ext cx="1415277" cy="21286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2.5.6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AutoShape 259">
            <a:extLst>
              <a:ext uri="{FF2B5EF4-FFF2-40B4-BE49-F238E27FC236}">
                <a16:creationId xmlns:a16="http://schemas.microsoft.com/office/drawing/2014/main" id="{765C40DE-1F8E-4EC7-89B9-72504133023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581354" y="4582913"/>
            <a:ext cx="785789" cy="14412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60" name="AutoShape 259">
            <a:extLst>
              <a:ext uri="{FF2B5EF4-FFF2-40B4-BE49-F238E27FC236}">
                <a16:creationId xmlns:a16="http://schemas.microsoft.com/office/drawing/2014/main" id="{765C40DE-1F8E-4EC7-89B9-72504133023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587422" y="4207904"/>
            <a:ext cx="785789" cy="14412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4" name="Text Box 201">
            <a:extLst>
              <a:ext uri="{FF2B5EF4-FFF2-40B4-BE49-F238E27FC236}">
                <a16:creationId xmlns:a16="http://schemas.microsoft.com/office/drawing/2014/main" id="{1D8B0BDF-D1C1-421A-AF47-399CCE3AB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3001" y="4938248"/>
            <a:ext cx="1415277" cy="21286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2.5.4 1:1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문의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 Box 201">
            <a:extLst>
              <a:ext uri="{FF2B5EF4-FFF2-40B4-BE49-F238E27FC236}">
                <a16:creationId xmlns:a16="http://schemas.microsoft.com/office/drawing/2014/main" id="{1D8B0BDF-D1C1-421A-AF47-399CCE3AB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8852" y="5349606"/>
            <a:ext cx="1415277" cy="21286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2.5.5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자주하는 질문</a:t>
            </a:r>
            <a:endParaRPr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9" name="AutoShape 259">
            <a:extLst>
              <a:ext uri="{FF2B5EF4-FFF2-40B4-BE49-F238E27FC236}">
                <a16:creationId xmlns:a16="http://schemas.microsoft.com/office/drawing/2014/main" id="{765C40DE-1F8E-4EC7-89B9-72504133023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589982" y="4981798"/>
            <a:ext cx="785789" cy="14412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70" name="AutoShape 259">
            <a:extLst>
              <a:ext uri="{FF2B5EF4-FFF2-40B4-BE49-F238E27FC236}">
                <a16:creationId xmlns:a16="http://schemas.microsoft.com/office/drawing/2014/main" id="{765C40DE-1F8E-4EC7-89B9-72504133023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587423" y="5419700"/>
            <a:ext cx="785789" cy="14412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489220450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25277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대여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판매중인 옷 검색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 대여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/>
        </p:nvGraphicFramePr>
        <p:xfrm>
          <a:off x="272481" y="1700808"/>
          <a:ext cx="9360468" cy="3024335"/>
        </p:xfrm>
        <a:graphic>
          <a:graphicData uri="http://schemas.openxmlformats.org/drawingml/2006/table">
            <a:tbl>
              <a:tblPr/>
              <a:tblGrid>
                <a:gridCol w="64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4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4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권한 확인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작성을 위한 권한 확인이 필요하다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계정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권한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4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작성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회원이 게시글을 작성한다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4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281641031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대여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판매중인 옷 검색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수정 및 삭제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/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이용자가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옷의 가격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종류의 정보를 선택하여 검색하는 기능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lang="ko-KR" altLang="en-US" sz="1000" dirty="0"/>
                        <a:t>권한 확인</a:t>
                      </a:r>
                      <a:r>
                        <a:rPr lang="en-US" altLang="ko-KR" sz="1000" dirty="0"/>
                        <a:t> 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dirty="0"/>
                        <a:t>      </a:t>
                      </a:r>
                      <a:r>
                        <a:rPr lang="ko-KR" altLang="en-US" sz="1000" dirty="0"/>
                        <a:t>작성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수정을 위한 권한 확인이 필요하다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aseline="0" dirty="0"/>
                        <a:t>     </a:t>
                      </a:r>
                      <a:r>
                        <a:rPr lang="en-US" altLang="ko-KR" sz="1000" dirty="0"/>
                        <a:t>  </a:t>
                      </a:r>
                      <a:r>
                        <a:rPr lang="ko-KR" altLang="en-US" sz="1000" dirty="0"/>
                        <a:t>비회원이면 로그인 </a:t>
                      </a:r>
                      <a:r>
                        <a:rPr lang="ko-KR" altLang="en-US" sz="1000" dirty="0" err="1"/>
                        <a:t>안내창을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팝업한다</a:t>
                      </a:r>
                      <a:r>
                        <a:rPr lang="en-US" altLang="ko-KR" sz="1000" dirty="0"/>
                        <a:t>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2)   </a:t>
                      </a: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수정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    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회원이 작성한 게시글을 수정한다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    -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회원은 자신이 썼던 글만 수정 가능하다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3)    </a:t>
                      </a: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삭제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     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회원이 작성한 게시글을 삭제한다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      -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회원은 자신이 썼던 글만 삭제가 가능하다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삭제 클릭 시 삭제 확인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팝업창이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표시되어 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아니요로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확인한다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회원이 작성한 게시글 수정 및 삭제 하는 기능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 err="1"/>
              <a:t>개요서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115794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056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3289774" y="2323537"/>
            <a:ext cx="998115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수정 및 삭제 시작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500" y="3762918"/>
            <a:ext cx="1145021" cy="3674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게시글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수정 및 삭제 권한 획득</a:t>
            </a: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5866799" y="4021047"/>
            <a:ext cx="1143551" cy="425236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수정 및 삭제 종료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3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0170" y="3015563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8777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대여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판매중인 옷 검색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수정 및 삭제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3217332" y="2826370"/>
            <a:ext cx="1143000" cy="379929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확인</a:t>
            </a:r>
            <a:endParaRPr kumimoji="0" lang="ko-KR" altLang="en-US" sz="1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4567494" y="2826370"/>
            <a:ext cx="1143000" cy="379929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10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권한 확인</a:t>
            </a:r>
            <a:endParaRPr kumimoji="0" lang="ko-KR" altLang="en-US" sz="1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43" y="2826370"/>
            <a:ext cx="1126260" cy="34162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1.1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권한 없음</a:t>
            </a: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438" y="2827230"/>
            <a:ext cx="1126260" cy="34162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로그인창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팝업</a:t>
            </a:r>
          </a:p>
        </p:txBody>
      </p:sp>
      <p:sp>
        <p:nvSpPr>
          <p:cNvPr id="35" name="AutoShape 8"/>
          <p:cNvSpPr>
            <a:spLocks noChangeArrowheads="1"/>
          </p:cNvSpPr>
          <p:nvPr/>
        </p:nvSpPr>
        <p:spPr bwMode="auto">
          <a:xfrm>
            <a:off x="368721" y="2826370"/>
            <a:ext cx="1184400" cy="379929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</a:t>
            </a:r>
            <a:endParaRPr kumimoji="0" lang="ko-KR" altLang="en-US" sz="1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339" y="4373350"/>
            <a:ext cx="1150101" cy="33482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</a:t>
            </a: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9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게시글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삭제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867" y="3797231"/>
            <a:ext cx="1150101" cy="33482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</a:t>
            </a: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9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게시글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수정</a:t>
            </a:r>
          </a:p>
        </p:txBody>
      </p:sp>
      <p:cxnSp>
        <p:nvCxnSpPr>
          <p:cNvPr id="11" name="직선 화살표 연결선 10"/>
          <p:cNvCxnSpPr>
            <a:stCxn id="5" idx="2"/>
            <a:endCxn id="28" idx="0"/>
          </p:cNvCxnSpPr>
          <p:nvPr/>
        </p:nvCxnSpPr>
        <p:spPr>
          <a:xfrm>
            <a:off x="3788832" y="2619767"/>
            <a:ext cx="0" cy="20660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8" idx="3"/>
            <a:endCxn id="29" idx="1"/>
          </p:cNvCxnSpPr>
          <p:nvPr/>
        </p:nvCxnSpPr>
        <p:spPr>
          <a:xfrm>
            <a:off x="4360332" y="3016335"/>
            <a:ext cx="20716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710494" y="3016334"/>
            <a:ext cx="31404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3" idx="1"/>
          </p:cNvCxnSpPr>
          <p:nvPr/>
        </p:nvCxnSpPr>
        <p:spPr>
          <a:xfrm flipH="1" flipV="1">
            <a:off x="1554874" y="2996619"/>
            <a:ext cx="231564" cy="142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8" idx="1"/>
          </p:cNvCxnSpPr>
          <p:nvPr/>
        </p:nvCxnSpPr>
        <p:spPr>
          <a:xfrm flipH="1">
            <a:off x="2912698" y="3016335"/>
            <a:ext cx="30463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hape 7248"/>
          <p:cNvSpPr/>
          <p:nvPr/>
        </p:nvSpPr>
        <p:spPr>
          <a:xfrm>
            <a:off x="998997" y="3041644"/>
            <a:ext cx="3665971" cy="348212"/>
          </a:xfrm>
          <a:custGeom>
            <a:avLst/>
            <a:gdLst/>
            <a:ahLst/>
            <a:cxnLst/>
            <a:rect l="0" t="0" r="0" b="0"/>
            <a:pathLst>
              <a:path w="3909314" h="370078">
                <a:moveTo>
                  <a:pt x="3870325" y="0"/>
                </a:moveTo>
                <a:lnTo>
                  <a:pt x="3909314" y="75692"/>
                </a:lnTo>
                <a:lnTo>
                  <a:pt x="3877443" y="76064"/>
                </a:lnTo>
                <a:lnTo>
                  <a:pt x="3877564" y="363728"/>
                </a:lnTo>
                <a:cubicBezTo>
                  <a:pt x="3877564" y="367157"/>
                  <a:pt x="3874770" y="370078"/>
                  <a:pt x="3871214" y="370078"/>
                </a:cubicBezTo>
                <a:lnTo>
                  <a:pt x="6350" y="370078"/>
                </a:lnTo>
                <a:cubicBezTo>
                  <a:pt x="2845" y="370078"/>
                  <a:pt x="0" y="367157"/>
                  <a:pt x="0" y="363728"/>
                </a:cubicBezTo>
                <a:lnTo>
                  <a:pt x="0" y="186944"/>
                </a:lnTo>
                <a:lnTo>
                  <a:pt x="12700" y="186944"/>
                </a:lnTo>
                <a:lnTo>
                  <a:pt x="12700" y="357378"/>
                </a:lnTo>
                <a:lnTo>
                  <a:pt x="3864862" y="357378"/>
                </a:lnTo>
                <a:lnTo>
                  <a:pt x="3864743" y="76212"/>
                </a:lnTo>
                <a:lnTo>
                  <a:pt x="3833114" y="76581"/>
                </a:lnTo>
                <a:lnTo>
                  <a:pt x="3870325" y="0"/>
                </a:lnTo>
                <a:close/>
              </a:path>
            </a:pathLst>
          </a:custGeom>
          <a:ln w="0" cap="flat">
            <a:miter lim="101600"/>
          </a:ln>
        </p:spPr>
        <p:style>
          <a:lnRef idx="0">
            <a:srgbClr val="000000">
              <a:alpha val="0"/>
            </a:srgbClr>
          </a:lnRef>
          <a:fillRef idx="1">
            <a:srgbClr val="0B5394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ko-KR" altLang="en-US"/>
          </a:p>
        </p:txBody>
      </p:sp>
      <p:cxnSp>
        <p:nvCxnSpPr>
          <p:cNvPr id="59" name="꺾인 연결선 58"/>
          <p:cNvCxnSpPr>
            <a:stCxn id="29" idx="2"/>
            <a:endCxn id="57" idx="0"/>
          </p:cNvCxnSpPr>
          <p:nvPr/>
        </p:nvCxnSpPr>
        <p:spPr>
          <a:xfrm rot="5400000">
            <a:off x="3452194" y="2076117"/>
            <a:ext cx="556619" cy="2816983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36" idx="3"/>
            <a:endCxn id="40" idx="1"/>
          </p:cNvCxnSpPr>
          <p:nvPr/>
        </p:nvCxnSpPr>
        <p:spPr>
          <a:xfrm flipV="1">
            <a:off x="2894521" y="3934839"/>
            <a:ext cx="657819" cy="70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endCxn id="37" idx="1"/>
          </p:cNvCxnSpPr>
          <p:nvPr/>
        </p:nvCxnSpPr>
        <p:spPr>
          <a:xfrm rot="16200000" flipH="1">
            <a:off x="3090527" y="4078952"/>
            <a:ext cx="588616" cy="335007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40" idx="3"/>
            <a:endCxn id="85" idx="1"/>
          </p:cNvCxnSpPr>
          <p:nvPr/>
        </p:nvCxnSpPr>
        <p:spPr>
          <a:xfrm>
            <a:off x="4664968" y="3964645"/>
            <a:ext cx="1201831" cy="26902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263" y="3040970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91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285" y="3243745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96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407" y="3042028"/>
            <a:ext cx="28854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cxnSp>
        <p:nvCxnSpPr>
          <p:cNvPr id="7" name="꺾인 연결선 6"/>
          <p:cNvCxnSpPr/>
          <p:nvPr/>
        </p:nvCxnSpPr>
        <p:spPr>
          <a:xfrm flipV="1">
            <a:off x="4702440" y="4246455"/>
            <a:ext cx="1125237" cy="294308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7847912" y="4565771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게시판 </a:t>
            </a:r>
            <a:r>
              <a:rPr kumimoji="0" lang="en-US" altLang="ko-KR" sz="10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ko-KR" altLang="en-US" sz="1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9" name="AutoShape 4"/>
          <p:cNvSpPr>
            <a:spLocks noChangeArrowheads="1"/>
          </p:cNvSpPr>
          <p:nvPr/>
        </p:nvSpPr>
        <p:spPr bwMode="auto">
          <a:xfrm>
            <a:off x="7873029" y="2968610"/>
            <a:ext cx="1066800" cy="39876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회원정보 </a:t>
            </a:r>
            <a:r>
              <a:rPr kumimoji="0" lang="en-US" altLang="ko-KR" sz="10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ko-KR" altLang="en-US" sz="1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" name="꺾인 연결선 2"/>
          <p:cNvCxnSpPr>
            <a:endCxn id="29" idx="0"/>
          </p:cNvCxnSpPr>
          <p:nvPr/>
        </p:nvCxnSpPr>
        <p:spPr>
          <a:xfrm rot="10800000">
            <a:off x="5138994" y="2826370"/>
            <a:ext cx="3242318" cy="142240"/>
          </a:xfrm>
          <a:prstGeom prst="bentConnector4">
            <a:avLst>
              <a:gd name="adj1" fmla="val -651"/>
              <a:gd name="adj2" fmla="val 260714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38" idx="3"/>
            <a:endCxn id="57" idx="2"/>
          </p:cNvCxnSpPr>
          <p:nvPr/>
        </p:nvCxnSpPr>
        <p:spPr>
          <a:xfrm rot="5400000" flipH="1">
            <a:off x="4943980" y="1508368"/>
            <a:ext cx="815364" cy="6059301"/>
          </a:xfrm>
          <a:prstGeom prst="bentConnector3">
            <a:avLst>
              <a:gd name="adj1" fmla="val -28037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3593989" y="546500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삭제 확인 팝업</a:t>
            </a:r>
          </a:p>
        </p:txBody>
      </p:sp>
      <p:cxnSp>
        <p:nvCxnSpPr>
          <p:cNvPr id="17" name="직선 화살표 연결선 16"/>
          <p:cNvCxnSpPr>
            <a:stCxn id="37" idx="2"/>
            <a:endCxn id="42" idx="0"/>
          </p:cNvCxnSpPr>
          <p:nvPr/>
        </p:nvCxnSpPr>
        <p:spPr>
          <a:xfrm flipH="1">
            <a:off x="4127389" y="4708177"/>
            <a:ext cx="1" cy="75682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87767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5576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대여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판매중인 옷 검색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수정 및 삭제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/>
        </p:nvGraphicFramePr>
        <p:xfrm>
          <a:off x="272481" y="1700808"/>
          <a:ext cx="9360468" cy="3456383"/>
        </p:xfrm>
        <a:graphic>
          <a:graphicData uri="http://schemas.openxmlformats.org/drawingml/2006/table">
            <a:tbl>
              <a:tblPr/>
              <a:tblGrid>
                <a:gridCol w="64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97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6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권한 확인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작성을 위한 권한 확인이 필요하다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계정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권한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수정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회원이 게시글을 수정한다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삭제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회원이 게시글을 삭제한다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037848409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거래 및 결제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가상지갑에 요금 충전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/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옷빌리지에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거래 및 결제를 위해 회원이 가상지갑에 요금을 충전하는 기능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가상지갑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이용자가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안에서 사용할 수 있는 요금을 충전할 수 있는 가상지갑을 뜻함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가상지갑에 요금충전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회원은 가상지갑에 요금을 충전할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가상지갑의 잔액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회원은 가상지갑의 잔액을 확인할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회원에게 가상지갑 요금 충전 기능을 지원한다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회원은 가상지갑의 잔액을 확인할 수 있다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 err="1"/>
              <a:t>개요서</a:t>
            </a:r>
            <a:endParaRPr lang="ko-KR" altLang="en-US" dirty="0"/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815004"/>
              </p:ext>
            </p:extLst>
          </p:nvPr>
        </p:nvGraphicFramePr>
        <p:xfrm>
          <a:off x="291732" y="172569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192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833679" y="2470339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요금 충전 시작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853" y="2490770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900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 typeface="Symbol" pitchFamily="18" charset="2"/>
              <a:buNone/>
              <a:tabLst/>
            </a:pPr>
            <a:r>
              <a:rPr kumimoji="0" lang="en-US" altLang="ko-KR" sz="900" b="0" dirty="0">
                <a:latin typeface="맑은 고딕" pitchFamily="50" charset="-127"/>
                <a:ea typeface="맑은 고딕" pitchFamily="50" charset="-127"/>
                <a:cs typeface="Arial" charset="0"/>
              </a:rPr>
              <a:t>1.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Arial" charset="0"/>
              </a:rPr>
              <a:t>가상지갑 충전 요청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744421" y="2618454"/>
            <a:ext cx="1020432" cy="71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413" y="3064079"/>
            <a:ext cx="1023694" cy="1015463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회원정보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81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375" y="3744783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충전 완료 여부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2757082" y="5841215"/>
            <a:ext cx="1153388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요금 충전 종료</a:t>
            </a:r>
          </a:p>
        </p:txBody>
      </p:sp>
      <p:sp>
        <p:nvSpPr>
          <p:cNvPr id="93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914" y="4315993"/>
            <a:ext cx="329857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841" y="4339425"/>
            <a:ext cx="277723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거래 및 결제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가상지갑에 요금 충전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83B11B0D-C675-4340-B5AC-2B8BD667ABC7}"/>
              </a:ext>
            </a:extLst>
          </p:cNvPr>
          <p:cNvCxnSpPr>
            <a:cxnSpLocks/>
          </p:cNvCxnSpPr>
          <p:nvPr/>
        </p:nvCxnSpPr>
        <p:spPr>
          <a:xfrm>
            <a:off x="2407336" y="4976775"/>
            <a:ext cx="704545" cy="86444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F2DBEA31-0A78-44A8-A0FD-FA90B8C3AFBF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3910470" y="3645024"/>
            <a:ext cx="3922943" cy="234430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2255DB42-60DC-CA34-E42D-63A14B5D943C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3918243" y="4018851"/>
            <a:ext cx="1088600" cy="29714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">
            <a:extLst>
              <a:ext uri="{FF2B5EF4-FFF2-40B4-BE49-F238E27FC236}">
                <a16:creationId xmlns:a16="http://schemas.microsoft.com/office/drawing/2014/main" id="{A82D9F10-0DE8-57D1-92FC-2E898DFB2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35" y="4750927"/>
            <a:ext cx="1106563" cy="33568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오류 메시지 출력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6CF4EA7A-C5DE-EF0C-B5E9-F5676E96CAB2}"/>
              </a:ext>
            </a:extLst>
          </p:cNvPr>
          <p:cNvCxnSpPr>
            <a:cxnSpLocks/>
            <a:stCxn id="93" idx="2"/>
            <a:endCxn id="70" idx="0"/>
          </p:cNvCxnSpPr>
          <p:nvPr/>
        </p:nvCxnSpPr>
        <p:spPr>
          <a:xfrm rot="5400000">
            <a:off x="4902879" y="4646963"/>
            <a:ext cx="204102" cy="382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4439F75A-0F68-B0A3-8716-8003722454A9}"/>
              </a:ext>
            </a:extLst>
          </p:cNvPr>
          <p:cNvCxnSpPr>
            <a:cxnSpLocks/>
            <a:endCxn id="94" idx="0"/>
          </p:cNvCxnSpPr>
          <p:nvPr/>
        </p:nvCxnSpPr>
        <p:spPr>
          <a:xfrm rot="10800000" flipV="1">
            <a:off x="1923703" y="4038417"/>
            <a:ext cx="645226" cy="30100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52B09C8D-F25B-5FB0-7B06-CA6C4A8FC65E}"/>
              </a:ext>
            </a:extLst>
          </p:cNvPr>
          <p:cNvCxnSpPr>
            <a:cxnSpLocks/>
          </p:cNvCxnSpPr>
          <p:nvPr/>
        </p:nvCxnSpPr>
        <p:spPr>
          <a:xfrm rot="5400000">
            <a:off x="1787871" y="4706090"/>
            <a:ext cx="271662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B669515-5BD5-AF52-B384-812DEDD84745}"/>
              </a:ext>
            </a:extLst>
          </p:cNvPr>
          <p:cNvCxnSpPr>
            <a:cxnSpLocks/>
          </p:cNvCxnSpPr>
          <p:nvPr/>
        </p:nvCxnSpPr>
        <p:spPr>
          <a:xfrm>
            <a:off x="3248488" y="2760477"/>
            <a:ext cx="0" cy="36999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AA54B1F-2394-94F8-9413-29EE15F20DFC}"/>
              </a:ext>
            </a:extLst>
          </p:cNvPr>
          <p:cNvCxnSpPr>
            <a:cxnSpLocks/>
            <a:endCxn id="81" idx="0"/>
          </p:cNvCxnSpPr>
          <p:nvPr/>
        </p:nvCxnSpPr>
        <p:spPr>
          <a:xfrm rot="5400000">
            <a:off x="3066422" y="3562716"/>
            <a:ext cx="348453" cy="1568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7A97D214-096A-BA03-8211-275063B88613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 flipV="1">
            <a:off x="3555671" y="4918769"/>
            <a:ext cx="894065" cy="92244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C1BCC754-1363-0B28-827A-A25F88FF414D}"/>
              </a:ext>
            </a:extLst>
          </p:cNvPr>
          <p:cNvCxnSpPr>
            <a:cxnSpLocks/>
          </p:cNvCxnSpPr>
          <p:nvPr/>
        </p:nvCxnSpPr>
        <p:spPr>
          <a:xfrm>
            <a:off x="3732123" y="2613595"/>
            <a:ext cx="4101290" cy="79893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6">
            <a:extLst>
              <a:ext uri="{FF2B5EF4-FFF2-40B4-BE49-F238E27FC236}">
                <a16:creationId xmlns:a16="http://schemas.microsoft.com/office/drawing/2014/main" id="{174C6EAF-638B-7E77-15C9-AC0504A3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806" y="3107131"/>
            <a:ext cx="1054064" cy="2891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충전량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입력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1F3E7450-E811-C1B1-E197-13BF13B6F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421" y="4883686"/>
            <a:ext cx="1054064" cy="2891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충전완료 알림</a:t>
            </a:r>
          </a:p>
        </p:txBody>
      </p:sp>
    </p:spTree>
    <p:extLst>
      <p:ext uri="{BB962C8B-B14F-4D97-AF65-F5344CB8AC3E}">
        <p14:creationId xmlns:p14="http://schemas.microsoft.com/office/powerpoint/2010/main" val="4215706320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거래 및 결제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가상지갑에 요금 충전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182983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가상지갑 충전 요청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유저가 가상지갑에 충전을 요청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유저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유저 요청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충전을 위한 데이터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충전량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입력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유저가 얼마를 충전할 것인지 입력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유저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충전값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충전 작업 실행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충전 완료 알림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시스템이 유저에게 충전이 완료되었다고 알림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충전값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충전 완료 후 결과 알림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383853364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거래 및 결제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대여 및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판매금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결제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327132"/>
              </p:ext>
            </p:extLst>
          </p:nvPr>
        </p:nvGraphicFramePr>
        <p:xfrm>
          <a:off x="273050" y="1679104"/>
          <a:ext cx="9359900" cy="4679424"/>
        </p:xfrm>
        <a:graphic>
          <a:graphicData uri="http://schemas.openxmlformats.org/drawingml/2006/table">
            <a:tbl>
              <a:tblPr/>
              <a:tblGrid>
                <a:gridCol w="100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대여자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 보증금을 걸고 거래를 진행 한 후 회원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공유자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이득을 취할 수 있게 도와주는 결제 기능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대여자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회원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공유자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명시한 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대여금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보증금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시스템에 결제함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대여자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 회원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공유자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상호 합의된 방법으로 거래한 이후 반납과정을 수행함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시스템이 반납완료를 확인하면 회원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대여자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보증금에서 대여금을 제외한 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지급하고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공유자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대여금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지급함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이때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대여기간별 금액 차감이 적용되어 일정 대여기간이 지났다면 회원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대여자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보증금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대여기간별 금액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차감량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만큼의 보증금을 지급함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공유자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옷 가치 보존을 위한 안전장치로써 기능한다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공유자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대여자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거래를 통해 편리하게 이점을 취할 수 있도록 규칙을 제공한다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 err="1"/>
              <a:t>개요서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440302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743272"/>
              </p:ext>
            </p:extLst>
          </p:nvPr>
        </p:nvGraphicFramePr>
        <p:xfrm>
          <a:off x="273050" y="1694949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264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376172" y="2285109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결제 시작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08" y="2923590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대여금 전달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831543" y="2581339"/>
            <a:ext cx="0" cy="3422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416" y="4413274"/>
            <a:ext cx="1125277" cy="26515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회원</a:t>
            </a: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(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공유자</a:t>
            </a: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)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가 결제대금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받기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622" y="3849890"/>
            <a:ext cx="1023694" cy="1117433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회원정보 </a:t>
            </a: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417" y="5003234"/>
            <a:ext cx="1125276" cy="26257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회원</a:t>
            </a: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(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대여자</a:t>
            </a: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)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가 보증금 </a:t>
            </a:r>
            <a:r>
              <a:rPr kumimoji="0" lang="ko-KR" altLang="en-US" sz="9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반환받기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1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110" y="3475537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반납 완료 여부 확인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2216696" y="5909029"/>
            <a:ext cx="1300280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결제 종료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</p:cNvCxnSpPr>
          <p:nvPr/>
        </p:nvCxnSpPr>
        <p:spPr>
          <a:xfrm>
            <a:off x="1592959" y="4682981"/>
            <a:ext cx="0" cy="3192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320" y="4016273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5790" y="4019768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거래 및 결제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대여 및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판매금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결제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51DA662E-21B5-4EA0-A10B-D77DD3CEF443}"/>
              </a:ext>
            </a:extLst>
          </p:cNvPr>
          <p:cNvCxnSpPr>
            <a:cxnSpLocks/>
            <a:stCxn id="81" idx="3"/>
            <a:endCxn id="93" idx="0"/>
          </p:cNvCxnSpPr>
          <p:nvPr/>
        </p:nvCxnSpPr>
        <p:spPr>
          <a:xfrm>
            <a:off x="3516976" y="3755373"/>
            <a:ext cx="699290" cy="26090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E357A931-D578-4576-9343-DED46D7ED559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2216693" y="5134521"/>
            <a:ext cx="432051" cy="77450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A0E3C09-A8A1-34F6-0956-F8A3E46588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84651" y="3751727"/>
            <a:ext cx="561462" cy="28348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8208236-02A6-0531-2536-4DCD9E162237}"/>
              </a:ext>
            </a:extLst>
          </p:cNvPr>
          <p:cNvCxnSpPr>
            <a:cxnSpLocks/>
          </p:cNvCxnSpPr>
          <p:nvPr/>
        </p:nvCxnSpPr>
        <p:spPr>
          <a:xfrm>
            <a:off x="1584651" y="4241138"/>
            <a:ext cx="0" cy="16746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">
            <a:extLst>
              <a:ext uri="{FF2B5EF4-FFF2-40B4-BE49-F238E27FC236}">
                <a16:creationId xmlns:a16="http://schemas.microsoft.com/office/drawing/2014/main" id="{C25FD0BD-9035-3304-CE84-2F5608936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158" y="4659495"/>
            <a:ext cx="1198842" cy="30782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전체 보증금 회원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(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공유자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)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에게 반환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432AA80-68F5-E5FC-B830-C26EB7653A32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4216266" y="4233670"/>
            <a:ext cx="0" cy="3733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09F6E762-2065-5CC1-E413-7F64BC26DDE6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3152800" y="4813409"/>
            <a:ext cx="601358" cy="109365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FAAEF25-BC01-87E9-8011-11E49C2F061B}"/>
              </a:ext>
            </a:extLst>
          </p:cNvPr>
          <p:cNvCxnSpPr>
            <a:cxnSpLocks/>
            <a:stCxn id="6" idx="2"/>
            <a:endCxn id="81" idx="0"/>
          </p:cNvCxnSpPr>
          <p:nvPr/>
        </p:nvCxnSpPr>
        <p:spPr>
          <a:xfrm>
            <a:off x="2831543" y="3193297"/>
            <a:ext cx="0" cy="28224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F645C70-0B89-2065-1A6A-0A539483E703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3516976" y="4678431"/>
            <a:ext cx="4564646" cy="137871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53589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거래 및 결제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대여 및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판매금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결제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012547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대여금 전달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시스템에게 회원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대여자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의 가상지갑에 있는 금액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보증금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+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대여금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 회원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공유자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가 명시한 만큼 전달됨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대여자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보증금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+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대여금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보증금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+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대여금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맑은 고딕" pitchFamily="50" charset="-127"/>
                        </a:rPr>
                        <a:t>회원</a:t>
                      </a:r>
                      <a:r>
                        <a:rPr kumimoji="0" lang="en-US" altLang="ko-KR" sz="11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맑은 고딕" pitchFamily="50" charset="-127"/>
                        </a:rPr>
                        <a:t>공유자</a:t>
                      </a:r>
                      <a:r>
                        <a:rPr kumimoji="0" lang="en-US" altLang="ko-KR" sz="11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맑은 고딕" pitchFamily="50" charset="-127"/>
                        </a:rPr>
                        <a:t>에게 대여금 지급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반납완료 시점에 시스템이 회원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공유자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에게 대여금을 지급함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보증금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+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대여금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대여금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맑은 고딕" pitchFamily="50" charset="-127"/>
                        </a:rPr>
                        <a:t>회원</a:t>
                      </a:r>
                      <a:r>
                        <a:rPr kumimoji="0" lang="en-US" altLang="ko-KR" sz="11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맑은 고딕" pitchFamily="50" charset="-127"/>
                        </a:rPr>
                        <a:t>대여자</a:t>
                      </a:r>
                      <a:r>
                        <a:rPr kumimoji="0" lang="en-US" altLang="ko-KR" sz="11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맑은 고딕" pitchFamily="50" charset="-127"/>
                        </a:rPr>
                        <a:t>에게 보증금 반환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대여자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는 금액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보증금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-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대여금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을 반환 받음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대여자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의 대여기간에 따라 보증금이 일정 금액 차감될 수 있음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보증금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+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대여금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보증금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-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대여금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kern="0" dirty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전체 보증금 회원</a:t>
                      </a:r>
                      <a:r>
                        <a:rPr kumimoji="0" lang="en-US" altLang="ko-KR" sz="1100" b="0" kern="0" dirty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100" b="0" kern="0" dirty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공유자</a:t>
                      </a:r>
                      <a:r>
                        <a:rPr kumimoji="0" lang="en-US" altLang="ko-KR" sz="1100" b="0" kern="0" dirty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100" b="0" kern="0" dirty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에게 반환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공유자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가 옷을 반납 받지 못했다면 회원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공유자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가 명시한 만큼의 보증금을 전액 지급받음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보증금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+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대여금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보증금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41095418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p10"/>
          <p:cNvGraphicFramePr/>
          <p:nvPr/>
        </p:nvGraphicFramePr>
        <p:xfrm>
          <a:off x="273050" y="764704"/>
          <a:ext cx="9359875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옷빌리지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9" name="Google Shape;109;p10"/>
          <p:cNvGraphicFramePr/>
          <p:nvPr/>
        </p:nvGraphicFramePr>
        <p:xfrm>
          <a:off x="273050" y="1679104"/>
          <a:ext cx="9359900" cy="4625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설명</a:t>
                      </a:r>
                      <a:endParaRPr dirty="0"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1.개요</a:t>
                      </a:r>
                      <a:endParaRPr sz="9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9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회원가입을 하여 </a:t>
                      </a:r>
                      <a:r>
                        <a:rPr lang="ko-KR" altLang="en-US" sz="9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회원의</a:t>
                      </a:r>
                      <a:r>
                        <a:rPr lang="ko-KR" sz="9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기능을 가능하게 하는 프로세스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9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주요사항  </a:t>
                      </a:r>
                      <a:endParaRPr sz="9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457200" marR="0" lvl="0" indent="-292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SzPts val="1000"/>
                        <a:buFont typeface="Malgun Gothic"/>
                        <a:buAutoNum type="arabicParenR"/>
                      </a:pPr>
                      <a:r>
                        <a:rPr lang="ko-KR" sz="9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약관 동의</a:t>
                      </a: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9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약관 출력 후 동의하지 않으면 다음 단계 진행 불가</a:t>
                      </a:r>
                      <a:endParaRPr sz="9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2)     아이디는 영문자, 숫자조합으로 15글자이하로 가능하고 아이디 중복이 제한된다.</a:t>
                      </a:r>
                      <a:endParaRPr sz="9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 비밀번호는 대소문자구분 영문자, 숫자조합으로 8글자 이상~20글자 이하로 제한된다.</a:t>
                      </a:r>
                      <a:endParaRPr sz="9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3)     입력</a:t>
                      </a:r>
                      <a:r>
                        <a:rPr lang="en-US" altLang="ko-KR" sz="9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9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받은 비밀번호를 한번 더 입력하여 일치하는지 확인한다.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350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</a:t>
                      </a:r>
                      <a:r>
                        <a:rPr lang="ko-KR" sz="1100" b="1" i="0" u="sng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To-Be</a:t>
                      </a: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11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85750" marR="0" lvl="0" indent="-28575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회원에게 회원가입을 할 수 있게 한다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endParaRPr sz="900" dirty="0">
                        <a:latin typeface="+mn-ea"/>
                        <a:ea typeface="+mn-ea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Google Shape;110;p10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공유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회원간 채팅 기능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32725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회원간 채팅 기능을 수행하는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채팅 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회원간 채팅 내용에 대한 송신과 수신이 수행되는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사진 처리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기존 검색에 있는 사진 이외의 사진이나 동영상의 데이터를 채팅을 통해서 요청하는 것 수행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3)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 기능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대여자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회원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공유자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에게 채팅을 하고자 알림을 요청함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4)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연락처 정보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전화번호와 위치 정보를 전달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5)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채팅 내용 보관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회원간 채팅 내용을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보관한다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회원간 용이한 소통을 위해 채팅을 제공한다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 err="1"/>
              <a:t>개요서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321352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85837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192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085158" y="241996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채팅 시작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008" y="2419961"/>
            <a:ext cx="973797" cy="3132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알림 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995900" y="2576589"/>
            <a:ext cx="812108" cy="69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8572" y="3900727"/>
            <a:ext cx="986219" cy="25704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채팅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6794" y="4724059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회원정보 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7481" y="4590276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연락처 정보 제공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3BB96834-1E58-40BA-AC79-BFD2E21D7D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32408" y="4954646"/>
            <a:ext cx="4037130" cy="50304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공유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회원간 채팅 기능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306" y="3040042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회원 확인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59" name="Rectangle 6">
            <a:extLst>
              <a:ext uri="{FF2B5EF4-FFF2-40B4-BE49-F238E27FC236}">
                <a16:creationId xmlns:a16="http://schemas.microsoft.com/office/drawing/2014/main" id="{F6B0F9FB-9A28-4519-B032-BCEC47697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090" y="4589078"/>
            <a:ext cx="967270" cy="2699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사진 처리</a:t>
            </a:r>
          </a:p>
        </p:txBody>
      </p:sp>
      <p:sp>
        <p:nvSpPr>
          <p:cNvPr id="60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306" y="4449983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채팅</a:t>
            </a:r>
            <a:r>
              <a:rPr lang="en-US" altLang="ko-KR" sz="900" b="0" dirty="0">
                <a:latin typeface="+mn-lt"/>
                <a:ea typeface="+mn-ea"/>
              </a:rPr>
              <a:t> </a:t>
            </a:r>
            <a:r>
              <a:rPr lang="ko-KR" altLang="en-US" sz="900" b="0" dirty="0">
                <a:latin typeface="+mn-lt"/>
                <a:ea typeface="+mn-ea"/>
              </a:rPr>
              <a:t>기능</a:t>
            </a:r>
            <a:endParaRPr lang="en-US" altLang="ko-KR" sz="900" b="0" dirty="0">
              <a:latin typeface="+mn-lt"/>
              <a:ea typeface="+mn-ea"/>
            </a:endParaRPr>
          </a:p>
        </p:txBody>
      </p:sp>
      <p:cxnSp>
        <p:nvCxnSpPr>
          <p:cNvPr id="41" name="직선 화살표 연결선 40"/>
          <p:cNvCxnSpPr>
            <a:endCxn id="35" idx="0"/>
          </p:cNvCxnSpPr>
          <p:nvPr/>
        </p:nvCxnSpPr>
        <p:spPr>
          <a:xfrm>
            <a:off x="3292739" y="2733216"/>
            <a:ext cx="0" cy="30682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5" idx="2"/>
          </p:cNvCxnSpPr>
          <p:nvPr/>
        </p:nvCxnSpPr>
        <p:spPr>
          <a:xfrm>
            <a:off x="3292739" y="3599714"/>
            <a:ext cx="0" cy="30101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292739" y="4170433"/>
            <a:ext cx="0" cy="2896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2169360" y="4728748"/>
            <a:ext cx="43794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60" idx="3"/>
          </p:cNvCxnSpPr>
          <p:nvPr/>
        </p:nvCxnSpPr>
        <p:spPr>
          <a:xfrm flipV="1">
            <a:off x="3978172" y="4728748"/>
            <a:ext cx="429309" cy="10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3292739" y="5009655"/>
            <a:ext cx="0" cy="2896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6">
            <a:extLst>
              <a:ext uri="{FF2B5EF4-FFF2-40B4-BE49-F238E27FC236}">
                <a16:creationId xmlns:a16="http://schemas.microsoft.com/office/drawing/2014/main" id="{F6B0F9FB-9A28-4519-B032-BCEC47697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071" y="5299332"/>
            <a:ext cx="879336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채팅 내용 보관</a:t>
            </a:r>
          </a:p>
        </p:txBody>
      </p:sp>
      <p:cxnSp>
        <p:nvCxnSpPr>
          <p:cNvPr id="69" name="직선 연결선 68"/>
          <p:cNvCxnSpPr>
            <a:stCxn id="35" idx="3"/>
          </p:cNvCxnSpPr>
          <p:nvPr/>
        </p:nvCxnSpPr>
        <p:spPr>
          <a:xfrm>
            <a:off x="3978172" y="3319878"/>
            <a:ext cx="91294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V="1">
            <a:off x="4891116" y="2568076"/>
            <a:ext cx="0" cy="75180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6" idx="3"/>
          </p:cNvCxnSpPr>
          <p:nvPr/>
        </p:nvCxnSpPr>
        <p:spPr>
          <a:xfrm flipH="1">
            <a:off x="3781805" y="2568076"/>
            <a:ext cx="1109311" cy="85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1685725" y="4029249"/>
            <a:ext cx="0" cy="55983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1685725" y="4029249"/>
            <a:ext cx="107284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순서도: 수행의 시작/종료 103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835049" y="584097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메인 화면</a:t>
            </a: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3302246" y="5569039"/>
            <a:ext cx="0" cy="2896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4891116" y="4029249"/>
            <a:ext cx="0" cy="55982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3744791" y="4029249"/>
            <a:ext cx="114632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64">
            <a:extLst>
              <a:ext uri="{FF2B5EF4-FFF2-40B4-BE49-F238E27FC236}">
                <a16:creationId xmlns:a16="http://schemas.microsoft.com/office/drawing/2014/main" id="{3BB96834-1E58-40BA-AC79-BFD2E21D7D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74750" y="3750220"/>
            <a:ext cx="2402044" cy="101001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0880" y="3112354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34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775" y="3590241"/>
            <a:ext cx="238073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36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111" y="4527714"/>
            <a:ext cx="238073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37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982" y="4507788"/>
            <a:ext cx="238073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38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446" y="5018454"/>
            <a:ext cx="238073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2" name="AutoShape 48">
            <a:extLst>
              <a:ext uri="{FF2B5EF4-FFF2-40B4-BE49-F238E27FC236}">
                <a16:creationId xmlns:a16="http://schemas.microsoft.com/office/drawing/2014/main" id="{200F52BB-0B69-A6E9-9CE5-10A2CE1FB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6399" y="3566795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지도 </a:t>
            </a:r>
            <a:r>
              <a:rPr kumimoji="0" lang="en-US" altLang="ko-KR" sz="11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API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273911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공유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회원간 채팅 기능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500061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알림 요청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공유자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에게 채팅을 위한 알림을 요청한다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대여자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통보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채팅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회원간 채팅을 수행한다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채팅 요청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채팅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사진 처리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사진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이미지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또는 동영상을 전송하는 기능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공유자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사진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또는 동영상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선택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선택된 사진 또는 동영상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연락처 정보 제공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회원간 전화 번호와 위치 정보를 제공하는 기능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동의 여부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위치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채팅 내용 보관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회원간 채팅 내용을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보관한다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채팅 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채팅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968764098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공유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옷걸이 평가 제공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72458"/>
              </p:ext>
            </p:extLst>
          </p:nvPr>
        </p:nvGraphicFramePr>
        <p:xfrm>
          <a:off x="273050" y="1679104"/>
          <a:ext cx="9359900" cy="5212824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회원 간 거래 후 만족도를 평가하는 설문 조사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상품의 품질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설명 및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옷의 상태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깨끗함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퀄리티 등 서비스의 전반적인 품질에 대한 평가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거래의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원활성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거래 과정이 원활하게 진행되었는지 평가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3)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의사 소통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공유자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회원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대여자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사이의 의사소통에 대한 만족도를 평가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4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신뢰성과 안정성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회원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공유자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신뢰성과 옷이 안전하게 보관되고 전달되었는 지에 대한 평가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5)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가격과 가치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회원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공유자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가격 정책이 합리적인지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제공된 옷의 가치에 비해 만족스러운 가격인지 평가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6)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개선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회원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공유자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회원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대여자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모두가 개선할 수 있는 사항에 대한 피드백을 포함하여 평가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7"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옷걸이 평가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위의 항목들에 대한 종합적인 서비스에 대한 평가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관리자에게 회원간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거래후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만족도를 제공한다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고객의 개선 사항을 반영하여 보다 나은 서비스를 제공한다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 err="1"/>
              <a:t>개요서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443161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531858"/>
              </p:ext>
            </p:extLst>
          </p:nvPr>
        </p:nvGraphicFramePr>
        <p:xfrm>
          <a:off x="292192" y="1781863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192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280102" y="2470907"/>
            <a:ext cx="1117433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옷걸이 평가</a:t>
            </a:r>
          </a:p>
        </p:txBody>
      </p:sp>
      <p:sp>
        <p:nvSpPr>
          <p:cNvPr id="24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760" y="3882455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회원정보 </a:t>
            </a:r>
            <a:r>
              <a:rPr kumimoji="0" lang="en-US" altLang="ko-KR" sz="1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공유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옷걸이 평가 제공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1" name="직선 화살표 연결선 40"/>
          <p:cNvCxnSpPr/>
          <p:nvPr/>
        </p:nvCxnSpPr>
        <p:spPr>
          <a:xfrm flipH="1">
            <a:off x="2835318" y="2777343"/>
            <a:ext cx="1" cy="51482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순서도: 수행의 시작/종료 103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503518" y="2706481"/>
            <a:ext cx="1090800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메인 화면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102" y="3282217"/>
            <a:ext cx="1087585" cy="3132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90000" lvl="0" eaLnBrk="0" latinLnBrk="0" hangingPunct="0">
              <a:buClr>
                <a:schemeClr val="bg2"/>
              </a:buClr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상품의 품질</a:t>
            </a:r>
            <a:endParaRPr kumimoji="0" lang="ko-KR" altLang="en-US" sz="900" b="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203" y="4079254"/>
            <a:ext cx="1080120" cy="3132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90000" lvl="0" eaLnBrk="0" latinLnBrk="0" hangingPunct="0">
              <a:buClr>
                <a:schemeClr val="bg2"/>
              </a:buClr>
            </a:pP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거래의 </a:t>
            </a:r>
            <a:r>
              <a:rPr kumimoji="0"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원활성</a:t>
            </a:r>
            <a:endParaRPr kumimoji="0" lang="en-US" altLang="ko-KR" sz="900" b="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025" y="4912965"/>
            <a:ext cx="1076493" cy="3132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90000" lvl="0" eaLnBrk="0" latinLnBrk="0" hangingPunct="0">
              <a:buClr>
                <a:schemeClr val="bg2"/>
              </a:buClr>
              <a:defRPr/>
            </a:pP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의사 소통</a:t>
            </a:r>
            <a:endParaRPr kumimoji="0" lang="en-US" altLang="ko-KR" sz="900" b="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203" y="5731682"/>
            <a:ext cx="1077315" cy="3132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defTabSz="179388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신뢰성과 안정성</a:t>
            </a:r>
            <a:endParaRPr kumimoji="0"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518" y="5311398"/>
            <a:ext cx="1117284" cy="3132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90000" lvl="0" eaLnBrk="0" latinLnBrk="0" hangingPunct="0">
              <a:buClr>
                <a:schemeClr val="bg2"/>
              </a:buClr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5.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가격과 가치</a:t>
            </a:r>
            <a:endParaRPr kumimoji="0"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518" y="4485107"/>
            <a:ext cx="1090800" cy="3132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90000" lvl="0" eaLnBrk="0" latinLnBrk="0" hangingPunct="0">
              <a:buClr>
                <a:schemeClr val="bg2"/>
              </a:buClr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6.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개선 사항</a:t>
            </a:r>
            <a:endParaRPr kumimoji="0"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518" y="3618783"/>
            <a:ext cx="1090800" cy="3132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90000" lvl="0" eaLnBrk="0" latinLnBrk="0" hangingPunct="0">
              <a:buClr>
                <a:schemeClr val="bg2"/>
              </a:buClr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rPr>
              <a:t>7. </a:t>
            </a:r>
            <a:r>
              <a:rPr kumimoji="0" lang="ko-KR" altLang="en-US" sz="900" b="0" dirty="0">
                <a:latin typeface="+mj-ea"/>
                <a:ea typeface="+mj-ea"/>
              </a:rPr>
              <a:t>옷걸이 평가</a:t>
            </a:r>
            <a:endParaRPr kumimoji="0" lang="en-US" altLang="ko-KR" sz="900" b="0" dirty="0">
              <a:latin typeface="+mj-ea"/>
              <a:ea typeface="+mj-ea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2835318" y="3569109"/>
            <a:ext cx="1" cy="51482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2827345" y="4410891"/>
            <a:ext cx="1" cy="51482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2822859" y="5227914"/>
            <a:ext cx="1" cy="51482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361518" y="5914672"/>
            <a:ext cx="1698151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5048918" y="5624653"/>
            <a:ext cx="0" cy="29002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5062160" y="4786080"/>
            <a:ext cx="0" cy="51480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5048918" y="3924143"/>
            <a:ext cx="0" cy="5609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endCxn id="24" idx="2"/>
          </p:cNvCxnSpPr>
          <p:nvPr/>
        </p:nvCxnSpPr>
        <p:spPr>
          <a:xfrm>
            <a:off x="5594318" y="3801689"/>
            <a:ext cx="2279442" cy="277565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38" idx="0"/>
          </p:cNvCxnSpPr>
          <p:nvPr/>
        </p:nvCxnSpPr>
        <p:spPr>
          <a:xfrm flipV="1">
            <a:off x="5048918" y="3038743"/>
            <a:ext cx="0" cy="5800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19203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공유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옷걸이 평가 제공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050890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상품의 품질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설명 및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옷의 상태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깨끗함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퀄리티 등 서비스의 전반적인 품질에 대한 평가를 요청한다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TAG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선택된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TAG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거래의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원활성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거래 과정이 원활하게 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진행되었는지에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대한 평가를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요청한다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TAG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선택된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TAG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의사 소통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회원간 의사소통에 대한 만족도 평가를 요청한다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TAG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선택된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TAG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신뢰성과 안정성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공유자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신뢰성과 옷이 안전하게 보관되고 전달되었는 지에 대한 평가를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요청한다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TAG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선택된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TAG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가격과 가치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제공된 옷의 가치에 비해 만족스러운 가격인지 평가를 요청한다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TAG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선택된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TAG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개선 사항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개선할 수 있는 사항에 대한 의견을 요청한다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의견 요청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의견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옷걸이 평가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위의 항목들에 대한 서비스의 종합적인 평가를 요청한다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TAG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선택된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TAG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1299445184"/>
      </p:ext>
    </p:extLst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공유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블랙리스트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/>
        </p:nvGraphicFramePr>
        <p:xfrm>
          <a:off x="273050" y="1679104"/>
          <a:ext cx="9359900" cy="4877544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불공정한 거래나 문제가 발생한 회원들을 제한하는 목적으로  해당 사항들을 투명하게 공유하고 보관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블랙리스트 조건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블랙리스트에 등재되기 위한 최소한의 조건을 명확히 정의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문제의 종류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어떤 종류의 문제가 발생했는지 구체적으로 기록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3)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증거물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문제가 발생했음을 입증할 수 있는 증거물을 수집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4)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중재 및 문제 해결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문제를 중재하거나 해결하기 위해 시도한 사항을 기록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5)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 보안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블랙리스트에 등재된 정보는 개인정보 보호를  준수하여 안전하게 관리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6)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철회 및 재심의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자신의 행동을 개선하여 재심의를 요청할 수 있는 방안을 마련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향후에 추가로 불공정한 거래가 발생하지 않도록 고객을 관리하는데 목표가 있다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블랙리스트의 정의 및 사례를 공유하여 추가 블랙리스트 발생률을 줄이고자 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 err="1"/>
              <a:t>개요서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738192"/>
      </p:ext>
    </p:extLst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2853"/>
              </p:ext>
            </p:extLst>
          </p:nvPr>
        </p:nvGraphicFramePr>
        <p:xfrm>
          <a:off x="292192" y="1781863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192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 및 관리자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668043" y="4028069"/>
            <a:ext cx="1117433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블랙리스트</a:t>
            </a:r>
          </a:p>
        </p:txBody>
      </p:sp>
      <p:sp>
        <p:nvSpPr>
          <p:cNvPr id="24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760" y="3882455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회원정보 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공유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블랙리스트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547" y="3250993"/>
            <a:ext cx="1076493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블랙리스트 요청</a:t>
            </a:r>
            <a:endParaRPr lang="en-US" altLang="ko-KR" sz="900" b="0" dirty="0">
              <a:latin typeface="+mn-lt"/>
              <a:ea typeface="+mn-ea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2886794" y="3000456"/>
            <a:ext cx="1" cy="2761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순서도: 수행의 시작/종료 103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503518" y="2706481"/>
            <a:ext cx="1090800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메인 화면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570" y="4019557"/>
            <a:ext cx="1087585" cy="3132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defTabSz="179388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2.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문제의 종류</a:t>
            </a:r>
            <a:endParaRPr kumimoji="0"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570" y="4637397"/>
            <a:ext cx="1080120" cy="3132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defTabSz="179388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증거물 확인</a:t>
            </a:r>
            <a:endParaRPr kumimoji="0"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548" y="2687768"/>
            <a:ext cx="1076493" cy="3132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defTabSz="179388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블랙리스트 조건</a:t>
            </a:r>
            <a:endParaRPr kumimoji="0"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600" y="5333027"/>
            <a:ext cx="1144822" cy="3132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defTabSz="179388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중재 및 문제 해결</a:t>
            </a:r>
            <a:endParaRPr kumimoji="0"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518" y="4621355"/>
            <a:ext cx="1117284" cy="3132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90000" lvl="0" algn="ctr" eaLnBrk="0" latinLnBrk="0" hangingPunct="0">
              <a:buClr>
                <a:schemeClr val="bg2"/>
              </a:buClr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5.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보안</a:t>
            </a:r>
            <a:endParaRPr kumimoji="0"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76" y="2354030"/>
            <a:ext cx="1090800" cy="3132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90000" lvl="0" algn="ctr" eaLnBrk="0" latinLnBrk="0" hangingPunct="0">
              <a:buClr>
                <a:schemeClr val="bg2"/>
              </a:buClr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6.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철회 및 재심의</a:t>
            </a:r>
            <a:endParaRPr kumimoji="0" lang="en-US" altLang="ko-KR" sz="900" b="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cxnSp>
        <p:nvCxnSpPr>
          <p:cNvPr id="23" name="직선 화살표 연결선 22"/>
          <p:cNvCxnSpPr>
            <a:stCxn id="34" idx="0"/>
          </p:cNvCxnSpPr>
          <p:nvPr/>
        </p:nvCxnSpPr>
        <p:spPr>
          <a:xfrm flipV="1">
            <a:off x="5107011" y="4942207"/>
            <a:ext cx="0" cy="39082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endCxn id="24" idx="2"/>
          </p:cNvCxnSpPr>
          <p:nvPr/>
        </p:nvCxnSpPr>
        <p:spPr>
          <a:xfrm flipV="1">
            <a:off x="5612557" y="4079254"/>
            <a:ext cx="2261203" cy="72417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5107011" y="3000456"/>
            <a:ext cx="0" cy="162996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886793" y="3818126"/>
            <a:ext cx="2" cy="1934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2893510" y="4341257"/>
            <a:ext cx="3733" cy="30458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66" y="5231264"/>
            <a:ext cx="1076493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중재 요청</a:t>
            </a:r>
            <a:endParaRPr lang="en-US" altLang="ko-KR" sz="900" b="0" dirty="0">
              <a:latin typeface="+mn-lt"/>
              <a:ea typeface="+mn-ea"/>
            </a:endParaRPr>
          </a:p>
        </p:txBody>
      </p:sp>
      <p:cxnSp>
        <p:nvCxnSpPr>
          <p:cNvPr id="11" name="꺾인 연결선 10"/>
          <p:cNvCxnSpPr>
            <a:stCxn id="60" idx="3"/>
          </p:cNvCxnSpPr>
          <p:nvPr/>
        </p:nvCxnSpPr>
        <p:spPr>
          <a:xfrm flipV="1">
            <a:off x="3425040" y="2854596"/>
            <a:ext cx="1078478" cy="676233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2893510" y="4942207"/>
            <a:ext cx="3733" cy="30458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endCxn id="33" idx="1"/>
          </p:cNvCxnSpPr>
          <p:nvPr/>
        </p:nvCxnSpPr>
        <p:spPr>
          <a:xfrm rot="5400000" flipH="1" flipV="1">
            <a:off x="1289120" y="2972313"/>
            <a:ext cx="1187344" cy="93151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1064568" y="2667285"/>
            <a:ext cx="0" cy="136078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785476" y="2516316"/>
            <a:ext cx="332153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5107011" y="2510657"/>
            <a:ext cx="0" cy="1958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374" y="3797237"/>
            <a:ext cx="238073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39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7590" y="3313798"/>
            <a:ext cx="238073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42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374" y="5781171"/>
            <a:ext cx="238073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892374" y="5807017"/>
            <a:ext cx="0" cy="3196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892374" y="6126659"/>
            <a:ext cx="221463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107011" y="5646282"/>
            <a:ext cx="0" cy="480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5" idx="3"/>
            <a:endCxn id="36" idx="1"/>
          </p:cNvCxnSpPr>
          <p:nvPr/>
        </p:nvCxnSpPr>
        <p:spPr>
          <a:xfrm flipV="1">
            <a:off x="3421059" y="4777983"/>
            <a:ext cx="1082459" cy="733117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925" y="5280097"/>
            <a:ext cx="238073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32450820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628254"/>
              </p:ext>
            </p:extLst>
          </p:nvPr>
        </p:nvGraphicFramePr>
        <p:xfrm>
          <a:off x="273050" y="764705"/>
          <a:ext cx="9359900" cy="90600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6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6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공유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블랙리스트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252863"/>
              </p:ext>
            </p:extLst>
          </p:nvPr>
        </p:nvGraphicFramePr>
        <p:xfrm>
          <a:off x="272481" y="1861603"/>
          <a:ext cx="9361041" cy="4543487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59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8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블랙리스트 조건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블랙리스트에 등재되기 위한 최소한의 조건 및 정의를 명확히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알린다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블랙리스트 요청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조건 및 정의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8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문제의 종류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어떤 종류의 문제가 발생했는지 구체적으로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요청한다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문제 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문제 발생 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8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증거물 확인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문제가 발생했음을 입증할 수 있는 증거물을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요청한다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사진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메일 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증거물 자료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8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중재 및 문제 해결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문제를 중재하거나 해결하기 위해 시도한 사항을 기록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중재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중재 기록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 보안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블랙리스트에 등재된 정보는 개인정보 보호를  준수하여 안전하게 관리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및 보관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증거물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증거물 자료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78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철회 및 재심의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자신의 행동을 개선하여 재심의를 요청할 수 있는 방안을 마련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재심의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재심의 결과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78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1510963030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72648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회원정보관리 및 편의성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2.5.1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800387"/>
              </p:ext>
            </p:extLst>
          </p:nvPr>
        </p:nvGraphicFramePr>
        <p:xfrm>
          <a:off x="273050" y="1700808"/>
          <a:ext cx="9359900" cy="493712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6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회원이 회원정보를 관리할 수 있다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회원정보 확인 및 수정을 위해 로그인 상태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 상태가 아닐 시 로그인 팝업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2)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회원정보를 수정할 때 비밀번호 재확인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비밀번호가 틀렸을 시 비밀번호 재입력 팝업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3)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회원정보를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회원정보 선택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4)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회원정보를 수정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회원정보 수정 선택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5)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수정된 회원정보를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수정된 회원정보를 확인 가능한 페이지 출력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171450" marR="0" lvl="0" indent="-17145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0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회원이 회원정보를 관리할 수 있다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 err="1"/>
              <a:t>개요서</a:t>
            </a:r>
            <a:endParaRPr lang="ko-KR" altLang="en-US" dirty="0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11"/>
          <p:cNvGraphicFramePr/>
          <p:nvPr>
            <p:extLst>
              <p:ext uri="{D42A27DB-BD31-4B8C-83A1-F6EECF244321}">
                <p14:modId xmlns:p14="http://schemas.microsoft.com/office/powerpoint/2010/main" val="311414325"/>
              </p:ext>
            </p:extLst>
          </p:nvPr>
        </p:nvGraphicFramePr>
        <p:xfrm>
          <a:off x="273050" y="1705112"/>
          <a:ext cx="9361050" cy="4680525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15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</a:rPr>
                        <a:t>회원</a:t>
                      </a:r>
                      <a:endParaRPr b="1" dirty="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 b="1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6" name="Google Shape;116;p11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7" name="Google Shape;117;p11"/>
          <p:cNvGraphicFramePr/>
          <p:nvPr/>
        </p:nvGraphicFramePr>
        <p:xfrm>
          <a:off x="273050" y="764704"/>
          <a:ext cx="9359900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옷빌리지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8" name="Google Shape;118;p11"/>
          <p:cNvSpPr/>
          <p:nvPr/>
        </p:nvSpPr>
        <p:spPr>
          <a:xfrm>
            <a:off x="564900" y="2214450"/>
            <a:ext cx="1246212" cy="440640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dirty="0">
                <a:latin typeface="+mn-ea"/>
                <a:ea typeface="+mn-ea"/>
              </a:rPr>
              <a:t>1.</a:t>
            </a:r>
            <a:r>
              <a:rPr lang="ko-KR" sz="900" b="0" dirty="0">
                <a:latin typeface="+mn-ea"/>
                <a:ea typeface="+mn-ea"/>
              </a:rPr>
              <a:t>회원가입</a:t>
            </a:r>
            <a:br>
              <a:rPr lang="ko-KR" sz="900" b="0" dirty="0">
                <a:latin typeface="+mn-ea"/>
                <a:ea typeface="+mn-ea"/>
              </a:rPr>
            </a:br>
            <a:r>
              <a:rPr lang="ko-KR" sz="900" b="0" dirty="0">
                <a:latin typeface="+mn-ea"/>
                <a:ea typeface="+mn-ea"/>
              </a:rPr>
              <a:t>2.1.1</a:t>
            </a:r>
            <a:endParaRPr sz="900" b="0" dirty="0">
              <a:latin typeface="+mn-ea"/>
              <a:ea typeface="+mn-ea"/>
            </a:endParaRPr>
          </a:p>
        </p:txBody>
      </p:sp>
      <p:sp>
        <p:nvSpPr>
          <p:cNvPr id="119" name="Google Shape;119;p11"/>
          <p:cNvSpPr/>
          <p:nvPr/>
        </p:nvSpPr>
        <p:spPr>
          <a:xfrm>
            <a:off x="422400" y="2999675"/>
            <a:ext cx="1531200" cy="802200"/>
          </a:xfrm>
          <a:prstGeom prst="diamond">
            <a:avLst/>
          </a:prstGeom>
          <a:solidFill>
            <a:schemeClr val="lt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dirty="0">
                <a:latin typeface="+mn-ea"/>
                <a:ea typeface="+mn-ea"/>
              </a:rPr>
              <a:t>2.</a:t>
            </a:r>
            <a:r>
              <a:rPr lang="ko-KR" sz="900" b="0" dirty="0">
                <a:latin typeface="+mn-ea"/>
                <a:ea typeface="+mn-ea"/>
              </a:rPr>
              <a:t>이용약관,</a:t>
            </a:r>
            <a:endParaRPr sz="900" b="0" dirty="0">
              <a:latin typeface="+mn-ea"/>
              <a:ea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dirty="0">
                <a:latin typeface="+mn-ea"/>
                <a:ea typeface="+mn-ea"/>
              </a:rPr>
              <a:t>정보제공 동의</a:t>
            </a:r>
            <a:endParaRPr sz="900" b="0" dirty="0">
              <a:latin typeface="+mn-ea"/>
              <a:ea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120" name="Google Shape;120;p11"/>
          <p:cNvSpPr/>
          <p:nvPr/>
        </p:nvSpPr>
        <p:spPr>
          <a:xfrm>
            <a:off x="564900" y="5241400"/>
            <a:ext cx="1246200" cy="55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dirty="0">
                <a:latin typeface="+mn-ea"/>
                <a:ea typeface="+mn-ea"/>
              </a:rPr>
              <a:t>4.</a:t>
            </a:r>
            <a:r>
              <a:rPr lang="ko-KR" sz="900" b="0" dirty="0">
                <a:latin typeface="+mn-ea"/>
                <a:ea typeface="+mn-ea"/>
              </a:rPr>
              <a:t>아이디 입력</a:t>
            </a:r>
            <a:endParaRPr sz="900" b="0" dirty="0">
              <a:latin typeface="+mn-ea"/>
              <a:ea typeface="+mn-ea"/>
            </a:endParaRPr>
          </a:p>
        </p:txBody>
      </p:sp>
      <p:sp>
        <p:nvSpPr>
          <p:cNvPr id="121" name="Google Shape;121;p11"/>
          <p:cNvSpPr/>
          <p:nvPr/>
        </p:nvSpPr>
        <p:spPr>
          <a:xfrm>
            <a:off x="4937425" y="5296925"/>
            <a:ext cx="1197600" cy="440650"/>
          </a:xfrm>
          <a:prstGeom prst="flowChartPredefinedProcess">
            <a:avLst/>
          </a:prstGeom>
          <a:solidFill>
            <a:schemeClr val="lt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dirty="0">
                <a:latin typeface="+mn-ea"/>
                <a:ea typeface="+mn-ea"/>
              </a:rPr>
              <a:t>로그인</a:t>
            </a:r>
            <a:br>
              <a:rPr lang="ko-KR" sz="900" b="0" dirty="0">
                <a:latin typeface="+mn-ea"/>
                <a:ea typeface="+mn-ea"/>
              </a:rPr>
            </a:br>
            <a:r>
              <a:rPr lang="ko-KR" sz="900" b="0" dirty="0">
                <a:latin typeface="+mn-ea"/>
                <a:ea typeface="+mn-ea"/>
              </a:rPr>
              <a:t>2.1.2</a:t>
            </a:r>
            <a:endParaRPr sz="900" b="0" dirty="0">
              <a:latin typeface="+mn-ea"/>
              <a:ea typeface="+mn-ea"/>
            </a:endParaRPr>
          </a:p>
        </p:txBody>
      </p:sp>
      <p:sp>
        <p:nvSpPr>
          <p:cNvPr id="122" name="Google Shape;122;p11"/>
          <p:cNvSpPr txBox="1"/>
          <p:nvPr/>
        </p:nvSpPr>
        <p:spPr>
          <a:xfrm>
            <a:off x="1188000" y="3688225"/>
            <a:ext cx="361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0" dirty="0" err="1">
                <a:latin typeface="+mj-ea"/>
                <a:ea typeface="+mj-ea"/>
              </a:rPr>
              <a:t>y</a:t>
            </a:r>
            <a:endParaRPr b="0" dirty="0">
              <a:latin typeface="+mj-ea"/>
              <a:ea typeface="+mj-ea"/>
            </a:endParaRPr>
          </a:p>
        </p:txBody>
      </p:sp>
      <p:sp>
        <p:nvSpPr>
          <p:cNvPr id="123" name="Google Shape;123;p11"/>
          <p:cNvSpPr txBox="1"/>
          <p:nvPr/>
        </p:nvSpPr>
        <p:spPr>
          <a:xfrm>
            <a:off x="1953600" y="2986702"/>
            <a:ext cx="433199" cy="332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0" dirty="0" err="1">
                <a:latin typeface="+mj-ea"/>
                <a:ea typeface="+mj-ea"/>
              </a:rPr>
              <a:t>n</a:t>
            </a:r>
            <a:endParaRPr b="0" dirty="0">
              <a:latin typeface="+mj-ea"/>
              <a:ea typeface="+mj-ea"/>
            </a:endParaRPr>
          </a:p>
        </p:txBody>
      </p:sp>
      <p:sp>
        <p:nvSpPr>
          <p:cNvPr id="124" name="Google Shape;124;p11"/>
          <p:cNvSpPr/>
          <p:nvPr/>
        </p:nvSpPr>
        <p:spPr>
          <a:xfrm>
            <a:off x="4218312" y="3220631"/>
            <a:ext cx="993546" cy="360288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dirty="0">
                <a:latin typeface="+mn-ea"/>
                <a:ea typeface="+mn-ea"/>
              </a:rPr>
              <a:t>종료</a:t>
            </a:r>
            <a:endParaRPr sz="900" b="0" dirty="0">
              <a:latin typeface="+mn-ea"/>
              <a:ea typeface="+mn-ea"/>
            </a:endParaRPr>
          </a:p>
        </p:txBody>
      </p:sp>
      <p:cxnSp>
        <p:nvCxnSpPr>
          <p:cNvPr id="126" name="Google Shape;126;p11"/>
          <p:cNvCxnSpPr>
            <a:stCxn id="118" idx="2"/>
            <a:endCxn id="119" idx="0"/>
          </p:cNvCxnSpPr>
          <p:nvPr/>
        </p:nvCxnSpPr>
        <p:spPr>
          <a:xfrm>
            <a:off x="1188006" y="2655090"/>
            <a:ext cx="0" cy="3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1"/>
          <p:cNvSpPr/>
          <p:nvPr/>
        </p:nvSpPr>
        <p:spPr>
          <a:xfrm>
            <a:off x="2724925" y="5116150"/>
            <a:ext cx="1531200" cy="802200"/>
          </a:xfrm>
          <a:prstGeom prst="diamond">
            <a:avLst/>
          </a:prstGeom>
          <a:solidFill>
            <a:schemeClr val="lt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dirty="0">
                <a:latin typeface="+mn-ea"/>
                <a:ea typeface="+mn-ea"/>
              </a:rPr>
              <a:t>5.</a:t>
            </a:r>
            <a:r>
              <a:rPr lang="ko-KR" sz="900" b="0" dirty="0">
                <a:latin typeface="+mn-ea"/>
                <a:ea typeface="+mn-ea"/>
              </a:rPr>
              <a:t>아이디 중복</a:t>
            </a:r>
            <a:r>
              <a:rPr lang="en-US" altLang="ko-KR" sz="900" b="0" dirty="0">
                <a:latin typeface="+mn-ea"/>
                <a:ea typeface="+mn-ea"/>
              </a:rPr>
              <a:t> </a:t>
            </a:r>
            <a:r>
              <a:rPr lang="ko-KR" sz="900" b="0" dirty="0">
                <a:latin typeface="+mn-ea"/>
                <a:ea typeface="+mn-ea"/>
              </a:rPr>
              <a:t>체크</a:t>
            </a:r>
            <a:endParaRPr sz="900" b="0" dirty="0">
              <a:latin typeface="+mn-ea"/>
              <a:ea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128" name="Google Shape;128;p11"/>
          <p:cNvSpPr/>
          <p:nvPr/>
        </p:nvSpPr>
        <p:spPr>
          <a:xfrm>
            <a:off x="2867413" y="4216100"/>
            <a:ext cx="1246200" cy="55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dirty="0">
                <a:latin typeface="+mn-ea"/>
                <a:ea typeface="+mn-ea"/>
              </a:rPr>
              <a:t>6.</a:t>
            </a:r>
            <a:r>
              <a:rPr lang="ko-KR" sz="900" b="0" dirty="0">
                <a:latin typeface="+mn-ea"/>
                <a:ea typeface="+mn-ea"/>
              </a:rPr>
              <a:t>비밀번호 입력</a:t>
            </a:r>
            <a:endParaRPr sz="900" b="0" dirty="0">
              <a:latin typeface="+mn-ea"/>
              <a:ea typeface="+mn-ea"/>
            </a:endParaRPr>
          </a:p>
        </p:txBody>
      </p:sp>
      <p:sp>
        <p:nvSpPr>
          <p:cNvPr id="129" name="Google Shape;129;p11"/>
          <p:cNvSpPr/>
          <p:nvPr/>
        </p:nvSpPr>
        <p:spPr>
          <a:xfrm>
            <a:off x="564900" y="4216088"/>
            <a:ext cx="1246200" cy="55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dirty="0">
                <a:latin typeface="+mn-ea"/>
                <a:ea typeface="+mn-ea"/>
              </a:rPr>
              <a:t>3.</a:t>
            </a:r>
            <a:r>
              <a:rPr lang="ko-KR" sz="900" b="0" dirty="0">
                <a:latin typeface="+mn-ea"/>
                <a:ea typeface="+mn-ea"/>
              </a:rPr>
              <a:t>필수 정보 입력</a:t>
            </a:r>
            <a:endParaRPr sz="900" b="0" dirty="0">
              <a:latin typeface="+mn-ea"/>
              <a:ea typeface="+mn-ea"/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4913125" y="2214450"/>
            <a:ext cx="1246212" cy="440640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dirty="0">
                <a:latin typeface="+mn-ea"/>
                <a:ea typeface="+mn-ea"/>
              </a:rPr>
              <a:t>회원가입 완료</a:t>
            </a:r>
            <a:endParaRPr sz="900" b="0" dirty="0">
              <a:latin typeface="+mn-ea"/>
              <a:ea typeface="+mn-ea"/>
            </a:endParaRPr>
          </a:p>
        </p:txBody>
      </p:sp>
      <p:cxnSp>
        <p:nvCxnSpPr>
          <p:cNvPr id="131" name="Google Shape;131;p11"/>
          <p:cNvCxnSpPr>
            <a:endCxn id="121" idx="0"/>
          </p:cNvCxnSpPr>
          <p:nvPr/>
        </p:nvCxnSpPr>
        <p:spPr>
          <a:xfrm>
            <a:off x="5536225" y="2655125"/>
            <a:ext cx="0" cy="264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" name="Google Shape;134;p11"/>
          <p:cNvSpPr/>
          <p:nvPr/>
        </p:nvSpPr>
        <p:spPr>
          <a:xfrm>
            <a:off x="7398900" y="2160350"/>
            <a:ext cx="1246200" cy="5517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dirty="0">
                <a:latin typeface="+mn-ea"/>
                <a:ea typeface="+mn-ea"/>
              </a:rPr>
              <a:t>회원정보</a:t>
            </a:r>
            <a:r>
              <a:rPr lang="en-US" altLang="ko-KR" sz="900" b="0" dirty="0">
                <a:latin typeface="+mn-ea"/>
                <a:ea typeface="+mn-ea"/>
              </a:rPr>
              <a:t> DB</a:t>
            </a:r>
            <a:r>
              <a:rPr lang="ko-KR" sz="1300" dirty="0"/>
              <a:t> </a:t>
            </a:r>
            <a:endParaRPr sz="1300" dirty="0"/>
          </a:p>
        </p:txBody>
      </p:sp>
      <p:cxnSp>
        <p:nvCxnSpPr>
          <p:cNvPr id="135" name="Google Shape;135;p11"/>
          <p:cNvCxnSpPr>
            <a:stCxn id="130" idx="3"/>
            <a:endCxn id="134" idx="2"/>
          </p:cNvCxnSpPr>
          <p:nvPr/>
        </p:nvCxnSpPr>
        <p:spPr>
          <a:xfrm>
            <a:off x="6159337" y="2434770"/>
            <a:ext cx="12396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1"/>
          <p:cNvCxnSpPr>
            <a:stCxn id="129" idx="2"/>
            <a:endCxn id="120" idx="0"/>
          </p:cNvCxnSpPr>
          <p:nvPr/>
        </p:nvCxnSpPr>
        <p:spPr>
          <a:xfrm>
            <a:off x="1188000" y="4767788"/>
            <a:ext cx="0" cy="47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11"/>
          <p:cNvCxnSpPr>
            <a:stCxn id="120" idx="3"/>
            <a:endCxn id="127" idx="1"/>
          </p:cNvCxnSpPr>
          <p:nvPr/>
        </p:nvCxnSpPr>
        <p:spPr>
          <a:xfrm>
            <a:off x="1811100" y="5517250"/>
            <a:ext cx="91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1"/>
          <p:cNvCxnSpPr>
            <a:stCxn id="127" idx="2"/>
            <a:endCxn id="120" idx="2"/>
          </p:cNvCxnSpPr>
          <p:nvPr/>
        </p:nvCxnSpPr>
        <p:spPr>
          <a:xfrm rot="5400000" flipH="1">
            <a:off x="2276725" y="4704550"/>
            <a:ext cx="125100" cy="2302500"/>
          </a:xfrm>
          <a:prstGeom prst="bentConnector3">
            <a:avLst>
              <a:gd name="adj1" fmla="val -19034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1"/>
          <p:cNvCxnSpPr>
            <a:stCxn id="127" idx="0"/>
            <a:endCxn id="128" idx="2"/>
          </p:cNvCxnSpPr>
          <p:nvPr/>
        </p:nvCxnSpPr>
        <p:spPr>
          <a:xfrm rot="10800000">
            <a:off x="3490525" y="4767850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11"/>
          <p:cNvCxnSpPr>
            <a:stCxn id="119" idx="2"/>
            <a:endCxn id="129" idx="0"/>
          </p:cNvCxnSpPr>
          <p:nvPr/>
        </p:nvCxnSpPr>
        <p:spPr>
          <a:xfrm>
            <a:off x="1188000" y="3801875"/>
            <a:ext cx="0" cy="41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" name="Google Shape;142;p11"/>
          <p:cNvSpPr txBox="1"/>
          <p:nvPr/>
        </p:nvSpPr>
        <p:spPr>
          <a:xfrm>
            <a:off x="3496580" y="4715900"/>
            <a:ext cx="36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y</a:t>
            </a:r>
            <a:endParaRPr dirty="0"/>
          </a:p>
        </p:txBody>
      </p:sp>
      <p:sp>
        <p:nvSpPr>
          <p:cNvPr id="143" name="Google Shape;143;p11"/>
          <p:cNvSpPr txBox="1"/>
          <p:nvPr/>
        </p:nvSpPr>
        <p:spPr>
          <a:xfrm>
            <a:off x="3490513" y="5782494"/>
            <a:ext cx="361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n</a:t>
            </a:r>
            <a:endParaRPr/>
          </a:p>
        </p:txBody>
      </p:sp>
      <p:cxnSp>
        <p:nvCxnSpPr>
          <p:cNvPr id="3" name="직선 화살표 연결선 2"/>
          <p:cNvCxnSpPr>
            <a:stCxn id="119" idx="3"/>
            <a:endCxn id="124" idx="1"/>
          </p:cNvCxnSpPr>
          <p:nvPr/>
        </p:nvCxnSpPr>
        <p:spPr>
          <a:xfrm>
            <a:off x="1953600" y="3400775"/>
            <a:ext cx="2264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>
            <a:stCxn id="128" idx="0"/>
            <a:endCxn id="130" idx="1"/>
          </p:cNvCxnSpPr>
          <p:nvPr/>
        </p:nvCxnSpPr>
        <p:spPr>
          <a:xfrm rot="5400000" flipH="1" flipV="1">
            <a:off x="3311154" y="2614129"/>
            <a:ext cx="1781330" cy="1422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273789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회원정보관리 및 편의성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2.5.1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308595"/>
              </p:ext>
            </p:extLst>
          </p:nvPr>
        </p:nvGraphicFramePr>
        <p:xfrm>
          <a:off x="271909" y="1751171"/>
          <a:ext cx="9361041" cy="497005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056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733">
                <a:tc>
                  <a:txBody>
                    <a:bodyPr/>
                    <a:lstStyle/>
                    <a:p>
                      <a:pPr rtl="0"/>
                      <a:endParaRPr lang="en-US" altLang="ko-KR" b="0" dirty="0">
                        <a:effectLst/>
                      </a:endParaRPr>
                    </a:p>
                    <a:p>
                      <a:pPr rtl="0"/>
                      <a:r>
                        <a:rPr lang="en-US" altLang="ko-KR" dirty="0"/>
                        <a:t/>
                      </a:r>
                      <a:br>
                        <a:rPr lang="en-US" altLang="ko-KR" dirty="0"/>
                      </a:br>
                      <a:endParaRPr lang="en-US" altLang="ko-KR" b="0" dirty="0">
                        <a:effectLst/>
                      </a:endParaRPr>
                    </a:p>
                    <a:p>
                      <a:r>
                        <a:rPr lang="en-US" altLang="ko-KR" dirty="0"/>
                        <a:t/>
                      </a:r>
                      <a:br>
                        <a:rPr lang="en-US" altLang="ko-KR" dirty="0"/>
                      </a:b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순서도: 수행의 시작/종료 31"/>
          <p:cNvSpPr/>
          <p:nvPr/>
        </p:nvSpPr>
        <p:spPr>
          <a:xfrm>
            <a:off x="3477029" y="2302795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회원정보관리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>
            <a:off x="3999029" y="2662835"/>
            <a:ext cx="1" cy="4972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3372039" y="3160069"/>
            <a:ext cx="1253982" cy="504056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kern="0" dirty="0">
                <a:solidFill>
                  <a:srgbClr val="000000"/>
                </a:solidFill>
                <a:latin typeface="+mj-ea"/>
                <a:ea typeface="+mj-ea"/>
              </a:rPr>
              <a:t>1.</a:t>
            </a:r>
            <a:r>
              <a:rPr kumimoji="0" lang="ko-KR" altLang="en-US" sz="1000" b="0" kern="0" dirty="0">
                <a:solidFill>
                  <a:srgbClr val="000000"/>
                </a:solidFill>
                <a:latin typeface="+mj-ea"/>
                <a:ea typeface="+mj-ea"/>
              </a:rPr>
              <a:t>로그인 확인</a:t>
            </a:r>
            <a:endParaRPr kumimoji="0" lang="ko-KR" altLang="en-US" sz="1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360713" y="3412097"/>
            <a:ext cx="1011326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3649" y="3189753"/>
            <a:ext cx="388135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1317974" y="324528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팝업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3328471" y="4576486"/>
            <a:ext cx="1339191" cy="35905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10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회원정보 확인</a:t>
            </a:r>
            <a:endParaRPr kumimoji="0" lang="ko-KR" altLang="en-US" sz="1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7473280" y="3189753"/>
            <a:ext cx="1080120" cy="449744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회원정보 </a:t>
            </a:r>
            <a:r>
              <a:rPr kumimoji="0" lang="en-US" altLang="ko-KR" sz="11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3978" y="5333396"/>
            <a:ext cx="1150101" cy="33482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</a:t>
            </a: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정보 수정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9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0736" y="3625212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51" name="AutoShape 5"/>
          <p:cNvSpPr>
            <a:spLocks noChangeArrowheads="1"/>
          </p:cNvSpPr>
          <p:nvPr/>
        </p:nvSpPr>
        <p:spPr bwMode="auto">
          <a:xfrm>
            <a:off x="5305341" y="4055736"/>
            <a:ext cx="1479012" cy="504056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1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비밀번호 재확인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3999029" y="4942914"/>
            <a:ext cx="0" cy="3904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48" idx="2"/>
            <a:endCxn id="66" idx="0"/>
          </p:cNvCxnSpPr>
          <p:nvPr/>
        </p:nvCxnSpPr>
        <p:spPr>
          <a:xfrm>
            <a:off x="3999029" y="5668223"/>
            <a:ext cx="4078" cy="2230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471" y="5891291"/>
            <a:ext cx="1349271" cy="33482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수정된 회원정보 확인</a:t>
            </a:r>
            <a:endParaRPr kumimoji="0" lang="en-US" altLang="ko-KR" sz="900" b="0" kern="0" noProof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9" name="Freeform 65"/>
          <p:cNvSpPr>
            <a:spLocks/>
          </p:cNvSpPr>
          <p:nvPr/>
        </p:nvSpPr>
        <p:spPr bwMode="auto">
          <a:xfrm rot="16200000" flipH="1">
            <a:off x="5237957" y="3989500"/>
            <a:ext cx="224873" cy="1365458"/>
          </a:xfrm>
          <a:custGeom>
            <a:avLst/>
            <a:gdLst>
              <a:gd name="T0" fmla="*/ 0 w 624"/>
              <a:gd name="T1" fmla="*/ 96 h 96"/>
              <a:gd name="T2" fmla="*/ 624 w 624"/>
              <a:gd name="T3" fmla="*/ 96 h 96"/>
              <a:gd name="T4" fmla="*/ 624 w 624"/>
              <a:gd name="T5" fmla="*/ 0 h 96"/>
              <a:gd name="T6" fmla="*/ 0 60000 65536"/>
              <a:gd name="T7" fmla="*/ 0 60000 65536"/>
              <a:gd name="T8" fmla="*/ 0 60000 65536"/>
              <a:gd name="T9" fmla="*/ 0 w 624"/>
              <a:gd name="T10" fmla="*/ 0 h 96"/>
              <a:gd name="T11" fmla="*/ 624 w 62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96">
                <a:moveTo>
                  <a:pt x="0" y="96"/>
                </a:moveTo>
                <a:lnTo>
                  <a:pt x="624" y="96"/>
                </a:lnTo>
                <a:lnTo>
                  <a:pt x="624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0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6477" y="4556059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1351753" y="4117799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재확인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7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4000" y="4120782"/>
            <a:ext cx="388135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1" idx="1"/>
            <a:endCxn id="84" idx="3"/>
          </p:cNvCxnSpPr>
          <p:nvPr/>
        </p:nvCxnSpPr>
        <p:spPr>
          <a:xfrm flipH="1">
            <a:off x="2359753" y="4307764"/>
            <a:ext cx="294558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64">
            <a:extLst>
              <a:ext uri="{FF2B5EF4-FFF2-40B4-BE49-F238E27FC236}">
                <a16:creationId xmlns:a16="http://schemas.microsoft.com/office/drawing/2014/main" id="{3BB96834-1E58-40BA-AC79-BFD2E21D7DAE}"/>
              </a:ext>
            </a:extLst>
          </p:cNvPr>
          <p:cNvCxnSpPr>
            <a:cxnSpLocks/>
            <a:stCxn id="45" idx="2"/>
            <a:endCxn id="36" idx="3"/>
          </p:cNvCxnSpPr>
          <p:nvPr/>
        </p:nvCxnSpPr>
        <p:spPr>
          <a:xfrm rot="10800000">
            <a:off x="4626022" y="3412097"/>
            <a:ext cx="2847259" cy="252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36" idx="2"/>
            <a:endCxn id="51" idx="0"/>
          </p:cNvCxnSpPr>
          <p:nvPr/>
        </p:nvCxnSpPr>
        <p:spPr>
          <a:xfrm rot="16200000" flipH="1">
            <a:off x="4826133" y="2837021"/>
            <a:ext cx="391611" cy="2045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연결선: 꺾임 64">
            <a:extLst>
              <a:ext uri="{FF2B5EF4-FFF2-40B4-BE49-F238E27FC236}">
                <a16:creationId xmlns:a16="http://schemas.microsoft.com/office/drawing/2014/main" id="{3BB96834-1E58-40BA-AC79-BFD2E21D7DAE}"/>
              </a:ext>
            </a:extLst>
          </p:cNvPr>
          <p:cNvCxnSpPr>
            <a:cxnSpLocks/>
            <a:stCxn id="45" idx="3"/>
            <a:endCxn id="66" idx="3"/>
          </p:cNvCxnSpPr>
          <p:nvPr/>
        </p:nvCxnSpPr>
        <p:spPr>
          <a:xfrm rot="5400000">
            <a:off x="5135937" y="3181302"/>
            <a:ext cx="2419208" cy="3335598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608860"/>
      </p:ext>
    </p:extLst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218213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회원정보관리 및 편의성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2.5.1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/>
        </p:nvGraphicFramePr>
        <p:xfrm>
          <a:off x="273050" y="1916832"/>
          <a:ext cx="9361041" cy="3618989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1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7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 확인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 확인 및 수정을 로그인 상태를 확인한다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 확인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맑은 고딕" pitchFamily="50" charset="-127"/>
                        </a:rPr>
                        <a:t>비밀번호 재확인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 확인 및 수정을 위해 재확인 필요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비밀번호 재확인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재확인 완료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latin typeface="+mn-lt"/>
                          <a:ea typeface="+mn-ea"/>
                        </a:rPr>
                        <a:t>회원정보 확인</a:t>
                      </a:r>
                      <a:endParaRPr lang="en-US" altLang="ko-KR" sz="1100" b="0" dirty="0">
                        <a:latin typeface="+mn-lt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 회원정보를 확인할 수 있다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기존 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latin typeface="+mn-lt"/>
                          <a:ea typeface="+mn-ea"/>
                        </a:rPr>
                        <a:t>회원정보 수정</a:t>
                      </a:r>
                      <a:endParaRPr lang="en-US" altLang="ko-KR" sz="1100" b="0" dirty="0">
                        <a:latin typeface="+mn-lt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회원정보를 수정할 수 있다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수정할 값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수정된 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lang="ko-KR" altLang="en-US" sz="1100" b="0" dirty="0"/>
                        <a:t>수정된 회원정보 확인</a:t>
                      </a:r>
                      <a:endParaRPr lang="en-US" altLang="ko-KR" sz="1100" b="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수정된 회원정보를 확인할 수 있다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수정된 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수정된 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1311752751"/>
      </p:ext>
    </p:extLst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459226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회원정보관리 및 편의성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2.5.2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환경설정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/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개요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회원이 환경설정을 확인 및 수정할 수 있다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 확인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환경설정을 확인 및 수정을 위해서 로그인 상태 확인이 필요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 상태가 아닐 시 로그인 팝업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2)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환경설정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기존 환경설정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3)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환경설정 수정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환경설정을 수정 선택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4)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수정된 환경설정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수정된 환경설정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회원이 원하는 환경설정을 할 수 있다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 err="1"/>
              <a:t>개요서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910685"/>
      </p:ext>
    </p:extLst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71909" y="1734701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056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rtl="0"/>
                      <a:endParaRPr lang="en-US" altLang="ko-KR" b="0" dirty="0">
                        <a:effectLst/>
                      </a:endParaRPr>
                    </a:p>
                    <a:p>
                      <a:pPr rtl="0"/>
                      <a:r>
                        <a:rPr lang="en-US" altLang="ko-KR" dirty="0"/>
                        <a:t/>
                      </a:r>
                      <a:br>
                        <a:rPr lang="en-US" altLang="ko-KR" dirty="0"/>
                      </a:br>
                      <a:endParaRPr lang="en-US" altLang="ko-KR" b="0" dirty="0">
                        <a:effectLst/>
                      </a:endParaRPr>
                    </a:p>
                    <a:p>
                      <a:r>
                        <a:rPr lang="en-US" altLang="ko-KR" dirty="0"/>
                        <a:t/>
                      </a:r>
                      <a:br>
                        <a:rPr lang="en-US" altLang="ko-KR" dirty="0"/>
                      </a:b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graphicFrame>
        <p:nvGraphicFramePr>
          <p:cNvPr id="3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8584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회원정보관리 및 편의성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2.5.2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환경설정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순서도: 수행의 시작/종료 33"/>
          <p:cNvSpPr/>
          <p:nvPr/>
        </p:nvSpPr>
        <p:spPr>
          <a:xfrm>
            <a:off x="3477029" y="2302795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환경설정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995815" y="2662835"/>
            <a:ext cx="3214" cy="52038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3372038" y="3183220"/>
            <a:ext cx="1253982" cy="504056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확인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3491815" y="4074961"/>
            <a:ext cx="106105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11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환경설정 확인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2360712" y="3435248"/>
            <a:ext cx="1011326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3649" y="3189753"/>
            <a:ext cx="388135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1317974" y="324528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팝업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3477029" y="4861284"/>
            <a:ext cx="1075836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11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환경설정 수정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</p:cNvCxnSpPr>
          <p:nvPr/>
        </p:nvCxnSpPr>
        <p:spPr>
          <a:xfrm>
            <a:off x="3977815" y="4442570"/>
            <a:ext cx="3214" cy="4116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utoShape 4"/>
          <p:cNvSpPr>
            <a:spLocks noChangeArrowheads="1"/>
          </p:cNvSpPr>
          <p:nvPr/>
        </p:nvSpPr>
        <p:spPr bwMode="auto">
          <a:xfrm>
            <a:off x="7473280" y="3189753"/>
            <a:ext cx="1080120" cy="449744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회원정보 </a:t>
            </a:r>
            <a:r>
              <a:rPr kumimoji="0" lang="en-US" altLang="ko-KR" sz="11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3992675" y="5248262"/>
            <a:ext cx="2960" cy="377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038" y="5647607"/>
            <a:ext cx="1328057" cy="33482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수정된 환경설정 확인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1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567" y="3741388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73" name="연결선: 꺾임 176">
            <a:extLst>
              <a:ext uri="{FF2B5EF4-FFF2-40B4-BE49-F238E27FC236}">
                <a16:creationId xmlns:a16="http://schemas.microsoft.com/office/drawing/2014/main" id="{F2DBEA31-0A78-44A8-A0FD-FA90B8C3AFBF}"/>
              </a:ext>
            </a:extLst>
          </p:cNvPr>
          <p:cNvCxnSpPr>
            <a:cxnSpLocks/>
            <a:stCxn id="38" idx="2"/>
          </p:cNvCxnSpPr>
          <p:nvPr/>
        </p:nvCxnSpPr>
        <p:spPr>
          <a:xfrm rot="5400000">
            <a:off x="3806275" y="3875156"/>
            <a:ext cx="380635" cy="487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64">
            <a:extLst>
              <a:ext uri="{FF2B5EF4-FFF2-40B4-BE49-F238E27FC236}">
                <a16:creationId xmlns:a16="http://schemas.microsoft.com/office/drawing/2014/main" id="{3BB96834-1E58-40BA-AC79-BFD2E21D7DAE}"/>
              </a:ext>
            </a:extLst>
          </p:cNvPr>
          <p:cNvCxnSpPr>
            <a:cxnSpLocks/>
            <a:endCxn id="38" idx="3"/>
          </p:cNvCxnSpPr>
          <p:nvPr/>
        </p:nvCxnSpPr>
        <p:spPr>
          <a:xfrm rot="10800000" flipV="1">
            <a:off x="4626020" y="3435246"/>
            <a:ext cx="2847260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64">
            <a:extLst>
              <a:ext uri="{FF2B5EF4-FFF2-40B4-BE49-F238E27FC236}">
                <a16:creationId xmlns:a16="http://schemas.microsoft.com/office/drawing/2014/main" id="{3BB96834-1E58-40BA-AC79-BFD2E21D7DAE}"/>
              </a:ext>
            </a:extLst>
          </p:cNvPr>
          <p:cNvCxnSpPr>
            <a:cxnSpLocks/>
            <a:stCxn id="52" idx="3"/>
            <a:endCxn id="60" idx="3"/>
          </p:cNvCxnSpPr>
          <p:nvPr/>
        </p:nvCxnSpPr>
        <p:spPr>
          <a:xfrm rot="5400000">
            <a:off x="5268956" y="3070637"/>
            <a:ext cx="2175524" cy="3313245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469870"/>
      </p:ext>
    </p:extLst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60183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옷빌리지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개인정보관리 및 환경설정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2.5.2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환경설정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  <p:graphicFrame>
        <p:nvGraphicFramePr>
          <p:cNvPr id="6" name="Group 85"/>
          <p:cNvGraphicFramePr>
            <a:graphicFrameLocks noGrp="1"/>
          </p:cNvGraphicFramePr>
          <p:nvPr/>
        </p:nvGraphicFramePr>
        <p:xfrm>
          <a:off x="272481" y="1700808"/>
          <a:ext cx="9360468" cy="3456383"/>
        </p:xfrm>
        <a:graphic>
          <a:graphicData uri="http://schemas.openxmlformats.org/drawingml/2006/table">
            <a:tbl>
              <a:tblPr/>
              <a:tblGrid>
                <a:gridCol w="64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97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6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   로그인 확인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환경설정 확인을 위해 로그인 상태를 확인한다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 확인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환경설정 확인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환경설정을 확인할 수 있다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환경설정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기존 환경설정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환경설정 수정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환경설정을 수정할 수 있다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수정할 값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수정된 환경설정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수정된 환경설정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수정된 환경설정을 확인할 수 있다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수정된 환경설정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수정된 환경설정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135756"/>
      </p:ext>
    </p:extLst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산출물</a:t>
            </a:r>
            <a:r>
              <a:rPr lang="en-US" altLang="ko-KR" dirty="0"/>
              <a:t>) Flow Chart </a:t>
            </a:r>
            <a:r>
              <a:rPr lang="ko-KR" altLang="en-US"/>
              <a:t>작성 범례 </a:t>
            </a:r>
            <a:endParaRPr lang="ko-KR" altLang="en-US" dirty="0"/>
          </a:p>
        </p:txBody>
      </p: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560512" y="764704"/>
          <a:ext cx="8712968" cy="5616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범례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프로세스시작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및 종료</a:t>
                      </a: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Event(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주기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수작업 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전산 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판단 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외부 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Task(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연관프로세스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출력되는 </a:t>
                      </a:r>
                      <a:r>
                        <a:rPr lang="ko-KR" altLang="en-US" sz="1200" dirty="0" err="1">
                          <a:latin typeface="맑은 고딕" pitchFamily="50" charset="-127"/>
                          <a:ea typeface="맑은 고딕" pitchFamily="50" charset="-127"/>
                        </a:rPr>
                        <a:t>장표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정보저장소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장부 또는 시스템</a:t>
                      </a: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외부기관</a:t>
                      </a: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5" name="AutoShape 4"/>
          <p:cNvSpPr>
            <a:spLocks noChangeArrowheads="1"/>
          </p:cNvSpPr>
          <p:nvPr/>
        </p:nvSpPr>
        <p:spPr bwMode="auto">
          <a:xfrm>
            <a:off x="10771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장부명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또는</a:t>
            </a:r>
            <a:b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</a:b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전산시스템 명</a:t>
            </a:r>
          </a:p>
        </p:txBody>
      </p:sp>
      <p:sp>
        <p:nvSpPr>
          <p:cNvPr id="66" name="AutoShape 5"/>
          <p:cNvSpPr>
            <a:spLocks noChangeArrowheads="1"/>
          </p:cNvSpPr>
          <p:nvPr/>
        </p:nvSpPr>
        <p:spPr bwMode="auto">
          <a:xfrm>
            <a:off x="1077144" y="3573016"/>
            <a:ext cx="1143000" cy="379929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Number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.Step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1077144" y="298976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Number.Step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명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0" name="AutoShape 7"/>
          <p:cNvSpPr>
            <a:spLocks noChangeArrowheads="1"/>
          </p:cNvSpPr>
          <p:nvPr/>
        </p:nvSpPr>
        <p:spPr bwMode="auto">
          <a:xfrm>
            <a:off x="10771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출력 </a:t>
            </a:r>
            <a:r>
              <a:rPr kumimoji="0" lang="ko-KR" altLang="en-US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장표명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1" name="AutoShape 8"/>
          <p:cNvSpPr>
            <a:spLocks noChangeArrowheads="1"/>
          </p:cNvSpPr>
          <p:nvPr/>
        </p:nvSpPr>
        <p:spPr bwMode="auto">
          <a:xfrm>
            <a:off x="1077144" y="4163099"/>
            <a:ext cx="1184400" cy="379929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외부</a:t>
            </a:r>
            <a:r>
              <a:rPr kumimoji="0" lang="en-US" altLang="ko-KR" sz="11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TaskID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외부</a:t>
            </a: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Task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78" name="AutoShape 10"/>
          <p:cNvSpPr>
            <a:spLocks noChangeArrowheads="1"/>
          </p:cNvSpPr>
          <p:nvPr/>
        </p:nvSpPr>
        <p:spPr bwMode="auto">
          <a:xfrm>
            <a:off x="1077144" y="5890220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외부 </a:t>
            </a:r>
            <a:r>
              <a:rPr kumimoji="0" lang="ko-KR" altLang="en-US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엔터티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9" name="AutoShape 48"/>
          <p:cNvSpPr>
            <a:spLocks noChangeArrowheads="1"/>
          </p:cNvSpPr>
          <p:nvPr/>
        </p:nvSpPr>
        <p:spPr bwMode="auto">
          <a:xfrm>
            <a:off x="5344344" y="5890220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관세청</a:t>
            </a:r>
          </a:p>
        </p:txBody>
      </p:sp>
      <p:sp>
        <p:nvSpPr>
          <p:cNvPr id="102" name="AutoShape 51"/>
          <p:cNvSpPr>
            <a:spLocks noChangeArrowheads="1"/>
          </p:cNvSpPr>
          <p:nvPr/>
        </p:nvSpPr>
        <p:spPr bwMode="auto">
          <a:xfrm>
            <a:off x="53443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통합고객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103" name="AutoShape 52"/>
          <p:cNvSpPr>
            <a:spLocks noChangeArrowheads="1"/>
          </p:cNvSpPr>
          <p:nvPr/>
        </p:nvSpPr>
        <p:spPr bwMode="auto">
          <a:xfrm>
            <a:off x="67159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MMI</a:t>
            </a:r>
          </a:p>
        </p:txBody>
      </p:sp>
      <p:sp>
        <p:nvSpPr>
          <p:cNvPr id="104" name="AutoShape 53"/>
          <p:cNvSpPr>
            <a:spLocks noChangeArrowheads="1"/>
          </p:cNvSpPr>
          <p:nvPr/>
        </p:nvSpPr>
        <p:spPr bwMode="auto">
          <a:xfrm>
            <a:off x="80875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증빙보관철</a:t>
            </a:r>
          </a:p>
        </p:txBody>
      </p:sp>
      <p:sp>
        <p:nvSpPr>
          <p:cNvPr id="105" name="AutoShape 54"/>
          <p:cNvSpPr>
            <a:spLocks noChangeArrowheads="1"/>
          </p:cNvSpPr>
          <p:nvPr/>
        </p:nvSpPr>
        <p:spPr bwMode="auto">
          <a:xfrm>
            <a:off x="80875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납품서</a:t>
            </a:r>
          </a:p>
        </p:txBody>
      </p:sp>
      <p:sp>
        <p:nvSpPr>
          <p:cNvPr id="107" name="AutoShape 55"/>
          <p:cNvSpPr>
            <a:spLocks noChangeArrowheads="1"/>
          </p:cNvSpPr>
          <p:nvPr/>
        </p:nvSpPr>
        <p:spPr bwMode="auto">
          <a:xfrm>
            <a:off x="53443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거래명세서</a:t>
            </a:r>
          </a:p>
        </p:txBody>
      </p:sp>
      <p:sp>
        <p:nvSpPr>
          <p:cNvPr id="108" name="AutoShape 56"/>
          <p:cNvSpPr>
            <a:spLocks noChangeArrowheads="1"/>
          </p:cNvSpPr>
          <p:nvPr/>
        </p:nvSpPr>
        <p:spPr bwMode="auto">
          <a:xfrm>
            <a:off x="67159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세금계산서</a:t>
            </a:r>
          </a:p>
        </p:txBody>
      </p:sp>
      <p:sp>
        <p:nvSpPr>
          <p:cNvPr id="139" name="AutoShape 59"/>
          <p:cNvSpPr>
            <a:spLocks noChangeArrowheads="1"/>
          </p:cNvSpPr>
          <p:nvPr/>
        </p:nvSpPr>
        <p:spPr bwMode="auto">
          <a:xfrm>
            <a:off x="5344344" y="3495745"/>
            <a:ext cx="1143000" cy="457200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주문유형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선택</a:t>
            </a:r>
          </a:p>
        </p:txBody>
      </p:sp>
      <p:sp>
        <p:nvSpPr>
          <p:cNvPr id="140" name="AutoShape 60"/>
          <p:cNvSpPr>
            <a:spLocks noChangeArrowheads="1"/>
          </p:cNvSpPr>
          <p:nvPr/>
        </p:nvSpPr>
        <p:spPr bwMode="auto">
          <a:xfrm>
            <a:off x="6715944" y="3495745"/>
            <a:ext cx="1143000" cy="457200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담보가액초과</a:t>
            </a:r>
          </a:p>
        </p:txBody>
      </p:sp>
      <p:sp>
        <p:nvSpPr>
          <p:cNvPr id="142" name="Rectangle 6"/>
          <p:cNvSpPr>
            <a:spLocks noChangeArrowheads="1"/>
          </p:cNvSpPr>
          <p:nvPr/>
        </p:nvSpPr>
        <p:spPr bwMode="auto">
          <a:xfrm>
            <a:off x="5361298" y="298976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정상주문등록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3" name="Rectangle 6"/>
          <p:cNvSpPr>
            <a:spLocks noChangeArrowheads="1"/>
          </p:cNvSpPr>
          <p:nvPr/>
        </p:nvSpPr>
        <p:spPr bwMode="auto">
          <a:xfrm>
            <a:off x="6729562" y="298976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출하의뢰지시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4" name="순서도: 수동 입력 143"/>
          <p:cNvSpPr/>
          <p:nvPr/>
        </p:nvSpPr>
        <p:spPr>
          <a:xfrm>
            <a:off x="1074726" y="2420888"/>
            <a:ext cx="1008112" cy="360040"/>
          </a:xfrm>
          <a:prstGeom prst="flowChartManualInpu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Number.Step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145" name="AutoShape 8"/>
          <p:cNvSpPr>
            <a:spLocks noChangeArrowheads="1"/>
          </p:cNvSpPr>
          <p:nvPr/>
        </p:nvSpPr>
        <p:spPr bwMode="auto">
          <a:xfrm>
            <a:off x="5328010" y="4183028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1.1.1.4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여신한도확인</a:t>
            </a:r>
          </a:p>
        </p:txBody>
      </p:sp>
      <p:sp>
        <p:nvSpPr>
          <p:cNvPr id="146" name="AutoShape 8"/>
          <p:cNvSpPr>
            <a:spLocks noChangeArrowheads="1"/>
          </p:cNvSpPr>
          <p:nvPr/>
        </p:nvSpPr>
        <p:spPr bwMode="auto">
          <a:xfrm>
            <a:off x="6716750" y="4183028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1.1.1.4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MRP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7" name="순서도: 수동 입력 146"/>
          <p:cNvSpPr/>
          <p:nvPr/>
        </p:nvSpPr>
        <p:spPr>
          <a:xfrm>
            <a:off x="5361298" y="2420888"/>
            <a:ext cx="1008112" cy="360040"/>
          </a:xfrm>
          <a:prstGeom prst="flowChartManualInpu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고객주문접수</a:t>
            </a:r>
          </a:p>
        </p:txBody>
      </p:sp>
      <p:sp>
        <p:nvSpPr>
          <p:cNvPr id="148" name="AutoShape 3"/>
          <p:cNvSpPr>
            <a:spLocks noChangeArrowheads="1"/>
          </p:cNvSpPr>
          <p:nvPr/>
        </p:nvSpPr>
        <p:spPr bwMode="auto">
          <a:xfrm>
            <a:off x="1352600" y="1772816"/>
            <a:ext cx="457200" cy="423863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Event</a:t>
            </a:r>
          </a:p>
        </p:txBody>
      </p:sp>
      <p:sp>
        <p:nvSpPr>
          <p:cNvPr id="149" name="순서도: 수행의 시작/종료 148"/>
          <p:cNvSpPr/>
          <p:nvPr/>
        </p:nvSpPr>
        <p:spPr>
          <a:xfrm>
            <a:off x="1136576" y="123485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 및 종료 </a:t>
            </a: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step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151" name="순서도: 수행의 시작/종료 150"/>
          <p:cNvSpPr/>
          <p:nvPr/>
        </p:nvSpPr>
        <p:spPr>
          <a:xfrm>
            <a:off x="5385048" y="123485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고객주문의뢰</a:t>
            </a:r>
          </a:p>
        </p:txBody>
      </p:sp>
      <p:sp>
        <p:nvSpPr>
          <p:cNvPr id="153" name="AutoShape 14"/>
          <p:cNvSpPr>
            <a:spLocks noChangeArrowheads="1"/>
          </p:cNvSpPr>
          <p:nvPr/>
        </p:nvSpPr>
        <p:spPr bwMode="auto">
          <a:xfrm>
            <a:off x="5601072" y="1772816"/>
            <a:ext cx="457200" cy="423863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매주 금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,18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636092896"/>
      </p:ext>
    </p:extLst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산출물</a:t>
            </a:r>
            <a:r>
              <a:rPr lang="en-US" altLang="ko-KR" dirty="0"/>
              <a:t>) Flow Chart </a:t>
            </a:r>
            <a:r>
              <a:rPr lang="ko-KR" altLang="en-US"/>
              <a:t>작성 범례 </a:t>
            </a:r>
            <a:endParaRPr lang="ko-KR" altLang="en-US" dirty="0"/>
          </a:p>
        </p:txBody>
      </p: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560512" y="764704"/>
          <a:ext cx="8712968" cy="141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범례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578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프로세스 </a:t>
                      </a:r>
                      <a:r>
                        <a:rPr lang="ko-KR" altLang="en-US" sz="1200" dirty="0" err="1">
                          <a:latin typeface="맑은 고딕" pitchFamily="50" charset="-127"/>
                          <a:ea typeface="맑은 고딕" pitchFamily="50" charset="-127"/>
                        </a:rPr>
                        <a:t>연결자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578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Flow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순서도: 연결자 31"/>
          <p:cNvSpPr/>
          <p:nvPr/>
        </p:nvSpPr>
        <p:spPr>
          <a:xfrm>
            <a:off x="1424608" y="1218000"/>
            <a:ext cx="360000" cy="360000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3" name="순서도: 연결자 32"/>
          <p:cNvSpPr/>
          <p:nvPr/>
        </p:nvSpPr>
        <p:spPr>
          <a:xfrm>
            <a:off x="5601072" y="1218000"/>
            <a:ext cx="360000" cy="360000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A</a:t>
            </a: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1077144" y="193791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0" cap="none" spc="0" normalizeH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5399112" y="193791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7" name="Freeform 65"/>
          <p:cNvSpPr>
            <a:spLocks/>
          </p:cNvSpPr>
          <p:nvPr/>
        </p:nvSpPr>
        <p:spPr bwMode="auto">
          <a:xfrm>
            <a:off x="6770712" y="1709316"/>
            <a:ext cx="990600" cy="228600"/>
          </a:xfrm>
          <a:custGeom>
            <a:avLst/>
            <a:gdLst>
              <a:gd name="T0" fmla="*/ 0 w 624"/>
              <a:gd name="T1" fmla="*/ 96 h 96"/>
              <a:gd name="T2" fmla="*/ 624 w 624"/>
              <a:gd name="T3" fmla="*/ 96 h 96"/>
              <a:gd name="T4" fmla="*/ 624 w 624"/>
              <a:gd name="T5" fmla="*/ 0 h 96"/>
              <a:gd name="T6" fmla="*/ 0 60000 65536"/>
              <a:gd name="T7" fmla="*/ 0 60000 65536"/>
              <a:gd name="T8" fmla="*/ 0 60000 65536"/>
              <a:gd name="T9" fmla="*/ 0 w 624"/>
              <a:gd name="T10" fmla="*/ 0 h 96"/>
              <a:gd name="T11" fmla="*/ 624 w 62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96">
                <a:moveTo>
                  <a:pt x="0" y="96"/>
                </a:moveTo>
                <a:lnTo>
                  <a:pt x="624" y="96"/>
                </a:lnTo>
                <a:lnTo>
                  <a:pt x="624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375619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12"/>
          <p:cNvGraphicFramePr/>
          <p:nvPr/>
        </p:nvGraphicFramePr>
        <p:xfrm>
          <a:off x="273050" y="764704"/>
          <a:ext cx="9359900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옷빌리지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</a:t>
                      </a: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9" name="Google Shape;149;p12"/>
          <p:cNvGraphicFramePr/>
          <p:nvPr/>
        </p:nvGraphicFramePr>
        <p:xfrm>
          <a:off x="272481" y="1700808"/>
          <a:ext cx="9361025" cy="43392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90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latin typeface="+mn-ea"/>
                          <a:ea typeface="+mn-ea"/>
                        </a:rPr>
                        <a:t>회원가입</a:t>
                      </a:r>
                      <a:endParaRPr sz="90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latin typeface="+mn-ea"/>
                          <a:ea typeface="+mn-ea"/>
                        </a:rPr>
                        <a:t>회원가입을 선택한다.</a:t>
                      </a:r>
                      <a:endParaRPr sz="90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90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이용약관, 정보제공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latin typeface="+mn-ea"/>
                          <a:ea typeface="+mn-ea"/>
                        </a:rPr>
                        <a:t>가입을 위해 약관동의 및 정보제공 동의여부를 확인한다.</a:t>
                      </a:r>
                      <a:endParaRPr sz="90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이용약관,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정보제공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이용약관,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정보제공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endParaRPr sz="90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필수 정보 입력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필수 정보를 입력한다.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양식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4</a:t>
                      </a:r>
                      <a:endParaRPr sz="90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아이디 입력</a:t>
                      </a:r>
                      <a:endParaRPr sz="90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로그인시 필요한 개인의 아이디를 입력한다.</a:t>
                      </a:r>
                      <a:endParaRPr sz="90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중복 확인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중복 확인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아이디 중복 체크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아이디 중복체크를 하여 사용중인지 확인한다.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양식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입력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로그인시 필요한 비밀번호를 입력한다.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양식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0" name="Google Shape;150;p12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p10"/>
          <p:cNvGraphicFramePr/>
          <p:nvPr/>
        </p:nvGraphicFramePr>
        <p:xfrm>
          <a:off x="273050" y="764704"/>
          <a:ext cx="9359875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옷빌리지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latin typeface="Malgun Gothic"/>
                          <a:ea typeface="Malgun Gothic"/>
                          <a:sym typeface="Malgun Gothic"/>
                        </a:rPr>
                        <a:t>로그인</a:t>
                      </a:r>
                      <a:endParaRPr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9" name="Google Shape;109;p10"/>
          <p:cNvGraphicFramePr/>
          <p:nvPr>
            <p:extLst>
              <p:ext uri="{D42A27DB-BD31-4B8C-83A1-F6EECF244321}">
                <p14:modId xmlns:p14="http://schemas.microsoft.com/office/powerpoint/2010/main" val="2430004686"/>
              </p:ext>
            </p:extLst>
          </p:nvPr>
        </p:nvGraphicFramePr>
        <p:xfrm>
          <a:off x="273050" y="1679104"/>
          <a:ext cx="9359900" cy="4625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설명</a:t>
                      </a:r>
                      <a:endParaRPr dirty="0"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1.개요</a:t>
                      </a:r>
                      <a:endParaRPr sz="9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9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9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회원이 이용할 수 있게 로그인하는 프로세스</a:t>
                      </a:r>
                      <a:endParaRPr lang="en-US" altLang="ko-KR" sz="9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9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주요사항  </a:t>
                      </a:r>
                      <a:endParaRPr sz="9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6510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SzPts val="1000"/>
                        <a:buFont typeface="Malgun Gothic"/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1) 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</a:t>
                      </a:r>
                      <a:endParaRPr lang="en-US" altLang="ko-KR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6510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SzPts val="1000"/>
                        <a:buFont typeface="Malgun Gothic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입력된 아이디와 비밀번호가 일치하면 로그인한다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457200" marR="0" lvl="0" indent="-292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SzPts val="1000"/>
                        <a:buFont typeface="Malgun Gothic"/>
                        <a:buAutoNum type="arabicParenR"/>
                      </a:pPr>
                      <a:endParaRPr lang="en-US" altLang="ko-KR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6510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SzPts val="1000"/>
                        <a:buFont typeface="Malgun Gothic"/>
                        <a:buNone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로그아웃 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6510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SzPts val="1000"/>
                        <a:buFont typeface="Malgun Gothic"/>
                        <a:buNone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로그인 상태에서 가능하고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로그인 이후에 할 수 있는 동작들이 제한된다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 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사항</a:t>
                      </a:r>
                      <a:endParaRPr dirty="0"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</a:t>
                      </a:r>
                      <a:r>
                        <a:rPr lang="ko-KR" sz="1100" b="1" i="0" u="sng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As-Is</a:t>
                      </a: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</a:t>
                      </a:r>
                      <a:r>
                        <a:rPr lang="ko-KR" sz="1100" b="1" i="0" u="sng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To-Be</a:t>
                      </a: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11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•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회원이 로그인 후 사용 가능한 기능이 생긴다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Google Shape;110;p10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1929734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11"/>
          <p:cNvGraphicFramePr/>
          <p:nvPr>
            <p:extLst>
              <p:ext uri="{D42A27DB-BD31-4B8C-83A1-F6EECF244321}">
                <p14:modId xmlns:p14="http://schemas.microsoft.com/office/powerpoint/2010/main" val="3153593769"/>
              </p:ext>
            </p:extLst>
          </p:nvPr>
        </p:nvGraphicFramePr>
        <p:xfrm>
          <a:off x="273050" y="1705112"/>
          <a:ext cx="9361050" cy="4680525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15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</a:rPr>
                        <a:t>회원</a:t>
                      </a:r>
                      <a:endParaRPr b="1" dirty="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6" name="Google Shape;116;p11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7" name="Google Shape;117;p11"/>
          <p:cNvGraphicFramePr/>
          <p:nvPr>
            <p:extLst>
              <p:ext uri="{D42A27DB-BD31-4B8C-83A1-F6EECF244321}">
                <p14:modId xmlns:p14="http://schemas.microsoft.com/office/powerpoint/2010/main" val="1277718079"/>
              </p:ext>
            </p:extLst>
          </p:nvPr>
        </p:nvGraphicFramePr>
        <p:xfrm>
          <a:off x="273050" y="764704"/>
          <a:ext cx="9359900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옷빌리지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8" name="Google Shape;118;p11"/>
          <p:cNvSpPr/>
          <p:nvPr/>
        </p:nvSpPr>
        <p:spPr>
          <a:xfrm>
            <a:off x="2688180" y="2215947"/>
            <a:ext cx="1263418" cy="446724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로그인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 시작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93093" y="3037500"/>
            <a:ext cx="1265129" cy="58872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0" dirty="0">
                <a:latin typeface="+mn-ea"/>
              </a:rPr>
              <a:t>로그인</a:t>
            </a:r>
          </a:p>
        </p:txBody>
      </p:sp>
      <p:sp>
        <p:nvSpPr>
          <p:cNvPr id="20" name="다이아몬드 19"/>
          <p:cNvSpPr/>
          <p:nvPr/>
        </p:nvSpPr>
        <p:spPr>
          <a:xfrm>
            <a:off x="2355385" y="4118861"/>
            <a:ext cx="1929008" cy="683655"/>
          </a:xfrm>
          <a:prstGeom prst="diamond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0" dirty="0">
                <a:latin typeface="+mn-ea"/>
              </a:rPr>
              <a:t>1.</a:t>
            </a:r>
            <a:r>
              <a:rPr lang="ko-KR" altLang="en-US" sz="900" b="0" dirty="0">
                <a:latin typeface="+mn-ea"/>
              </a:rPr>
              <a:t>로그인  정보 입력</a:t>
            </a:r>
          </a:p>
        </p:txBody>
      </p:sp>
      <p:sp>
        <p:nvSpPr>
          <p:cNvPr id="33" name="다이아몬드 32"/>
          <p:cNvSpPr/>
          <p:nvPr/>
        </p:nvSpPr>
        <p:spPr>
          <a:xfrm>
            <a:off x="2424278" y="5344760"/>
            <a:ext cx="1791221" cy="683655"/>
          </a:xfrm>
          <a:prstGeom prst="diamond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0" dirty="0">
                <a:latin typeface="+mn-ea"/>
              </a:rPr>
              <a:t>2.</a:t>
            </a:r>
            <a:r>
              <a:rPr lang="ko-KR" altLang="en-US" sz="900" b="0" dirty="0">
                <a:latin typeface="+mn-ea"/>
              </a:rPr>
              <a:t>회원정보</a:t>
            </a:r>
            <a:endParaRPr lang="en-US" altLang="ko-KR" sz="900" b="0" dirty="0">
              <a:latin typeface="+mn-ea"/>
            </a:endParaRPr>
          </a:p>
          <a:p>
            <a:pPr algn="ctr"/>
            <a:r>
              <a:rPr lang="ko-KR" altLang="en-US" sz="900" b="0" dirty="0">
                <a:latin typeface="+mn-ea"/>
              </a:rPr>
              <a:t>확인</a:t>
            </a:r>
          </a:p>
        </p:txBody>
      </p:sp>
      <p:sp>
        <p:nvSpPr>
          <p:cNvPr id="34" name="Google Shape;118;p11"/>
          <p:cNvSpPr/>
          <p:nvPr/>
        </p:nvSpPr>
        <p:spPr>
          <a:xfrm>
            <a:off x="5103309" y="5463225"/>
            <a:ext cx="1263418" cy="446724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로그인 완료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30" name="직선 화살표 연결선 29"/>
          <p:cNvCxnSpPr>
            <a:stCxn id="118" idx="2"/>
            <a:endCxn id="17" idx="0"/>
          </p:cNvCxnSpPr>
          <p:nvPr/>
        </p:nvCxnSpPr>
        <p:spPr>
          <a:xfrm>
            <a:off x="3319889" y="2662671"/>
            <a:ext cx="5769" cy="374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0" idx="0"/>
          </p:cNvCxnSpPr>
          <p:nvPr/>
        </p:nvCxnSpPr>
        <p:spPr>
          <a:xfrm>
            <a:off x="3319888" y="3626224"/>
            <a:ext cx="1" cy="492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0" idx="2"/>
            <a:endCxn id="33" idx="0"/>
          </p:cNvCxnSpPr>
          <p:nvPr/>
        </p:nvCxnSpPr>
        <p:spPr>
          <a:xfrm>
            <a:off x="3319889" y="4802516"/>
            <a:ext cx="0" cy="542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3" idx="3"/>
            <a:endCxn id="34" idx="1"/>
          </p:cNvCxnSpPr>
          <p:nvPr/>
        </p:nvCxnSpPr>
        <p:spPr>
          <a:xfrm flipV="1">
            <a:off x="4215499" y="5686587"/>
            <a:ext cx="8878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3" idx="1"/>
            <a:endCxn id="20" idx="1"/>
          </p:cNvCxnSpPr>
          <p:nvPr/>
        </p:nvCxnSpPr>
        <p:spPr>
          <a:xfrm rot="10800000">
            <a:off x="2355386" y="4460690"/>
            <a:ext cx="68893" cy="1225899"/>
          </a:xfrm>
          <a:prstGeom prst="bentConnector3">
            <a:avLst>
              <a:gd name="adj1" fmla="val 4318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118;p11"/>
          <p:cNvSpPr/>
          <p:nvPr/>
        </p:nvSpPr>
        <p:spPr>
          <a:xfrm>
            <a:off x="533052" y="2215947"/>
            <a:ext cx="1263418" cy="446724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로그아웃 시작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3052" y="3091889"/>
            <a:ext cx="1265129" cy="58872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0" dirty="0">
                <a:latin typeface="+mn-ea"/>
              </a:rPr>
              <a:t>3.</a:t>
            </a:r>
            <a:r>
              <a:rPr lang="ko-KR" altLang="en-US" sz="900" b="0" dirty="0">
                <a:latin typeface="+mn-ea"/>
              </a:rPr>
              <a:t>로그아웃 요청</a:t>
            </a:r>
          </a:p>
        </p:txBody>
      </p:sp>
      <p:sp>
        <p:nvSpPr>
          <p:cNvPr id="63" name="Google Shape;118;p11"/>
          <p:cNvSpPr/>
          <p:nvPr/>
        </p:nvSpPr>
        <p:spPr>
          <a:xfrm>
            <a:off x="533052" y="4237326"/>
            <a:ext cx="1263418" cy="446724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4.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로그아웃 실행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53" name="직선 화살표 연결선 52"/>
          <p:cNvCxnSpPr>
            <a:endCxn id="62" idx="0"/>
          </p:cNvCxnSpPr>
          <p:nvPr/>
        </p:nvCxnSpPr>
        <p:spPr>
          <a:xfrm>
            <a:off x="1164761" y="2708041"/>
            <a:ext cx="856" cy="383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62" idx="2"/>
            <a:endCxn id="63" idx="0"/>
          </p:cNvCxnSpPr>
          <p:nvPr/>
        </p:nvCxnSpPr>
        <p:spPr>
          <a:xfrm flipH="1">
            <a:off x="1164761" y="3680613"/>
            <a:ext cx="856" cy="556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168310" y="5350182"/>
            <a:ext cx="2637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dirty="0"/>
              <a:t>n</a:t>
            </a:r>
            <a:endParaRPr lang="ko-KR" altLang="en-US" b="0" dirty="0"/>
          </a:p>
        </p:txBody>
      </p:sp>
      <p:sp>
        <p:nvSpPr>
          <p:cNvPr id="64" name="TextBox 63"/>
          <p:cNvSpPr txBox="1"/>
          <p:nvPr/>
        </p:nvSpPr>
        <p:spPr>
          <a:xfrm>
            <a:off x="4245172" y="5317255"/>
            <a:ext cx="24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/>
              <a:t>y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051995911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12"/>
          <p:cNvGraphicFramePr/>
          <p:nvPr/>
        </p:nvGraphicFramePr>
        <p:xfrm>
          <a:off x="273050" y="764704"/>
          <a:ext cx="9359900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옷빌리지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9" name="Google Shape;149;p12"/>
          <p:cNvGraphicFramePr/>
          <p:nvPr>
            <p:extLst>
              <p:ext uri="{D42A27DB-BD31-4B8C-83A1-F6EECF244321}">
                <p14:modId xmlns:p14="http://schemas.microsoft.com/office/powerpoint/2010/main" val="586389339"/>
              </p:ext>
            </p:extLst>
          </p:nvPr>
        </p:nvGraphicFramePr>
        <p:xfrm>
          <a:off x="272481" y="1700808"/>
          <a:ext cx="9361025" cy="46770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명</a:t>
                      </a:r>
                      <a:endParaRPr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로그인 정보 입력</a:t>
                      </a:r>
                      <a:endParaRPr sz="9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로그인 정보 아이디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비밀번호를 입력한다</a:t>
                      </a:r>
                      <a:endParaRPr sz="9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 정보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 양식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 정보 확인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입력 받은 정보와 회원정보가 일치하면 로그인</a:t>
                      </a:r>
                      <a:endParaRPr sz="9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 정보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 정보 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로그아웃 요청</a:t>
                      </a: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로그아웃 요청한다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 정보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 정보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로그아웃 실행</a:t>
                      </a:r>
                      <a:endParaRPr sz="9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최종 로그아웃이 된다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 정보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 정보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3591">
                <a:tc rowSpan="2"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marL="89999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marL="8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 gridSpan="4"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89999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0" name="Google Shape;150;p12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5214839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p10"/>
          <p:cNvGraphicFramePr/>
          <p:nvPr/>
        </p:nvGraphicFramePr>
        <p:xfrm>
          <a:off x="273050" y="764704"/>
          <a:ext cx="9359875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옷빌리지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latin typeface="Malgun Gothic"/>
                          <a:ea typeface="Malgun Gothic"/>
                          <a:sym typeface="Malgun Gothic"/>
                        </a:rPr>
                        <a:t>아이디</a:t>
                      </a:r>
                      <a:r>
                        <a:rPr lang="en-US" altLang="ko-KR" sz="1100" dirty="0">
                          <a:latin typeface="Malgun Gothic"/>
                          <a:ea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100" dirty="0">
                          <a:latin typeface="Malgun Gothic"/>
                          <a:ea typeface="Malgun Gothic"/>
                          <a:sym typeface="Malgun Gothic"/>
                        </a:rPr>
                        <a:t>비밀번호 찾기</a:t>
                      </a:r>
                      <a:endParaRPr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9" name="Google Shape;109;p10"/>
          <p:cNvGraphicFramePr/>
          <p:nvPr/>
        </p:nvGraphicFramePr>
        <p:xfrm>
          <a:off x="273050" y="1679104"/>
          <a:ext cx="9359900" cy="4625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1.개요</a:t>
                      </a:r>
                      <a:endParaRPr sz="9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9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9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아이디</a:t>
                      </a:r>
                      <a:r>
                        <a:rPr lang="en-US" altLang="ko-KR" sz="9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9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비밀번호를 찾기 위한 프로세스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9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주요사항  </a:t>
                      </a:r>
                      <a:endParaRPr sz="9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457200" marR="0" lvl="0" indent="-292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SzPts val="1000"/>
                        <a:buFont typeface="Malgun Gothic"/>
                        <a:buAutoNum type="arabicParenR"/>
                      </a:pPr>
                      <a:r>
                        <a:rPr lang="ko-KR" altLang="en-US" sz="9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정보를 입력 해야한다</a:t>
                      </a:r>
                      <a:r>
                        <a:rPr lang="en-US" altLang="ko-KR" sz="9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457200" marR="0" lvl="0" indent="-292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SzPts val="1000"/>
                        <a:buFont typeface="Malgun Gothic"/>
                        <a:buAutoNum type="arabicParenR"/>
                      </a:pPr>
                      <a:r>
                        <a:rPr lang="ko-KR" altLang="en-US" sz="9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일치하는 정보가 있어야 아이디</a:t>
                      </a:r>
                      <a:r>
                        <a:rPr lang="en-US" altLang="ko-KR" sz="9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9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비밀번호를 찾을 수 있다</a:t>
                      </a:r>
                      <a:r>
                        <a:rPr lang="en-US" altLang="ko-KR" sz="9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  <a:endParaRPr sz="9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사항</a:t>
                      </a:r>
                      <a:endParaRPr dirty="0"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900" b="1" i="0" u="sng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현행(</a:t>
                      </a:r>
                      <a:r>
                        <a:rPr lang="ko-KR" sz="900" b="1" i="0" u="sng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As-Is</a:t>
                      </a:r>
                      <a:r>
                        <a:rPr lang="ko-KR" sz="900" b="1" i="0" u="sng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sz="900" dirty="0">
                        <a:latin typeface="+mn-ea"/>
                        <a:ea typeface="+mn-ea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900" b="1" i="0" u="sng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목표(</a:t>
                      </a:r>
                      <a:r>
                        <a:rPr lang="ko-KR" sz="900" b="1" i="0" u="sng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To-Be</a:t>
                      </a:r>
                      <a:r>
                        <a:rPr lang="ko-KR" sz="900" b="1" i="0" u="sng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900" b="1" i="0" u="sng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아이디와 비밀번호를 찾을 수 있게 한다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endParaRPr sz="900" dirty="0">
                        <a:latin typeface="+mn-ea"/>
                        <a:ea typeface="+mn-ea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Google Shape;110;p10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3732482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61525</TotalTime>
  <Words>4613</Words>
  <Application>Microsoft Office PowerPoint</Application>
  <PresentationFormat>A4 용지(210x297mm)</PresentationFormat>
  <Paragraphs>1702</Paragraphs>
  <Slides>46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6" baseType="lpstr">
      <vt:lpstr>Belleza</vt:lpstr>
      <vt:lpstr>Noto Sans Symbols</vt:lpstr>
      <vt:lpstr>Optima</vt:lpstr>
      <vt:lpstr>굴림</vt:lpstr>
      <vt:lpstr>Malgun Gothic</vt:lpstr>
      <vt:lpstr>Malgun Gothic</vt:lpstr>
      <vt:lpstr>Arial</vt:lpstr>
      <vt:lpstr>Symbol</vt:lpstr>
      <vt:lpstr>Wingdings</vt:lpstr>
      <vt:lpstr>Office 테마</vt:lpstr>
      <vt:lpstr>프로세스 설계서</vt:lpstr>
      <vt:lpstr>프로세스 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(산출물) Flow Chart 작성 범례 </vt:lpstr>
      <vt:lpstr>(산출물) Flow Chart 작성 범례 </vt:lpstr>
    </vt:vector>
  </TitlesOfParts>
  <Company>DKS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mypc</cp:lastModifiedBy>
  <cp:revision>5885</cp:revision>
  <dcterms:created xsi:type="dcterms:W3CDTF">2007-10-15T08:30:37Z</dcterms:created>
  <dcterms:modified xsi:type="dcterms:W3CDTF">2023-08-16T23:59:47Z</dcterms:modified>
</cp:coreProperties>
</file>