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1553" r:id="rId2"/>
    <p:sldId id="1552" r:id="rId3"/>
    <p:sldId id="1554" r:id="rId4"/>
    <p:sldId id="1508" r:id="rId5"/>
    <p:sldId id="1555" r:id="rId6"/>
    <p:sldId id="1556" r:id="rId7"/>
    <p:sldId id="1557" r:id="rId8"/>
    <p:sldId id="1558" r:id="rId9"/>
    <p:sldId id="1559" r:id="rId10"/>
    <p:sldId id="1569" r:id="rId11"/>
    <p:sldId id="1570" r:id="rId12"/>
    <p:sldId id="1562" r:id="rId13"/>
    <p:sldId id="1560" r:id="rId14"/>
    <p:sldId id="1561" r:id="rId15"/>
    <p:sldId id="1563" r:id="rId16"/>
    <p:sldId id="1564" r:id="rId17"/>
    <p:sldId id="1565" r:id="rId18"/>
    <p:sldId id="1566" r:id="rId19"/>
    <p:sldId id="1567" r:id="rId20"/>
    <p:sldId id="1568" r:id="rId21"/>
    <p:sldId id="1549" r:id="rId22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1071">
          <p15:clr>
            <a:srgbClr val="A4A3A4"/>
          </p15:clr>
        </p15:guide>
        <p15:guide id="3" orient="horz" pos="4020">
          <p15:clr>
            <a:srgbClr val="A4A3A4"/>
          </p15:clr>
        </p15:guide>
        <p15:guide id="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D7F0"/>
    <a:srgbClr val="FFFF99"/>
    <a:srgbClr val="CCFF99"/>
    <a:srgbClr val="99CCFF"/>
    <a:srgbClr val="FFFFCC"/>
    <a:srgbClr val="3333FF"/>
    <a:srgbClr val="FF0000"/>
    <a:srgbClr val="0000FF"/>
    <a:srgbClr val="000099"/>
    <a:srgbClr val="254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60" autoAdjust="0"/>
    <p:restoredTop sz="96548" autoAdjust="0"/>
  </p:normalViewPr>
  <p:slideViewPr>
    <p:cSldViewPr>
      <p:cViewPr varScale="1">
        <p:scale>
          <a:sx n="111" d="100"/>
          <a:sy n="111" d="100"/>
        </p:scale>
        <p:origin x="2010" y="108"/>
      </p:cViewPr>
      <p:guideLst>
        <p:guide orient="horz"/>
        <p:guide orient="horz" pos="1071"/>
        <p:guide orient="horz" pos="402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3006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0AB2793C-16ED-4993-A16F-AAFA1980A102}" type="datetimeFigureOut">
              <a:rPr lang="ko-KR" altLang="en-US"/>
              <a:pPr>
                <a:defRPr/>
              </a:pPr>
              <a:t>2023-08-17</a:t>
            </a:fld>
            <a:endParaRPr lang="en-US" altLang="ko-KR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511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A21FBA05-51D2-4CA2-B0FD-BCA547E355EF}" type="datetimeFigureOut">
              <a:rPr lang="ko-KR" altLang="en-US"/>
              <a:pPr>
                <a:defRPr/>
              </a:pPr>
              <a:t>2023-08-17</a:t>
            </a:fld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784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6" y="4714885"/>
            <a:ext cx="5438775" cy="4467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49D98566-A392-4BFB-AF10-358F76F35A1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19912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5420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817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667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7181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280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624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938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780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455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2075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581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692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163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466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904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03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5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633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193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/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>
              <a:latin typeface="+mn-lt"/>
              <a:ea typeface="맑은 고딕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284" y="714212"/>
            <a:ext cx="91800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 marL="355600" indent="-173038">
              <a:buFont typeface="Wingdings" pitchFamily="2" charset="2"/>
              <a:buChar char="§"/>
              <a:defRPr sz="1600" b="1"/>
            </a:lvl2pPr>
            <a:lvl3pPr marL="538163" indent="-182563">
              <a:buFont typeface="Arial" pitchFamily="34" charset="0"/>
              <a:buChar char="•"/>
              <a:defRPr sz="1600" b="1"/>
            </a:lvl3pPr>
            <a:lvl4pPr marL="720725" indent="-182563">
              <a:defRPr sz="1600" b="1"/>
            </a:lvl4pPr>
            <a:lvl5pPr marL="892175" indent="-171450">
              <a:defRPr sz="1600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57935" y="116632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태스크 </a:t>
            </a:r>
            <a:r>
              <a:rPr kumimoji="0" lang="ko-KR" altLang="en-US" sz="2000" b="1" i="0" u="none" strike="noStrike" kern="120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플로우</a:t>
            </a:r>
            <a:endParaRPr lang="ko-KR" altLang="en-US" sz="2000" b="1">
              <a:latin typeface="+mj-ea"/>
              <a:ea typeface="+mj-ea"/>
            </a:endParaRPr>
          </a:p>
        </p:txBody>
      </p:sp>
      <p:sp>
        <p:nvSpPr>
          <p:cNvPr id="13" name="Rectangle 24"/>
          <p:cNvSpPr>
            <a:spLocks noChangeArrowheads="1"/>
          </p:cNvSpPr>
          <p:nvPr userDrawn="1"/>
        </p:nvSpPr>
        <p:spPr bwMode="auto">
          <a:xfrm>
            <a:off x="4800600" y="6553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80000"/>
              </a:lnSpc>
              <a:defRPr/>
            </a:pPr>
            <a:fld id="{45DA4437-814A-48AB-BE27-67E0F471A035}" type="slidenum">
              <a:rPr lang="en-US" altLang="ko-KR" sz="1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>
                <a:lnSpc>
                  <a:spcPct val="80000"/>
                </a:lnSpc>
                <a:defRPr/>
              </a:pPr>
              <a:t>‹#›</a:t>
            </a:fld>
            <a:endParaRPr lang="en-US" altLang="ko-KR" sz="1000" b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96816" y="1628800"/>
            <a:ext cx="4320480" cy="4104456"/>
          </a:xfrm>
          <a:prstGeom prst="rect">
            <a:avLst/>
          </a:prstGeom>
        </p:spPr>
        <p:txBody>
          <a:bodyPr lIns="0" tIns="0" rIns="0" bIns="0" anchor="t"/>
          <a:lstStyle>
            <a:lvl1pPr marL="355600" indent="-35560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1800" b="1"/>
            </a:lvl1pPr>
            <a:lvl2pPr marL="523875" indent="-25558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arenR"/>
              <a:defRPr sz="1800" b="1"/>
            </a:lvl2pPr>
            <a:lvl3pPr marL="806450" indent="-26828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ea"/>
              <a:buAutoNum type="circleNumDbPlain"/>
              <a:defRPr sz="1800" b="1"/>
            </a:lvl3pPr>
            <a:lvl4pPr marL="989013" indent="-182563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/>
            </a:lvl4pPr>
            <a:lvl5pPr marL="1162050" indent="-17303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/>
            </a:lvl5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목차 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목차</a:t>
            </a:r>
            <a:r>
              <a:rPr lang="en-US" altLang="ko-KR" dirty="0"/>
              <a:t>3</a:t>
            </a:r>
          </a:p>
          <a:p>
            <a:pPr lvl="3"/>
            <a:r>
              <a:rPr lang="ko-KR" altLang="en-US" dirty="0"/>
              <a:t>목차</a:t>
            </a:r>
            <a:r>
              <a:rPr lang="en-US" altLang="ko-KR" dirty="0"/>
              <a:t>4</a:t>
            </a:r>
          </a:p>
          <a:p>
            <a:pPr lvl="4"/>
            <a:r>
              <a:rPr lang="ko-KR" altLang="en-US" dirty="0"/>
              <a:t>목차</a:t>
            </a:r>
            <a:r>
              <a:rPr lang="en-US" altLang="ko-KR" dirty="0"/>
              <a:t>5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1284" y="0"/>
            <a:ext cx="1656184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>
                <a:latin typeface="+mj-ea"/>
                <a:ea typeface="+mj-ea"/>
              </a:rPr>
              <a:t>목차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/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 smtClean="0"/>
              <a:t>세부 내역을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351284" y="0"/>
            <a:ext cx="6473924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/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284" y="714212"/>
            <a:ext cx="91800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 marL="355600" indent="-173038">
              <a:buFont typeface="Wingdings" pitchFamily="2" charset="2"/>
              <a:buChar char="§"/>
              <a:defRPr sz="1600" b="1"/>
            </a:lvl2pPr>
            <a:lvl3pPr marL="538163" indent="-182563">
              <a:buFont typeface="Arial" pitchFamily="34" charset="0"/>
              <a:buChar char="•"/>
              <a:defRPr sz="1600" b="1"/>
            </a:lvl3pPr>
            <a:lvl4pPr marL="720725" indent="-182563">
              <a:defRPr sz="1600" b="1"/>
            </a:lvl4pPr>
            <a:lvl5pPr marL="892175" indent="-171450">
              <a:defRPr sz="1600" b="1"/>
            </a:lvl5pPr>
          </a:lstStyle>
          <a:p>
            <a:pPr lvl="0"/>
            <a:r>
              <a:rPr lang="ko-KR" altLang="en-US" dirty="0" smtClean="0"/>
              <a:t>헤드라인 메시지를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16)</a:t>
            </a:r>
            <a:endParaRPr lang="ko-KR" altLang="en-US" dirty="0"/>
          </a:p>
        </p:txBody>
      </p:sp>
      <p:sp>
        <p:nvSpPr>
          <p:cNvPr id="46" name="TextBox 45"/>
          <p:cNvSpPr txBox="1"/>
          <p:nvPr userDrawn="1"/>
        </p:nvSpPr>
        <p:spPr>
          <a:xfrm>
            <a:off x="4330174" y="6453188"/>
            <a:ext cx="1224136" cy="4048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D97469A4-58CB-47BB-8506-6F1F29209535}" type="slidenum">
              <a:rPr lang="ko-KR" altLang="ko-KR" sz="1000" smtClean="0">
                <a:latin typeface="+mj-ea"/>
                <a:ea typeface="+mj-ea"/>
              </a:rPr>
              <a:pPr algn="ctr"/>
              <a:t>‹#›</a:t>
            </a:fld>
            <a:endParaRPr lang="ko-KR" altLang="en-US" sz="100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16082710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/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351284" y="0"/>
            <a:ext cx="6473924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/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284" y="714212"/>
            <a:ext cx="91800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 marL="355600" indent="-173038">
              <a:buFont typeface="Wingdings" pitchFamily="2" charset="2"/>
              <a:buChar char="§"/>
              <a:defRPr sz="1600" b="1"/>
            </a:lvl2pPr>
            <a:lvl3pPr marL="538163" indent="-182563">
              <a:buFont typeface="Arial" pitchFamily="34" charset="0"/>
              <a:buChar char="•"/>
              <a:defRPr sz="1600" b="1"/>
            </a:lvl3pPr>
            <a:lvl4pPr marL="720725" indent="-182563">
              <a:defRPr sz="1600" b="1"/>
            </a:lvl4pPr>
            <a:lvl5pPr marL="892175" indent="-171450">
              <a:defRPr sz="1600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751200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742952" y="2133600"/>
            <a:ext cx="8423275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742952" y="3886200"/>
            <a:ext cx="8423275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5644" y="4511675"/>
            <a:ext cx="8485832" cy="106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8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None/>
              <a:defRPr sz="2167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sz="21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0" y="6237294"/>
            <a:ext cx="9906000" cy="1936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17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463714" y="2317754"/>
            <a:ext cx="6894740" cy="1281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lvl1pPr marR="0"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930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3" r:id="rId4"/>
    <p:sldLayoutId id="2147483694" r:id="rId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ctrTitle"/>
          </p:nvPr>
        </p:nvSpPr>
        <p:spPr>
          <a:xfrm>
            <a:off x="1284390" y="2189344"/>
            <a:ext cx="6974589" cy="79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33"/>
              <a:buFont typeface="Arial"/>
              <a:buNone/>
            </a:pPr>
            <a:r>
              <a:rPr lang="ko-KR" altLang="en-US" sz="4333" smtClean="0">
                <a:solidFill>
                  <a:schemeClr val="dk1"/>
                </a:solidFill>
              </a:rPr>
              <a:t>태스크 </a:t>
            </a:r>
            <a:r>
              <a:rPr lang="ko-KR" altLang="en-US" sz="4333" err="1" smtClean="0">
                <a:solidFill>
                  <a:schemeClr val="dk1"/>
                </a:solidFill>
              </a:rPr>
              <a:t>플로우</a:t>
            </a: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ubTitle" idx="1"/>
          </p:nvPr>
        </p:nvSpPr>
        <p:spPr>
          <a:xfrm>
            <a:off x="6177136" y="4653136"/>
            <a:ext cx="3102003" cy="1148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247646" lvl="0" indent="-24764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ko-KR"/>
              <a:t>1</a:t>
            </a:r>
            <a:r>
              <a:rPr lang="ko-KR" smtClean="0"/>
              <a:t>팀</a:t>
            </a:r>
            <a:endParaRPr lang="en-US" altLang="ko-KR" smtClean="0"/>
          </a:p>
          <a:p>
            <a:pPr marL="247646" lvl="0" indent="-24764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ko-KR" altLang="en-US" smtClean="0"/>
              <a:t>김영환</a:t>
            </a:r>
            <a:r>
              <a:rPr lang="en-US" altLang="ko-KR" smtClean="0"/>
              <a:t>,</a:t>
            </a:r>
            <a:r>
              <a:rPr lang="ko-KR" altLang="en-US" smtClean="0"/>
              <a:t>김홍섭</a:t>
            </a:r>
            <a:r>
              <a:rPr lang="en-US" altLang="ko-KR" smtClean="0"/>
              <a:t>,</a:t>
            </a:r>
            <a:r>
              <a:rPr lang="ko-KR" altLang="en-US" smtClean="0"/>
              <a:t>박정연</a:t>
            </a:r>
            <a:r>
              <a:rPr lang="en-US" altLang="ko-KR" smtClean="0"/>
              <a:t>,</a:t>
            </a:r>
          </a:p>
          <a:p>
            <a:pPr marL="247646" lvl="0" indent="-24764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ko-KR" altLang="en-US" smtClean="0"/>
              <a:t>김병국</a:t>
            </a:r>
            <a:r>
              <a:rPr lang="en-US" altLang="ko-KR" smtClean="0"/>
              <a:t>,</a:t>
            </a:r>
            <a:r>
              <a:rPr lang="ko-KR" altLang="en-US" smtClean="0"/>
              <a:t>김지열</a:t>
            </a:r>
            <a:r>
              <a:rPr lang="en-US" altLang="ko-KR" smtClean="0"/>
              <a:t>,</a:t>
            </a:r>
            <a:r>
              <a:rPr lang="ko-KR" altLang="en-US" smtClean="0"/>
              <a:t>김기덕</a:t>
            </a:r>
            <a:r>
              <a:rPr lang="en-US" altLang="ko-KR" smtClean="0"/>
              <a:t>,</a:t>
            </a:r>
          </a:p>
          <a:p>
            <a:pPr marL="247646" lvl="0" indent="-24764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ko-KR" altLang="en-US" smtClean="0"/>
              <a:t>김재민</a:t>
            </a:r>
            <a:endParaRPr/>
          </a:p>
        </p:txBody>
      </p:sp>
      <p:sp>
        <p:nvSpPr>
          <p:cNvPr id="56" name="Google Shape;56;p10"/>
          <p:cNvSpPr txBox="1"/>
          <p:nvPr/>
        </p:nvSpPr>
        <p:spPr>
          <a:xfrm>
            <a:off x="4668204" y="3453080"/>
            <a:ext cx="47355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None/>
            </a:pPr>
            <a:r>
              <a:rPr lang="ko-KR" altLang="en-US" sz="1733" err="1" smtClean="0">
                <a:solidFill>
                  <a:schemeClr val="dk1"/>
                </a:solidFill>
              </a:rPr>
              <a:t>시스템명</a:t>
            </a:r>
            <a:r>
              <a:rPr lang="ko-KR" altLang="en-US" sz="1733" smtClean="0">
                <a:solidFill>
                  <a:schemeClr val="dk1"/>
                </a:solidFill>
              </a:rPr>
              <a:t> </a:t>
            </a:r>
            <a:r>
              <a:rPr lang="en-US" altLang="ko-KR" sz="1733" smtClean="0">
                <a:solidFill>
                  <a:schemeClr val="dk1"/>
                </a:solidFill>
              </a:rPr>
              <a:t>: </a:t>
            </a:r>
            <a:r>
              <a:rPr lang="ko-KR" altLang="en-US" sz="1733" smtClean="0">
                <a:solidFill>
                  <a:schemeClr val="dk1"/>
                </a:solidFill>
              </a:rPr>
              <a:t>옷빌리지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2543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279523" y="1664800"/>
          <a:ext cx="9359900" cy="46848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35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고객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36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sz="1100" smtClean="0"/>
              <a:t>Task Flow Chart</a:t>
            </a:r>
            <a:endParaRPr lang="ko-KR" altLang="en-US" sz="110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4210267" y="2157710"/>
            <a:ext cx="1477321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판매 및 공유글 삭제 시작</a:t>
            </a:r>
            <a:endParaRPr kumimoji="0" lang="ko-KR" altLang="en-US" sz="1100" b="0" ker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E357A931-D578-4576-9343-DED46D7ED559}"/>
              </a:ext>
            </a:extLst>
          </p:cNvPr>
          <p:cNvCxnSpPr>
            <a:cxnSpLocks/>
            <a:stCxn id="5" idx="2"/>
            <a:endCxn id="99" idx="0"/>
          </p:cNvCxnSpPr>
          <p:nvPr/>
        </p:nvCxnSpPr>
        <p:spPr>
          <a:xfrm rot="16200000" flipH="1">
            <a:off x="4737993" y="2668947"/>
            <a:ext cx="432048" cy="203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782038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옷빌리지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글 조회 및 등록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SubFow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2.2.4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SubFlow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판매 및 공유글 수정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9" name="순서도: 처리 98"/>
          <p:cNvSpPr/>
          <p:nvPr/>
        </p:nvSpPr>
        <p:spPr>
          <a:xfrm>
            <a:off x="4339774" y="2885989"/>
            <a:ext cx="1222378" cy="254979"/>
          </a:xfrm>
          <a:prstGeom prst="flowChartProcess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1100" b="0" smtClean="0">
                <a:solidFill>
                  <a:srgbClr val="000000"/>
                </a:solidFill>
                <a:latin typeface="+mn-ea"/>
              </a:rPr>
              <a:t>1. </a:t>
            </a:r>
            <a:r>
              <a:rPr lang="ko-KR" altLang="en-US" sz="1100" b="0" smtClean="0">
                <a:solidFill>
                  <a:srgbClr val="000000"/>
                </a:solidFill>
                <a:latin typeface="+mn-ea"/>
              </a:rPr>
              <a:t>메인화면</a:t>
            </a:r>
          </a:p>
        </p:txBody>
      </p:sp>
      <p:sp>
        <p:nvSpPr>
          <p:cNvPr id="123" name="순서도: 수행의 시작/종료 122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4346249" y="5955932"/>
            <a:ext cx="1226449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판매 및 공유글 삭제 종료</a:t>
            </a:r>
            <a:endParaRPr kumimoji="0" lang="ko-KR" altLang="en-US" sz="1100" b="0" ker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4959474" y="5207231"/>
            <a:ext cx="2035" cy="73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순서도: 처리 13"/>
          <p:cNvSpPr/>
          <p:nvPr/>
        </p:nvSpPr>
        <p:spPr>
          <a:xfrm>
            <a:off x="4210266" y="4952252"/>
            <a:ext cx="1477321" cy="254979"/>
          </a:xfrm>
          <a:prstGeom prst="flowChartProcess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1100" b="0">
                <a:solidFill>
                  <a:srgbClr val="000000"/>
                </a:solidFill>
                <a:latin typeface="+mn-ea"/>
              </a:rPr>
              <a:t>4</a:t>
            </a:r>
            <a:r>
              <a:rPr lang="en-US" altLang="ko-KR" sz="1100" b="0" smtClean="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1100" b="0" smtClean="0">
                <a:solidFill>
                  <a:srgbClr val="000000"/>
                </a:solidFill>
                <a:latin typeface="+mn-ea"/>
              </a:rPr>
              <a:t>게시글 작성 화면</a:t>
            </a:r>
          </a:p>
        </p:txBody>
      </p:sp>
      <p:cxnSp>
        <p:nvCxnSpPr>
          <p:cNvPr id="8" name="꺾인 연결선 7"/>
          <p:cNvCxnSpPr>
            <a:stCxn id="14" idx="3"/>
            <a:endCxn id="99" idx="3"/>
          </p:cNvCxnSpPr>
          <p:nvPr/>
        </p:nvCxnSpPr>
        <p:spPr>
          <a:xfrm flipH="1" flipV="1">
            <a:off x="5562152" y="3013479"/>
            <a:ext cx="125435" cy="2066263"/>
          </a:xfrm>
          <a:prstGeom prst="bentConnector3">
            <a:avLst>
              <a:gd name="adj1" fmla="val -1822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21434" y="3990428"/>
            <a:ext cx="6157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0" dirty="0" smtClean="0">
                <a:latin typeface="+mj-ea"/>
                <a:ea typeface="+mj-ea"/>
              </a:rPr>
              <a:t>[</a:t>
            </a:r>
            <a:r>
              <a:rPr lang="ko-KR" altLang="en-US" sz="1100" b="0" dirty="0" smtClean="0">
                <a:latin typeface="+mj-ea"/>
                <a:ea typeface="+mj-ea"/>
              </a:rPr>
              <a:t>수정</a:t>
            </a:r>
            <a:r>
              <a:rPr lang="en-US" altLang="ko-KR" sz="1100" b="0" dirty="0" smtClean="0">
                <a:latin typeface="+mj-ea"/>
                <a:ea typeface="+mj-ea"/>
              </a:rPr>
              <a:t>]</a:t>
            </a:r>
            <a:endParaRPr lang="ko-KR" altLang="en-US" sz="1100" b="0" dirty="0" smtClean="0">
              <a:latin typeface="+mj-ea"/>
              <a:ea typeface="+mj-ea"/>
            </a:endParaRPr>
          </a:p>
        </p:txBody>
      </p:sp>
      <p:sp>
        <p:nvSpPr>
          <p:cNvPr id="22" name="AutoShape 59"/>
          <p:cNvSpPr>
            <a:spLocks noChangeArrowheads="1"/>
          </p:cNvSpPr>
          <p:nvPr/>
        </p:nvSpPr>
        <p:spPr bwMode="auto">
          <a:xfrm>
            <a:off x="4339774" y="4019615"/>
            <a:ext cx="1222379" cy="518991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</a:t>
            </a:r>
            <a:r>
              <a:rPr kumimoji="0" lang="en-US" altLang="ko-KR" sz="11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. </a:t>
            </a:r>
            <a:r>
              <a:rPr kumimoji="0" lang="ko-KR" altLang="en-US" sz="11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로그인 여부</a:t>
            </a:r>
          </a:p>
        </p:txBody>
      </p:sp>
      <p:cxnSp>
        <p:nvCxnSpPr>
          <p:cNvPr id="18" name="직선 화살표 연결선 17"/>
          <p:cNvCxnSpPr>
            <a:stCxn id="22" idx="2"/>
            <a:endCxn id="14" idx="0"/>
          </p:cNvCxnSpPr>
          <p:nvPr/>
        </p:nvCxnSpPr>
        <p:spPr>
          <a:xfrm flipH="1">
            <a:off x="4948927" y="4538606"/>
            <a:ext cx="2037" cy="41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21" idx="2"/>
            <a:endCxn id="22" idx="0"/>
          </p:cNvCxnSpPr>
          <p:nvPr/>
        </p:nvCxnSpPr>
        <p:spPr>
          <a:xfrm>
            <a:off x="4948926" y="3665517"/>
            <a:ext cx="2038" cy="354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15106" y="4007212"/>
            <a:ext cx="4574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0" smtClean="0">
                <a:latin typeface="+mj-ea"/>
                <a:ea typeface="+mj-ea"/>
              </a:rPr>
              <a:t>N</a:t>
            </a:r>
            <a:endParaRPr lang="ko-KR" altLang="en-US" sz="1100" b="0" smtClean="0"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20187" y="4510712"/>
            <a:ext cx="4574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0" smtClean="0">
                <a:latin typeface="+mj-ea"/>
                <a:ea typeface="+mj-ea"/>
              </a:rPr>
              <a:t>Y</a:t>
            </a:r>
            <a:endParaRPr lang="ko-KR" altLang="en-US" sz="1100" b="0" smtClean="0">
              <a:latin typeface="+mj-ea"/>
              <a:ea typeface="+mj-ea"/>
            </a:endParaRPr>
          </a:p>
        </p:txBody>
      </p:sp>
      <p:sp>
        <p:nvSpPr>
          <p:cNvPr id="28" name="순서도: 종속 처리 27"/>
          <p:cNvSpPr/>
          <p:nvPr/>
        </p:nvSpPr>
        <p:spPr>
          <a:xfrm>
            <a:off x="1667713" y="4121233"/>
            <a:ext cx="1224136" cy="315754"/>
          </a:xfrm>
          <a:prstGeom prst="flowChartPredefined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1100" b="0" smtClean="0">
                <a:solidFill>
                  <a:srgbClr val="000000"/>
                </a:solidFill>
                <a:latin typeface="+mn-ea"/>
                <a:ea typeface="+mn-ea"/>
              </a:rPr>
              <a:t>2.1.1 </a:t>
            </a:r>
            <a:r>
              <a:rPr lang="ko-KR" altLang="en-US" sz="1100" b="0" smtClean="0">
                <a:solidFill>
                  <a:srgbClr val="000000"/>
                </a:solidFill>
                <a:latin typeface="+mn-ea"/>
                <a:ea typeface="+mn-ea"/>
              </a:rPr>
              <a:t>로그인</a:t>
            </a:r>
            <a:endParaRPr lang="ko-KR" altLang="en-US" sz="1100" b="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4" name="직선 화살표 연결선 3"/>
          <p:cNvCxnSpPr>
            <a:stCxn id="28" idx="3"/>
            <a:endCxn id="22" idx="1"/>
          </p:cNvCxnSpPr>
          <p:nvPr/>
        </p:nvCxnSpPr>
        <p:spPr>
          <a:xfrm>
            <a:off x="2891849" y="4279110"/>
            <a:ext cx="144792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10289" y="3673097"/>
            <a:ext cx="11672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0" smtClean="0">
                <a:latin typeface="+mj-ea"/>
                <a:ea typeface="+mj-ea"/>
              </a:rPr>
              <a:t>[</a:t>
            </a:r>
            <a:r>
              <a:rPr lang="ko-KR" altLang="en-US" sz="1100" b="0" smtClean="0">
                <a:latin typeface="+mj-ea"/>
                <a:ea typeface="+mj-ea"/>
              </a:rPr>
              <a:t>판매버튼 클릭</a:t>
            </a:r>
            <a:r>
              <a:rPr lang="en-US" altLang="ko-KR" sz="1100" b="0" smtClean="0">
                <a:latin typeface="+mj-ea"/>
                <a:ea typeface="+mj-ea"/>
              </a:rPr>
              <a:t>]</a:t>
            </a:r>
            <a:endParaRPr lang="ko-KR" altLang="en-US" sz="1100" b="0" smtClean="0">
              <a:latin typeface="+mj-ea"/>
              <a:ea typeface="+mj-ea"/>
            </a:endParaRPr>
          </a:p>
        </p:txBody>
      </p:sp>
      <p:sp>
        <p:nvSpPr>
          <p:cNvPr id="21" name="순서도: 처리 20"/>
          <p:cNvSpPr/>
          <p:nvPr/>
        </p:nvSpPr>
        <p:spPr>
          <a:xfrm>
            <a:off x="4337737" y="3410538"/>
            <a:ext cx="1222378" cy="254979"/>
          </a:xfrm>
          <a:prstGeom prst="flowChartProcess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1100" b="0">
                <a:solidFill>
                  <a:srgbClr val="000000"/>
                </a:solidFill>
                <a:latin typeface="+mn-ea"/>
              </a:rPr>
              <a:t>2</a:t>
            </a:r>
            <a:r>
              <a:rPr lang="en-US" altLang="ko-KR" sz="1100" b="0" smtClean="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1100" b="0" smtClean="0">
                <a:solidFill>
                  <a:srgbClr val="000000"/>
                </a:solidFill>
                <a:latin typeface="+mn-ea"/>
              </a:rPr>
              <a:t>상세페이지</a:t>
            </a:r>
          </a:p>
        </p:txBody>
      </p:sp>
      <p:cxnSp>
        <p:nvCxnSpPr>
          <p:cNvPr id="24" name="직선 화살표 연결선 23"/>
          <p:cNvCxnSpPr>
            <a:stCxn id="99" idx="2"/>
            <a:endCxn id="21" idx="0"/>
          </p:cNvCxnSpPr>
          <p:nvPr/>
        </p:nvCxnSpPr>
        <p:spPr>
          <a:xfrm flipH="1">
            <a:off x="4948926" y="3140968"/>
            <a:ext cx="2037" cy="269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99278" y="3152758"/>
            <a:ext cx="11672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0" smtClean="0">
                <a:latin typeface="+mj-ea"/>
                <a:ea typeface="+mj-ea"/>
              </a:rPr>
              <a:t>[</a:t>
            </a:r>
            <a:r>
              <a:rPr lang="ko-KR" altLang="en-US" sz="1100" b="0" smtClean="0">
                <a:latin typeface="+mj-ea"/>
                <a:ea typeface="+mj-ea"/>
              </a:rPr>
              <a:t>썸네일 클릭</a:t>
            </a:r>
            <a:r>
              <a:rPr lang="en-US" altLang="ko-KR" sz="1100" b="0" smtClean="0">
                <a:latin typeface="+mj-ea"/>
                <a:ea typeface="+mj-ea"/>
              </a:rPr>
              <a:t>]</a:t>
            </a:r>
            <a:endParaRPr lang="ko-KR" altLang="en-US" sz="1100" b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58060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279523" y="1664800"/>
          <a:ext cx="9359900" cy="46848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35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고객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36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sz="1100" smtClean="0"/>
              <a:t>Task Flow Chart</a:t>
            </a:r>
            <a:endParaRPr lang="ko-KR" altLang="en-US" sz="110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4210267" y="2157710"/>
            <a:ext cx="1477321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판매 및 공유글 수정 시작</a:t>
            </a:r>
            <a:endParaRPr kumimoji="0" lang="ko-KR" altLang="en-US" sz="1100" b="0" ker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E357A931-D578-4576-9343-DED46D7ED559}"/>
              </a:ext>
            </a:extLst>
          </p:cNvPr>
          <p:cNvCxnSpPr>
            <a:cxnSpLocks/>
            <a:stCxn id="5" idx="2"/>
            <a:endCxn id="99" idx="0"/>
          </p:cNvCxnSpPr>
          <p:nvPr/>
        </p:nvCxnSpPr>
        <p:spPr>
          <a:xfrm rot="16200000" flipH="1">
            <a:off x="4737993" y="2668947"/>
            <a:ext cx="432048" cy="203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857234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옷빌리지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글 조회 및 등록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SubFow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2.2.5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SubFlow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판매 및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공유글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삭제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9" name="순서도: 처리 98"/>
          <p:cNvSpPr/>
          <p:nvPr/>
        </p:nvSpPr>
        <p:spPr>
          <a:xfrm>
            <a:off x="4339774" y="2885989"/>
            <a:ext cx="1222378" cy="254979"/>
          </a:xfrm>
          <a:prstGeom prst="flowChartProcess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1100" b="0" smtClean="0">
                <a:solidFill>
                  <a:srgbClr val="000000"/>
                </a:solidFill>
                <a:latin typeface="+mn-ea"/>
              </a:rPr>
              <a:t>1. </a:t>
            </a:r>
            <a:r>
              <a:rPr lang="ko-KR" altLang="en-US" sz="1100" b="0" smtClean="0">
                <a:solidFill>
                  <a:srgbClr val="000000"/>
                </a:solidFill>
                <a:latin typeface="+mn-ea"/>
              </a:rPr>
              <a:t>메인화면</a:t>
            </a:r>
          </a:p>
        </p:txBody>
      </p:sp>
      <p:sp>
        <p:nvSpPr>
          <p:cNvPr id="123" name="순서도: 수행의 시작/종료 122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4346249" y="5955932"/>
            <a:ext cx="1226449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판매 및 공유글 수정 종료</a:t>
            </a:r>
            <a:endParaRPr kumimoji="0" lang="ko-KR" altLang="en-US" sz="1100" b="0" ker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4959474" y="5207231"/>
            <a:ext cx="2035" cy="73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순서도: 처리 13"/>
          <p:cNvSpPr/>
          <p:nvPr/>
        </p:nvSpPr>
        <p:spPr>
          <a:xfrm>
            <a:off x="4210266" y="4952252"/>
            <a:ext cx="1477321" cy="254979"/>
          </a:xfrm>
          <a:prstGeom prst="flowChartProcess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1100" b="0">
                <a:solidFill>
                  <a:srgbClr val="000000"/>
                </a:solidFill>
                <a:latin typeface="+mn-ea"/>
              </a:rPr>
              <a:t>4</a:t>
            </a:r>
            <a:r>
              <a:rPr lang="en-US" altLang="ko-KR" sz="1100" b="0" smtClean="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1100" b="0" smtClean="0">
                <a:solidFill>
                  <a:srgbClr val="000000"/>
                </a:solidFill>
                <a:latin typeface="+mn-ea"/>
              </a:rPr>
              <a:t>게시글 작성 화면</a:t>
            </a:r>
          </a:p>
        </p:txBody>
      </p:sp>
      <p:cxnSp>
        <p:nvCxnSpPr>
          <p:cNvPr id="8" name="꺾인 연결선 7"/>
          <p:cNvCxnSpPr>
            <a:stCxn id="14" idx="3"/>
            <a:endCxn id="99" idx="3"/>
          </p:cNvCxnSpPr>
          <p:nvPr/>
        </p:nvCxnSpPr>
        <p:spPr>
          <a:xfrm flipH="1" flipV="1">
            <a:off x="5562152" y="3013479"/>
            <a:ext cx="125435" cy="2066263"/>
          </a:xfrm>
          <a:prstGeom prst="bentConnector3">
            <a:avLst>
              <a:gd name="adj1" fmla="val -1822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21434" y="3990428"/>
            <a:ext cx="6157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0" dirty="0" smtClean="0">
                <a:latin typeface="+mj-ea"/>
                <a:ea typeface="+mj-ea"/>
              </a:rPr>
              <a:t>[</a:t>
            </a:r>
            <a:r>
              <a:rPr lang="ko-KR" altLang="en-US" sz="1100" b="0" dirty="0" smtClean="0">
                <a:latin typeface="+mj-ea"/>
                <a:ea typeface="+mj-ea"/>
              </a:rPr>
              <a:t>삭제</a:t>
            </a:r>
            <a:r>
              <a:rPr lang="en-US" altLang="ko-KR" sz="1100" b="0" dirty="0" smtClean="0">
                <a:latin typeface="+mj-ea"/>
                <a:ea typeface="+mj-ea"/>
              </a:rPr>
              <a:t>]</a:t>
            </a:r>
            <a:endParaRPr lang="ko-KR" altLang="en-US" sz="1100" b="0" dirty="0" smtClean="0">
              <a:latin typeface="+mj-ea"/>
              <a:ea typeface="+mj-ea"/>
            </a:endParaRPr>
          </a:p>
        </p:txBody>
      </p:sp>
      <p:sp>
        <p:nvSpPr>
          <p:cNvPr id="22" name="AutoShape 59"/>
          <p:cNvSpPr>
            <a:spLocks noChangeArrowheads="1"/>
          </p:cNvSpPr>
          <p:nvPr/>
        </p:nvSpPr>
        <p:spPr bwMode="auto">
          <a:xfrm>
            <a:off x="4339774" y="4019615"/>
            <a:ext cx="1222379" cy="518991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</a:t>
            </a:r>
            <a:r>
              <a:rPr kumimoji="0" lang="en-US" altLang="ko-KR" sz="11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. </a:t>
            </a:r>
            <a:r>
              <a:rPr kumimoji="0" lang="ko-KR" altLang="en-US" sz="11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로그인 여부</a:t>
            </a:r>
          </a:p>
        </p:txBody>
      </p:sp>
      <p:cxnSp>
        <p:nvCxnSpPr>
          <p:cNvPr id="18" name="직선 화살표 연결선 17"/>
          <p:cNvCxnSpPr>
            <a:stCxn id="22" idx="2"/>
            <a:endCxn id="14" idx="0"/>
          </p:cNvCxnSpPr>
          <p:nvPr/>
        </p:nvCxnSpPr>
        <p:spPr>
          <a:xfrm flipH="1">
            <a:off x="4948927" y="4538606"/>
            <a:ext cx="2037" cy="41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21" idx="2"/>
            <a:endCxn id="22" idx="0"/>
          </p:cNvCxnSpPr>
          <p:nvPr/>
        </p:nvCxnSpPr>
        <p:spPr>
          <a:xfrm>
            <a:off x="4948926" y="3665517"/>
            <a:ext cx="2038" cy="354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15106" y="4007212"/>
            <a:ext cx="4574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0" smtClean="0">
                <a:latin typeface="+mj-ea"/>
                <a:ea typeface="+mj-ea"/>
              </a:rPr>
              <a:t>N</a:t>
            </a:r>
            <a:endParaRPr lang="ko-KR" altLang="en-US" sz="1100" b="0" smtClean="0"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20187" y="4510712"/>
            <a:ext cx="4574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0" smtClean="0">
                <a:latin typeface="+mj-ea"/>
                <a:ea typeface="+mj-ea"/>
              </a:rPr>
              <a:t>Y</a:t>
            </a:r>
            <a:endParaRPr lang="ko-KR" altLang="en-US" sz="1100" b="0" smtClean="0">
              <a:latin typeface="+mj-ea"/>
              <a:ea typeface="+mj-ea"/>
            </a:endParaRPr>
          </a:p>
        </p:txBody>
      </p:sp>
      <p:sp>
        <p:nvSpPr>
          <p:cNvPr id="28" name="순서도: 종속 처리 27"/>
          <p:cNvSpPr/>
          <p:nvPr/>
        </p:nvSpPr>
        <p:spPr>
          <a:xfrm>
            <a:off x="1667713" y="4121233"/>
            <a:ext cx="1224136" cy="315754"/>
          </a:xfrm>
          <a:prstGeom prst="flowChartPredefined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1100" b="0" smtClean="0">
                <a:solidFill>
                  <a:srgbClr val="000000"/>
                </a:solidFill>
                <a:latin typeface="+mn-ea"/>
                <a:ea typeface="+mn-ea"/>
              </a:rPr>
              <a:t>2.1.1 </a:t>
            </a:r>
            <a:r>
              <a:rPr lang="ko-KR" altLang="en-US" sz="1100" b="0" smtClean="0">
                <a:solidFill>
                  <a:srgbClr val="000000"/>
                </a:solidFill>
                <a:latin typeface="+mn-ea"/>
                <a:ea typeface="+mn-ea"/>
              </a:rPr>
              <a:t>로그인</a:t>
            </a:r>
            <a:endParaRPr lang="ko-KR" altLang="en-US" sz="1100" b="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4" name="직선 화살표 연결선 3"/>
          <p:cNvCxnSpPr>
            <a:stCxn id="28" idx="3"/>
            <a:endCxn id="22" idx="1"/>
          </p:cNvCxnSpPr>
          <p:nvPr/>
        </p:nvCxnSpPr>
        <p:spPr>
          <a:xfrm>
            <a:off x="2891849" y="4279110"/>
            <a:ext cx="144792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09271" y="3670945"/>
            <a:ext cx="11672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0" smtClean="0">
                <a:latin typeface="+mj-ea"/>
                <a:ea typeface="+mj-ea"/>
              </a:rPr>
              <a:t>[</a:t>
            </a:r>
            <a:r>
              <a:rPr lang="ko-KR" altLang="en-US" sz="1100" b="0" smtClean="0">
                <a:latin typeface="+mj-ea"/>
                <a:ea typeface="+mj-ea"/>
              </a:rPr>
              <a:t>판매버튼 클릭</a:t>
            </a:r>
            <a:r>
              <a:rPr lang="en-US" altLang="ko-KR" sz="1100" b="0" smtClean="0">
                <a:latin typeface="+mj-ea"/>
                <a:ea typeface="+mj-ea"/>
              </a:rPr>
              <a:t>]</a:t>
            </a:r>
            <a:endParaRPr lang="ko-KR" altLang="en-US" sz="1100" b="0" smtClean="0">
              <a:latin typeface="+mj-ea"/>
              <a:ea typeface="+mj-ea"/>
            </a:endParaRPr>
          </a:p>
        </p:txBody>
      </p:sp>
      <p:sp>
        <p:nvSpPr>
          <p:cNvPr id="21" name="순서도: 처리 20"/>
          <p:cNvSpPr/>
          <p:nvPr/>
        </p:nvSpPr>
        <p:spPr>
          <a:xfrm>
            <a:off x="4337737" y="3410538"/>
            <a:ext cx="1222378" cy="254979"/>
          </a:xfrm>
          <a:prstGeom prst="flowChartProcess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1100" b="0">
                <a:solidFill>
                  <a:srgbClr val="000000"/>
                </a:solidFill>
                <a:latin typeface="+mn-ea"/>
              </a:rPr>
              <a:t>2</a:t>
            </a:r>
            <a:r>
              <a:rPr lang="en-US" altLang="ko-KR" sz="1100" b="0" smtClean="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1100" b="0" smtClean="0">
                <a:solidFill>
                  <a:srgbClr val="000000"/>
                </a:solidFill>
                <a:latin typeface="+mn-ea"/>
              </a:rPr>
              <a:t>상세페이지</a:t>
            </a:r>
          </a:p>
        </p:txBody>
      </p:sp>
      <p:cxnSp>
        <p:nvCxnSpPr>
          <p:cNvPr id="24" name="직선 화살표 연결선 23"/>
          <p:cNvCxnSpPr>
            <a:stCxn id="99" idx="2"/>
            <a:endCxn id="21" idx="0"/>
          </p:cNvCxnSpPr>
          <p:nvPr/>
        </p:nvCxnSpPr>
        <p:spPr>
          <a:xfrm flipH="1">
            <a:off x="4948926" y="3140968"/>
            <a:ext cx="2037" cy="269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99278" y="3152758"/>
            <a:ext cx="11672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0" smtClean="0">
                <a:latin typeface="+mj-ea"/>
                <a:ea typeface="+mj-ea"/>
              </a:rPr>
              <a:t>[</a:t>
            </a:r>
            <a:r>
              <a:rPr lang="ko-KR" altLang="en-US" sz="1100" b="0" smtClean="0">
                <a:latin typeface="+mj-ea"/>
                <a:ea typeface="+mj-ea"/>
              </a:rPr>
              <a:t>썸네일 클릭</a:t>
            </a:r>
            <a:r>
              <a:rPr lang="en-US" altLang="ko-KR" sz="1100" b="0" smtClean="0">
                <a:latin typeface="+mj-ea"/>
                <a:ea typeface="+mj-ea"/>
              </a:rPr>
              <a:t>]</a:t>
            </a:r>
            <a:endParaRPr lang="ko-KR" altLang="en-US" sz="1100" b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47015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282590"/>
              </p:ext>
            </p:extLst>
          </p:nvPr>
        </p:nvGraphicFramePr>
        <p:xfrm>
          <a:off x="279524" y="1720766"/>
          <a:ext cx="9359900" cy="46848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35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고객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36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sz="1100" smtClean="0"/>
              <a:t>Task Flow Chart</a:t>
            </a:r>
            <a:endParaRPr lang="ko-KR" altLang="en-US" sz="1100"/>
          </a:p>
        </p:txBody>
      </p:sp>
      <p:graphicFrame>
        <p:nvGraphicFramePr>
          <p:cNvPr id="31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89705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옷빌리지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글 조회 및 등록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SubFow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2.2.6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SubFlow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구매 및 대여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535" y="2614734"/>
            <a:ext cx="967270" cy="3451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1100" b="0" kern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메인 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화면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4" name="순서도: 수행의 시작/종료 23">
            <a:extLst>
              <a:ext uri="{FF2B5EF4-FFF2-40B4-BE49-F238E27FC236}">
                <a16:creationId xmlns:a16="http://schemas.microsoft.com/office/drawing/2014/main" id="{AA68A974-B3D4-492F-9DED-283D918660AF}"/>
              </a:ext>
            </a:extLst>
          </p:cNvPr>
          <p:cNvSpPr/>
          <p:nvPr/>
        </p:nvSpPr>
        <p:spPr>
          <a:xfrm>
            <a:off x="4355764" y="2192149"/>
            <a:ext cx="1087374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구매 시작</a:t>
            </a:r>
            <a:endParaRPr kumimoji="0" lang="en-US" altLang="ko-KR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23" idx="3"/>
            <a:endCxn id="104" idx="1"/>
          </p:cNvCxnSpPr>
          <p:nvPr/>
        </p:nvCxnSpPr>
        <p:spPr>
          <a:xfrm>
            <a:off x="2130805" y="2787309"/>
            <a:ext cx="449872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utoShape 36">
            <a:extLst>
              <a:ext uri="{FF2B5EF4-FFF2-40B4-BE49-F238E27FC236}">
                <a16:creationId xmlns:a16="http://schemas.microsoft.com/office/drawing/2014/main" id="{6775CD86-6C7C-45A9-A52A-DDB0BD0D4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3000" y="3458828"/>
            <a:ext cx="1296654" cy="486711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en-US" altLang="ko-KR" sz="1100" b="0" dirty="0" smtClean="0">
                <a:latin typeface="+mn-lt"/>
                <a:ea typeface="+mn-ea"/>
              </a:rPr>
              <a:t>4. </a:t>
            </a:r>
            <a:r>
              <a:rPr lang="ko-KR" altLang="en-US" sz="1100" b="0" dirty="0" smtClean="0">
                <a:latin typeface="+mn-lt"/>
                <a:ea typeface="+mn-ea"/>
              </a:rPr>
              <a:t>로그인 확인</a:t>
            </a:r>
            <a:endParaRPr lang="en-US" altLang="ko-KR" sz="1100" b="0" dirty="0">
              <a:latin typeface="+mn-lt"/>
              <a:ea typeface="+mn-ea"/>
            </a:endParaRPr>
          </a:p>
        </p:txBody>
      </p:sp>
      <p:sp>
        <p:nvSpPr>
          <p:cNvPr id="34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5065" y="5083056"/>
            <a:ext cx="225612" cy="261610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1100" b="0" dirty="0">
                <a:latin typeface="+mn-lt"/>
                <a:ea typeface="+mn-ea"/>
              </a:rPr>
              <a:t>Y</a:t>
            </a:r>
          </a:p>
        </p:txBody>
      </p:sp>
      <p:sp>
        <p:nvSpPr>
          <p:cNvPr id="37" name="AutoShape 8">
            <a:extLst>
              <a:ext uri="{FF2B5EF4-FFF2-40B4-BE49-F238E27FC236}">
                <a16:creationId xmlns:a16="http://schemas.microsoft.com/office/drawing/2014/main" id="{27DAA8DD-4A20-474C-83F9-F12C6A224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4760" y="3530255"/>
            <a:ext cx="1250196" cy="343855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</a:t>
            </a:r>
            <a:r>
              <a:rPr kumimoji="0" lang="en-US" altLang="ko-KR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.1.2 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로그인 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8" name="Text Box 73">
            <a:extLst>
              <a:ext uri="{FF2B5EF4-FFF2-40B4-BE49-F238E27FC236}">
                <a16:creationId xmlns:a16="http://schemas.microsoft.com/office/drawing/2014/main" id="{485F5D6A-EEC3-4577-B796-3A82989B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7677" y="3458828"/>
            <a:ext cx="203892" cy="261610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1100" b="0" dirty="0">
                <a:latin typeface="+mn-lt"/>
                <a:ea typeface="+mn-ea"/>
              </a:rPr>
              <a:t>N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52" idx="2"/>
            <a:endCxn id="139" idx="0"/>
          </p:cNvCxnSpPr>
          <p:nvPr/>
        </p:nvCxnSpPr>
        <p:spPr>
          <a:xfrm flipH="1">
            <a:off x="2355741" y="4832891"/>
            <a:ext cx="7864" cy="75366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6">
            <a:extLst>
              <a:ext uri="{FF2B5EF4-FFF2-40B4-BE49-F238E27FC236}">
                <a16:creationId xmlns:a16="http://schemas.microsoft.com/office/drawing/2014/main" id="{5923ED68-EF49-4FA7-8831-9A9720A04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4801" y="3449898"/>
            <a:ext cx="1033466" cy="4956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5. </a:t>
            </a:r>
            <a:r>
              <a:rPr kumimoji="0" lang="ko-KR" altLang="en-US" sz="1100" b="0" kern="0" dirty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통합견적서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1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89" y="2618656"/>
            <a:ext cx="1265341" cy="34122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 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상품 상세페이지</a:t>
            </a: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2" name="AutoShape 36">
            <a:extLst>
              <a:ext uri="{FF2B5EF4-FFF2-40B4-BE49-F238E27FC236}">
                <a16:creationId xmlns:a16="http://schemas.microsoft.com/office/drawing/2014/main" id="{6775CD86-6C7C-45A9-A52A-DDB0BD0D4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434" y="4273219"/>
            <a:ext cx="1146342" cy="559672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en-US" altLang="ko-KR" sz="1100" b="0" dirty="0" smtClean="0">
                <a:latin typeface="+mn-lt"/>
                <a:ea typeface="+mn-ea"/>
              </a:rPr>
              <a:t>6. </a:t>
            </a:r>
            <a:r>
              <a:rPr lang="ko-KR" altLang="en-US" sz="1100" b="0" dirty="0" smtClean="0">
                <a:latin typeface="+mn-lt"/>
                <a:ea typeface="+mn-ea"/>
              </a:rPr>
              <a:t>결제 화면</a:t>
            </a:r>
            <a:endParaRPr lang="en-US" altLang="ko-KR" sz="1100" b="0" dirty="0">
              <a:latin typeface="+mn-lt"/>
              <a:ea typeface="+mn-ea"/>
            </a:endParaRPr>
          </a:p>
        </p:txBody>
      </p:sp>
      <p:sp>
        <p:nvSpPr>
          <p:cNvPr id="53" name="Text Box 73">
            <a:extLst>
              <a:ext uri="{FF2B5EF4-FFF2-40B4-BE49-F238E27FC236}">
                <a16:creationId xmlns:a16="http://schemas.microsoft.com/office/drawing/2014/main" id="{485F5D6A-EEC3-4577-B796-3A82989B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9072" y="4345419"/>
            <a:ext cx="203892" cy="261610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1100" b="0" dirty="0">
                <a:latin typeface="+mn-lt"/>
                <a:ea typeface="+mn-ea"/>
              </a:rPr>
              <a:t>N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</p:cNvCxnSpPr>
          <p:nvPr/>
        </p:nvCxnSpPr>
        <p:spPr>
          <a:xfrm flipH="1">
            <a:off x="1407752" y="4553054"/>
            <a:ext cx="376896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3598" y="3416107"/>
            <a:ext cx="176124" cy="261610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1100" b="0" dirty="0">
                <a:latin typeface="+mn-lt"/>
                <a:ea typeface="+mn-ea"/>
              </a:rPr>
              <a:t>Y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 flipV="1">
            <a:off x="7729654" y="3702183"/>
            <a:ext cx="415106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>
            <a:stCxn id="24" idx="1"/>
            <a:endCxn id="23" idx="0"/>
          </p:cNvCxnSpPr>
          <p:nvPr/>
        </p:nvCxnSpPr>
        <p:spPr>
          <a:xfrm rot="10800000" flipV="1">
            <a:off x="1647170" y="2340264"/>
            <a:ext cx="2708594" cy="2744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46018" y="25888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0" smtClean="0">
                <a:latin typeface="+mj-ea"/>
                <a:ea typeface="+mj-ea"/>
              </a:rPr>
              <a:t>조회</a:t>
            </a:r>
            <a:endParaRPr lang="ko-KR" altLang="en-US" sz="1100" b="0" dirty="0" smtClean="0">
              <a:latin typeface="+mj-ea"/>
              <a:ea typeface="+mj-ea"/>
            </a:endParaRPr>
          </a:p>
        </p:txBody>
      </p:sp>
      <p:sp>
        <p:nvSpPr>
          <p:cNvPr id="104" name="순서도: 종속 처리 103"/>
          <p:cNvSpPr/>
          <p:nvPr/>
        </p:nvSpPr>
        <p:spPr>
          <a:xfrm>
            <a:off x="2580677" y="2614734"/>
            <a:ext cx="1265341" cy="345150"/>
          </a:xfrm>
          <a:prstGeom prst="flowChartPredefined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1100" b="0" smtClean="0">
                <a:solidFill>
                  <a:srgbClr val="000000"/>
                </a:solidFill>
                <a:latin typeface="+mn-ea"/>
              </a:rPr>
              <a:t>2.1.1 </a:t>
            </a:r>
            <a:r>
              <a:rPr lang="ko-KR" altLang="en-US" sz="1100" b="0" smtClean="0">
                <a:solidFill>
                  <a:srgbClr val="000000"/>
                </a:solidFill>
                <a:latin typeface="+mn-ea"/>
              </a:rPr>
              <a:t>필터링</a:t>
            </a:r>
            <a:endParaRPr lang="ko-KR" altLang="en-US" sz="1100" b="0" dirty="0" smtClean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104" idx="3"/>
            <a:endCxn id="51" idx="1"/>
          </p:cNvCxnSpPr>
          <p:nvPr/>
        </p:nvCxnSpPr>
        <p:spPr>
          <a:xfrm>
            <a:off x="3846018" y="2787309"/>
            <a:ext cx="449871" cy="196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33" idx="1"/>
            <a:endCxn id="39" idx="3"/>
          </p:cNvCxnSpPr>
          <p:nvPr/>
        </p:nvCxnSpPr>
        <p:spPr>
          <a:xfrm flipH="1">
            <a:off x="6085517" y="3702184"/>
            <a:ext cx="347483" cy="67739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순서도: 수행의 시작/종료 138">
            <a:extLst>
              <a:ext uri="{FF2B5EF4-FFF2-40B4-BE49-F238E27FC236}">
                <a16:creationId xmlns:a16="http://schemas.microsoft.com/office/drawing/2014/main" id="{AA68A974-B3D4-492F-9DED-283D918660AF}"/>
              </a:ext>
            </a:extLst>
          </p:cNvPr>
          <p:cNvSpPr/>
          <p:nvPr/>
        </p:nvSpPr>
        <p:spPr>
          <a:xfrm>
            <a:off x="1903045" y="5586554"/>
            <a:ext cx="90539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구매 종료</a:t>
            </a:r>
            <a:endParaRPr kumimoji="0" lang="en-US" altLang="ko-KR" sz="11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7" name="꺾인 연결선 6"/>
          <p:cNvCxnSpPr>
            <a:stCxn id="51" idx="3"/>
            <a:endCxn id="33" idx="0"/>
          </p:cNvCxnSpPr>
          <p:nvPr/>
        </p:nvCxnSpPr>
        <p:spPr>
          <a:xfrm>
            <a:off x="5561230" y="2789270"/>
            <a:ext cx="1520097" cy="6695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511660" y="2536788"/>
            <a:ext cx="1229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100" b="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대여</a:t>
            </a:r>
            <a:r>
              <a:rPr lang="en-US" altLang="ko-KR" sz="1100" b="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·</a:t>
            </a:r>
            <a:r>
              <a:rPr lang="ko-KR" altLang="en-US" sz="1100" b="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구매 신청</a:t>
            </a:r>
            <a:r>
              <a:rPr lang="en-US" altLang="ko-KR" sz="1100" b="0" dirty="0" smtClean="0">
                <a:latin typeface="+mj-ea"/>
              </a:rPr>
              <a:t>]</a:t>
            </a:r>
            <a:endParaRPr lang="ko-KR" altLang="en-US" sz="1100" b="0" dirty="0" smtClean="0">
              <a:latin typeface="+mj-ea"/>
              <a:ea typeface="+mj-ea"/>
            </a:endParaRPr>
          </a:p>
        </p:txBody>
      </p:sp>
      <p:cxnSp>
        <p:nvCxnSpPr>
          <p:cNvPr id="10" name="꺾인 연결선 9"/>
          <p:cNvCxnSpPr>
            <a:stCxn id="44" idx="1"/>
            <a:endCxn id="52" idx="0"/>
          </p:cNvCxnSpPr>
          <p:nvPr/>
        </p:nvCxnSpPr>
        <p:spPr>
          <a:xfrm rot="10800000" flipV="1">
            <a:off x="2363605" y="3697719"/>
            <a:ext cx="391196" cy="575500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887449" y="3404579"/>
            <a:ext cx="886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0" dirty="0" smtClean="0">
                <a:latin typeface="+mj-ea"/>
                <a:ea typeface="+mj-ea"/>
              </a:rPr>
              <a:t>[</a:t>
            </a:r>
            <a:r>
              <a:rPr lang="ko-KR" altLang="en-US" sz="1100" b="0" dirty="0" smtClean="0">
                <a:latin typeface="+mj-ea"/>
                <a:ea typeface="+mj-ea"/>
              </a:rPr>
              <a:t>결제 진행</a:t>
            </a:r>
            <a:r>
              <a:rPr lang="en-US" altLang="ko-KR" sz="1100" b="0" dirty="0" smtClean="0">
                <a:latin typeface="+mj-ea"/>
              </a:rPr>
              <a:t>]</a:t>
            </a:r>
            <a:endParaRPr lang="ko-KR" altLang="en-US" sz="1100" b="0" dirty="0" smtClean="0">
              <a:latin typeface="+mj-ea"/>
              <a:ea typeface="+mj-ea"/>
            </a:endParaRPr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5923ED68-EF49-4FA7-8831-9A9720A04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5590" y="4221190"/>
            <a:ext cx="879927" cy="31677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대여날짜선택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33" idx="1"/>
            <a:endCxn id="69" idx="3"/>
          </p:cNvCxnSpPr>
          <p:nvPr/>
        </p:nvCxnSpPr>
        <p:spPr>
          <a:xfrm flipH="1" flipV="1">
            <a:off x="5062105" y="3697718"/>
            <a:ext cx="1370895" cy="446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39" idx="1"/>
            <a:endCxn id="69" idx="2"/>
          </p:cNvCxnSpPr>
          <p:nvPr/>
        </p:nvCxnSpPr>
        <p:spPr>
          <a:xfrm flipH="1" flipV="1">
            <a:off x="4586393" y="3954235"/>
            <a:ext cx="619197" cy="42534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324818" y="3459732"/>
            <a:ext cx="1349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0" dirty="0" smtClean="0">
                <a:latin typeface="+mj-ea"/>
                <a:ea typeface="+mj-ea"/>
              </a:rPr>
              <a:t>[</a:t>
            </a:r>
            <a:r>
              <a:rPr lang="ko-KR" altLang="en-US" sz="1100" b="0" dirty="0" smtClean="0">
                <a:latin typeface="+mj-ea"/>
                <a:ea typeface="+mj-ea"/>
              </a:rPr>
              <a:t>구매 진행</a:t>
            </a:r>
            <a:r>
              <a:rPr lang="en-US" altLang="ko-KR" sz="1100" b="0" dirty="0" smtClean="0">
                <a:latin typeface="+mj-ea"/>
                <a:ea typeface="+mj-ea"/>
              </a:rPr>
              <a:t>]</a:t>
            </a:r>
            <a:endParaRPr lang="ko-KR" altLang="en-US" sz="1100" b="0" dirty="0" smtClean="0">
              <a:latin typeface="+mj-ea"/>
              <a:ea typeface="+mj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19674" y="4527913"/>
            <a:ext cx="1349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0" dirty="0" smtClean="0">
                <a:latin typeface="+mj-ea"/>
                <a:ea typeface="+mj-ea"/>
              </a:rPr>
              <a:t>[</a:t>
            </a:r>
            <a:r>
              <a:rPr lang="ko-KR" altLang="en-US" sz="1100" b="0" dirty="0" smtClean="0">
                <a:latin typeface="+mj-ea"/>
                <a:ea typeface="+mj-ea"/>
              </a:rPr>
              <a:t>대여 진행</a:t>
            </a:r>
            <a:r>
              <a:rPr lang="en-US" altLang="ko-KR" sz="1100" b="0" dirty="0" smtClean="0">
                <a:latin typeface="+mj-ea"/>
                <a:ea typeface="+mj-ea"/>
              </a:rPr>
              <a:t>]</a:t>
            </a:r>
            <a:endParaRPr lang="ko-KR" altLang="en-US" sz="1100" b="0" dirty="0" smtClean="0">
              <a:latin typeface="+mj-ea"/>
              <a:ea typeface="+mj-ea"/>
            </a:endParaRPr>
          </a:p>
        </p:txBody>
      </p:sp>
      <p:sp>
        <p:nvSpPr>
          <p:cNvPr id="58" name="AutoShape 8">
            <a:extLst>
              <a:ext uri="{FF2B5EF4-FFF2-40B4-BE49-F238E27FC236}">
                <a16:creationId xmlns:a16="http://schemas.microsoft.com/office/drawing/2014/main" id="{27DAA8DD-4A20-474C-83F9-F12C6A224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26" y="4336393"/>
            <a:ext cx="1078926" cy="433323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2.3.3</a:t>
            </a: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부족한 금액 충전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69" name="Rectangle 6">
            <a:extLst>
              <a:ext uri="{FF2B5EF4-FFF2-40B4-BE49-F238E27FC236}">
                <a16:creationId xmlns:a16="http://schemas.microsoft.com/office/drawing/2014/main" id="{5923ED68-EF49-4FA7-8831-9A9720A04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0680" y="3441201"/>
            <a:ext cx="951425" cy="51303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공유자 최종 확인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69" idx="1"/>
            <a:endCxn id="44" idx="3"/>
          </p:cNvCxnSpPr>
          <p:nvPr/>
        </p:nvCxnSpPr>
        <p:spPr>
          <a:xfrm flipH="1">
            <a:off x="3788267" y="3697718"/>
            <a:ext cx="322413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2910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351674"/>
              </p:ext>
            </p:extLst>
          </p:nvPr>
        </p:nvGraphicFramePr>
        <p:xfrm>
          <a:off x="279524" y="1720766"/>
          <a:ext cx="9359900" cy="46848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35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고객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36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sz="1100" smtClean="0"/>
              <a:t>Task Flow Chart</a:t>
            </a:r>
            <a:endParaRPr lang="ko-KR" altLang="en-US" sz="110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4210267" y="2157710"/>
            <a:ext cx="1477321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개인정보 수정 시작</a:t>
            </a:r>
            <a:endParaRPr kumimoji="0" lang="ko-KR" altLang="en-US" sz="1100" b="0" ker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E357A931-D578-4576-9343-DED46D7ED559}"/>
              </a:ext>
            </a:extLst>
          </p:cNvPr>
          <p:cNvCxnSpPr>
            <a:cxnSpLocks/>
            <a:stCxn id="5" idx="2"/>
            <a:endCxn id="99" idx="0"/>
          </p:cNvCxnSpPr>
          <p:nvPr/>
        </p:nvCxnSpPr>
        <p:spPr>
          <a:xfrm rot="16200000" flipH="1">
            <a:off x="4737993" y="2668947"/>
            <a:ext cx="432048" cy="203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523583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옷빌리지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마이페이지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SubFow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2.3.1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SubFlow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개인정보 수정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9" name="순서도: 처리 98"/>
          <p:cNvSpPr/>
          <p:nvPr/>
        </p:nvSpPr>
        <p:spPr>
          <a:xfrm>
            <a:off x="4339774" y="2885989"/>
            <a:ext cx="1222378" cy="254979"/>
          </a:xfrm>
          <a:prstGeom prst="flowChartProcess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1100" b="0" smtClean="0">
                <a:solidFill>
                  <a:srgbClr val="000000"/>
                </a:solidFill>
                <a:latin typeface="+mn-ea"/>
              </a:rPr>
              <a:t>1. </a:t>
            </a:r>
            <a:r>
              <a:rPr lang="ko-KR" altLang="en-US" sz="1100" b="0" smtClean="0">
                <a:solidFill>
                  <a:srgbClr val="000000"/>
                </a:solidFill>
                <a:latin typeface="+mn-ea"/>
              </a:rPr>
              <a:t>메인화면</a:t>
            </a:r>
          </a:p>
        </p:txBody>
      </p:sp>
      <p:sp>
        <p:nvSpPr>
          <p:cNvPr id="116" name="순서도: 처리 115"/>
          <p:cNvSpPr/>
          <p:nvPr/>
        </p:nvSpPr>
        <p:spPr>
          <a:xfrm>
            <a:off x="4339775" y="3369716"/>
            <a:ext cx="1222378" cy="254979"/>
          </a:xfrm>
          <a:prstGeom prst="flowChartProcess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1100" b="0" smtClean="0">
                <a:solidFill>
                  <a:srgbClr val="000000"/>
                </a:solidFill>
                <a:latin typeface="+mn-ea"/>
              </a:rPr>
              <a:t>2. </a:t>
            </a:r>
            <a:r>
              <a:rPr lang="ko-KR" altLang="en-US" sz="1100" b="0" smtClean="0">
                <a:solidFill>
                  <a:srgbClr val="000000"/>
                </a:solidFill>
                <a:latin typeface="+mn-ea"/>
              </a:rPr>
              <a:t>마이페이지</a:t>
            </a:r>
          </a:p>
        </p:txBody>
      </p:sp>
      <p:sp>
        <p:nvSpPr>
          <p:cNvPr id="123" name="순서도: 수행의 시작/종료 122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4210266" y="5960577"/>
            <a:ext cx="1477321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개인정보 수정 종료</a:t>
            </a:r>
            <a:endParaRPr kumimoji="0" lang="ko-KR" altLang="en-US" sz="1100" b="0" ker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" name="직선 화살표 연결선 2"/>
          <p:cNvCxnSpPr>
            <a:stCxn id="99" idx="2"/>
            <a:endCxn id="116" idx="0"/>
          </p:cNvCxnSpPr>
          <p:nvPr/>
        </p:nvCxnSpPr>
        <p:spPr>
          <a:xfrm>
            <a:off x="4950963" y="3140968"/>
            <a:ext cx="1" cy="22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26" idx="2"/>
            <a:endCxn id="116" idx="3"/>
          </p:cNvCxnSpPr>
          <p:nvPr/>
        </p:nvCxnSpPr>
        <p:spPr>
          <a:xfrm rot="5400000" flipH="1" flipV="1">
            <a:off x="4341634" y="4104497"/>
            <a:ext cx="1827810" cy="613227"/>
          </a:xfrm>
          <a:prstGeom prst="bentConnector4">
            <a:avLst>
              <a:gd name="adj1" fmla="val -12507"/>
              <a:gd name="adj2" fmla="val 1372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86821" y="4426094"/>
            <a:ext cx="606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0" smtClean="0">
                <a:latin typeface="+mj-ea"/>
                <a:ea typeface="+mj-ea"/>
              </a:rPr>
              <a:t>저장</a:t>
            </a:r>
          </a:p>
        </p:txBody>
      </p:sp>
      <p:sp>
        <p:nvSpPr>
          <p:cNvPr id="22" name="AutoShape 59"/>
          <p:cNvSpPr>
            <a:spLocks noChangeArrowheads="1"/>
          </p:cNvSpPr>
          <p:nvPr/>
        </p:nvSpPr>
        <p:spPr bwMode="auto">
          <a:xfrm>
            <a:off x="4339774" y="4019615"/>
            <a:ext cx="1222379" cy="518991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3. </a:t>
            </a:r>
            <a:r>
              <a:rPr kumimoji="0" lang="ko-KR" altLang="en-US" sz="11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로그인 여부</a:t>
            </a:r>
          </a:p>
        </p:txBody>
      </p:sp>
      <p:cxnSp>
        <p:nvCxnSpPr>
          <p:cNvPr id="18" name="직선 화살표 연결선 17"/>
          <p:cNvCxnSpPr>
            <a:stCxn id="22" idx="2"/>
            <a:endCxn id="26" idx="0"/>
          </p:cNvCxnSpPr>
          <p:nvPr/>
        </p:nvCxnSpPr>
        <p:spPr>
          <a:xfrm flipH="1">
            <a:off x="4948926" y="4538606"/>
            <a:ext cx="2038" cy="26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16" idx="2"/>
            <a:endCxn id="22" idx="0"/>
          </p:cNvCxnSpPr>
          <p:nvPr/>
        </p:nvCxnSpPr>
        <p:spPr>
          <a:xfrm>
            <a:off x="4950964" y="3624695"/>
            <a:ext cx="0" cy="39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15106" y="4007212"/>
            <a:ext cx="4574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0" smtClean="0">
                <a:latin typeface="+mj-ea"/>
                <a:ea typeface="+mj-ea"/>
              </a:rPr>
              <a:t>N</a:t>
            </a:r>
            <a:endParaRPr lang="ko-KR" altLang="en-US" sz="1100" b="0" smtClean="0"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20187" y="4510712"/>
            <a:ext cx="228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0" smtClean="0">
                <a:latin typeface="+mj-ea"/>
                <a:ea typeface="+mj-ea"/>
              </a:rPr>
              <a:t>Y</a:t>
            </a:r>
            <a:endParaRPr lang="ko-KR" altLang="en-US" sz="1100" b="0" smtClean="0">
              <a:latin typeface="+mj-ea"/>
              <a:ea typeface="+mj-ea"/>
            </a:endParaRPr>
          </a:p>
        </p:txBody>
      </p:sp>
      <p:sp>
        <p:nvSpPr>
          <p:cNvPr id="28" name="순서도: 종속 처리 27"/>
          <p:cNvSpPr/>
          <p:nvPr/>
        </p:nvSpPr>
        <p:spPr>
          <a:xfrm>
            <a:off x="1496616" y="4165393"/>
            <a:ext cx="1395233" cy="227433"/>
          </a:xfrm>
          <a:prstGeom prst="flowChartPredefined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1100" b="0" smtClean="0">
                <a:solidFill>
                  <a:srgbClr val="000000"/>
                </a:solidFill>
                <a:latin typeface="+mn-ea"/>
                <a:ea typeface="+mn-ea"/>
              </a:rPr>
              <a:t>2.1.1 </a:t>
            </a:r>
            <a:r>
              <a:rPr lang="ko-KR" altLang="en-US" sz="1100" b="0" smtClean="0">
                <a:solidFill>
                  <a:srgbClr val="000000"/>
                </a:solidFill>
                <a:latin typeface="+mn-ea"/>
                <a:ea typeface="+mn-ea"/>
              </a:rPr>
              <a:t>로그인</a:t>
            </a:r>
            <a:endParaRPr lang="ko-KR" altLang="en-US" sz="1100" b="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6" name="AutoShape 59"/>
          <p:cNvSpPr>
            <a:spLocks noChangeArrowheads="1"/>
          </p:cNvSpPr>
          <p:nvPr/>
        </p:nvSpPr>
        <p:spPr bwMode="auto">
          <a:xfrm>
            <a:off x="4337736" y="4806025"/>
            <a:ext cx="1222379" cy="518991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4. </a:t>
            </a:r>
            <a:r>
              <a:rPr kumimoji="0" lang="ko-KR" altLang="en-US" sz="11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비밀번호 확인</a:t>
            </a:r>
          </a:p>
        </p:txBody>
      </p:sp>
      <p:cxnSp>
        <p:nvCxnSpPr>
          <p:cNvPr id="15" name="직선 화살표 연결선 14"/>
          <p:cNvCxnSpPr>
            <a:stCxn id="26" idx="2"/>
            <a:endCxn id="123" idx="0"/>
          </p:cNvCxnSpPr>
          <p:nvPr/>
        </p:nvCxnSpPr>
        <p:spPr>
          <a:xfrm>
            <a:off x="4948926" y="5325016"/>
            <a:ext cx="1" cy="635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순서도: 문서 23"/>
          <p:cNvSpPr/>
          <p:nvPr/>
        </p:nvSpPr>
        <p:spPr>
          <a:xfrm>
            <a:off x="1661791" y="4891433"/>
            <a:ext cx="1224136" cy="342126"/>
          </a:xfrm>
          <a:prstGeom prst="flowChartDocumen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ko-KR" altLang="en-US" sz="1100" b="0" smtClean="0">
                <a:solidFill>
                  <a:srgbClr val="000000"/>
                </a:solidFill>
                <a:latin typeface="+mn-ea"/>
                <a:ea typeface="+mn-ea"/>
              </a:rPr>
              <a:t>팝업창 실행</a:t>
            </a:r>
            <a:endParaRPr lang="ko-KR" altLang="en-US" sz="1100" b="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32" name="직선 화살표 연결선 31"/>
          <p:cNvCxnSpPr>
            <a:stCxn id="26" idx="1"/>
            <a:endCxn id="24" idx="3"/>
          </p:cNvCxnSpPr>
          <p:nvPr/>
        </p:nvCxnSpPr>
        <p:spPr>
          <a:xfrm flipH="1" flipV="1">
            <a:off x="2885927" y="5062496"/>
            <a:ext cx="1451809" cy="3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07438" y="4851123"/>
            <a:ext cx="1238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0" smtClean="0">
                <a:latin typeface="+mj-ea"/>
                <a:ea typeface="+mj-ea"/>
              </a:rPr>
              <a:t>[</a:t>
            </a:r>
            <a:r>
              <a:rPr lang="ko-KR" altLang="en-US" sz="1100" b="0" smtClean="0">
                <a:latin typeface="+mj-ea"/>
                <a:ea typeface="+mj-ea"/>
              </a:rPr>
              <a:t>비밀번호 틀림</a:t>
            </a:r>
            <a:r>
              <a:rPr lang="en-US" altLang="ko-KR" sz="1100" b="0" smtClean="0">
                <a:latin typeface="+mj-ea"/>
                <a:ea typeface="+mj-ea"/>
              </a:rPr>
              <a:t>]</a:t>
            </a:r>
            <a:endParaRPr lang="ko-KR" altLang="en-US" sz="1100" b="0" dirty="0" smtClean="0">
              <a:latin typeface="+mj-ea"/>
              <a:ea typeface="+mj-ea"/>
            </a:endParaRPr>
          </a:p>
        </p:txBody>
      </p:sp>
      <p:cxnSp>
        <p:nvCxnSpPr>
          <p:cNvPr id="4" name="직선 화살표 연결선 3"/>
          <p:cNvCxnSpPr>
            <a:stCxn id="28" idx="3"/>
            <a:endCxn id="22" idx="1"/>
          </p:cNvCxnSpPr>
          <p:nvPr/>
        </p:nvCxnSpPr>
        <p:spPr>
          <a:xfrm>
            <a:off x="2891849" y="4279110"/>
            <a:ext cx="144792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12840" y="5476808"/>
            <a:ext cx="1503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0" smtClean="0">
                <a:latin typeface="+mj-ea"/>
                <a:ea typeface="+mj-ea"/>
              </a:rPr>
              <a:t>[</a:t>
            </a:r>
            <a:r>
              <a:rPr lang="ko-KR" altLang="en-US" sz="1100" b="0" smtClean="0">
                <a:latin typeface="+mj-ea"/>
                <a:ea typeface="+mj-ea"/>
              </a:rPr>
              <a:t>개인정보 수정 진행</a:t>
            </a:r>
            <a:r>
              <a:rPr lang="en-US" altLang="ko-KR" sz="1100" b="0" smtClean="0">
                <a:latin typeface="+mj-ea"/>
                <a:ea typeface="+mj-ea"/>
              </a:rPr>
              <a:t>]</a:t>
            </a:r>
            <a:endParaRPr lang="ko-KR" altLang="en-US" sz="1100" b="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23048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435963"/>
              </p:ext>
            </p:extLst>
          </p:nvPr>
        </p:nvGraphicFramePr>
        <p:xfrm>
          <a:off x="279524" y="1720766"/>
          <a:ext cx="9359900" cy="46848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35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고객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36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sz="1100" smtClean="0"/>
              <a:t>Task Flow Chart</a:t>
            </a:r>
            <a:endParaRPr lang="ko-KR" altLang="en-US" sz="110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4210267" y="2157710"/>
            <a:ext cx="1477321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거래내역 조회 시작</a:t>
            </a:r>
            <a:endParaRPr kumimoji="0" lang="ko-KR" altLang="en-US" sz="1100" b="0" ker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E357A931-D578-4576-9343-DED46D7ED559}"/>
              </a:ext>
            </a:extLst>
          </p:cNvPr>
          <p:cNvCxnSpPr>
            <a:cxnSpLocks/>
            <a:stCxn id="5" idx="2"/>
            <a:endCxn id="99" idx="0"/>
          </p:cNvCxnSpPr>
          <p:nvPr/>
        </p:nvCxnSpPr>
        <p:spPr>
          <a:xfrm rot="16200000" flipH="1">
            <a:off x="4737993" y="2668947"/>
            <a:ext cx="432048" cy="203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758727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옷빌리지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마이페이지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SubFow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2.3.2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SubFlow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거래내역 조회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9" name="순서도: 처리 98"/>
          <p:cNvSpPr/>
          <p:nvPr/>
        </p:nvSpPr>
        <p:spPr>
          <a:xfrm>
            <a:off x="4339774" y="2885989"/>
            <a:ext cx="1222378" cy="254979"/>
          </a:xfrm>
          <a:prstGeom prst="flowChartProcess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1100" b="0" smtClean="0">
                <a:solidFill>
                  <a:srgbClr val="000000"/>
                </a:solidFill>
                <a:latin typeface="+mn-ea"/>
              </a:rPr>
              <a:t>1. </a:t>
            </a:r>
            <a:r>
              <a:rPr lang="ko-KR" altLang="en-US" sz="1100" b="0" smtClean="0">
                <a:solidFill>
                  <a:srgbClr val="000000"/>
                </a:solidFill>
                <a:latin typeface="+mn-ea"/>
              </a:rPr>
              <a:t>메인화면</a:t>
            </a:r>
          </a:p>
        </p:txBody>
      </p:sp>
      <p:sp>
        <p:nvSpPr>
          <p:cNvPr id="116" name="순서도: 처리 115"/>
          <p:cNvSpPr/>
          <p:nvPr/>
        </p:nvSpPr>
        <p:spPr>
          <a:xfrm>
            <a:off x="4339775" y="3369716"/>
            <a:ext cx="1222378" cy="254979"/>
          </a:xfrm>
          <a:prstGeom prst="flowChartProcess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1100" b="0" smtClean="0">
                <a:solidFill>
                  <a:srgbClr val="000000"/>
                </a:solidFill>
                <a:latin typeface="+mn-ea"/>
              </a:rPr>
              <a:t>2. </a:t>
            </a:r>
            <a:r>
              <a:rPr lang="ko-KR" altLang="en-US" sz="1100" b="0" smtClean="0">
                <a:solidFill>
                  <a:srgbClr val="000000"/>
                </a:solidFill>
                <a:latin typeface="+mn-ea"/>
              </a:rPr>
              <a:t>마이페이지</a:t>
            </a:r>
          </a:p>
        </p:txBody>
      </p:sp>
      <p:sp>
        <p:nvSpPr>
          <p:cNvPr id="123" name="순서도: 수행의 시작/종료 122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4210267" y="5964268"/>
            <a:ext cx="1477321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거래내역 조회 종료</a:t>
            </a:r>
            <a:endParaRPr kumimoji="0" lang="ko-KR" altLang="en-US" sz="1100" b="0" ker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0" name="직선 화살표 연결선 9"/>
          <p:cNvCxnSpPr>
            <a:stCxn id="29" idx="2"/>
            <a:endCxn id="123" idx="0"/>
          </p:cNvCxnSpPr>
          <p:nvPr/>
        </p:nvCxnSpPr>
        <p:spPr>
          <a:xfrm>
            <a:off x="4948925" y="5082854"/>
            <a:ext cx="3" cy="881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>
            <a:stCxn id="99" idx="2"/>
            <a:endCxn id="116" idx="0"/>
          </p:cNvCxnSpPr>
          <p:nvPr/>
        </p:nvCxnSpPr>
        <p:spPr>
          <a:xfrm>
            <a:off x="4950963" y="3140968"/>
            <a:ext cx="1" cy="22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AutoShape 59"/>
          <p:cNvSpPr>
            <a:spLocks noChangeArrowheads="1"/>
          </p:cNvSpPr>
          <p:nvPr/>
        </p:nvSpPr>
        <p:spPr bwMode="auto">
          <a:xfrm>
            <a:off x="4339774" y="4019615"/>
            <a:ext cx="1222379" cy="518991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3. </a:t>
            </a:r>
            <a:r>
              <a:rPr kumimoji="0" lang="ko-KR" altLang="en-US" sz="11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로그인 여부</a:t>
            </a:r>
          </a:p>
        </p:txBody>
      </p:sp>
      <p:cxnSp>
        <p:nvCxnSpPr>
          <p:cNvPr id="18" name="직선 화살표 연결선 17"/>
          <p:cNvCxnSpPr>
            <a:stCxn id="22" idx="2"/>
            <a:endCxn id="29" idx="0"/>
          </p:cNvCxnSpPr>
          <p:nvPr/>
        </p:nvCxnSpPr>
        <p:spPr>
          <a:xfrm flipH="1">
            <a:off x="4948925" y="4538606"/>
            <a:ext cx="2039" cy="289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16" idx="2"/>
            <a:endCxn id="22" idx="0"/>
          </p:cNvCxnSpPr>
          <p:nvPr/>
        </p:nvCxnSpPr>
        <p:spPr>
          <a:xfrm>
            <a:off x="4950964" y="3624695"/>
            <a:ext cx="0" cy="39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15106" y="4007212"/>
            <a:ext cx="4574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0" smtClean="0">
                <a:latin typeface="+mj-ea"/>
                <a:ea typeface="+mj-ea"/>
              </a:rPr>
              <a:t>N</a:t>
            </a:r>
            <a:endParaRPr lang="ko-KR" altLang="en-US" sz="1100" b="0" smtClean="0"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20187" y="4510712"/>
            <a:ext cx="228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0" smtClean="0">
                <a:latin typeface="+mj-ea"/>
                <a:ea typeface="+mj-ea"/>
              </a:rPr>
              <a:t>Y</a:t>
            </a:r>
            <a:endParaRPr lang="ko-KR" altLang="en-US" sz="1100" b="0" smtClean="0">
              <a:latin typeface="+mj-ea"/>
              <a:ea typeface="+mj-ea"/>
            </a:endParaRPr>
          </a:p>
        </p:txBody>
      </p:sp>
      <p:sp>
        <p:nvSpPr>
          <p:cNvPr id="28" name="순서도: 종속 처리 27"/>
          <p:cNvSpPr/>
          <p:nvPr/>
        </p:nvSpPr>
        <p:spPr>
          <a:xfrm>
            <a:off x="1496616" y="4165393"/>
            <a:ext cx="1395233" cy="227433"/>
          </a:xfrm>
          <a:prstGeom prst="flowChartPredefined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1100" b="0" smtClean="0">
                <a:solidFill>
                  <a:srgbClr val="000000"/>
                </a:solidFill>
                <a:latin typeface="+mn-ea"/>
                <a:ea typeface="+mn-ea"/>
              </a:rPr>
              <a:t>2.1.1 </a:t>
            </a:r>
            <a:r>
              <a:rPr lang="ko-KR" altLang="en-US" sz="1100" b="0" smtClean="0">
                <a:solidFill>
                  <a:srgbClr val="000000"/>
                </a:solidFill>
                <a:latin typeface="+mn-ea"/>
                <a:ea typeface="+mn-ea"/>
              </a:rPr>
              <a:t>로그인</a:t>
            </a:r>
            <a:endParaRPr lang="ko-KR" altLang="en-US" sz="1100" b="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9" name="순서도: 처리 28"/>
          <p:cNvSpPr/>
          <p:nvPr/>
        </p:nvSpPr>
        <p:spPr>
          <a:xfrm>
            <a:off x="4337736" y="4827875"/>
            <a:ext cx="1222378" cy="254979"/>
          </a:xfrm>
          <a:prstGeom prst="flowChartProcess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1100" b="0" smtClean="0">
                <a:solidFill>
                  <a:srgbClr val="000000"/>
                </a:solidFill>
                <a:latin typeface="+mn-ea"/>
              </a:rPr>
              <a:t>4. </a:t>
            </a:r>
            <a:r>
              <a:rPr lang="ko-KR" altLang="en-US" sz="1100" b="0" smtClean="0">
                <a:solidFill>
                  <a:srgbClr val="000000"/>
                </a:solidFill>
                <a:latin typeface="+mn-ea"/>
              </a:rPr>
              <a:t>거래내역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45414" y="4753251"/>
            <a:ext cx="1057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0" smtClean="0">
                <a:latin typeface="+mj-ea"/>
                <a:ea typeface="+mj-ea"/>
              </a:rPr>
              <a:t>저장</a:t>
            </a:r>
            <a:endParaRPr lang="ko-KR" altLang="en-US" sz="1100" b="0" dirty="0" smtClean="0">
              <a:latin typeface="+mj-ea"/>
              <a:ea typeface="+mj-ea"/>
            </a:endParaRPr>
          </a:p>
        </p:txBody>
      </p:sp>
      <p:sp>
        <p:nvSpPr>
          <p:cNvPr id="38" name="순서도: 종속 처리 37"/>
          <p:cNvSpPr/>
          <p:nvPr/>
        </p:nvSpPr>
        <p:spPr>
          <a:xfrm>
            <a:off x="1064568" y="5289799"/>
            <a:ext cx="2596375" cy="227433"/>
          </a:xfrm>
          <a:prstGeom prst="flowChartPredefined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1100" b="0" smtClean="0">
                <a:solidFill>
                  <a:srgbClr val="000000"/>
                </a:solidFill>
                <a:latin typeface="+mn-ea"/>
                <a:ea typeface="+mn-ea"/>
              </a:rPr>
              <a:t>2.2.3 </a:t>
            </a:r>
            <a:r>
              <a:rPr lang="ko-KR" altLang="en-US" sz="1100" b="0" smtClean="0">
                <a:solidFill>
                  <a:srgbClr val="000000"/>
                </a:solidFill>
                <a:latin typeface="+mn-ea"/>
                <a:ea typeface="+mn-ea"/>
              </a:rPr>
              <a:t>판매 및 대여글 작성</a:t>
            </a:r>
            <a:endParaRPr lang="ko-KR" altLang="en-US" sz="1100" b="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20" name="꺾인 연결선 19"/>
          <p:cNvCxnSpPr>
            <a:stCxn id="38" idx="0"/>
            <a:endCxn id="29" idx="1"/>
          </p:cNvCxnSpPr>
          <p:nvPr/>
        </p:nvCxnSpPr>
        <p:spPr>
          <a:xfrm rot="5400000" flipH="1" flipV="1">
            <a:off x="3183029" y="4135092"/>
            <a:ext cx="334434" cy="19749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37" idx="3"/>
            <a:endCxn id="29" idx="3"/>
          </p:cNvCxnSpPr>
          <p:nvPr/>
        </p:nvCxnSpPr>
        <p:spPr>
          <a:xfrm flipH="1" flipV="1">
            <a:off x="5560114" y="4955365"/>
            <a:ext cx="1755534" cy="438578"/>
          </a:xfrm>
          <a:prstGeom prst="bentConnector3">
            <a:avLst>
              <a:gd name="adj1" fmla="val -130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982125" y="4736154"/>
            <a:ext cx="14317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0" smtClean="0">
                <a:latin typeface="+mj-ea"/>
                <a:ea typeface="+mj-ea"/>
              </a:rPr>
              <a:t>[</a:t>
            </a:r>
            <a:r>
              <a:rPr lang="ko-KR" altLang="en-US" sz="1100" b="0" smtClean="0">
                <a:latin typeface="+mj-ea"/>
                <a:ea typeface="+mj-ea"/>
              </a:rPr>
              <a:t>게시글 수정 </a:t>
            </a:r>
            <a:r>
              <a:rPr lang="en-US" altLang="ko-KR" sz="1100" b="0" smtClean="0">
                <a:latin typeface="+mj-ea"/>
                <a:ea typeface="+mj-ea"/>
              </a:rPr>
              <a:t>· </a:t>
            </a:r>
            <a:r>
              <a:rPr lang="ko-KR" altLang="en-US" sz="1100" b="0" smtClean="0">
                <a:latin typeface="+mj-ea"/>
                <a:ea typeface="+mj-ea"/>
              </a:rPr>
              <a:t>삭제</a:t>
            </a:r>
            <a:r>
              <a:rPr lang="en-US" altLang="ko-KR" sz="1100" b="0" smtClean="0">
                <a:latin typeface="+mj-ea"/>
                <a:ea typeface="+mj-ea"/>
              </a:rPr>
              <a:t>]</a:t>
            </a:r>
            <a:endParaRPr lang="ko-KR" altLang="en-US" sz="1100" b="0" dirty="0" smtClean="0">
              <a:latin typeface="+mj-ea"/>
              <a:ea typeface="+mj-ea"/>
            </a:endParaRPr>
          </a:p>
        </p:txBody>
      </p:sp>
      <p:cxnSp>
        <p:nvCxnSpPr>
          <p:cNvPr id="52" name="꺾인 연결선 51"/>
          <p:cNvCxnSpPr>
            <a:endCxn id="38" idx="3"/>
          </p:cNvCxnSpPr>
          <p:nvPr/>
        </p:nvCxnSpPr>
        <p:spPr>
          <a:xfrm rot="10800000" flipV="1">
            <a:off x="3660944" y="5100650"/>
            <a:ext cx="990037" cy="302866"/>
          </a:xfrm>
          <a:prstGeom prst="bentConnector3">
            <a:avLst>
              <a:gd name="adj1" fmla="val 33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>
            <a:stCxn id="28" idx="3"/>
            <a:endCxn id="22" idx="1"/>
          </p:cNvCxnSpPr>
          <p:nvPr/>
        </p:nvCxnSpPr>
        <p:spPr>
          <a:xfrm>
            <a:off x="2891849" y="4279110"/>
            <a:ext cx="144792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순서도: 처리 36"/>
          <p:cNvSpPr/>
          <p:nvPr/>
        </p:nvSpPr>
        <p:spPr>
          <a:xfrm>
            <a:off x="6093270" y="5266453"/>
            <a:ext cx="1222378" cy="254979"/>
          </a:xfrm>
          <a:prstGeom prst="flowChartProcess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1100" b="0" smtClean="0">
                <a:solidFill>
                  <a:srgbClr val="000000"/>
                </a:solidFill>
                <a:latin typeface="+mn-ea"/>
              </a:rPr>
              <a:t>4.1 </a:t>
            </a:r>
            <a:r>
              <a:rPr lang="ko-KR" altLang="en-US" sz="1100" b="0" smtClean="0">
                <a:solidFill>
                  <a:srgbClr val="000000"/>
                </a:solidFill>
                <a:latin typeface="+mn-ea"/>
              </a:rPr>
              <a:t>상세페이지</a:t>
            </a:r>
          </a:p>
        </p:txBody>
      </p:sp>
      <p:cxnSp>
        <p:nvCxnSpPr>
          <p:cNvPr id="15" name="꺾인 연결선 14"/>
          <p:cNvCxnSpPr>
            <a:endCxn id="37" idx="1"/>
          </p:cNvCxnSpPr>
          <p:nvPr/>
        </p:nvCxnSpPr>
        <p:spPr>
          <a:xfrm>
            <a:off x="5262169" y="5077853"/>
            <a:ext cx="831101" cy="316090"/>
          </a:xfrm>
          <a:prstGeom prst="bentConnector3">
            <a:avLst>
              <a:gd name="adj1" fmla="val 22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298926" y="5121278"/>
            <a:ext cx="1057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0" smtClean="0">
                <a:latin typeface="+mj-ea"/>
                <a:ea typeface="+mj-ea"/>
              </a:rPr>
              <a:t>조회</a:t>
            </a:r>
            <a:endParaRPr lang="ko-KR" altLang="en-US" sz="1100" b="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914433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515490"/>
              </p:ext>
            </p:extLst>
          </p:nvPr>
        </p:nvGraphicFramePr>
        <p:xfrm>
          <a:off x="279524" y="1720766"/>
          <a:ext cx="9359900" cy="46848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35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고객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36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sz="1100" smtClean="0"/>
              <a:t>Task Flow Chart</a:t>
            </a:r>
            <a:endParaRPr lang="ko-KR" altLang="en-US" sz="110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4210267" y="2157710"/>
            <a:ext cx="1477321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잔액 관리 시작</a:t>
            </a:r>
            <a:endParaRPr kumimoji="0" lang="ko-KR" altLang="en-US" sz="1100" b="0" ker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E357A931-D578-4576-9343-DED46D7ED559}"/>
              </a:ext>
            </a:extLst>
          </p:cNvPr>
          <p:cNvCxnSpPr>
            <a:cxnSpLocks/>
            <a:stCxn id="5" idx="2"/>
            <a:endCxn id="99" idx="0"/>
          </p:cNvCxnSpPr>
          <p:nvPr/>
        </p:nvCxnSpPr>
        <p:spPr>
          <a:xfrm rot="16200000" flipH="1">
            <a:off x="4737993" y="2668947"/>
            <a:ext cx="432048" cy="203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343047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옷빌리지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마이페이지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SubFow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2.3.3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SubFlow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잔액 관리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9" name="순서도: 처리 98"/>
          <p:cNvSpPr/>
          <p:nvPr/>
        </p:nvSpPr>
        <p:spPr>
          <a:xfrm>
            <a:off x="4339774" y="2885989"/>
            <a:ext cx="1222378" cy="254979"/>
          </a:xfrm>
          <a:prstGeom prst="flowChartProcess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1100" b="0" smtClean="0">
                <a:solidFill>
                  <a:srgbClr val="000000"/>
                </a:solidFill>
                <a:latin typeface="+mn-ea"/>
              </a:rPr>
              <a:t>1. </a:t>
            </a:r>
            <a:r>
              <a:rPr lang="ko-KR" altLang="en-US" sz="1100" b="0" smtClean="0">
                <a:solidFill>
                  <a:srgbClr val="000000"/>
                </a:solidFill>
                <a:latin typeface="+mn-ea"/>
              </a:rPr>
              <a:t>메인화면</a:t>
            </a:r>
          </a:p>
        </p:txBody>
      </p:sp>
      <p:sp>
        <p:nvSpPr>
          <p:cNvPr id="116" name="순서도: 처리 115"/>
          <p:cNvSpPr/>
          <p:nvPr/>
        </p:nvSpPr>
        <p:spPr>
          <a:xfrm>
            <a:off x="4339775" y="3369716"/>
            <a:ext cx="1222378" cy="254979"/>
          </a:xfrm>
          <a:prstGeom prst="flowChartProcess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1100" b="0" smtClean="0">
                <a:solidFill>
                  <a:srgbClr val="000000"/>
                </a:solidFill>
                <a:latin typeface="+mn-ea"/>
              </a:rPr>
              <a:t>2. </a:t>
            </a:r>
            <a:r>
              <a:rPr lang="ko-KR" altLang="en-US" sz="1100" b="0" smtClean="0">
                <a:solidFill>
                  <a:srgbClr val="000000"/>
                </a:solidFill>
                <a:latin typeface="+mn-ea"/>
              </a:rPr>
              <a:t>마이페이지</a:t>
            </a:r>
          </a:p>
        </p:txBody>
      </p:sp>
      <p:sp>
        <p:nvSpPr>
          <p:cNvPr id="123" name="순서도: 수행의 시작/종료 122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4220334" y="5949280"/>
            <a:ext cx="1477321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잔액 관리 종료</a:t>
            </a:r>
            <a:endParaRPr kumimoji="0" lang="ko-KR" altLang="en-US" sz="1100" b="0" ker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0" name="직선 화살표 연결선 9"/>
          <p:cNvCxnSpPr>
            <a:stCxn id="29" idx="2"/>
            <a:endCxn id="123" idx="0"/>
          </p:cNvCxnSpPr>
          <p:nvPr/>
        </p:nvCxnSpPr>
        <p:spPr>
          <a:xfrm flipH="1">
            <a:off x="4958995" y="5061015"/>
            <a:ext cx="479" cy="888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>
            <a:stCxn id="99" idx="2"/>
            <a:endCxn id="116" idx="0"/>
          </p:cNvCxnSpPr>
          <p:nvPr/>
        </p:nvCxnSpPr>
        <p:spPr>
          <a:xfrm>
            <a:off x="4950963" y="3140968"/>
            <a:ext cx="1" cy="22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AutoShape 59"/>
          <p:cNvSpPr>
            <a:spLocks noChangeArrowheads="1"/>
          </p:cNvSpPr>
          <p:nvPr/>
        </p:nvSpPr>
        <p:spPr bwMode="auto">
          <a:xfrm>
            <a:off x="4339774" y="4019615"/>
            <a:ext cx="1222379" cy="518991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3. </a:t>
            </a:r>
            <a:r>
              <a:rPr kumimoji="0" lang="ko-KR" altLang="en-US" sz="11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로그인 여부</a:t>
            </a:r>
          </a:p>
        </p:txBody>
      </p:sp>
      <p:cxnSp>
        <p:nvCxnSpPr>
          <p:cNvPr id="18" name="직선 화살표 연결선 17"/>
          <p:cNvCxnSpPr>
            <a:stCxn id="22" idx="2"/>
            <a:endCxn id="26" idx="0"/>
          </p:cNvCxnSpPr>
          <p:nvPr/>
        </p:nvCxnSpPr>
        <p:spPr>
          <a:xfrm flipH="1">
            <a:off x="4948926" y="4538606"/>
            <a:ext cx="2038" cy="26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16" idx="2"/>
            <a:endCxn id="22" idx="0"/>
          </p:cNvCxnSpPr>
          <p:nvPr/>
        </p:nvCxnSpPr>
        <p:spPr>
          <a:xfrm>
            <a:off x="4950964" y="3624695"/>
            <a:ext cx="0" cy="39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15106" y="4007212"/>
            <a:ext cx="4574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0" smtClean="0">
                <a:latin typeface="+mj-ea"/>
                <a:ea typeface="+mj-ea"/>
              </a:rPr>
              <a:t>N</a:t>
            </a:r>
            <a:endParaRPr lang="ko-KR" altLang="en-US" sz="1100" b="0" smtClean="0"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20187" y="4510712"/>
            <a:ext cx="228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0" smtClean="0">
                <a:latin typeface="+mj-ea"/>
                <a:ea typeface="+mj-ea"/>
              </a:rPr>
              <a:t>Y</a:t>
            </a:r>
            <a:endParaRPr lang="ko-KR" altLang="en-US" sz="1100" b="0" smtClean="0">
              <a:latin typeface="+mj-ea"/>
              <a:ea typeface="+mj-ea"/>
            </a:endParaRPr>
          </a:p>
        </p:txBody>
      </p:sp>
      <p:sp>
        <p:nvSpPr>
          <p:cNvPr id="28" name="순서도: 종속 처리 27"/>
          <p:cNvSpPr/>
          <p:nvPr/>
        </p:nvSpPr>
        <p:spPr>
          <a:xfrm>
            <a:off x="1496616" y="4165393"/>
            <a:ext cx="1395233" cy="227433"/>
          </a:xfrm>
          <a:prstGeom prst="flowChartPredefined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1100" b="0" smtClean="0">
                <a:solidFill>
                  <a:srgbClr val="000000"/>
                </a:solidFill>
                <a:latin typeface="+mn-ea"/>
                <a:ea typeface="+mn-ea"/>
              </a:rPr>
              <a:t>2.1.1 </a:t>
            </a:r>
            <a:r>
              <a:rPr lang="ko-KR" altLang="en-US" sz="1100" b="0" smtClean="0">
                <a:solidFill>
                  <a:srgbClr val="000000"/>
                </a:solidFill>
                <a:latin typeface="+mn-ea"/>
                <a:ea typeface="+mn-ea"/>
              </a:rPr>
              <a:t>로그인</a:t>
            </a:r>
            <a:endParaRPr lang="ko-KR" altLang="en-US" sz="1100" b="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9" name="순서도: 처리 28"/>
          <p:cNvSpPr/>
          <p:nvPr/>
        </p:nvSpPr>
        <p:spPr>
          <a:xfrm>
            <a:off x="4348285" y="4806036"/>
            <a:ext cx="1222378" cy="254979"/>
          </a:xfrm>
          <a:prstGeom prst="flowChartProcess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1100" b="0" smtClean="0">
                <a:solidFill>
                  <a:srgbClr val="000000"/>
                </a:solidFill>
                <a:latin typeface="+mn-ea"/>
              </a:rPr>
              <a:t>4. </a:t>
            </a:r>
            <a:r>
              <a:rPr lang="ko-KR" altLang="en-US" sz="1100" b="0" smtClean="0">
                <a:solidFill>
                  <a:srgbClr val="000000"/>
                </a:solidFill>
                <a:latin typeface="+mn-ea"/>
              </a:rPr>
              <a:t>잔액 조회</a:t>
            </a:r>
          </a:p>
        </p:txBody>
      </p:sp>
      <p:sp>
        <p:nvSpPr>
          <p:cNvPr id="30" name="순서도: 처리 29"/>
          <p:cNvSpPr/>
          <p:nvPr/>
        </p:nvSpPr>
        <p:spPr>
          <a:xfrm>
            <a:off x="1667713" y="5201086"/>
            <a:ext cx="1222378" cy="254979"/>
          </a:xfrm>
          <a:prstGeom prst="flowChartProcess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1100" b="0" smtClean="0">
                <a:solidFill>
                  <a:srgbClr val="000000"/>
                </a:solidFill>
                <a:latin typeface="+mn-ea"/>
              </a:rPr>
              <a:t>4.1 </a:t>
            </a:r>
            <a:r>
              <a:rPr lang="ko-KR" altLang="en-US" sz="1100" b="0" smtClean="0">
                <a:solidFill>
                  <a:srgbClr val="000000"/>
                </a:solidFill>
                <a:latin typeface="+mn-ea"/>
              </a:rPr>
              <a:t>충전</a:t>
            </a:r>
          </a:p>
        </p:txBody>
      </p:sp>
      <p:sp>
        <p:nvSpPr>
          <p:cNvPr id="34" name="순서도: 처리 33"/>
          <p:cNvSpPr/>
          <p:nvPr/>
        </p:nvSpPr>
        <p:spPr>
          <a:xfrm>
            <a:off x="6753200" y="5201086"/>
            <a:ext cx="1222378" cy="254979"/>
          </a:xfrm>
          <a:prstGeom prst="flowChartProcess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1100" b="0" smtClean="0">
                <a:solidFill>
                  <a:srgbClr val="000000"/>
                </a:solidFill>
                <a:latin typeface="+mn-ea"/>
                <a:ea typeface="+mn-ea"/>
              </a:rPr>
              <a:t>4.2 </a:t>
            </a:r>
            <a:r>
              <a:rPr lang="ko-KR" altLang="en-US" sz="1100" b="0" smtClean="0">
                <a:solidFill>
                  <a:srgbClr val="000000"/>
                </a:solidFill>
                <a:latin typeface="+mn-ea"/>
                <a:ea typeface="+mn-ea"/>
              </a:rPr>
              <a:t>출금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58995" y="4538606"/>
            <a:ext cx="590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0" smtClean="0">
                <a:latin typeface="+mj-ea"/>
                <a:ea typeface="+mj-ea"/>
              </a:rPr>
              <a:t>조회</a:t>
            </a:r>
            <a:endParaRPr lang="ko-KR" altLang="en-US" sz="1100" b="0" dirty="0" smtClean="0">
              <a:latin typeface="+mj-ea"/>
              <a:ea typeface="+mj-ea"/>
            </a:endParaRPr>
          </a:p>
        </p:txBody>
      </p:sp>
      <p:cxnSp>
        <p:nvCxnSpPr>
          <p:cNvPr id="6" name="꺾인 연결선 5"/>
          <p:cNvCxnSpPr>
            <a:endCxn id="30" idx="3"/>
          </p:cNvCxnSpPr>
          <p:nvPr/>
        </p:nvCxnSpPr>
        <p:spPr>
          <a:xfrm rot="10800000" flipV="1">
            <a:off x="2890091" y="5061014"/>
            <a:ext cx="1682494" cy="267561"/>
          </a:xfrm>
          <a:prstGeom prst="bentConnector3">
            <a:avLst>
              <a:gd name="adj1" fmla="val -2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30" idx="0"/>
            <a:endCxn id="29" idx="1"/>
          </p:cNvCxnSpPr>
          <p:nvPr/>
        </p:nvCxnSpPr>
        <p:spPr>
          <a:xfrm rot="5400000" flipH="1" flipV="1">
            <a:off x="3179813" y="4032615"/>
            <a:ext cx="267560" cy="2069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76033" y="4736360"/>
            <a:ext cx="4751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0" smtClean="0">
                <a:latin typeface="+mj-ea"/>
                <a:ea typeface="+mj-ea"/>
              </a:rPr>
              <a:t>저장</a:t>
            </a:r>
            <a:endParaRPr lang="ko-KR" altLang="en-US" sz="1100" b="0" dirty="0" smtClean="0">
              <a:latin typeface="+mj-ea"/>
              <a:ea typeface="+mj-ea"/>
            </a:endParaRPr>
          </a:p>
        </p:txBody>
      </p:sp>
      <p:cxnSp>
        <p:nvCxnSpPr>
          <p:cNvPr id="17" name="꺾인 연결선 16"/>
          <p:cNvCxnSpPr/>
          <p:nvPr/>
        </p:nvCxnSpPr>
        <p:spPr>
          <a:xfrm>
            <a:off x="5382785" y="5076981"/>
            <a:ext cx="1370415" cy="251464"/>
          </a:xfrm>
          <a:prstGeom prst="bentConnector3">
            <a:avLst>
              <a:gd name="adj1" fmla="val 2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34" idx="0"/>
            <a:endCxn id="29" idx="3"/>
          </p:cNvCxnSpPr>
          <p:nvPr/>
        </p:nvCxnSpPr>
        <p:spPr>
          <a:xfrm rot="16200000" flipV="1">
            <a:off x="6333746" y="4170443"/>
            <a:ext cx="267560" cy="17937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196930" y="4728845"/>
            <a:ext cx="541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0" smtClean="0">
                <a:latin typeface="+mj-ea"/>
                <a:ea typeface="+mj-ea"/>
              </a:rPr>
              <a:t>저장</a:t>
            </a:r>
            <a:endParaRPr lang="ko-KR" altLang="en-US" sz="1100" b="0" dirty="0" smtClean="0">
              <a:latin typeface="+mj-ea"/>
              <a:ea typeface="+mj-ea"/>
            </a:endParaRPr>
          </a:p>
        </p:txBody>
      </p:sp>
      <p:cxnSp>
        <p:nvCxnSpPr>
          <p:cNvPr id="7" name="직선 화살표 연결선 6"/>
          <p:cNvCxnSpPr>
            <a:stCxn id="28" idx="3"/>
            <a:endCxn id="22" idx="1"/>
          </p:cNvCxnSpPr>
          <p:nvPr/>
        </p:nvCxnSpPr>
        <p:spPr>
          <a:xfrm>
            <a:off x="2891849" y="4279110"/>
            <a:ext cx="144792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03937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691271"/>
              </p:ext>
            </p:extLst>
          </p:nvPr>
        </p:nvGraphicFramePr>
        <p:xfrm>
          <a:off x="279524" y="1720766"/>
          <a:ext cx="9359900" cy="46848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35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고객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36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sz="1100" smtClean="0"/>
              <a:t>Task Flow Chart</a:t>
            </a:r>
            <a:endParaRPr lang="ko-KR" altLang="en-US" sz="110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4210267" y="2157710"/>
            <a:ext cx="1477321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채팅시스템 시작</a:t>
            </a:r>
            <a:endParaRPr kumimoji="0" lang="ko-KR" altLang="en-US" sz="1100" b="0" ker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E357A931-D578-4576-9343-DED46D7ED559}"/>
              </a:ext>
            </a:extLst>
          </p:cNvPr>
          <p:cNvCxnSpPr>
            <a:cxnSpLocks/>
            <a:stCxn id="5" idx="2"/>
            <a:endCxn id="99" idx="0"/>
          </p:cNvCxnSpPr>
          <p:nvPr/>
        </p:nvCxnSpPr>
        <p:spPr>
          <a:xfrm rot="16200000" flipH="1">
            <a:off x="4737993" y="2668947"/>
            <a:ext cx="432048" cy="203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51171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옷빌리지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마이페이지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SubFow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2.3.4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SubFlow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채팅시스템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9" name="순서도: 처리 98"/>
          <p:cNvSpPr/>
          <p:nvPr/>
        </p:nvSpPr>
        <p:spPr>
          <a:xfrm>
            <a:off x="4339774" y="2885989"/>
            <a:ext cx="1222378" cy="254979"/>
          </a:xfrm>
          <a:prstGeom prst="flowChartProcess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1100" b="0" smtClean="0">
                <a:solidFill>
                  <a:srgbClr val="000000"/>
                </a:solidFill>
                <a:latin typeface="+mn-ea"/>
              </a:rPr>
              <a:t>1. </a:t>
            </a:r>
            <a:r>
              <a:rPr lang="ko-KR" altLang="en-US" sz="1100" b="0" smtClean="0">
                <a:solidFill>
                  <a:srgbClr val="000000"/>
                </a:solidFill>
                <a:latin typeface="+mn-ea"/>
              </a:rPr>
              <a:t>메인화면</a:t>
            </a:r>
          </a:p>
        </p:txBody>
      </p:sp>
      <p:sp>
        <p:nvSpPr>
          <p:cNvPr id="116" name="순서도: 처리 115"/>
          <p:cNvSpPr/>
          <p:nvPr/>
        </p:nvSpPr>
        <p:spPr>
          <a:xfrm>
            <a:off x="4339775" y="3369716"/>
            <a:ext cx="1222378" cy="254979"/>
          </a:xfrm>
          <a:prstGeom prst="flowChartProcess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1100" b="0" smtClean="0">
                <a:solidFill>
                  <a:srgbClr val="000000"/>
                </a:solidFill>
                <a:latin typeface="+mn-ea"/>
              </a:rPr>
              <a:t>2. </a:t>
            </a:r>
            <a:r>
              <a:rPr lang="ko-KR" altLang="en-US" sz="1100" b="0" smtClean="0">
                <a:solidFill>
                  <a:srgbClr val="000000"/>
                </a:solidFill>
                <a:latin typeface="+mn-ea"/>
              </a:rPr>
              <a:t>마이페이지</a:t>
            </a:r>
          </a:p>
        </p:txBody>
      </p:sp>
      <p:sp>
        <p:nvSpPr>
          <p:cNvPr id="123" name="순서도: 수행의 시작/종료 122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4345770" y="5936959"/>
            <a:ext cx="1226449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채팅시스템 종료</a:t>
            </a:r>
            <a:endParaRPr kumimoji="0" lang="ko-KR" altLang="en-US" sz="1100" b="0" ker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0" name="직선 화살표 연결선 9"/>
          <p:cNvCxnSpPr>
            <a:stCxn id="29" idx="2"/>
            <a:endCxn id="123" idx="0"/>
          </p:cNvCxnSpPr>
          <p:nvPr/>
        </p:nvCxnSpPr>
        <p:spPr>
          <a:xfrm flipH="1">
            <a:off x="4958995" y="5061015"/>
            <a:ext cx="479" cy="875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>
            <a:stCxn id="99" idx="2"/>
            <a:endCxn id="116" idx="0"/>
          </p:cNvCxnSpPr>
          <p:nvPr/>
        </p:nvCxnSpPr>
        <p:spPr>
          <a:xfrm>
            <a:off x="4950963" y="3140968"/>
            <a:ext cx="1" cy="22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AutoShape 59"/>
          <p:cNvSpPr>
            <a:spLocks noChangeArrowheads="1"/>
          </p:cNvSpPr>
          <p:nvPr/>
        </p:nvSpPr>
        <p:spPr bwMode="auto">
          <a:xfrm>
            <a:off x="4339774" y="4019615"/>
            <a:ext cx="1222379" cy="518991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3. </a:t>
            </a:r>
            <a:r>
              <a:rPr kumimoji="0" lang="ko-KR" altLang="en-US" sz="11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로그인 여부</a:t>
            </a:r>
          </a:p>
        </p:txBody>
      </p:sp>
      <p:cxnSp>
        <p:nvCxnSpPr>
          <p:cNvPr id="18" name="직선 화살표 연결선 17"/>
          <p:cNvCxnSpPr>
            <a:stCxn id="22" idx="2"/>
            <a:endCxn id="26" idx="0"/>
          </p:cNvCxnSpPr>
          <p:nvPr/>
        </p:nvCxnSpPr>
        <p:spPr>
          <a:xfrm flipH="1">
            <a:off x="4948926" y="4538606"/>
            <a:ext cx="2038" cy="26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16" idx="2"/>
            <a:endCxn id="22" idx="0"/>
          </p:cNvCxnSpPr>
          <p:nvPr/>
        </p:nvCxnSpPr>
        <p:spPr>
          <a:xfrm>
            <a:off x="4950964" y="3624695"/>
            <a:ext cx="0" cy="39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15106" y="4007212"/>
            <a:ext cx="4574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0" smtClean="0">
                <a:latin typeface="+mj-ea"/>
                <a:ea typeface="+mj-ea"/>
              </a:rPr>
              <a:t>N</a:t>
            </a:r>
            <a:endParaRPr lang="ko-KR" altLang="en-US" sz="1100" b="0" smtClean="0"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20187" y="4510712"/>
            <a:ext cx="228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0" smtClean="0">
                <a:latin typeface="+mj-ea"/>
                <a:ea typeface="+mj-ea"/>
              </a:rPr>
              <a:t>Y</a:t>
            </a:r>
            <a:endParaRPr lang="ko-KR" altLang="en-US" sz="1100" b="0" smtClean="0">
              <a:latin typeface="+mj-ea"/>
              <a:ea typeface="+mj-ea"/>
            </a:endParaRPr>
          </a:p>
        </p:txBody>
      </p:sp>
      <p:sp>
        <p:nvSpPr>
          <p:cNvPr id="28" name="순서도: 종속 처리 27"/>
          <p:cNvSpPr/>
          <p:nvPr/>
        </p:nvSpPr>
        <p:spPr>
          <a:xfrm>
            <a:off x="1496616" y="4165393"/>
            <a:ext cx="1395233" cy="227433"/>
          </a:xfrm>
          <a:prstGeom prst="flowChartPredefined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1100" b="0" smtClean="0">
                <a:solidFill>
                  <a:srgbClr val="000000"/>
                </a:solidFill>
                <a:latin typeface="+mn-ea"/>
                <a:ea typeface="+mn-ea"/>
              </a:rPr>
              <a:t>2.1.1 </a:t>
            </a:r>
            <a:r>
              <a:rPr lang="ko-KR" altLang="en-US" sz="1100" b="0" smtClean="0">
                <a:solidFill>
                  <a:srgbClr val="000000"/>
                </a:solidFill>
                <a:latin typeface="+mn-ea"/>
                <a:ea typeface="+mn-ea"/>
              </a:rPr>
              <a:t>로그인</a:t>
            </a:r>
            <a:endParaRPr lang="ko-KR" altLang="en-US" sz="1100" b="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9" name="순서도: 처리 28"/>
          <p:cNvSpPr/>
          <p:nvPr/>
        </p:nvSpPr>
        <p:spPr>
          <a:xfrm>
            <a:off x="4348285" y="4806036"/>
            <a:ext cx="1222378" cy="254979"/>
          </a:xfrm>
          <a:prstGeom prst="flowChartProcess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1100" b="0" smtClean="0">
                <a:solidFill>
                  <a:srgbClr val="000000"/>
                </a:solidFill>
                <a:latin typeface="+mn-ea"/>
              </a:rPr>
              <a:t>4. </a:t>
            </a:r>
            <a:r>
              <a:rPr lang="ko-KR" altLang="en-US" sz="1100" b="0" smtClean="0">
                <a:solidFill>
                  <a:srgbClr val="000000"/>
                </a:solidFill>
                <a:latin typeface="+mn-ea"/>
              </a:rPr>
              <a:t>채팅방 목록</a:t>
            </a:r>
          </a:p>
        </p:txBody>
      </p:sp>
      <p:sp>
        <p:nvSpPr>
          <p:cNvPr id="30" name="순서도: 처리 29"/>
          <p:cNvSpPr/>
          <p:nvPr/>
        </p:nvSpPr>
        <p:spPr>
          <a:xfrm>
            <a:off x="1667713" y="5201086"/>
            <a:ext cx="1222378" cy="254979"/>
          </a:xfrm>
          <a:prstGeom prst="flowChartProcess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1100" b="0" smtClean="0">
                <a:solidFill>
                  <a:srgbClr val="000000"/>
                </a:solidFill>
                <a:latin typeface="+mn-ea"/>
              </a:rPr>
              <a:t>4.1 </a:t>
            </a:r>
            <a:r>
              <a:rPr lang="ko-KR" altLang="en-US" sz="1100" b="0" smtClean="0">
                <a:solidFill>
                  <a:srgbClr val="000000"/>
                </a:solidFill>
                <a:latin typeface="+mn-ea"/>
              </a:rPr>
              <a:t>참가</a:t>
            </a:r>
          </a:p>
        </p:txBody>
      </p:sp>
      <p:sp>
        <p:nvSpPr>
          <p:cNvPr id="34" name="순서도: 처리 33"/>
          <p:cNvSpPr/>
          <p:nvPr/>
        </p:nvSpPr>
        <p:spPr>
          <a:xfrm>
            <a:off x="6753200" y="5201086"/>
            <a:ext cx="1222378" cy="254979"/>
          </a:xfrm>
          <a:prstGeom prst="flowChartProcess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1100" b="0" smtClean="0">
                <a:solidFill>
                  <a:srgbClr val="000000"/>
                </a:solidFill>
                <a:latin typeface="+mn-ea"/>
              </a:rPr>
              <a:t>4.2 </a:t>
            </a:r>
            <a:r>
              <a:rPr lang="ko-KR" altLang="en-US" sz="1100" b="0" smtClean="0">
                <a:solidFill>
                  <a:srgbClr val="000000"/>
                </a:solidFill>
                <a:latin typeface="+mn-ea"/>
              </a:rPr>
              <a:t>채팅방 삭제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58995" y="4538606"/>
            <a:ext cx="590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0" smtClean="0">
                <a:latin typeface="+mj-ea"/>
                <a:ea typeface="+mj-ea"/>
              </a:rPr>
              <a:t>조회</a:t>
            </a:r>
            <a:endParaRPr lang="ko-KR" altLang="en-US" sz="1100" b="0" dirty="0" smtClean="0">
              <a:latin typeface="+mj-ea"/>
              <a:ea typeface="+mj-ea"/>
            </a:endParaRPr>
          </a:p>
        </p:txBody>
      </p:sp>
      <p:cxnSp>
        <p:nvCxnSpPr>
          <p:cNvPr id="6" name="꺾인 연결선 5"/>
          <p:cNvCxnSpPr>
            <a:endCxn id="30" idx="3"/>
          </p:cNvCxnSpPr>
          <p:nvPr/>
        </p:nvCxnSpPr>
        <p:spPr>
          <a:xfrm rot="10800000" flipV="1">
            <a:off x="2890091" y="5061014"/>
            <a:ext cx="1682494" cy="267561"/>
          </a:xfrm>
          <a:prstGeom prst="bentConnector3">
            <a:avLst>
              <a:gd name="adj1" fmla="val -2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29193" y="5125580"/>
            <a:ext cx="4751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0" smtClean="0">
                <a:latin typeface="+mj-ea"/>
                <a:ea typeface="+mj-ea"/>
              </a:rPr>
              <a:t>조회</a:t>
            </a:r>
            <a:endParaRPr lang="ko-KR" altLang="en-US" sz="1100" b="0" dirty="0" smtClean="0">
              <a:latin typeface="+mj-ea"/>
              <a:ea typeface="+mj-ea"/>
            </a:endParaRPr>
          </a:p>
        </p:txBody>
      </p:sp>
      <p:cxnSp>
        <p:nvCxnSpPr>
          <p:cNvPr id="17" name="꺾인 연결선 16"/>
          <p:cNvCxnSpPr/>
          <p:nvPr/>
        </p:nvCxnSpPr>
        <p:spPr>
          <a:xfrm>
            <a:off x="5382785" y="5076981"/>
            <a:ext cx="1370415" cy="251464"/>
          </a:xfrm>
          <a:prstGeom prst="bentConnector3">
            <a:avLst>
              <a:gd name="adj1" fmla="val 2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34" idx="0"/>
            <a:endCxn id="29" idx="3"/>
          </p:cNvCxnSpPr>
          <p:nvPr/>
        </p:nvCxnSpPr>
        <p:spPr>
          <a:xfrm rot="16200000" flipV="1">
            <a:off x="6333746" y="4170443"/>
            <a:ext cx="267560" cy="17937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196930" y="4728845"/>
            <a:ext cx="541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0" smtClean="0">
                <a:latin typeface="+mj-ea"/>
                <a:ea typeface="+mj-ea"/>
              </a:rPr>
              <a:t>삭제</a:t>
            </a:r>
            <a:endParaRPr lang="ko-KR" altLang="en-US" sz="1100" b="0" dirty="0" smtClean="0">
              <a:latin typeface="+mj-ea"/>
              <a:ea typeface="+mj-ea"/>
            </a:endParaRPr>
          </a:p>
        </p:txBody>
      </p:sp>
      <p:cxnSp>
        <p:nvCxnSpPr>
          <p:cNvPr id="7" name="직선 화살표 연결선 6"/>
          <p:cNvCxnSpPr>
            <a:stCxn id="28" idx="3"/>
            <a:endCxn id="22" idx="1"/>
          </p:cNvCxnSpPr>
          <p:nvPr/>
        </p:nvCxnSpPr>
        <p:spPr>
          <a:xfrm>
            <a:off x="2891849" y="4279110"/>
            <a:ext cx="144792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57421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895113"/>
              </p:ext>
            </p:extLst>
          </p:nvPr>
        </p:nvGraphicFramePr>
        <p:xfrm>
          <a:off x="272480" y="1700808"/>
          <a:ext cx="9359900" cy="46848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35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고객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36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46156" y="240367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sz="1100" smtClean="0"/>
              <a:t>Task Flow Chart</a:t>
            </a:r>
            <a:endParaRPr lang="ko-KR" altLang="en-US" sz="110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4203223" y="2137752"/>
            <a:ext cx="1477321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 탈퇴 시작</a:t>
            </a:r>
            <a:endParaRPr kumimoji="0" lang="ko-KR" altLang="en-US" sz="1100" b="0" ker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E357A931-D578-4576-9343-DED46D7ED559}"/>
              </a:ext>
            </a:extLst>
          </p:cNvPr>
          <p:cNvCxnSpPr>
            <a:cxnSpLocks/>
            <a:stCxn id="5" idx="2"/>
            <a:endCxn id="99" idx="0"/>
          </p:cNvCxnSpPr>
          <p:nvPr/>
        </p:nvCxnSpPr>
        <p:spPr>
          <a:xfrm rot="16200000" flipH="1">
            <a:off x="4730949" y="2648989"/>
            <a:ext cx="432048" cy="203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330685"/>
              </p:ext>
            </p:extLst>
          </p:nvPr>
        </p:nvGraphicFramePr>
        <p:xfrm>
          <a:off x="266006" y="744746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옷빌리지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마이페이지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SubFow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2.3.5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SubFlow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탈퇴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9" name="순서도: 처리 98"/>
          <p:cNvSpPr/>
          <p:nvPr/>
        </p:nvSpPr>
        <p:spPr>
          <a:xfrm>
            <a:off x="4332730" y="2866031"/>
            <a:ext cx="1222378" cy="254979"/>
          </a:xfrm>
          <a:prstGeom prst="flowChartProcess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1100" b="0" smtClean="0">
                <a:solidFill>
                  <a:srgbClr val="000000"/>
                </a:solidFill>
                <a:latin typeface="+mn-ea"/>
              </a:rPr>
              <a:t>1. </a:t>
            </a:r>
            <a:r>
              <a:rPr lang="ko-KR" altLang="en-US" sz="1100" b="0" smtClean="0">
                <a:solidFill>
                  <a:srgbClr val="000000"/>
                </a:solidFill>
                <a:latin typeface="+mn-ea"/>
              </a:rPr>
              <a:t>메인화면</a:t>
            </a:r>
          </a:p>
        </p:txBody>
      </p:sp>
      <p:sp>
        <p:nvSpPr>
          <p:cNvPr id="116" name="순서도: 처리 115"/>
          <p:cNvSpPr/>
          <p:nvPr/>
        </p:nvSpPr>
        <p:spPr>
          <a:xfrm>
            <a:off x="4332731" y="3349758"/>
            <a:ext cx="1222378" cy="254979"/>
          </a:xfrm>
          <a:prstGeom prst="flowChartProcess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1100" b="0" smtClean="0">
                <a:solidFill>
                  <a:srgbClr val="000000"/>
                </a:solidFill>
                <a:latin typeface="+mn-ea"/>
              </a:rPr>
              <a:t>2. </a:t>
            </a:r>
            <a:r>
              <a:rPr lang="ko-KR" altLang="en-US" sz="1100" b="0" smtClean="0">
                <a:solidFill>
                  <a:srgbClr val="000000"/>
                </a:solidFill>
                <a:latin typeface="+mn-ea"/>
              </a:rPr>
              <a:t>마이페이지</a:t>
            </a:r>
          </a:p>
        </p:txBody>
      </p:sp>
      <p:sp>
        <p:nvSpPr>
          <p:cNvPr id="123" name="순서도: 수행의 시작/종료 122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4213769" y="5926168"/>
            <a:ext cx="1477321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회원탈퇴 종료</a:t>
            </a:r>
            <a:endParaRPr kumimoji="0" lang="ko-KR" altLang="en-US" sz="1100" b="0" ker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0" name="직선 화살표 연결선 9"/>
          <p:cNvCxnSpPr>
            <a:stCxn id="12" idx="2"/>
            <a:endCxn id="123" idx="0"/>
          </p:cNvCxnSpPr>
          <p:nvPr/>
        </p:nvCxnSpPr>
        <p:spPr>
          <a:xfrm>
            <a:off x="4952430" y="5547164"/>
            <a:ext cx="0" cy="37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>
            <a:stCxn id="99" idx="2"/>
            <a:endCxn id="116" idx="0"/>
          </p:cNvCxnSpPr>
          <p:nvPr/>
        </p:nvCxnSpPr>
        <p:spPr>
          <a:xfrm>
            <a:off x="4943919" y="3121010"/>
            <a:ext cx="1" cy="22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AutoShape 59"/>
          <p:cNvSpPr>
            <a:spLocks noChangeArrowheads="1"/>
          </p:cNvSpPr>
          <p:nvPr/>
        </p:nvSpPr>
        <p:spPr bwMode="auto">
          <a:xfrm>
            <a:off x="4332730" y="3999657"/>
            <a:ext cx="1222379" cy="518991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3. </a:t>
            </a:r>
            <a:r>
              <a:rPr kumimoji="0" lang="ko-KR" altLang="en-US" sz="11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로그인 여부</a:t>
            </a:r>
          </a:p>
        </p:txBody>
      </p:sp>
      <p:cxnSp>
        <p:nvCxnSpPr>
          <p:cNvPr id="18" name="직선 화살표 연결선 17"/>
          <p:cNvCxnSpPr>
            <a:stCxn id="22" idx="2"/>
          </p:cNvCxnSpPr>
          <p:nvPr/>
        </p:nvCxnSpPr>
        <p:spPr>
          <a:xfrm flipH="1">
            <a:off x="4941882" y="4518648"/>
            <a:ext cx="2038" cy="26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16" idx="2"/>
            <a:endCxn id="22" idx="0"/>
          </p:cNvCxnSpPr>
          <p:nvPr/>
        </p:nvCxnSpPr>
        <p:spPr>
          <a:xfrm>
            <a:off x="4943920" y="3604737"/>
            <a:ext cx="0" cy="39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08062" y="3987254"/>
            <a:ext cx="4574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0" smtClean="0">
                <a:latin typeface="+mj-ea"/>
                <a:ea typeface="+mj-ea"/>
              </a:rPr>
              <a:t>N</a:t>
            </a:r>
            <a:endParaRPr lang="ko-KR" altLang="en-US" sz="1100" b="0" smtClean="0"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13143" y="4490754"/>
            <a:ext cx="228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0" smtClean="0">
                <a:latin typeface="+mj-ea"/>
                <a:ea typeface="+mj-ea"/>
              </a:rPr>
              <a:t>Y</a:t>
            </a:r>
            <a:endParaRPr lang="ko-KR" altLang="en-US" sz="1100" b="0" smtClean="0">
              <a:latin typeface="+mj-ea"/>
              <a:ea typeface="+mj-ea"/>
            </a:endParaRPr>
          </a:p>
        </p:txBody>
      </p:sp>
      <p:sp>
        <p:nvSpPr>
          <p:cNvPr id="28" name="순서도: 종속 처리 27"/>
          <p:cNvSpPr/>
          <p:nvPr/>
        </p:nvSpPr>
        <p:spPr>
          <a:xfrm>
            <a:off x="1496616" y="4145435"/>
            <a:ext cx="1388189" cy="227433"/>
          </a:xfrm>
          <a:prstGeom prst="flowChartPredefined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1100" b="0" smtClean="0">
                <a:solidFill>
                  <a:srgbClr val="000000"/>
                </a:solidFill>
                <a:latin typeface="+mn-ea"/>
                <a:ea typeface="+mn-ea"/>
              </a:rPr>
              <a:t>2.1.1 </a:t>
            </a:r>
            <a:r>
              <a:rPr lang="ko-KR" altLang="en-US" sz="1100" b="0" smtClean="0">
                <a:solidFill>
                  <a:srgbClr val="000000"/>
                </a:solidFill>
                <a:latin typeface="+mn-ea"/>
                <a:ea typeface="+mn-ea"/>
              </a:rPr>
              <a:t>로그인</a:t>
            </a:r>
            <a:endParaRPr lang="ko-KR" altLang="en-US" sz="1100" b="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9" name="순서도: 처리 28"/>
          <p:cNvSpPr/>
          <p:nvPr/>
        </p:nvSpPr>
        <p:spPr>
          <a:xfrm>
            <a:off x="4341241" y="4786078"/>
            <a:ext cx="1222378" cy="254979"/>
          </a:xfrm>
          <a:prstGeom prst="flowChartProcess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1100" b="0" smtClean="0">
                <a:solidFill>
                  <a:srgbClr val="000000"/>
                </a:solidFill>
                <a:latin typeface="+mn-ea"/>
              </a:rPr>
              <a:t>4. </a:t>
            </a:r>
            <a:r>
              <a:rPr lang="ko-KR" altLang="en-US" sz="1100" b="0" smtClean="0">
                <a:solidFill>
                  <a:srgbClr val="000000"/>
                </a:solidFill>
                <a:latin typeface="+mn-ea"/>
              </a:rPr>
              <a:t>회원 탈퇴</a:t>
            </a:r>
          </a:p>
        </p:txBody>
      </p:sp>
      <p:sp>
        <p:nvSpPr>
          <p:cNvPr id="12" name="순서도: 문서 11"/>
          <p:cNvSpPr/>
          <p:nvPr/>
        </p:nvSpPr>
        <p:spPr>
          <a:xfrm>
            <a:off x="4280205" y="5180998"/>
            <a:ext cx="1344450" cy="392087"/>
          </a:xfrm>
          <a:prstGeom prst="flowChartDocumen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1100" b="0" smtClean="0">
                <a:solidFill>
                  <a:srgbClr val="000000"/>
                </a:solidFill>
                <a:latin typeface="+mn-ea"/>
                <a:ea typeface="+mn-ea"/>
              </a:rPr>
              <a:t>5. </a:t>
            </a:r>
            <a:r>
              <a:rPr lang="ko-KR" altLang="en-US" sz="1100" b="0" smtClean="0">
                <a:solidFill>
                  <a:srgbClr val="000000"/>
                </a:solidFill>
                <a:latin typeface="+mn-ea"/>
                <a:ea typeface="+mn-ea"/>
              </a:rPr>
              <a:t>삭제 확인 팝업</a:t>
            </a:r>
            <a:endParaRPr lang="ko-KR" altLang="en-US" sz="1100" b="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41882" y="5548986"/>
            <a:ext cx="541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0" smtClean="0">
                <a:latin typeface="+mj-ea"/>
                <a:ea typeface="+mj-ea"/>
              </a:rPr>
              <a:t>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817096" y="5014500"/>
            <a:ext cx="541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0">
                <a:latin typeface="+mj-ea"/>
                <a:ea typeface="+mj-ea"/>
              </a:rPr>
              <a:t>N</a:t>
            </a:r>
            <a:endParaRPr lang="en-US" altLang="ko-KR" sz="1100" b="0" smtClean="0">
              <a:latin typeface="+mj-ea"/>
              <a:ea typeface="+mj-ea"/>
            </a:endParaRPr>
          </a:p>
        </p:txBody>
      </p:sp>
      <p:cxnSp>
        <p:nvCxnSpPr>
          <p:cNvPr id="60" name="직선 화살표 연결선 59"/>
          <p:cNvCxnSpPr>
            <a:stCxn id="29" idx="2"/>
            <a:endCxn id="12" idx="0"/>
          </p:cNvCxnSpPr>
          <p:nvPr/>
        </p:nvCxnSpPr>
        <p:spPr>
          <a:xfrm>
            <a:off x="4952430" y="5041057"/>
            <a:ext cx="0" cy="13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12" idx="3"/>
            <a:endCxn id="29" idx="3"/>
          </p:cNvCxnSpPr>
          <p:nvPr/>
        </p:nvCxnSpPr>
        <p:spPr>
          <a:xfrm flipH="1" flipV="1">
            <a:off x="5563619" y="4913568"/>
            <a:ext cx="61036" cy="463474"/>
          </a:xfrm>
          <a:prstGeom prst="bentConnector3">
            <a:avLst>
              <a:gd name="adj1" fmla="val -3745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>
            <a:stCxn id="28" idx="3"/>
          </p:cNvCxnSpPr>
          <p:nvPr/>
        </p:nvCxnSpPr>
        <p:spPr>
          <a:xfrm flipV="1">
            <a:off x="2884805" y="4248864"/>
            <a:ext cx="1456436" cy="102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0166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753354"/>
              </p:ext>
            </p:extLst>
          </p:nvPr>
        </p:nvGraphicFramePr>
        <p:xfrm>
          <a:off x="272480" y="1700808"/>
          <a:ext cx="9359900" cy="46848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35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고객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36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46156" y="240367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sz="1100" smtClean="0"/>
              <a:t>Task Flow Chart</a:t>
            </a:r>
            <a:endParaRPr lang="ko-KR" altLang="en-US" sz="110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4203223" y="2137752"/>
            <a:ext cx="1477321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0" kern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1:1 </a:t>
            </a:r>
            <a:r>
              <a:rPr kumimoji="0" lang="ko-KR" altLang="en-US" sz="1100" b="0" kern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문의 시작</a:t>
            </a:r>
            <a:endParaRPr kumimoji="0" lang="ko-KR" altLang="en-US" sz="1100" b="0" ker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E357A931-D578-4576-9343-DED46D7ED559}"/>
              </a:ext>
            </a:extLst>
          </p:cNvPr>
          <p:cNvCxnSpPr>
            <a:cxnSpLocks/>
            <a:stCxn id="5" idx="2"/>
            <a:endCxn id="99" idx="0"/>
          </p:cNvCxnSpPr>
          <p:nvPr/>
        </p:nvCxnSpPr>
        <p:spPr>
          <a:xfrm rot="16200000" flipH="1">
            <a:off x="4730949" y="2648989"/>
            <a:ext cx="432048" cy="203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738261"/>
              </p:ext>
            </p:extLst>
          </p:nvPr>
        </p:nvGraphicFramePr>
        <p:xfrm>
          <a:off x="266006" y="744746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옷빌리지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고객센터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SubFow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2.4.1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SubFlow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1:1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9" name="순서도: 처리 98"/>
          <p:cNvSpPr/>
          <p:nvPr/>
        </p:nvSpPr>
        <p:spPr>
          <a:xfrm>
            <a:off x="4332730" y="2866031"/>
            <a:ext cx="1222378" cy="254979"/>
          </a:xfrm>
          <a:prstGeom prst="flowChartProcess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1100" b="0" smtClean="0">
                <a:solidFill>
                  <a:srgbClr val="000000"/>
                </a:solidFill>
                <a:latin typeface="+mn-ea"/>
              </a:rPr>
              <a:t>1. </a:t>
            </a:r>
            <a:r>
              <a:rPr lang="ko-KR" altLang="en-US" sz="1100" b="0" smtClean="0">
                <a:solidFill>
                  <a:srgbClr val="000000"/>
                </a:solidFill>
                <a:latin typeface="+mn-ea"/>
              </a:rPr>
              <a:t>메인화면</a:t>
            </a:r>
          </a:p>
        </p:txBody>
      </p:sp>
      <p:sp>
        <p:nvSpPr>
          <p:cNvPr id="116" name="순서도: 처리 115"/>
          <p:cNvSpPr/>
          <p:nvPr/>
        </p:nvSpPr>
        <p:spPr>
          <a:xfrm>
            <a:off x="4332731" y="3349758"/>
            <a:ext cx="1222378" cy="254979"/>
          </a:xfrm>
          <a:prstGeom prst="flowChartProcess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1100" b="0" smtClean="0">
                <a:solidFill>
                  <a:srgbClr val="000000"/>
                </a:solidFill>
                <a:latin typeface="+mn-ea"/>
              </a:rPr>
              <a:t>2. </a:t>
            </a:r>
            <a:r>
              <a:rPr lang="ko-KR" altLang="en-US" sz="1100" b="0" smtClean="0">
                <a:solidFill>
                  <a:srgbClr val="000000"/>
                </a:solidFill>
                <a:latin typeface="+mn-ea"/>
              </a:rPr>
              <a:t>고객센터</a:t>
            </a:r>
          </a:p>
        </p:txBody>
      </p:sp>
      <p:sp>
        <p:nvSpPr>
          <p:cNvPr id="123" name="순서도: 수행의 시작/종료 122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4203220" y="5833483"/>
            <a:ext cx="1477321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0" kern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1:1 </a:t>
            </a:r>
            <a:r>
              <a:rPr kumimoji="0" lang="ko-KR" altLang="en-US" sz="1100" b="0" kern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문의 종료</a:t>
            </a:r>
            <a:endParaRPr kumimoji="0" lang="ko-KR" altLang="en-US" sz="1100" b="0" ker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0" name="직선 화살표 연결선 9"/>
          <p:cNvCxnSpPr>
            <a:stCxn id="32" idx="2"/>
            <a:endCxn id="123" idx="0"/>
          </p:cNvCxnSpPr>
          <p:nvPr/>
        </p:nvCxnSpPr>
        <p:spPr>
          <a:xfrm flipH="1">
            <a:off x="4941881" y="5502379"/>
            <a:ext cx="1" cy="331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>
            <a:stCxn id="99" idx="2"/>
            <a:endCxn id="116" idx="0"/>
          </p:cNvCxnSpPr>
          <p:nvPr/>
        </p:nvCxnSpPr>
        <p:spPr>
          <a:xfrm>
            <a:off x="4943919" y="3121010"/>
            <a:ext cx="1" cy="22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AutoShape 59"/>
          <p:cNvSpPr>
            <a:spLocks noChangeArrowheads="1"/>
          </p:cNvSpPr>
          <p:nvPr/>
        </p:nvSpPr>
        <p:spPr bwMode="auto">
          <a:xfrm>
            <a:off x="4330691" y="4484094"/>
            <a:ext cx="1222378" cy="518991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4. </a:t>
            </a:r>
            <a:r>
              <a:rPr kumimoji="0" lang="ko-KR" altLang="en-US" sz="11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로그인 여부</a:t>
            </a:r>
          </a:p>
        </p:txBody>
      </p:sp>
      <p:cxnSp>
        <p:nvCxnSpPr>
          <p:cNvPr id="18" name="직선 화살표 연결선 17"/>
          <p:cNvCxnSpPr>
            <a:stCxn id="29" idx="2"/>
            <a:endCxn id="22" idx="0"/>
          </p:cNvCxnSpPr>
          <p:nvPr/>
        </p:nvCxnSpPr>
        <p:spPr>
          <a:xfrm flipH="1">
            <a:off x="4941880" y="4265534"/>
            <a:ext cx="2" cy="218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16" idx="2"/>
            <a:endCxn id="22" idx="0"/>
          </p:cNvCxnSpPr>
          <p:nvPr/>
        </p:nvCxnSpPr>
        <p:spPr>
          <a:xfrm>
            <a:off x="4943920" y="3604737"/>
            <a:ext cx="0" cy="39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86255" y="4959319"/>
            <a:ext cx="209051" cy="262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0" smtClean="0">
                <a:latin typeface="+mj-ea"/>
                <a:ea typeface="+mj-ea"/>
              </a:rPr>
              <a:t>Y</a:t>
            </a:r>
            <a:endParaRPr lang="ko-KR" altLang="en-US" sz="1100" b="0" smtClean="0">
              <a:latin typeface="+mj-ea"/>
              <a:ea typeface="+mj-ea"/>
            </a:endParaRPr>
          </a:p>
        </p:txBody>
      </p:sp>
      <p:sp>
        <p:nvSpPr>
          <p:cNvPr id="28" name="순서도: 종속 처리 27"/>
          <p:cNvSpPr/>
          <p:nvPr/>
        </p:nvSpPr>
        <p:spPr>
          <a:xfrm>
            <a:off x="1476688" y="4619687"/>
            <a:ext cx="1388189" cy="227433"/>
          </a:xfrm>
          <a:prstGeom prst="flowChartPredefined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1100" b="0" smtClean="0">
                <a:solidFill>
                  <a:srgbClr val="000000"/>
                </a:solidFill>
                <a:latin typeface="+mn-ea"/>
                <a:ea typeface="+mn-ea"/>
              </a:rPr>
              <a:t>2.1.1 </a:t>
            </a:r>
            <a:r>
              <a:rPr lang="ko-KR" altLang="en-US" sz="1100" b="0" smtClean="0">
                <a:solidFill>
                  <a:srgbClr val="000000"/>
                </a:solidFill>
                <a:latin typeface="+mn-ea"/>
                <a:ea typeface="+mn-ea"/>
              </a:rPr>
              <a:t>로그인</a:t>
            </a:r>
            <a:endParaRPr lang="ko-KR" altLang="en-US" sz="1100" b="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9" name="순서도: 처리 28"/>
          <p:cNvSpPr/>
          <p:nvPr/>
        </p:nvSpPr>
        <p:spPr>
          <a:xfrm>
            <a:off x="4330693" y="4010555"/>
            <a:ext cx="1222378" cy="254979"/>
          </a:xfrm>
          <a:prstGeom prst="flowChartProcess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1100" b="0" smtClean="0">
                <a:solidFill>
                  <a:srgbClr val="000000"/>
                </a:solidFill>
                <a:latin typeface="+mn-ea"/>
              </a:rPr>
              <a:t>3. 1:1</a:t>
            </a:r>
            <a:r>
              <a:rPr lang="ko-KR" altLang="en-US" sz="1100" b="0" smtClean="0">
                <a:solidFill>
                  <a:srgbClr val="000000"/>
                </a:solidFill>
                <a:latin typeface="+mn-ea"/>
              </a:rPr>
              <a:t>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091724" y="4520034"/>
            <a:ext cx="2389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0">
                <a:latin typeface="+mj-ea"/>
                <a:ea typeface="+mj-ea"/>
              </a:rPr>
              <a:t>N</a:t>
            </a:r>
            <a:endParaRPr lang="en-US" altLang="ko-KR" sz="1100" b="0" smtClean="0">
              <a:latin typeface="+mj-ea"/>
              <a:ea typeface="+mj-ea"/>
            </a:endParaRPr>
          </a:p>
        </p:txBody>
      </p:sp>
      <p:sp>
        <p:nvSpPr>
          <p:cNvPr id="32" name="순서도: 처리 31"/>
          <p:cNvSpPr/>
          <p:nvPr/>
        </p:nvSpPr>
        <p:spPr>
          <a:xfrm>
            <a:off x="4330693" y="5247400"/>
            <a:ext cx="1222378" cy="254979"/>
          </a:xfrm>
          <a:prstGeom prst="flowChartProcess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1100" b="0">
                <a:solidFill>
                  <a:srgbClr val="000000"/>
                </a:solidFill>
                <a:latin typeface="+mn-ea"/>
              </a:rPr>
              <a:t>5</a:t>
            </a:r>
            <a:r>
              <a:rPr lang="en-US" altLang="ko-KR" sz="1100" b="0" smtClean="0">
                <a:solidFill>
                  <a:srgbClr val="000000"/>
                </a:solidFill>
                <a:latin typeface="+mn-ea"/>
              </a:rPr>
              <a:t>. 1:1</a:t>
            </a:r>
            <a:r>
              <a:rPr lang="ko-KR" altLang="en-US" sz="1100" b="0" smtClean="0">
                <a:solidFill>
                  <a:srgbClr val="000000"/>
                </a:solidFill>
                <a:latin typeface="+mn-ea"/>
              </a:rPr>
              <a:t>문의 등록</a:t>
            </a:r>
          </a:p>
        </p:txBody>
      </p:sp>
      <p:cxnSp>
        <p:nvCxnSpPr>
          <p:cNvPr id="34" name="직선 화살표 연결선 33"/>
          <p:cNvCxnSpPr>
            <a:stCxn id="22" idx="2"/>
            <a:endCxn id="32" idx="0"/>
          </p:cNvCxnSpPr>
          <p:nvPr/>
        </p:nvCxnSpPr>
        <p:spPr>
          <a:xfrm>
            <a:off x="4941880" y="5003085"/>
            <a:ext cx="2" cy="24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32" idx="3"/>
            <a:endCxn id="29" idx="3"/>
          </p:cNvCxnSpPr>
          <p:nvPr/>
        </p:nvCxnSpPr>
        <p:spPr>
          <a:xfrm flipV="1">
            <a:off x="5553071" y="4138045"/>
            <a:ext cx="12700" cy="123684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756934" y="461278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0" smtClean="0">
                <a:latin typeface="+mj-ea"/>
                <a:ea typeface="+mj-ea"/>
              </a:rPr>
              <a:t>저장</a:t>
            </a:r>
            <a:endParaRPr lang="ko-KR" altLang="en-US" sz="1100" b="0" dirty="0" smtClean="0">
              <a:latin typeface="+mj-ea"/>
              <a:ea typeface="+mj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904898" y="367655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0" smtClean="0">
                <a:latin typeface="+mj-ea"/>
                <a:ea typeface="+mj-ea"/>
              </a:rPr>
              <a:t>조회</a:t>
            </a:r>
            <a:endParaRPr lang="ko-KR" altLang="en-US" sz="1100" b="0" dirty="0" smtClean="0">
              <a:latin typeface="+mj-ea"/>
              <a:ea typeface="+mj-ea"/>
            </a:endParaRPr>
          </a:p>
        </p:txBody>
      </p:sp>
      <p:cxnSp>
        <p:nvCxnSpPr>
          <p:cNvPr id="69" name="직선 화살표 연결선 68"/>
          <p:cNvCxnSpPr>
            <a:stCxn id="28" idx="3"/>
            <a:endCxn id="22" idx="1"/>
          </p:cNvCxnSpPr>
          <p:nvPr/>
        </p:nvCxnSpPr>
        <p:spPr>
          <a:xfrm>
            <a:off x="2864877" y="4733404"/>
            <a:ext cx="1465814" cy="101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53758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272480" y="1700808"/>
          <a:ext cx="9359900" cy="46848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35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고객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36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46156" y="240367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sz="1100" smtClean="0"/>
              <a:t>Task Flow Chart</a:t>
            </a:r>
            <a:endParaRPr lang="ko-KR" altLang="en-US" sz="110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4203223" y="2137752"/>
            <a:ext cx="1477321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자주하는 질문 시작</a:t>
            </a:r>
            <a:endParaRPr kumimoji="0" lang="ko-KR" altLang="en-US" sz="1100" b="0" ker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E357A931-D578-4576-9343-DED46D7ED559}"/>
              </a:ext>
            </a:extLst>
          </p:cNvPr>
          <p:cNvCxnSpPr>
            <a:cxnSpLocks/>
            <a:stCxn id="5" idx="2"/>
            <a:endCxn id="99" idx="0"/>
          </p:cNvCxnSpPr>
          <p:nvPr/>
        </p:nvCxnSpPr>
        <p:spPr>
          <a:xfrm rot="16200000" flipH="1">
            <a:off x="4730949" y="2648989"/>
            <a:ext cx="432048" cy="203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4603"/>
              </p:ext>
            </p:extLst>
          </p:nvPr>
        </p:nvGraphicFramePr>
        <p:xfrm>
          <a:off x="266006" y="744746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옷빌리지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고객센터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SubFow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2.4.2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SubFlow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자주하는 질문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9" name="순서도: 처리 98"/>
          <p:cNvSpPr/>
          <p:nvPr/>
        </p:nvSpPr>
        <p:spPr>
          <a:xfrm>
            <a:off x="4332730" y="2866031"/>
            <a:ext cx="1222378" cy="254979"/>
          </a:xfrm>
          <a:prstGeom prst="flowChartProcess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1100" b="0" smtClean="0">
                <a:solidFill>
                  <a:srgbClr val="000000"/>
                </a:solidFill>
                <a:latin typeface="+mn-ea"/>
              </a:rPr>
              <a:t>1. </a:t>
            </a:r>
            <a:r>
              <a:rPr lang="ko-KR" altLang="en-US" sz="1100" b="0" smtClean="0">
                <a:solidFill>
                  <a:srgbClr val="000000"/>
                </a:solidFill>
                <a:latin typeface="+mn-ea"/>
              </a:rPr>
              <a:t>메인화면</a:t>
            </a:r>
          </a:p>
        </p:txBody>
      </p:sp>
      <p:sp>
        <p:nvSpPr>
          <p:cNvPr id="116" name="순서도: 처리 115"/>
          <p:cNvSpPr/>
          <p:nvPr/>
        </p:nvSpPr>
        <p:spPr>
          <a:xfrm>
            <a:off x="4332731" y="3349758"/>
            <a:ext cx="1222378" cy="254979"/>
          </a:xfrm>
          <a:prstGeom prst="flowChartProcess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1100" b="0" smtClean="0">
                <a:solidFill>
                  <a:srgbClr val="000000"/>
                </a:solidFill>
                <a:latin typeface="+mn-ea"/>
              </a:rPr>
              <a:t>2. </a:t>
            </a:r>
            <a:r>
              <a:rPr lang="ko-KR" altLang="en-US" sz="1100" b="0" smtClean="0">
                <a:solidFill>
                  <a:srgbClr val="000000"/>
                </a:solidFill>
                <a:latin typeface="+mn-ea"/>
              </a:rPr>
              <a:t>고객센터</a:t>
            </a:r>
          </a:p>
        </p:txBody>
      </p:sp>
      <p:sp>
        <p:nvSpPr>
          <p:cNvPr id="123" name="순서도: 수행의 시작/종료 122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4213769" y="4960653"/>
            <a:ext cx="1477321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자주하는 질문 종료</a:t>
            </a:r>
            <a:endParaRPr kumimoji="0" lang="ko-KR" altLang="en-US" sz="1100" b="0" ker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0" name="직선 화살표 연결선 9"/>
          <p:cNvCxnSpPr>
            <a:stCxn id="29" idx="2"/>
            <a:endCxn id="123" idx="0"/>
          </p:cNvCxnSpPr>
          <p:nvPr/>
        </p:nvCxnSpPr>
        <p:spPr>
          <a:xfrm>
            <a:off x="4948175" y="4263669"/>
            <a:ext cx="4255" cy="69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>
            <a:stCxn id="99" idx="2"/>
            <a:endCxn id="116" idx="0"/>
          </p:cNvCxnSpPr>
          <p:nvPr/>
        </p:nvCxnSpPr>
        <p:spPr>
          <a:xfrm>
            <a:off x="4943919" y="3121010"/>
            <a:ext cx="1" cy="22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16" idx="2"/>
            <a:endCxn id="29" idx="0"/>
          </p:cNvCxnSpPr>
          <p:nvPr/>
        </p:nvCxnSpPr>
        <p:spPr>
          <a:xfrm>
            <a:off x="4943920" y="3604737"/>
            <a:ext cx="4255" cy="403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순서도: 처리 28"/>
          <p:cNvSpPr/>
          <p:nvPr/>
        </p:nvSpPr>
        <p:spPr>
          <a:xfrm>
            <a:off x="4302212" y="4008690"/>
            <a:ext cx="1291925" cy="254979"/>
          </a:xfrm>
          <a:prstGeom prst="flowChartProcess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1100" b="0" smtClean="0">
                <a:solidFill>
                  <a:srgbClr val="000000"/>
                </a:solidFill>
                <a:latin typeface="+mn-ea"/>
              </a:rPr>
              <a:t>3. </a:t>
            </a:r>
            <a:r>
              <a:rPr lang="ko-KR" altLang="en-US" sz="1100" b="0" smtClean="0">
                <a:solidFill>
                  <a:srgbClr val="000000"/>
                </a:solidFill>
                <a:latin typeface="+mn-ea"/>
              </a:rPr>
              <a:t>자주하는 질문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41882" y="3686217"/>
            <a:ext cx="541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0" smtClean="0">
                <a:latin typeface="+mj-ea"/>
                <a:ea typeface="+mj-ea"/>
              </a:rPr>
              <a:t>조회</a:t>
            </a:r>
            <a:endParaRPr lang="ko-KR" altLang="en-US" sz="1100" b="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9919562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구조도</a:t>
            </a:r>
            <a:r>
              <a:rPr lang="en-US" altLang="ko-KR" smtClean="0"/>
              <a:t>(</a:t>
            </a:r>
            <a:r>
              <a:rPr lang="ko-KR" altLang="en-US" err="1" smtClean="0"/>
              <a:t>사이트맵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36" name="Rectangle 252"/>
          <p:cNvSpPr>
            <a:spLocks noChangeArrowheads="1"/>
          </p:cNvSpPr>
          <p:nvPr/>
        </p:nvSpPr>
        <p:spPr bwMode="gray">
          <a:xfrm>
            <a:off x="4304506" y="1844824"/>
            <a:ext cx="1184275" cy="3603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27432" anchor="ctr"/>
          <a:lstStyle/>
          <a:p>
            <a:pPr algn="ctr" eaLnBrk="0" latinLnBrk="0" hangingPunct="0">
              <a:defRPr/>
            </a:pPr>
            <a:r>
              <a:rPr lang="en-US" altLang="ko-KR" sz="10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1.</a:t>
            </a:r>
            <a:r>
              <a:rPr lang="ko-KR" altLang="en-US" sz="1000" b="1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옷빌리지</a:t>
            </a:r>
            <a:endParaRPr lang="ko-KR" altLang="en-US" sz="10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4" name="AutoShape 285"/>
          <p:cNvCxnSpPr>
            <a:cxnSpLocks noChangeShapeType="1"/>
            <a:stCxn id="36" idx="2"/>
            <a:endCxn id="67" idx="0"/>
          </p:cNvCxnSpPr>
          <p:nvPr/>
        </p:nvCxnSpPr>
        <p:spPr bwMode="auto">
          <a:xfrm rot="5400000">
            <a:off x="3373518" y="1689849"/>
            <a:ext cx="1007789" cy="203846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57" name="AutoShape 288"/>
          <p:cNvCxnSpPr>
            <a:cxnSpLocks noChangeShapeType="1"/>
            <a:stCxn id="36" idx="2"/>
            <a:endCxn id="66" idx="0"/>
          </p:cNvCxnSpPr>
          <p:nvPr/>
        </p:nvCxnSpPr>
        <p:spPr bwMode="auto">
          <a:xfrm rot="5400000">
            <a:off x="2440634" y="756965"/>
            <a:ext cx="1007789" cy="390423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10" name="Text Box 201"/>
          <p:cNvSpPr txBox="1">
            <a:spLocks noChangeArrowheads="1"/>
          </p:cNvSpPr>
          <p:nvPr/>
        </p:nvSpPr>
        <p:spPr bwMode="auto">
          <a:xfrm>
            <a:off x="488648" y="3752311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2.1.1 </a:t>
            </a:r>
            <a:r>
              <a:rPr lang="ko-KR" altLang="en-US" sz="8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endParaRPr lang="ko-KR" altLang="en-US" sz="8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201"/>
          <p:cNvSpPr txBox="1">
            <a:spLocks noChangeArrowheads="1"/>
          </p:cNvSpPr>
          <p:nvPr/>
        </p:nvSpPr>
        <p:spPr bwMode="auto">
          <a:xfrm>
            <a:off x="488648" y="4161737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2.1.2 </a:t>
            </a:r>
            <a:r>
              <a:rPr lang="ko-KR" altLang="en-US" sz="8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회원가입</a:t>
            </a:r>
            <a:endParaRPr lang="ko-KR" altLang="en-US" sz="8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 Box 201"/>
          <p:cNvSpPr txBox="1">
            <a:spLocks noChangeArrowheads="1"/>
          </p:cNvSpPr>
          <p:nvPr/>
        </p:nvSpPr>
        <p:spPr bwMode="auto">
          <a:xfrm>
            <a:off x="2432720" y="3752311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2.2.1 </a:t>
            </a:r>
            <a:r>
              <a:rPr lang="ko-KR" altLang="en-US" sz="8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회원정보 수정</a:t>
            </a:r>
            <a:endParaRPr lang="ko-KR" altLang="en-US" sz="8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 Box 201"/>
          <p:cNvSpPr txBox="1">
            <a:spLocks noChangeArrowheads="1"/>
          </p:cNvSpPr>
          <p:nvPr/>
        </p:nvSpPr>
        <p:spPr bwMode="auto">
          <a:xfrm>
            <a:off x="2432720" y="4161737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2.2.2 </a:t>
            </a:r>
            <a:r>
              <a:rPr lang="ko-KR" altLang="en-US" sz="8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거래 내역 조회</a:t>
            </a:r>
            <a:endParaRPr lang="ko-KR" altLang="en-US" sz="8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" name="AutoShape 259"/>
          <p:cNvCxnSpPr>
            <a:cxnSpLocks noChangeShapeType="1"/>
            <a:stCxn id="9" idx="2"/>
            <a:endCxn id="11" idx="1"/>
          </p:cNvCxnSpPr>
          <p:nvPr/>
        </p:nvCxnSpPr>
        <p:spPr bwMode="auto">
          <a:xfrm rot="16200000" flipH="1">
            <a:off x="51941" y="3833030"/>
            <a:ext cx="786886" cy="86528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19" name="AutoShape 259"/>
          <p:cNvCxnSpPr>
            <a:cxnSpLocks noChangeShapeType="1"/>
            <a:stCxn id="9" idx="2"/>
            <a:endCxn id="10" idx="1"/>
          </p:cNvCxnSpPr>
          <p:nvPr/>
        </p:nvCxnSpPr>
        <p:spPr bwMode="auto">
          <a:xfrm rot="16200000" flipH="1">
            <a:off x="256654" y="3628317"/>
            <a:ext cx="377460" cy="86528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21" name="AutoShape 259"/>
          <p:cNvCxnSpPr>
            <a:cxnSpLocks noChangeShapeType="1"/>
            <a:stCxn id="28" idx="2"/>
            <a:endCxn id="13" idx="1"/>
          </p:cNvCxnSpPr>
          <p:nvPr/>
        </p:nvCxnSpPr>
        <p:spPr bwMode="auto">
          <a:xfrm rot="16200000" flipH="1">
            <a:off x="1978994" y="3816010"/>
            <a:ext cx="795457" cy="111995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22" name="AutoShape 259"/>
          <p:cNvCxnSpPr>
            <a:cxnSpLocks noChangeShapeType="1"/>
            <a:stCxn id="28" idx="2"/>
            <a:endCxn id="12" idx="1"/>
          </p:cNvCxnSpPr>
          <p:nvPr/>
        </p:nvCxnSpPr>
        <p:spPr bwMode="auto">
          <a:xfrm rot="16200000" flipH="1">
            <a:off x="2183707" y="3611297"/>
            <a:ext cx="386031" cy="111995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3F1FBC87-5B89-4DFD-B0F4-C79716E8D2F5}"/>
              </a:ext>
            </a:extLst>
          </p:cNvPr>
          <p:cNvGrpSpPr/>
          <p:nvPr/>
        </p:nvGrpSpPr>
        <p:grpSpPr>
          <a:xfrm>
            <a:off x="272480" y="3212976"/>
            <a:ext cx="1439862" cy="269875"/>
            <a:chOff x="416640" y="3275904"/>
            <a:chExt cx="1439862" cy="269875"/>
          </a:xfrm>
        </p:grpSpPr>
        <p:sp>
          <p:nvSpPr>
            <p:cNvPr id="66" name="Rectangle 253"/>
            <p:cNvSpPr>
              <a:spLocks noChangeArrowheads="1"/>
            </p:cNvSpPr>
            <p:nvPr/>
          </p:nvSpPr>
          <p:spPr bwMode="auto">
            <a:xfrm>
              <a:off x="416640" y="3275904"/>
              <a:ext cx="1439862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900" smtClean="0">
                  <a:latin typeface="맑은 고딕" pitchFamily="50" charset="-127"/>
                  <a:ea typeface="맑은 고딕" pitchFamily="50" charset="-127"/>
                </a:rPr>
                <a:t>2.1 </a:t>
              </a:r>
              <a:r>
                <a:rPr lang="ko-KR" altLang="en-US" sz="900" smtClean="0">
                  <a:latin typeface="맑은 고딕" pitchFamily="50" charset="-127"/>
                  <a:ea typeface="맑은 고딕" pitchFamily="50" charset="-127"/>
                </a:rPr>
                <a:t>계정관리</a:t>
              </a:r>
              <a:endParaRPr lang="ko-KR" altLang="en-US" sz="9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38268" y="3330078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2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E28B2C2-9788-4E1A-86EF-E1235FC3E99E}"/>
              </a:ext>
            </a:extLst>
          </p:cNvPr>
          <p:cNvGrpSpPr/>
          <p:nvPr/>
        </p:nvGrpSpPr>
        <p:grpSpPr>
          <a:xfrm>
            <a:off x="2158327" y="3212976"/>
            <a:ext cx="1399706" cy="269875"/>
            <a:chOff x="2589575" y="3275903"/>
            <a:chExt cx="1399706" cy="269875"/>
          </a:xfrm>
        </p:grpSpPr>
        <p:sp>
          <p:nvSpPr>
            <p:cNvPr id="67" name="Rectangle 257"/>
            <p:cNvSpPr>
              <a:spLocks noChangeArrowheads="1"/>
            </p:cNvSpPr>
            <p:nvPr/>
          </p:nvSpPr>
          <p:spPr bwMode="auto">
            <a:xfrm>
              <a:off x="2589575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900" b="1" smtClean="0">
                  <a:latin typeface="맑은 고딕" pitchFamily="50" charset="-127"/>
                  <a:ea typeface="맑은 고딕" pitchFamily="50" charset="-127"/>
                </a:rPr>
                <a:t>2.2 </a:t>
              </a:r>
              <a:r>
                <a:rPr lang="ko-KR" altLang="en-US" sz="900" b="1" err="1" smtClean="0">
                  <a:latin typeface="맑은 고딕" pitchFamily="50" charset="-127"/>
                  <a:ea typeface="맑은 고딕" pitchFamily="50" charset="-127"/>
                </a:rPr>
                <a:t>마이페이지</a:t>
              </a:r>
              <a:endParaRPr lang="ko-KR" altLang="en-US" sz="9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643961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2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3" name="Text Box 201"/>
          <p:cNvSpPr txBox="1">
            <a:spLocks noChangeArrowheads="1"/>
          </p:cNvSpPr>
          <p:nvPr/>
        </p:nvSpPr>
        <p:spPr bwMode="auto">
          <a:xfrm>
            <a:off x="4403634" y="3752311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2.3.1 </a:t>
            </a:r>
            <a:r>
              <a:rPr lang="ko-KR" altLang="en-US" sz="8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카테고리</a:t>
            </a:r>
            <a:endParaRPr lang="ko-KR" altLang="en-US" sz="8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6" name="AutoShape 259"/>
          <p:cNvCxnSpPr>
            <a:cxnSpLocks noChangeShapeType="1"/>
            <a:stCxn id="27" idx="2"/>
            <a:endCxn id="23" idx="1"/>
          </p:cNvCxnSpPr>
          <p:nvPr/>
        </p:nvCxnSpPr>
        <p:spPr bwMode="auto">
          <a:xfrm rot="16200000" flipH="1">
            <a:off x="4141363" y="3598039"/>
            <a:ext cx="386031" cy="13851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8DCD7D60-D058-4EC6-BB50-7DD4990101FF}"/>
              </a:ext>
            </a:extLst>
          </p:cNvPr>
          <p:cNvGrpSpPr/>
          <p:nvPr/>
        </p:nvGrpSpPr>
        <p:grpSpPr>
          <a:xfrm>
            <a:off x="4102724" y="3212976"/>
            <a:ext cx="1399706" cy="269875"/>
            <a:chOff x="4737120" y="3275903"/>
            <a:chExt cx="1399706" cy="269875"/>
          </a:xfrm>
        </p:grpSpPr>
        <p:sp>
          <p:nvSpPr>
            <p:cNvPr id="20" name="Rectangle 257"/>
            <p:cNvSpPr>
              <a:spLocks noChangeArrowheads="1"/>
            </p:cNvSpPr>
            <p:nvPr/>
          </p:nvSpPr>
          <p:spPr bwMode="auto">
            <a:xfrm>
              <a:off x="4737120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900" b="1" smtClean="0">
                  <a:latin typeface="맑은 고딕" pitchFamily="50" charset="-127"/>
                  <a:ea typeface="맑은 고딕" pitchFamily="50" charset="-127"/>
                </a:rPr>
                <a:t>2.3 </a:t>
              </a:r>
              <a:r>
                <a:rPr lang="ko-KR" altLang="en-US" sz="900" b="1" smtClean="0">
                  <a:latin typeface="맑은 고딕" pitchFamily="50" charset="-127"/>
                  <a:ea typeface="맑은 고딕" pitchFamily="50" charset="-127"/>
                </a:rPr>
                <a:t>구매 및 대여</a:t>
              </a:r>
              <a:endParaRPr lang="ko-KR" altLang="en-US" sz="9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791506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2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29" name="AutoShape 285"/>
          <p:cNvCxnSpPr>
            <a:cxnSpLocks noChangeShapeType="1"/>
            <a:stCxn id="36" idx="2"/>
          </p:cNvCxnSpPr>
          <p:nvPr/>
        </p:nvCxnSpPr>
        <p:spPr bwMode="auto">
          <a:xfrm rot="5400000">
            <a:off x="4392750" y="2709081"/>
            <a:ext cx="1007788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35" name="Text Box 201">
            <a:extLst>
              <a:ext uri="{FF2B5EF4-FFF2-40B4-BE49-F238E27FC236}">
                <a16:creationId xmlns:a16="http://schemas.microsoft.com/office/drawing/2014/main" id="{726D8620-C60D-4933-86CE-5AE01C861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720" y="4548331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2.2.3 </a:t>
            </a:r>
            <a:r>
              <a:rPr lang="ko-KR" altLang="en-US" sz="8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잔액 관리</a:t>
            </a:r>
            <a:endParaRPr lang="ko-KR" altLang="en-US" sz="8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7" name="AutoShape 259">
            <a:extLst>
              <a:ext uri="{FF2B5EF4-FFF2-40B4-BE49-F238E27FC236}">
                <a16:creationId xmlns:a16="http://schemas.microsoft.com/office/drawing/2014/main" id="{97BA2561-8BB9-460F-8C99-778A74ACDE5D}"/>
              </a:ext>
            </a:extLst>
          </p:cNvPr>
          <p:cNvCxnSpPr>
            <a:cxnSpLocks noChangeShapeType="1"/>
            <a:stCxn id="28" idx="2"/>
            <a:endCxn id="35" idx="1"/>
          </p:cNvCxnSpPr>
          <p:nvPr/>
        </p:nvCxnSpPr>
        <p:spPr bwMode="auto">
          <a:xfrm rot="16200000" flipH="1">
            <a:off x="1785697" y="4009307"/>
            <a:ext cx="1182051" cy="111995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31" name="Text Box 201">
            <a:extLst>
              <a:ext uri="{FF2B5EF4-FFF2-40B4-BE49-F238E27FC236}">
                <a16:creationId xmlns:a16="http://schemas.microsoft.com/office/drawing/2014/main" id="{32D19A73-7B67-452D-B1CE-1078F857C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5128" y="3752311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2.4.1 </a:t>
            </a:r>
            <a:r>
              <a:rPr lang="ko-KR" altLang="en-US" sz="8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글 등록</a:t>
            </a:r>
            <a:endParaRPr lang="ko-KR" altLang="en-US" sz="8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AutoShape 259">
            <a:extLst>
              <a:ext uri="{FF2B5EF4-FFF2-40B4-BE49-F238E27FC236}">
                <a16:creationId xmlns:a16="http://schemas.microsoft.com/office/drawing/2014/main" id="{4A8572C7-0B79-474D-B05D-9E12F927C549}"/>
              </a:ext>
            </a:extLst>
          </p:cNvPr>
          <p:cNvCxnSpPr>
            <a:cxnSpLocks noChangeShapeType="1"/>
            <a:stCxn id="33" idx="2"/>
            <a:endCxn id="31" idx="1"/>
          </p:cNvCxnSpPr>
          <p:nvPr/>
        </p:nvCxnSpPr>
        <p:spPr bwMode="auto">
          <a:xfrm rot="16200000" flipH="1">
            <a:off x="5865602" y="3620784"/>
            <a:ext cx="386031" cy="93021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BDAC91C-A4CB-4241-A8F2-F54B45D8BD12}"/>
              </a:ext>
            </a:extLst>
          </p:cNvPr>
          <p:cNvGrpSpPr/>
          <p:nvPr/>
        </p:nvGrpSpPr>
        <p:grpSpPr>
          <a:xfrm>
            <a:off x="5849709" y="3212976"/>
            <a:ext cx="1399706" cy="269875"/>
            <a:chOff x="6759030" y="3275903"/>
            <a:chExt cx="1399706" cy="269875"/>
          </a:xfrm>
        </p:grpSpPr>
        <p:sp>
          <p:nvSpPr>
            <p:cNvPr id="30" name="Rectangle 257">
              <a:extLst>
                <a:ext uri="{FF2B5EF4-FFF2-40B4-BE49-F238E27FC236}">
                  <a16:creationId xmlns:a16="http://schemas.microsoft.com/office/drawing/2014/main" id="{B9C4467C-DF39-45CE-A58C-C4EEEEF75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9030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900" b="1" smtClean="0">
                  <a:latin typeface="맑은 고딕" pitchFamily="50" charset="-127"/>
                  <a:ea typeface="맑은 고딕" pitchFamily="50" charset="-127"/>
                </a:rPr>
                <a:t>2.4 </a:t>
              </a:r>
              <a:r>
                <a:rPr lang="ko-KR" altLang="en-US" sz="900" b="1" smtClean="0">
                  <a:latin typeface="맑은 고딕" pitchFamily="50" charset="-127"/>
                  <a:ea typeface="맑은 고딕" pitchFamily="50" charset="-127"/>
                </a:rPr>
                <a:t>판매 및 공유</a:t>
              </a:r>
              <a:endParaRPr lang="ko-KR" altLang="en-US" sz="9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04ED32B-C15E-4CAC-B398-FE695A02193E}"/>
                </a:ext>
              </a:extLst>
            </p:cNvPr>
            <p:cNvSpPr/>
            <p:nvPr/>
          </p:nvSpPr>
          <p:spPr>
            <a:xfrm>
              <a:off x="6813416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2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39" name="AutoShape 259">
            <a:extLst>
              <a:ext uri="{FF2B5EF4-FFF2-40B4-BE49-F238E27FC236}">
                <a16:creationId xmlns:a16="http://schemas.microsoft.com/office/drawing/2014/main" id="{49B50A09-0ACF-4998-897B-C4A8EDA1BF58}"/>
              </a:ext>
            </a:extLst>
          </p:cNvPr>
          <p:cNvCxnSpPr>
            <a:cxnSpLocks noChangeShapeType="1"/>
            <a:stCxn id="40" idx="2"/>
            <a:endCxn id="68" idx="1"/>
          </p:cNvCxnSpPr>
          <p:nvPr/>
        </p:nvCxnSpPr>
        <p:spPr bwMode="auto">
          <a:xfrm rot="16200000" flipH="1">
            <a:off x="7760555" y="3571521"/>
            <a:ext cx="386031" cy="191548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5CED7F85-8CC6-4721-B498-6AD0EB6367EA}"/>
              </a:ext>
            </a:extLst>
          </p:cNvPr>
          <p:cNvGrpSpPr/>
          <p:nvPr/>
        </p:nvGrpSpPr>
        <p:grpSpPr>
          <a:xfrm>
            <a:off x="7695398" y="3212976"/>
            <a:ext cx="1399706" cy="269875"/>
            <a:chOff x="8369119" y="3275903"/>
            <a:chExt cx="1399706" cy="269875"/>
          </a:xfrm>
        </p:grpSpPr>
        <p:sp>
          <p:nvSpPr>
            <p:cNvPr id="34" name="Rectangle 257">
              <a:extLst>
                <a:ext uri="{FF2B5EF4-FFF2-40B4-BE49-F238E27FC236}">
                  <a16:creationId xmlns:a16="http://schemas.microsoft.com/office/drawing/2014/main" id="{A41232CD-5027-42A8-BB63-C0AF32A21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9119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900" b="1" smtClean="0">
                  <a:latin typeface="맑은 고딕" pitchFamily="50" charset="-127"/>
                  <a:ea typeface="맑은 고딕" pitchFamily="50" charset="-127"/>
                </a:rPr>
                <a:t>2.5 </a:t>
              </a:r>
              <a:r>
                <a:rPr lang="ko-KR" altLang="en-US" sz="900" smtClean="0">
                  <a:latin typeface="맑은 고딕" pitchFamily="50" charset="-127"/>
                  <a:ea typeface="맑은 고딕" pitchFamily="50" charset="-127"/>
                </a:rPr>
                <a:t>고객센터</a:t>
              </a:r>
              <a:endParaRPr lang="ko-KR" altLang="en-US" sz="9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304D230-AA53-4016-9440-53746B3F6059}"/>
                </a:ext>
              </a:extLst>
            </p:cNvPr>
            <p:cNvSpPr/>
            <p:nvPr/>
          </p:nvSpPr>
          <p:spPr>
            <a:xfrm>
              <a:off x="8423505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2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41" name="AutoShape 285">
            <a:extLst>
              <a:ext uri="{FF2B5EF4-FFF2-40B4-BE49-F238E27FC236}">
                <a16:creationId xmlns:a16="http://schemas.microsoft.com/office/drawing/2014/main" id="{5EF607F8-BB04-4308-9E61-7E6E01393195}"/>
              </a:ext>
            </a:extLst>
          </p:cNvPr>
          <p:cNvCxnSpPr>
            <a:cxnSpLocks noChangeShapeType="1"/>
            <a:stCxn id="36" idx="2"/>
            <a:endCxn id="30" idx="0"/>
          </p:cNvCxnSpPr>
          <p:nvPr/>
        </p:nvCxnSpPr>
        <p:spPr bwMode="auto">
          <a:xfrm rot="16200000" flipH="1">
            <a:off x="5219209" y="1882622"/>
            <a:ext cx="1007789" cy="165291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42" name="AutoShape 285">
            <a:extLst>
              <a:ext uri="{FF2B5EF4-FFF2-40B4-BE49-F238E27FC236}">
                <a16:creationId xmlns:a16="http://schemas.microsoft.com/office/drawing/2014/main" id="{D17D2509-E532-4917-856A-3DB9539F17F7}"/>
              </a:ext>
            </a:extLst>
          </p:cNvPr>
          <p:cNvCxnSpPr>
            <a:cxnSpLocks noChangeShapeType="1"/>
            <a:stCxn id="36" idx="2"/>
            <a:endCxn id="34" idx="0"/>
          </p:cNvCxnSpPr>
          <p:nvPr/>
        </p:nvCxnSpPr>
        <p:spPr bwMode="auto">
          <a:xfrm rot="16200000" flipH="1">
            <a:off x="6142053" y="959777"/>
            <a:ext cx="1007789" cy="349860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51" name="Text Box 201">
            <a:extLst>
              <a:ext uri="{FF2B5EF4-FFF2-40B4-BE49-F238E27FC236}">
                <a16:creationId xmlns:a16="http://schemas.microsoft.com/office/drawing/2014/main" id="{4EC3522F-1E7B-49CB-836B-1829CE5EA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5128" y="4161737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2.4.2 </a:t>
            </a:r>
            <a:r>
              <a:rPr lang="ko-KR" altLang="en-US" sz="800" b="1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8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조회</a:t>
            </a:r>
            <a:endParaRPr lang="ko-KR" altLang="en-US" sz="8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2" name="AutoShape 259">
            <a:extLst>
              <a:ext uri="{FF2B5EF4-FFF2-40B4-BE49-F238E27FC236}">
                <a16:creationId xmlns:a16="http://schemas.microsoft.com/office/drawing/2014/main" id="{0504E73E-4040-440C-A470-E6078DDCF2EA}"/>
              </a:ext>
            </a:extLst>
          </p:cNvPr>
          <p:cNvCxnSpPr>
            <a:cxnSpLocks noChangeShapeType="1"/>
            <a:stCxn id="33" idx="2"/>
            <a:endCxn id="51" idx="1"/>
          </p:cNvCxnSpPr>
          <p:nvPr/>
        </p:nvCxnSpPr>
        <p:spPr bwMode="auto">
          <a:xfrm rot="16200000" flipH="1">
            <a:off x="5660889" y="3825497"/>
            <a:ext cx="795457" cy="93021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62" name="Text Box 201">
            <a:extLst>
              <a:ext uri="{FF2B5EF4-FFF2-40B4-BE49-F238E27FC236}">
                <a16:creationId xmlns:a16="http://schemas.microsoft.com/office/drawing/2014/main" id="{AC645070-FB7D-4A25-BD29-6946DE430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9344" y="4161737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2.5.2 </a:t>
            </a:r>
            <a:r>
              <a:rPr lang="ko-KR" altLang="en-US" sz="8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자주하는 질문</a:t>
            </a:r>
            <a:endParaRPr lang="ko-KR" altLang="en-US" sz="8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3" name="AutoShape 259">
            <a:extLst>
              <a:ext uri="{FF2B5EF4-FFF2-40B4-BE49-F238E27FC236}">
                <a16:creationId xmlns:a16="http://schemas.microsoft.com/office/drawing/2014/main" id="{765C40DE-1F8E-4EC7-89B9-72504133023E}"/>
              </a:ext>
            </a:extLst>
          </p:cNvPr>
          <p:cNvCxnSpPr>
            <a:cxnSpLocks noChangeShapeType="1"/>
            <a:stCxn id="40" idx="2"/>
            <a:endCxn id="62" idx="1"/>
          </p:cNvCxnSpPr>
          <p:nvPr/>
        </p:nvCxnSpPr>
        <p:spPr bwMode="auto">
          <a:xfrm rot="16200000" flipH="1">
            <a:off x="7555842" y="3776234"/>
            <a:ext cx="795457" cy="191548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68" name="Text Box 201">
            <a:extLst>
              <a:ext uri="{FF2B5EF4-FFF2-40B4-BE49-F238E27FC236}">
                <a16:creationId xmlns:a16="http://schemas.microsoft.com/office/drawing/2014/main" id="{03B4EC7D-CD09-4514-8EA0-09FA1FE18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9344" y="3752311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2.5.1 1:1</a:t>
            </a:r>
            <a:r>
              <a:rPr lang="ko-KR" altLang="en-US" sz="8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문의</a:t>
            </a:r>
            <a:endParaRPr lang="ko-KR" altLang="en-US" sz="8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 Box 201">
            <a:extLst>
              <a:ext uri="{FF2B5EF4-FFF2-40B4-BE49-F238E27FC236}">
                <a16:creationId xmlns:a16="http://schemas.microsoft.com/office/drawing/2014/main" id="{726D8620-C60D-4933-86CE-5AE01C861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737" y="4925790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2.2.4 </a:t>
            </a:r>
            <a:r>
              <a:rPr lang="ko-KR" altLang="en-US" sz="8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채팅</a:t>
            </a:r>
            <a:endParaRPr lang="ko-KR" altLang="en-US" sz="8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꺾인 연결선 37"/>
          <p:cNvCxnSpPr>
            <a:stCxn id="61" idx="1"/>
          </p:cNvCxnSpPr>
          <p:nvPr/>
        </p:nvCxnSpPr>
        <p:spPr>
          <a:xfrm rot="10800000">
            <a:off x="2320725" y="4656330"/>
            <a:ext cx="108012" cy="377460"/>
          </a:xfrm>
          <a:prstGeom prst="bentConnector2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 Box 201">
            <a:extLst>
              <a:ext uri="{FF2B5EF4-FFF2-40B4-BE49-F238E27FC236}">
                <a16:creationId xmlns:a16="http://schemas.microsoft.com/office/drawing/2014/main" id="{1D8B0BDF-D1C1-421A-AF47-399CCE3AB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737" y="5334546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2.2.5 </a:t>
            </a:r>
            <a:r>
              <a:rPr lang="ko-KR" altLang="en-US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도전과제 관리</a:t>
            </a:r>
          </a:p>
        </p:txBody>
      </p:sp>
      <p:sp>
        <p:nvSpPr>
          <p:cNvPr id="73" name="Text Box 201">
            <a:extLst>
              <a:ext uri="{FF2B5EF4-FFF2-40B4-BE49-F238E27FC236}">
                <a16:creationId xmlns:a16="http://schemas.microsoft.com/office/drawing/2014/main" id="{726D8620-C60D-4933-86CE-5AE01C861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720" y="5737458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2.2.6 </a:t>
            </a:r>
            <a:r>
              <a:rPr lang="ko-KR" altLang="en-US" sz="8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ko-KR" altLang="en-US" sz="8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4" name="꺾인 연결선 73"/>
          <p:cNvCxnSpPr/>
          <p:nvPr/>
        </p:nvCxnSpPr>
        <p:spPr>
          <a:xfrm rot="10800000">
            <a:off x="2319060" y="5049438"/>
            <a:ext cx="108012" cy="377460"/>
          </a:xfrm>
          <a:prstGeom prst="bentConnector2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73" idx="1"/>
          </p:cNvCxnSpPr>
          <p:nvPr/>
        </p:nvCxnSpPr>
        <p:spPr>
          <a:xfrm rot="10800000">
            <a:off x="2317394" y="5409338"/>
            <a:ext cx="115326" cy="436120"/>
          </a:xfrm>
          <a:prstGeom prst="bentConnector2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 Box 201">
            <a:extLst>
              <a:ext uri="{FF2B5EF4-FFF2-40B4-BE49-F238E27FC236}">
                <a16:creationId xmlns:a16="http://schemas.microsoft.com/office/drawing/2014/main" id="{AC645070-FB7D-4A25-BD29-6946DE430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9344" y="4548330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2.5.3 </a:t>
            </a:r>
            <a:r>
              <a:rPr lang="ko-KR" altLang="en-US" sz="8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ko-KR" altLang="en-US" sz="8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5" name="꺾인 연결선 94"/>
          <p:cNvCxnSpPr>
            <a:stCxn id="76" idx="1"/>
          </p:cNvCxnSpPr>
          <p:nvPr/>
        </p:nvCxnSpPr>
        <p:spPr>
          <a:xfrm rot="10800000">
            <a:off x="7857796" y="3581718"/>
            <a:ext cx="191548" cy="1074612"/>
          </a:xfrm>
          <a:prstGeom prst="bentConnector2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22045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272480" y="1700808"/>
          <a:ext cx="9359900" cy="46848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35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고객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36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46156" y="240367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sz="1100" smtClean="0"/>
              <a:t>Task Flow Chart</a:t>
            </a:r>
            <a:endParaRPr lang="ko-KR" altLang="en-US" sz="110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4203223" y="2137752"/>
            <a:ext cx="1477321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공지사항 시작</a:t>
            </a:r>
            <a:endParaRPr kumimoji="0" lang="ko-KR" altLang="en-US" sz="1100" b="0" ker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E357A931-D578-4576-9343-DED46D7ED559}"/>
              </a:ext>
            </a:extLst>
          </p:cNvPr>
          <p:cNvCxnSpPr>
            <a:cxnSpLocks/>
            <a:stCxn id="5" idx="2"/>
            <a:endCxn id="99" idx="0"/>
          </p:cNvCxnSpPr>
          <p:nvPr/>
        </p:nvCxnSpPr>
        <p:spPr>
          <a:xfrm rot="16200000" flipH="1">
            <a:off x="4730949" y="2648989"/>
            <a:ext cx="432048" cy="203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969738"/>
              </p:ext>
            </p:extLst>
          </p:nvPr>
        </p:nvGraphicFramePr>
        <p:xfrm>
          <a:off x="266006" y="744746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옷빌리지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고객센터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SubFow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2.4.3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SubFlow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공지사항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9" name="순서도: 처리 98"/>
          <p:cNvSpPr/>
          <p:nvPr/>
        </p:nvSpPr>
        <p:spPr>
          <a:xfrm>
            <a:off x="4332730" y="2866031"/>
            <a:ext cx="1222378" cy="254979"/>
          </a:xfrm>
          <a:prstGeom prst="flowChartProcess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1100" b="0" smtClean="0">
                <a:solidFill>
                  <a:srgbClr val="000000"/>
                </a:solidFill>
                <a:latin typeface="+mn-ea"/>
              </a:rPr>
              <a:t>1. </a:t>
            </a:r>
            <a:r>
              <a:rPr lang="ko-KR" altLang="en-US" sz="1100" b="0" smtClean="0">
                <a:solidFill>
                  <a:srgbClr val="000000"/>
                </a:solidFill>
                <a:latin typeface="+mn-ea"/>
              </a:rPr>
              <a:t>메인화면</a:t>
            </a:r>
          </a:p>
        </p:txBody>
      </p:sp>
      <p:sp>
        <p:nvSpPr>
          <p:cNvPr id="116" name="순서도: 처리 115"/>
          <p:cNvSpPr/>
          <p:nvPr/>
        </p:nvSpPr>
        <p:spPr>
          <a:xfrm>
            <a:off x="4332731" y="3349758"/>
            <a:ext cx="1222378" cy="254979"/>
          </a:xfrm>
          <a:prstGeom prst="flowChartProcess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1100" b="0" smtClean="0">
                <a:solidFill>
                  <a:srgbClr val="000000"/>
                </a:solidFill>
                <a:latin typeface="+mn-ea"/>
              </a:rPr>
              <a:t>2. </a:t>
            </a:r>
            <a:r>
              <a:rPr lang="ko-KR" altLang="en-US" sz="1100" b="0" smtClean="0">
                <a:solidFill>
                  <a:srgbClr val="000000"/>
                </a:solidFill>
                <a:latin typeface="+mn-ea"/>
              </a:rPr>
              <a:t>고객센터</a:t>
            </a:r>
          </a:p>
        </p:txBody>
      </p:sp>
      <p:sp>
        <p:nvSpPr>
          <p:cNvPr id="123" name="순서도: 수행의 시작/종료 122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4213769" y="4960653"/>
            <a:ext cx="1477321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공지사항 종료</a:t>
            </a:r>
            <a:endParaRPr kumimoji="0" lang="ko-KR" altLang="en-US" sz="1100" b="0" ker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0" name="직선 화살표 연결선 9"/>
          <p:cNvCxnSpPr>
            <a:stCxn id="29" idx="2"/>
            <a:endCxn id="123" idx="0"/>
          </p:cNvCxnSpPr>
          <p:nvPr/>
        </p:nvCxnSpPr>
        <p:spPr>
          <a:xfrm>
            <a:off x="4948175" y="4263669"/>
            <a:ext cx="4255" cy="69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>
            <a:stCxn id="99" idx="2"/>
            <a:endCxn id="116" idx="0"/>
          </p:cNvCxnSpPr>
          <p:nvPr/>
        </p:nvCxnSpPr>
        <p:spPr>
          <a:xfrm>
            <a:off x="4943919" y="3121010"/>
            <a:ext cx="1" cy="22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16" idx="2"/>
            <a:endCxn id="29" idx="0"/>
          </p:cNvCxnSpPr>
          <p:nvPr/>
        </p:nvCxnSpPr>
        <p:spPr>
          <a:xfrm>
            <a:off x="4943920" y="3604737"/>
            <a:ext cx="4255" cy="403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순서도: 처리 28"/>
          <p:cNvSpPr/>
          <p:nvPr/>
        </p:nvSpPr>
        <p:spPr>
          <a:xfrm>
            <a:off x="4302212" y="4008690"/>
            <a:ext cx="1291925" cy="254979"/>
          </a:xfrm>
          <a:prstGeom prst="flowChartProcess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1100" b="0" smtClean="0">
                <a:solidFill>
                  <a:srgbClr val="000000"/>
                </a:solidFill>
                <a:latin typeface="+mn-ea"/>
              </a:rPr>
              <a:t>3. </a:t>
            </a:r>
            <a:r>
              <a:rPr lang="ko-KR" altLang="en-US" sz="1100" b="0" smtClean="0">
                <a:solidFill>
                  <a:srgbClr val="000000"/>
                </a:solidFill>
                <a:latin typeface="+mn-ea"/>
              </a:rPr>
              <a:t>공지사항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41882" y="3686217"/>
            <a:ext cx="541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0" smtClean="0">
                <a:latin typeface="+mj-ea"/>
                <a:ea typeface="+mj-ea"/>
              </a:rPr>
              <a:t>조회</a:t>
            </a:r>
            <a:endParaRPr lang="ko-KR" altLang="en-US" sz="1100" b="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1155770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산출물</a:t>
            </a:r>
            <a:r>
              <a:rPr lang="en-US" altLang="ko-KR" smtClean="0"/>
              <a:t>) Flow Chart </a:t>
            </a:r>
            <a:r>
              <a:rPr lang="ko-KR" altLang="en-US" smtClean="0"/>
              <a:t>작성 범례 </a:t>
            </a:r>
            <a:endParaRPr lang="ko-KR" altLang="en-US"/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518235"/>
              </p:ext>
            </p:extLst>
          </p:nvPr>
        </p:nvGraphicFramePr>
        <p:xfrm>
          <a:off x="560512" y="764704"/>
          <a:ext cx="8712968" cy="5616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범례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예시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smtClean="0">
                          <a:latin typeface="맑은 고딕" pitchFamily="50" charset="-127"/>
                          <a:ea typeface="맑은 고딕" pitchFamily="50" charset="-127"/>
                        </a:rPr>
                        <a:t> 프로세스시작</a:t>
                      </a:r>
                      <a:r>
                        <a:rPr lang="en-US" altLang="ko-KR" sz="120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smtClean="0">
                          <a:latin typeface="맑은 고딕" pitchFamily="50" charset="-127"/>
                          <a:ea typeface="맑은 고딕" pitchFamily="50" charset="-127"/>
                        </a:rPr>
                        <a:t>및 종료</a:t>
                      </a:r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smtClean="0">
                          <a:latin typeface="맑은 고딕" pitchFamily="50" charset="-127"/>
                          <a:ea typeface="맑은 고딕" pitchFamily="50" charset="-127"/>
                        </a:rPr>
                        <a:t>Event(</a:t>
                      </a:r>
                      <a:r>
                        <a:rPr lang="ko-KR" altLang="en-US" sz="1200" smtClean="0">
                          <a:latin typeface="맑은 고딕" pitchFamily="50" charset="-127"/>
                          <a:ea typeface="맑은 고딕" pitchFamily="50" charset="-127"/>
                        </a:rPr>
                        <a:t>시간</a:t>
                      </a:r>
                      <a:r>
                        <a:rPr lang="en-US" altLang="ko-KR" sz="1200" smtClean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smtClean="0">
                          <a:latin typeface="맑은 고딕" pitchFamily="50" charset="-127"/>
                          <a:ea typeface="맑은 고딕" pitchFamily="50" charset="-127"/>
                        </a:rPr>
                        <a:t>주기</a:t>
                      </a:r>
                      <a:r>
                        <a:rPr lang="en-US" altLang="ko-KR" sz="120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marL="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전산 </a:t>
                      </a:r>
                      <a:r>
                        <a:rPr lang="en-US" altLang="ko-KR" sz="12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Step</a:t>
                      </a:r>
                      <a:endParaRPr lang="ko-KR" altLang="en-US" sz="1200" kern="120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smtClean="0">
                          <a:latin typeface="맑은 고딕" pitchFamily="50" charset="-127"/>
                          <a:ea typeface="맑은 고딕" pitchFamily="50" charset="-127"/>
                        </a:rPr>
                        <a:t> 판단 </a:t>
                      </a:r>
                      <a:r>
                        <a:rPr lang="en-US" altLang="ko-KR" sz="1200" smtClean="0"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smtClean="0">
                          <a:latin typeface="맑은 고딕" pitchFamily="50" charset="-127"/>
                          <a:ea typeface="맑은 고딕" pitchFamily="50" charset="-127"/>
                        </a:rPr>
                        <a:t> 외부 </a:t>
                      </a:r>
                      <a:r>
                        <a:rPr lang="en-US" altLang="ko-KR" sz="1200" smtClean="0">
                          <a:latin typeface="맑은 고딕" pitchFamily="50" charset="-127"/>
                          <a:ea typeface="맑은 고딕" pitchFamily="50" charset="-127"/>
                        </a:rPr>
                        <a:t>Task(</a:t>
                      </a:r>
                      <a:r>
                        <a:rPr lang="ko-KR" altLang="en-US" sz="1200" smtClean="0">
                          <a:latin typeface="맑은 고딕" pitchFamily="50" charset="-127"/>
                          <a:ea typeface="맑은 고딕" pitchFamily="50" charset="-127"/>
                        </a:rPr>
                        <a:t>연관 </a:t>
                      </a:r>
                      <a:r>
                        <a:rPr lang="ko-KR" altLang="en-US" sz="1200" err="1" smtClean="0">
                          <a:latin typeface="맑은 고딕" pitchFamily="50" charset="-127"/>
                          <a:ea typeface="맑은 고딕" pitchFamily="50" charset="-127"/>
                        </a:rPr>
                        <a:t>타스크</a:t>
                      </a:r>
                      <a:r>
                        <a:rPr lang="ko-KR" altLang="en-US" sz="120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err="1" smtClean="0">
                          <a:latin typeface="맑은 고딕" pitchFamily="50" charset="-127"/>
                          <a:ea typeface="맑은 고딕" pitchFamily="50" charset="-127"/>
                        </a:rPr>
                        <a:t>플로우</a:t>
                      </a:r>
                      <a:r>
                        <a:rPr lang="en-US" altLang="ko-KR" sz="120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smtClean="0">
                          <a:latin typeface="맑은 고딕" pitchFamily="50" charset="-127"/>
                          <a:ea typeface="맑은 고딕" pitchFamily="50" charset="-127"/>
                        </a:rPr>
                        <a:t> 외부기관</a:t>
                      </a:r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smtClean="0">
                          <a:latin typeface="맑은 고딕" pitchFamily="50" charset="-127"/>
                          <a:ea typeface="맑은 고딕" pitchFamily="50" charset="-127"/>
                        </a:rPr>
                        <a:t> 프로세스 </a:t>
                      </a:r>
                      <a:r>
                        <a:rPr lang="ko-KR" altLang="en-US" sz="1200" err="1" smtClean="0">
                          <a:latin typeface="맑은 고딕" pitchFamily="50" charset="-127"/>
                          <a:ea typeface="맑은 고딕" pitchFamily="50" charset="-127"/>
                        </a:rPr>
                        <a:t>연결자</a:t>
                      </a:r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aseline="0" smtClean="0">
                          <a:latin typeface="맑은 고딕" pitchFamily="50" charset="-127"/>
                          <a:ea typeface="맑은 고딕" pitchFamily="50" charset="-127"/>
                        </a:rPr>
                        <a:t>Flow</a:t>
                      </a:r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6" name="AutoShape 5"/>
          <p:cNvSpPr>
            <a:spLocks noChangeArrowheads="1"/>
          </p:cNvSpPr>
          <p:nvPr/>
        </p:nvSpPr>
        <p:spPr bwMode="auto">
          <a:xfrm>
            <a:off x="1077144" y="2966265"/>
            <a:ext cx="1143000" cy="379929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Number</a:t>
            </a:r>
            <a:r>
              <a:rPr kumimoji="0" lang="en-US" altLang="ko-KR" sz="11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.Step</a:t>
            </a:r>
            <a:r>
              <a:rPr kumimoji="0" lang="ko-KR" altLang="en-US" sz="11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명</a:t>
            </a:r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1077144" y="2383012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Number.Step</a:t>
            </a:r>
            <a:r>
              <a:rPr kumimoji="0" lang="ko-KR" altLang="en-US" sz="1100" b="0" kern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명</a:t>
            </a:r>
            <a:endParaRPr kumimoji="0" lang="ko-KR" altLang="en-US" sz="1100" b="0" i="0" u="none" strike="noStrike" kern="0" cap="none" spc="0" normalizeH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71" name="AutoShape 8"/>
          <p:cNvSpPr>
            <a:spLocks noChangeArrowheads="1"/>
          </p:cNvSpPr>
          <p:nvPr/>
        </p:nvSpPr>
        <p:spPr bwMode="auto">
          <a:xfrm>
            <a:off x="1077144" y="3556348"/>
            <a:ext cx="1184400" cy="379929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외부</a:t>
            </a:r>
            <a:r>
              <a:rPr kumimoji="0" lang="en-US" altLang="ko-KR" sz="1100" b="0" kern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TaskID</a:t>
            </a:r>
            <a:r>
              <a:rPr kumimoji="0" lang="ko-KR" altLang="en-US" sz="1100" b="0" kern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외부</a:t>
            </a:r>
            <a:r>
              <a:rPr kumimoji="0" lang="en-US" altLang="ko-KR" sz="1100" b="0" kern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Task</a:t>
            </a:r>
            <a:r>
              <a:rPr kumimoji="0" lang="ko-KR" altLang="en-US" sz="11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명</a:t>
            </a:r>
          </a:p>
        </p:txBody>
      </p:sp>
      <p:sp>
        <p:nvSpPr>
          <p:cNvPr id="78" name="AutoShape 10"/>
          <p:cNvSpPr>
            <a:spLocks noChangeArrowheads="1"/>
          </p:cNvSpPr>
          <p:nvPr/>
        </p:nvSpPr>
        <p:spPr bwMode="auto">
          <a:xfrm>
            <a:off x="1094464" y="4130899"/>
            <a:ext cx="1066800" cy="381000"/>
          </a:xfrm>
          <a:prstGeom prst="hexagon">
            <a:avLst>
              <a:gd name="adj" fmla="val 45319"/>
              <a:gd name="vf" fmla="val 11547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외부 </a:t>
            </a:r>
            <a:r>
              <a:rPr kumimoji="0" lang="ko-KR" altLang="en-US" sz="1100" b="0" i="0" u="none" strike="noStrike" kern="0" cap="none" spc="0" normalizeH="0" noProof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엔터티</a:t>
            </a:r>
            <a:endParaRPr kumimoji="0" lang="ko-KR" altLang="en-US" sz="1100" b="0" i="0" u="none" strike="noStrike" kern="0" cap="none" spc="0" normalizeH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99" name="AutoShape 48"/>
          <p:cNvSpPr>
            <a:spLocks noChangeArrowheads="1"/>
          </p:cNvSpPr>
          <p:nvPr/>
        </p:nvSpPr>
        <p:spPr bwMode="auto">
          <a:xfrm>
            <a:off x="5313592" y="4130899"/>
            <a:ext cx="1066800" cy="381000"/>
          </a:xfrm>
          <a:prstGeom prst="hexagon">
            <a:avLst>
              <a:gd name="adj" fmla="val 45319"/>
              <a:gd name="vf" fmla="val 11547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관세청</a:t>
            </a:r>
          </a:p>
        </p:txBody>
      </p:sp>
      <p:sp>
        <p:nvSpPr>
          <p:cNvPr id="139" name="AutoShape 59"/>
          <p:cNvSpPr>
            <a:spLocks noChangeArrowheads="1"/>
          </p:cNvSpPr>
          <p:nvPr/>
        </p:nvSpPr>
        <p:spPr bwMode="auto">
          <a:xfrm>
            <a:off x="5344344" y="2888994"/>
            <a:ext cx="1143000" cy="457200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3.</a:t>
            </a:r>
            <a:r>
              <a:rPr kumimoji="0" lang="ko-KR" altLang="en-US" sz="11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주문유형</a:t>
            </a:r>
            <a:endParaRPr kumimoji="0" lang="en-US" altLang="ko-KR" sz="1100" b="0" i="0" u="none" strike="noStrike" kern="0" cap="none" spc="0" normalizeH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선택</a:t>
            </a:r>
          </a:p>
        </p:txBody>
      </p:sp>
      <p:sp>
        <p:nvSpPr>
          <p:cNvPr id="140" name="AutoShape 60"/>
          <p:cNvSpPr>
            <a:spLocks noChangeArrowheads="1"/>
          </p:cNvSpPr>
          <p:nvPr/>
        </p:nvSpPr>
        <p:spPr bwMode="auto">
          <a:xfrm>
            <a:off x="6715944" y="2888994"/>
            <a:ext cx="1143000" cy="457200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4.</a:t>
            </a:r>
            <a:r>
              <a:rPr kumimoji="0" lang="ko-KR" altLang="en-US" sz="11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담보가액초과</a:t>
            </a:r>
          </a:p>
        </p:txBody>
      </p:sp>
      <p:sp>
        <p:nvSpPr>
          <p:cNvPr id="142" name="Rectangle 6"/>
          <p:cNvSpPr>
            <a:spLocks noChangeArrowheads="1"/>
          </p:cNvSpPr>
          <p:nvPr/>
        </p:nvSpPr>
        <p:spPr bwMode="auto">
          <a:xfrm>
            <a:off x="5361298" y="2383012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1100" b="0" kern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정상주문등록</a:t>
            </a:r>
            <a:endParaRPr kumimoji="0" lang="ko-KR" altLang="en-US" sz="1100" b="0" i="0" u="none" strike="noStrike" kern="0" cap="none" spc="0" normalizeH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43" name="Rectangle 6"/>
          <p:cNvSpPr>
            <a:spLocks noChangeArrowheads="1"/>
          </p:cNvSpPr>
          <p:nvPr/>
        </p:nvSpPr>
        <p:spPr bwMode="auto">
          <a:xfrm>
            <a:off x="6729562" y="2383012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5.</a:t>
            </a:r>
            <a:r>
              <a:rPr kumimoji="0" lang="ko-KR" altLang="en-US" sz="1100" b="0" kern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출하의뢰지시</a:t>
            </a:r>
            <a:endParaRPr kumimoji="0" lang="ko-KR" altLang="en-US" sz="1100" b="0" i="0" u="none" strike="noStrike" kern="0" cap="none" spc="0" normalizeH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45" name="AutoShape 8"/>
          <p:cNvSpPr>
            <a:spLocks noChangeArrowheads="1"/>
          </p:cNvSpPr>
          <p:nvPr/>
        </p:nvSpPr>
        <p:spPr bwMode="auto">
          <a:xfrm>
            <a:off x="5328010" y="3576277"/>
            <a:ext cx="1185416" cy="360000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1.1.1.4</a:t>
            </a: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여신한도확인</a:t>
            </a:r>
          </a:p>
        </p:txBody>
      </p:sp>
      <p:sp>
        <p:nvSpPr>
          <p:cNvPr id="146" name="AutoShape 8"/>
          <p:cNvSpPr>
            <a:spLocks noChangeArrowheads="1"/>
          </p:cNvSpPr>
          <p:nvPr/>
        </p:nvSpPr>
        <p:spPr bwMode="auto">
          <a:xfrm>
            <a:off x="6716750" y="3576277"/>
            <a:ext cx="1185416" cy="360000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1.1.1.4</a:t>
            </a: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MRP</a:t>
            </a:r>
            <a:endParaRPr kumimoji="0" lang="ko-KR" altLang="en-US" sz="1100" b="0" i="0" u="none" strike="noStrike" kern="0" cap="none" spc="0" normalizeH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48" name="AutoShape 3"/>
          <p:cNvSpPr>
            <a:spLocks noChangeArrowheads="1"/>
          </p:cNvSpPr>
          <p:nvPr/>
        </p:nvSpPr>
        <p:spPr bwMode="auto">
          <a:xfrm>
            <a:off x="1352600" y="1772816"/>
            <a:ext cx="457200" cy="423863"/>
          </a:xfrm>
          <a:prstGeom prst="flowChartSummingJunction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Event</a:t>
            </a:r>
          </a:p>
        </p:txBody>
      </p:sp>
      <p:sp>
        <p:nvSpPr>
          <p:cNvPr id="149" name="순서도: 수행의 시작/종료 148"/>
          <p:cNvSpPr/>
          <p:nvPr/>
        </p:nvSpPr>
        <p:spPr>
          <a:xfrm>
            <a:off x="1136576" y="1234852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 및 종료 </a:t>
            </a:r>
            <a:r>
              <a:rPr kumimoji="0" lang="en-US" altLang="ko-KR" sz="1100" b="0" kern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step</a:t>
            </a:r>
            <a:r>
              <a:rPr kumimoji="0" lang="ko-KR" altLang="en-US" sz="1100" b="0" kern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명</a:t>
            </a:r>
          </a:p>
        </p:txBody>
      </p:sp>
      <p:sp>
        <p:nvSpPr>
          <p:cNvPr id="151" name="순서도: 수행의 시작/종료 150"/>
          <p:cNvSpPr/>
          <p:nvPr/>
        </p:nvSpPr>
        <p:spPr>
          <a:xfrm>
            <a:off x="5385048" y="1234852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고객주문의뢰</a:t>
            </a:r>
          </a:p>
        </p:txBody>
      </p:sp>
      <p:sp>
        <p:nvSpPr>
          <p:cNvPr id="153" name="AutoShape 14"/>
          <p:cNvSpPr>
            <a:spLocks noChangeArrowheads="1"/>
          </p:cNvSpPr>
          <p:nvPr/>
        </p:nvSpPr>
        <p:spPr bwMode="auto">
          <a:xfrm>
            <a:off x="5601072" y="1772816"/>
            <a:ext cx="457200" cy="423863"/>
          </a:xfrm>
          <a:prstGeom prst="flowChartSummingJunction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매주 금</a:t>
            </a:r>
            <a:r>
              <a:rPr kumimoji="0" lang="en-US" altLang="ko-KR" sz="11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,18</a:t>
            </a:r>
            <a:r>
              <a:rPr kumimoji="0" lang="ko-KR" altLang="en-US" sz="11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시</a:t>
            </a:r>
          </a:p>
        </p:txBody>
      </p:sp>
      <p:sp>
        <p:nvSpPr>
          <p:cNvPr id="29" name="순서도: 연결자 28"/>
          <p:cNvSpPr/>
          <p:nvPr/>
        </p:nvSpPr>
        <p:spPr>
          <a:xfrm>
            <a:off x="1384326" y="4754751"/>
            <a:ext cx="360000" cy="360000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0" name="순서도: 연결자 29"/>
          <p:cNvSpPr/>
          <p:nvPr/>
        </p:nvSpPr>
        <p:spPr>
          <a:xfrm>
            <a:off x="5560790" y="4754751"/>
            <a:ext cx="360000" cy="360000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0" kern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A</a:t>
            </a:r>
            <a:endParaRPr kumimoji="0" lang="ko-KR" altLang="en-US" sz="1100" b="0" kern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1" name="Line 11"/>
          <p:cNvSpPr>
            <a:spLocks noChangeShapeType="1"/>
          </p:cNvSpPr>
          <p:nvPr/>
        </p:nvSpPr>
        <p:spPr bwMode="auto">
          <a:xfrm>
            <a:off x="1036862" y="5474667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i="0" u="none" strike="noStrike" kern="0" cap="none" spc="0" normalizeH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>
            <a:off x="5358830" y="5474667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3" name="Freeform 65"/>
          <p:cNvSpPr>
            <a:spLocks/>
          </p:cNvSpPr>
          <p:nvPr/>
        </p:nvSpPr>
        <p:spPr bwMode="auto">
          <a:xfrm>
            <a:off x="6730430" y="5246067"/>
            <a:ext cx="990600" cy="228600"/>
          </a:xfrm>
          <a:custGeom>
            <a:avLst/>
            <a:gdLst>
              <a:gd name="T0" fmla="*/ 0 w 624"/>
              <a:gd name="T1" fmla="*/ 96 h 96"/>
              <a:gd name="T2" fmla="*/ 624 w 624"/>
              <a:gd name="T3" fmla="*/ 96 h 96"/>
              <a:gd name="T4" fmla="*/ 624 w 624"/>
              <a:gd name="T5" fmla="*/ 0 h 96"/>
              <a:gd name="T6" fmla="*/ 0 60000 65536"/>
              <a:gd name="T7" fmla="*/ 0 60000 65536"/>
              <a:gd name="T8" fmla="*/ 0 60000 65536"/>
              <a:gd name="T9" fmla="*/ 0 w 624"/>
              <a:gd name="T10" fmla="*/ 0 h 96"/>
              <a:gd name="T11" fmla="*/ 624 w 62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96">
                <a:moveTo>
                  <a:pt x="0" y="96"/>
                </a:moveTo>
                <a:lnTo>
                  <a:pt x="624" y="96"/>
                </a:lnTo>
                <a:lnTo>
                  <a:pt x="624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78659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000" smtClean="0"/>
              <a:t>태스크 </a:t>
            </a:r>
            <a:r>
              <a:rPr lang="ko-KR" altLang="en-US" sz="1000" err="1" smtClean="0"/>
              <a:t>플로우</a:t>
            </a:r>
            <a:endParaRPr lang="ko-KR" altLang="en-US" sz="1000"/>
          </a:p>
        </p:txBody>
      </p:sp>
      <p:sp>
        <p:nvSpPr>
          <p:cNvPr id="36" name="Rectangle 252"/>
          <p:cNvSpPr>
            <a:spLocks noChangeArrowheads="1"/>
          </p:cNvSpPr>
          <p:nvPr/>
        </p:nvSpPr>
        <p:spPr bwMode="gray">
          <a:xfrm>
            <a:off x="4304506" y="1844824"/>
            <a:ext cx="1184275" cy="3603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27432" anchor="ctr"/>
          <a:lstStyle/>
          <a:p>
            <a:pPr algn="ctr" eaLnBrk="0" latinLnBrk="0" hangingPunct="0">
              <a:defRPr/>
            </a:pPr>
            <a:r>
              <a:rPr lang="en-US" altLang="ko-KR" sz="10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1.</a:t>
            </a:r>
            <a:r>
              <a:rPr lang="ko-KR" altLang="en-US" sz="1000" b="1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옷빌리지</a:t>
            </a:r>
            <a:endParaRPr lang="ko-KR" altLang="en-US" sz="10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7" name="AutoShape 288"/>
          <p:cNvCxnSpPr>
            <a:cxnSpLocks noChangeShapeType="1"/>
            <a:stCxn id="36" idx="2"/>
            <a:endCxn id="66" idx="0"/>
          </p:cNvCxnSpPr>
          <p:nvPr/>
        </p:nvCxnSpPr>
        <p:spPr bwMode="auto">
          <a:xfrm rot="5400000">
            <a:off x="4779877" y="2321954"/>
            <a:ext cx="233535" cy="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3F1FBC87-5B89-4DFD-B0F4-C79716E8D2F5}"/>
              </a:ext>
            </a:extLst>
          </p:cNvPr>
          <p:cNvGrpSpPr/>
          <p:nvPr/>
        </p:nvGrpSpPr>
        <p:grpSpPr>
          <a:xfrm>
            <a:off x="4176712" y="2438722"/>
            <a:ext cx="1439862" cy="269875"/>
            <a:chOff x="416640" y="3275904"/>
            <a:chExt cx="1439862" cy="269875"/>
          </a:xfrm>
        </p:grpSpPr>
        <p:sp>
          <p:nvSpPr>
            <p:cNvPr id="66" name="Rectangle 253"/>
            <p:cNvSpPr>
              <a:spLocks noChangeArrowheads="1"/>
            </p:cNvSpPr>
            <p:nvPr/>
          </p:nvSpPr>
          <p:spPr bwMode="auto">
            <a:xfrm>
              <a:off x="416640" y="3275904"/>
              <a:ext cx="1439862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1000" smtClean="0">
                  <a:latin typeface="맑은 고딕" pitchFamily="50" charset="-127"/>
                  <a:ea typeface="맑은 고딕" pitchFamily="50" charset="-127"/>
                </a:rPr>
                <a:t>2. </a:t>
              </a:r>
              <a:r>
                <a:rPr lang="ko-KR" altLang="en-US" sz="1000" err="1" smtClean="0">
                  <a:latin typeface="맑은 고딕" pitchFamily="50" charset="-127"/>
                  <a:ea typeface="맑은 고딕" pitchFamily="50" charset="-127"/>
                </a:rPr>
                <a:t>메인화면</a:t>
              </a:r>
              <a:endParaRPr lang="ko-KR" altLang="en-US" sz="10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38268" y="3330078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0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E28B2C2-9788-4E1A-86EF-E1235FC3E99E}"/>
              </a:ext>
            </a:extLst>
          </p:cNvPr>
          <p:cNvGrpSpPr/>
          <p:nvPr/>
        </p:nvGrpSpPr>
        <p:grpSpPr>
          <a:xfrm>
            <a:off x="1712640" y="2956818"/>
            <a:ext cx="1399706" cy="269875"/>
            <a:chOff x="2589575" y="3275903"/>
            <a:chExt cx="1399706" cy="269875"/>
          </a:xfrm>
        </p:grpSpPr>
        <p:sp>
          <p:nvSpPr>
            <p:cNvPr id="67" name="Rectangle 257"/>
            <p:cNvSpPr>
              <a:spLocks noChangeArrowheads="1"/>
            </p:cNvSpPr>
            <p:nvPr/>
          </p:nvSpPr>
          <p:spPr bwMode="auto">
            <a:xfrm>
              <a:off x="2589575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1000" b="1" smtClean="0">
                  <a:latin typeface="맑은 고딕" pitchFamily="50" charset="-127"/>
                  <a:ea typeface="맑은 고딕" pitchFamily="50" charset="-127"/>
                </a:rPr>
                <a:t>2.1 </a:t>
              </a:r>
              <a:r>
                <a:rPr lang="ko-KR" altLang="en-US" sz="1000" smtClean="0">
                  <a:latin typeface="맑은 고딕" pitchFamily="50" charset="-127"/>
                  <a:ea typeface="맑은 고딕" pitchFamily="50" charset="-127"/>
                </a:rPr>
                <a:t>계정관리</a:t>
              </a:r>
              <a:endParaRPr lang="ko-KR" altLang="en-US" sz="10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643961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0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BDAC91C-A4CB-4241-A8F2-F54B45D8BD12}"/>
              </a:ext>
            </a:extLst>
          </p:cNvPr>
          <p:cNvGrpSpPr/>
          <p:nvPr/>
        </p:nvGrpSpPr>
        <p:grpSpPr>
          <a:xfrm>
            <a:off x="5025008" y="2956818"/>
            <a:ext cx="1399706" cy="269875"/>
            <a:chOff x="6759030" y="3275903"/>
            <a:chExt cx="1399706" cy="269875"/>
          </a:xfrm>
        </p:grpSpPr>
        <p:sp>
          <p:nvSpPr>
            <p:cNvPr id="30" name="Rectangle 257">
              <a:extLst>
                <a:ext uri="{FF2B5EF4-FFF2-40B4-BE49-F238E27FC236}">
                  <a16:creationId xmlns:a16="http://schemas.microsoft.com/office/drawing/2014/main" id="{B9C4467C-DF39-45CE-A58C-C4EEEEF75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9030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1000" b="1" smtClean="0">
                  <a:latin typeface="맑은 고딕" pitchFamily="50" charset="-127"/>
                  <a:ea typeface="맑은 고딕" pitchFamily="50" charset="-127"/>
                </a:rPr>
                <a:t>2.3 </a:t>
              </a:r>
              <a:r>
                <a:rPr lang="ko-KR" altLang="en-US" sz="1000" b="1" err="1" smtClean="0">
                  <a:latin typeface="맑은 고딕" pitchFamily="50" charset="-127"/>
                  <a:ea typeface="맑은 고딕" pitchFamily="50" charset="-127"/>
                </a:rPr>
                <a:t>마이페이지</a:t>
              </a:r>
              <a:endParaRPr lang="ko-KR" altLang="en-US" sz="10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04ED32B-C15E-4CAC-B398-FE695A02193E}"/>
                </a:ext>
              </a:extLst>
            </p:cNvPr>
            <p:cNvSpPr/>
            <p:nvPr/>
          </p:nvSpPr>
          <p:spPr>
            <a:xfrm>
              <a:off x="6813416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0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CED7F85-8CC6-4721-B498-6AD0EB6367EA}"/>
              </a:ext>
            </a:extLst>
          </p:cNvPr>
          <p:cNvGrpSpPr/>
          <p:nvPr/>
        </p:nvGrpSpPr>
        <p:grpSpPr>
          <a:xfrm>
            <a:off x="6676461" y="2954653"/>
            <a:ext cx="1399706" cy="269875"/>
            <a:chOff x="8369119" y="3275903"/>
            <a:chExt cx="1399706" cy="269875"/>
          </a:xfrm>
        </p:grpSpPr>
        <p:sp>
          <p:nvSpPr>
            <p:cNvPr id="34" name="Rectangle 257">
              <a:extLst>
                <a:ext uri="{FF2B5EF4-FFF2-40B4-BE49-F238E27FC236}">
                  <a16:creationId xmlns:a16="http://schemas.microsoft.com/office/drawing/2014/main" id="{A41232CD-5027-42A8-BB63-C0AF32A21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9119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1000" b="1" smtClean="0">
                  <a:latin typeface="맑은 고딕" pitchFamily="50" charset="-127"/>
                  <a:ea typeface="맑은 고딕" pitchFamily="50" charset="-127"/>
                </a:rPr>
                <a:t>2.4 </a:t>
              </a:r>
              <a:r>
                <a:rPr lang="ko-KR" altLang="en-US" sz="1000" b="1" smtClean="0">
                  <a:latin typeface="맑은 고딕" pitchFamily="50" charset="-127"/>
                  <a:ea typeface="맑은 고딕" pitchFamily="50" charset="-127"/>
                </a:rPr>
                <a:t>고객센터</a:t>
              </a:r>
              <a:endParaRPr lang="ko-KR" altLang="en-US" sz="10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304D230-AA53-4016-9440-53746B3F6059}"/>
                </a:ext>
              </a:extLst>
            </p:cNvPr>
            <p:cNvSpPr/>
            <p:nvPr/>
          </p:nvSpPr>
          <p:spPr>
            <a:xfrm>
              <a:off x="8423505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0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E28B2C2-9788-4E1A-86EF-E1235FC3E99E}"/>
              </a:ext>
            </a:extLst>
          </p:cNvPr>
          <p:cNvGrpSpPr/>
          <p:nvPr/>
        </p:nvGrpSpPr>
        <p:grpSpPr>
          <a:xfrm>
            <a:off x="3364093" y="2946082"/>
            <a:ext cx="1399706" cy="269875"/>
            <a:chOff x="2589575" y="3275903"/>
            <a:chExt cx="1399706" cy="269875"/>
          </a:xfrm>
        </p:grpSpPr>
        <p:sp>
          <p:nvSpPr>
            <p:cNvPr id="25" name="Rectangle 257"/>
            <p:cNvSpPr>
              <a:spLocks noChangeArrowheads="1"/>
            </p:cNvSpPr>
            <p:nvPr/>
          </p:nvSpPr>
          <p:spPr bwMode="auto">
            <a:xfrm>
              <a:off x="2589575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1000" b="1" smtClean="0">
                  <a:latin typeface="맑은 고딕" pitchFamily="50" charset="-127"/>
                  <a:ea typeface="맑은 고딕" pitchFamily="50" charset="-127"/>
                </a:rPr>
                <a:t>2.2 </a:t>
              </a:r>
              <a:r>
                <a:rPr lang="ko-KR" altLang="en-US" sz="1000" b="1" smtClean="0">
                  <a:latin typeface="맑은 고딕" pitchFamily="50" charset="-127"/>
                  <a:ea typeface="맑은 고딕" pitchFamily="50" charset="-127"/>
                </a:rPr>
                <a:t>글 조회 </a:t>
              </a:r>
              <a:r>
                <a:rPr lang="ko-KR" altLang="en-US" sz="1000" smtClean="0">
                  <a:latin typeface="맑은 고딕" pitchFamily="50" charset="-127"/>
                  <a:ea typeface="맑은 고딕" pitchFamily="50" charset="-127"/>
                </a:rPr>
                <a:t>및 등록</a:t>
              </a:r>
              <a:endParaRPr lang="ko-KR" altLang="en-US" sz="10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643961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0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10" name="꺾인 연결선 9"/>
          <p:cNvCxnSpPr>
            <a:stCxn id="66" idx="2"/>
            <a:endCxn id="67" idx="0"/>
          </p:cNvCxnSpPr>
          <p:nvPr/>
        </p:nvCxnSpPr>
        <p:spPr>
          <a:xfrm rot="5400000">
            <a:off x="3530458" y="1590632"/>
            <a:ext cx="248221" cy="2484150"/>
          </a:xfrm>
          <a:prstGeom prst="bentConnector3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66" idx="2"/>
            <a:endCxn id="25" idx="0"/>
          </p:cNvCxnSpPr>
          <p:nvPr/>
        </p:nvCxnSpPr>
        <p:spPr>
          <a:xfrm rot="5400000">
            <a:off x="4361553" y="2410991"/>
            <a:ext cx="237485" cy="832697"/>
          </a:xfrm>
          <a:prstGeom prst="bentConnector3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66" idx="2"/>
            <a:endCxn id="30" idx="0"/>
          </p:cNvCxnSpPr>
          <p:nvPr/>
        </p:nvCxnSpPr>
        <p:spPr>
          <a:xfrm rot="16200000" flipH="1">
            <a:off x="5186642" y="2418598"/>
            <a:ext cx="248221" cy="828218"/>
          </a:xfrm>
          <a:prstGeom prst="bentConnector3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66" idx="2"/>
            <a:endCxn id="34" idx="0"/>
          </p:cNvCxnSpPr>
          <p:nvPr/>
        </p:nvCxnSpPr>
        <p:spPr>
          <a:xfrm rot="16200000" flipH="1">
            <a:off x="6013450" y="1591789"/>
            <a:ext cx="246056" cy="2479671"/>
          </a:xfrm>
          <a:prstGeom prst="bentConnector3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257"/>
          <p:cNvSpPr>
            <a:spLocks noChangeArrowheads="1"/>
          </p:cNvSpPr>
          <p:nvPr/>
        </p:nvSpPr>
        <p:spPr bwMode="auto">
          <a:xfrm>
            <a:off x="1712640" y="3645024"/>
            <a:ext cx="1399706" cy="26987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defTabSz="762000">
              <a:defRPr/>
            </a:pP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2.1.1 </a:t>
            </a:r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로그인</a:t>
            </a:r>
            <a:endParaRPr lang="ko-KR" altLang="en-US" sz="10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Rectangle 257"/>
          <p:cNvSpPr>
            <a:spLocks noChangeArrowheads="1"/>
          </p:cNvSpPr>
          <p:nvPr/>
        </p:nvSpPr>
        <p:spPr bwMode="auto">
          <a:xfrm>
            <a:off x="1712640" y="4082829"/>
            <a:ext cx="1399706" cy="26987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defTabSz="762000">
              <a:defRPr/>
            </a:pP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2.1.2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로그아웃</a:t>
            </a:r>
            <a:endParaRPr lang="ko-KR" altLang="en-US" sz="10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Rectangle 257"/>
          <p:cNvSpPr>
            <a:spLocks noChangeArrowheads="1"/>
          </p:cNvSpPr>
          <p:nvPr/>
        </p:nvSpPr>
        <p:spPr bwMode="auto">
          <a:xfrm>
            <a:off x="1704812" y="4520634"/>
            <a:ext cx="1399706" cy="26987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defTabSz="762000">
              <a:defRPr/>
            </a:pP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2.1.3 </a:t>
            </a:r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회원가입</a:t>
            </a:r>
            <a:endParaRPr lang="ko-KR" altLang="en-US" sz="1000" b="1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5" name="직선 연결선 34"/>
          <p:cNvCxnSpPr>
            <a:stCxn id="67" idx="2"/>
            <a:endCxn id="44" idx="0"/>
          </p:cNvCxnSpPr>
          <p:nvPr/>
        </p:nvCxnSpPr>
        <p:spPr>
          <a:xfrm>
            <a:off x="2412493" y="3226693"/>
            <a:ext cx="0" cy="41833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44" idx="2"/>
            <a:endCxn id="47" idx="0"/>
          </p:cNvCxnSpPr>
          <p:nvPr/>
        </p:nvCxnSpPr>
        <p:spPr>
          <a:xfrm>
            <a:off x="2412493" y="3914899"/>
            <a:ext cx="0" cy="16793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7" idx="2"/>
            <a:endCxn id="50" idx="0"/>
          </p:cNvCxnSpPr>
          <p:nvPr/>
        </p:nvCxnSpPr>
        <p:spPr>
          <a:xfrm flipH="1">
            <a:off x="2404665" y="4352704"/>
            <a:ext cx="7828" cy="16793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257"/>
          <p:cNvSpPr>
            <a:spLocks noChangeArrowheads="1"/>
          </p:cNvSpPr>
          <p:nvPr/>
        </p:nvSpPr>
        <p:spPr bwMode="auto">
          <a:xfrm>
            <a:off x="3364093" y="3636453"/>
            <a:ext cx="1399706" cy="26987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defTabSz="762000">
              <a:defRPr/>
            </a:pP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2.2.1 </a:t>
            </a:r>
            <a:r>
              <a:rPr lang="ko-KR" altLang="en-US" sz="1000" err="1" smtClean="0">
                <a:latin typeface="맑은 고딕" pitchFamily="50" charset="-127"/>
                <a:ea typeface="맑은 고딕" pitchFamily="50" charset="-127"/>
              </a:rPr>
              <a:t>필터링</a:t>
            </a:r>
            <a:endParaRPr lang="ko-KR" altLang="en-US" sz="10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Rectangle 257"/>
          <p:cNvSpPr>
            <a:spLocks noChangeArrowheads="1"/>
          </p:cNvSpPr>
          <p:nvPr/>
        </p:nvSpPr>
        <p:spPr bwMode="auto">
          <a:xfrm>
            <a:off x="3364093" y="4082828"/>
            <a:ext cx="1399706" cy="26987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defTabSz="762000">
              <a:defRPr/>
            </a:pP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2.2.2 </a:t>
            </a:r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검색</a:t>
            </a:r>
            <a:endParaRPr lang="ko-KR" altLang="en-US" sz="1000" b="1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6" name="직선 연결선 55"/>
          <p:cNvCxnSpPr>
            <a:stCxn id="25" idx="2"/>
            <a:endCxn id="59" idx="0"/>
          </p:cNvCxnSpPr>
          <p:nvPr/>
        </p:nvCxnSpPr>
        <p:spPr>
          <a:xfrm>
            <a:off x="4063946" y="3215957"/>
            <a:ext cx="0" cy="42049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9" idx="2"/>
            <a:endCxn id="62" idx="0"/>
          </p:cNvCxnSpPr>
          <p:nvPr/>
        </p:nvCxnSpPr>
        <p:spPr>
          <a:xfrm>
            <a:off x="4063946" y="3906328"/>
            <a:ext cx="0" cy="1765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257"/>
          <p:cNvSpPr>
            <a:spLocks noChangeArrowheads="1"/>
          </p:cNvSpPr>
          <p:nvPr/>
        </p:nvSpPr>
        <p:spPr bwMode="auto">
          <a:xfrm>
            <a:off x="3364093" y="4529203"/>
            <a:ext cx="1399706" cy="33995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defTabSz="762000">
              <a:defRPr/>
            </a:pP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2.2.3 </a:t>
            </a:r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판매 및 </a:t>
            </a:r>
            <a:r>
              <a:rPr lang="ko-KR" altLang="en-US" sz="1000" b="1" err="1" smtClean="0">
                <a:latin typeface="맑은 고딕" pitchFamily="50" charset="-127"/>
                <a:ea typeface="맑은 고딕" pitchFamily="50" charset="-127"/>
              </a:rPr>
              <a:t>대여글</a:t>
            </a:r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 작성</a:t>
            </a:r>
            <a:endParaRPr lang="ko-KR" altLang="en-US" sz="10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Rectangle 257"/>
          <p:cNvSpPr>
            <a:spLocks noChangeArrowheads="1"/>
          </p:cNvSpPr>
          <p:nvPr/>
        </p:nvSpPr>
        <p:spPr bwMode="auto">
          <a:xfrm>
            <a:off x="5025008" y="3639709"/>
            <a:ext cx="1399706" cy="26987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defTabSz="762000">
              <a:defRPr/>
            </a:pP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2.3.1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내정보</a:t>
            </a:r>
            <a:endParaRPr lang="ko-KR" altLang="en-US" sz="10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Rectangle 257"/>
          <p:cNvSpPr>
            <a:spLocks noChangeArrowheads="1"/>
          </p:cNvSpPr>
          <p:nvPr/>
        </p:nvSpPr>
        <p:spPr bwMode="auto">
          <a:xfrm>
            <a:off x="5026189" y="4082828"/>
            <a:ext cx="1399706" cy="26987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defTabSz="762000">
              <a:defRPr/>
            </a:pP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2.3.2 </a:t>
            </a:r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거래내역 조회</a:t>
            </a:r>
            <a:endParaRPr lang="ko-KR" altLang="en-US" sz="10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Rectangle 257"/>
          <p:cNvSpPr>
            <a:spLocks noChangeArrowheads="1"/>
          </p:cNvSpPr>
          <p:nvPr/>
        </p:nvSpPr>
        <p:spPr bwMode="auto">
          <a:xfrm>
            <a:off x="5025008" y="4529202"/>
            <a:ext cx="1399706" cy="26987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defTabSz="762000">
              <a:defRPr/>
            </a:pP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2.3.3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잔액 관리</a:t>
            </a:r>
            <a:endParaRPr lang="ko-KR" altLang="en-US" sz="1000" b="1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28B2C2-9788-4E1A-86EF-E1235FC3E99E}"/>
              </a:ext>
            </a:extLst>
          </p:cNvPr>
          <p:cNvGrpSpPr/>
          <p:nvPr/>
        </p:nvGrpSpPr>
        <p:grpSpPr>
          <a:xfrm>
            <a:off x="5025008" y="5029188"/>
            <a:ext cx="1399706" cy="269875"/>
            <a:chOff x="2589575" y="3275903"/>
            <a:chExt cx="1399706" cy="269875"/>
          </a:xfrm>
        </p:grpSpPr>
        <p:sp>
          <p:nvSpPr>
            <p:cNvPr id="81" name="Rectangle 257"/>
            <p:cNvSpPr>
              <a:spLocks noChangeArrowheads="1"/>
            </p:cNvSpPr>
            <p:nvPr/>
          </p:nvSpPr>
          <p:spPr bwMode="auto">
            <a:xfrm>
              <a:off x="2589575" y="3275903"/>
              <a:ext cx="1399706" cy="2698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1000" b="1" smtClean="0">
                  <a:latin typeface="맑은 고딕" pitchFamily="50" charset="-127"/>
                  <a:ea typeface="맑은 고딕" pitchFamily="50" charset="-127"/>
                </a:rPr>
                <a:t>2.3.4 </a:t>
              </a:r>
              <a:r>
                <a:rPr lang="ko-KR" altLang="en-US" sz="1000" smtClean="0">
                  <a:latin typeface="맑은 고딕" pitchFamily="50" charset="-127"/>
                  <a:ea typeface="맑은 고딕" pitchFamily="50" charset="-127"/>
                </a:rPr>
                <a:t>채팅시스템</a:t>
              </a:r>
              <a:endParaRPr lang="ko-KR" altLang="en-US" sz="10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643961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0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84" name="Rectangle 257"/>
          <p:cNvSpPr>
            <a:spLocks noChangeArrowheads="1"/>
          </p:cNvSpPr>
          <p:nvPr/>
        </p:nvSpPr>
        <p:spPr bwMode="auto">
          <a:xfrm>
            <a:off x="5025008" y="5529174"/>
            <a:ext cx="1399706" cy="26987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defTabSz="762000">
              <a:defRPr/>
            </a:pP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2.3.5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ko-KR" altLang="en-US" sz="1000" b="1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7" name="직선 연결선 86"/>
          <p:cNvCxnSpPr>
            <a:stCxn id="30" idx="2"/>
            <a:endCxn id="72" idx="0"/>
          </p:cNvCxnSpPr>
          <p:nvPr/>
        </p:nvCxnSpPr>
        <p:spPr>
          <a:xfrm>
            <a:off x="5724861" y="3226693"/>
            <a:ext cx="0" cy="41301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72" idx="2"/>
            <a:endCxn id="75" idx="0"/>
          </p:cNvCxnSpPr>
          <p:nvPr/>
        </p:nvCxnSpPr>
        <p:spPr>
          <a:xfrm>
            <a:off x="5724861" y="3909584"/>
            <a:ext cx="1181" cy="1732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75" idx="2"/>
            <a:endCxn id="78" idx="0"/>
          </p:cNvCxnSpPr>
          <p:nvPr/>
        </p:nvCxnSpPr>
        <p:spPr>
          <a:xfrm flipH="1">
            <a:off x="5724861" y="4352703"/>
            <a:ext cx="1181" cy="17649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78" idx="2"/>
            <a:endCxn id="81" idx="0"/>
          </p:cNvCxnSpPr>
          <p:nvPr/>
        </p:nvCxnSpPr>
        <p:spPr>
          <a:xfrm>
            <a:off x="5724861" y="4799077"/>
            <a:ext cx="0" cy="23011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81" idx="2"/>
            <a:endCxn id="84" idx="0"/>
          </p:cNvCxnSpPr>
          <p:nvPr/>
        </p:nvCxnSpPr>
        <p:spPr>
          <a:xfrm>
            <a:off x="5724861" y="5299063"/>
            <a:ext cx="0" cy="23011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ectangle 257">
            <a:extLst>
              <a:ext uri="{FF2B5EF4-FFF2-40B4-BE49-F238E27FC236}">
                <a16:creationId xmlns:a16="http://schemas.microsoft.com/office/drawing/2014/main" id="{A41232CD-5027-42A8-BB63-C0AF32A21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6461" y="3625761"/>
            <a:ext cx="1399706" cy="26987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defTabSz="762000">
              <a:defRPr/>
            </a:pP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2.4.1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1:1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문의</a:t>
            </a:r>
            <a:endParaRPr lang="ko-KR" altLang="en-US" sz="10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Rectangle 257">
            <a:extLst>
              <a:ext uri="{FF2B5EF4-FFF2-40B4-BE49-F238E27FC236}">
                <a16:creationId xmlns:a16="http://schemas.microsoft.com/office/drawing/2014/main" id="{A41232CD-5027-42A8-BB63-C0AF32A21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6461" y="4082827"/>
            <a:ext cx="1399706" cy="26987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defTabSz="762000">
              <a:defRPr/>
            </a:pP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2.4.2 </a:t>
            </a:r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자주하는 질문</a:t>
            </a:r>
            <a:endParaRPr lang="ko-KR" altLang="en-US" sz="1000" b="1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4" name="직선 연결선 103"/>
          <p:cNvCxnSpPr>
            <a:stCxn id="34" idx="2"/>
            <a:endCxn id="98" idx="0"/>
          </p:cNvCxnSpPr>
          <p:nvPr/>
        </p:nvCxnSpPr>
        <p:spPr>
          <a:xfrm>
            <a:off x="7376314" y="3224528"/>
            <a:ext cx="0" cy="4012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98" idx="2"/>
            <a:endCxn id="101" idx="0"/>
          </p:cNvCxnSpPr>
          <p:nvPr/>
        </p:nvCxnSpPr>
        <p:spPr>
          <a:xfrm>
            <a:off x="7376314" y="3895636"/>
            <a:ext cx="0" cy="18719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Rectangle 257"/>
          <p:cNvSpPr>
            <a:spLocks noChangeArrowheads="1"/>
          </p:cNvSpPr>
          <p:nvPr/>
        </p:nvSpPr>
        <p:spPr bwMode="auto">
          <a:xfrm>
            <a:off x="3361240" y="6081422"/>
            <a:ext cx="1399706" cy="26987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defTabSz="762000">
              <a:defRPr/>
            </a:pP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2.2.6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구매</a:t>
            </a:r>
            <a:endParaRPr lang="ko-KR" altLang="en-US" sz="1000" b="1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7" name="직선 연결선 116"/>
          <p:cNvCxnSpPr>
            <a:stCxn id="62" idx="2"/>
            <a:endCxn id="69" idx="0"/>
          </p:cNvCxnSpPr>
          <p:nvPr/>
        </p:nvCxnSpPr>
        <p:spPr>
          <a:xfrm>
            <a:off x="4063946" y="4352703"/>
            <a:ext cx="0" cy="1765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stCxn id="115" idx="0"/>
            <a:endCxn id="61" idx="2"/>
          </p:cNvCxnSpPr>
          <p:nvPr/>
        </p:nvCxnSpPr>
        <p:spPr>
          <a:xfrm flipV="1">
            <a:off x="4061093" y="5905856"/>
            <a:ext cx="0" cy="17556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 257">
            <a:extLst>
              <a:ext uri="{FF2B5EF4-FFF2-40B4-BE49-F238E27FC236}">
                <a16:creationId xmlns:a16="http://schemas.microsoft.com/office/drawing/2014/main" id="{A41232CD-5027-42A8-BB63-C0AF32A21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6461" y="4520631"/>
            <a:ext cx="1399706" cy="26987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defTabSz="762000">
              <a:defRPr/>
            </a:pP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2.4.3 </a:t>
            </a:r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공지사항</a:t>
            </a:r>
            <a:endParaRPr lang="ko-KR" altLang="en-US" sz="1000" b="1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1" name="직선 연결선 90"/>
          <p:cNvCxnSpPr>
            <a:stCxn id="101" idx="2"/>
            <a:endCxn id="88" idx="0"/>
          </p:cNvCxnSpPr>
          <p:nvPr/>
        </p:nvCxnSpPr>
        <p:spPr>
          <a:xfrm>
            <a:off x="7376314" y="4352702"/>
            <a:ext cx="0" cy="16792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257"/>
          <p:cNvSpPr>
            <a:spLocks noChangeArrowheads="1"/>
          </p:cNvSpPr>
          <p:nvPr/>
        </p:nvSpPr>
        <p:spPr bwMode="auto">
          <a:xfrm>
            <a:off x="3364093" y="5044726"/>
            <a:ext cx="1399706" cy="33995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defTabSz="762000">
              <a:defRPr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2.2.4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판매 및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대여글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수정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0" name="직선 연결선 59"/>
          <p:cNvCxnSpPr>
            <a:stCxn id="69" idx="2"/>
            <a:endCxn id="58" idx="0"/>
          </p:cNvCxnSpPr>
          <p:nvPr/>
        </p:nvCxnSpPr>
        <p:spPr>
          <a:xfrm>
            <a:off x="4063946" y="4869160"/>
            <a:ext cx="0" cy="17556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257"/>
          <p:cNvSpPr>
            <a:spLocks noChangeArrowheads="1"/>
          </p:cNvSpPr>
          <p:nvPr/>
        </p:nvSpPr>
        <p:spPr bwMode="auto">
          <a:xfrm>
            <a:off x="3361240" y="5565899"/>
            <a:ext cx="1399706" cy="33995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defTabSz="762000">
              <a:defRPr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2.2.5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판매 및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대여글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삭제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3" name="직선 연결선 62"/>
          <p:cNvCxnSpPr>
            <a:stCxn id="58" idx="2"/>
            <a:endCxn id="61" idx="0"/>
          </p:cNvCxnSpPr>
          <p:nvPr/>
        </p:nvCxnSpPr>
        <p:spPr>
          <a:xfrm flipH="1">
            <a:off x="4061093" y="5384683"/>
            <a:ext cx="2853" cy="1812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5197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652833"/>
              </p:ext>
            </p:extLst>
          </p:nvPr>
        </p:nvGraphicFramePr>
        <p:xfrm>
          <a:off x="273050" y="1700808"/>
          <a:ext cx="9359900" cy="46848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35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고객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36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sz="1100" smtClean="0"/>
              <a:t>Task Flow Chart</a:t>
            </a:r>
            <a:endParaRPr lang="ko-KR" altLang="en-US" sz="110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4339775" y="2157711"/>
            <a:ext cx="1226449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로그인 시작</a:t>
            </a:r>
            <a:endParaRPr kumimoji="0" lang="ko-KR" altLang="en-US" sz="1100" b="0" ker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E357A931-D578-4576-9343-DED46D7ED559}"/>
              </a:ext>
            </a:extLst>
          </p:cNvPr>
          <p:cNvCxnSpPr>
            <a:cxnSpLocks/>
            <a:stCxn id="5" idx="2"/>
            <a:endCxn id="99" idx="0"/>
          </p:cNvCxnSpPr>
          <p:nvPr/>
        </p:nvCxnSpPr>
        <p:spPr>
          <a:xfrm rot="16200000" flipH="1">
            <a:off x="4737993" y="2668947"/>
            <a:ext cx="432048" cy="203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127032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옷빌리지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2.1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SubFow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2.1.1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SubFlow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9" name="순서도: 처리 98"/>
          <p:cNvSpPr/>
          <p:nvPr/>
        </p:nvSpPr>
        <p:spPr>
          <a:xfrm>
            <a:off x="4343846" y="2885989"/>
            <a:ext cx="1222378" cy="254979"/>
          </a:xfrm>
          <a:prstGeom prst="flowChartProcess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1100" b="0" smtClean="0">
                <a:solidFill>
                  <a:srgbClr val="000000"/>
                </a:solidFill>
                <a:latin typeface="+mn-ea"/>
              </a:rPr>
              <a:t>1. </a:t>
            </a:r>
            <a:r>
              <a:rPr lang="ko-KR" altLang="en-US" sz="1100" b="0" smtClean="0">
                <a:solidFill>
                  <a:srgbClr val="000000"/>
                </a:solidFill>
                <a:latin typeface="+mn-ea"/>
              </a:rPr>
              <a:t>메인화면</a:t>
            </a:r>
          </a:p>
        </p:txBody>
      </p:sp>
      <p:cxnSp>
        <p:nvCxnSpPr>
          <p:cNvPr id="108" name="직선 화살표 연결선 107"/>
          <p:cNvCxnSpPr>
            <a:stCxn id="99" idx="2"/>
          </p:cNvCxnSpPr>
          <p:nvPr/>
        </p:nvCxnSpPr>
        <p:spPr>
          <a:xfrm flipH="1">
            <a:off x="4953000" y="3140968"/>
            <a:ext cx="2035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순서도: 수행의 시작/종료 122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4339774" y="4240561"/>
            <a:ext cx="1226449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로그인 종료</a:t>
            </a:r>
            <a:endParaRPr kumimoji="0" lang="ko-KR" altLang="en-US" sz="1100" b="0" ker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4341809" y="3573016"/>
            <a:ext cx="1222378" cy="254979"/>
          </a:xfrm>
          <a:prstGeom prst="flowChartProcess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1100" b="0">
                <a:solidFill>
                  <a:srgbClr val="000000"/>
                </a:solidFill>
                <a:latin typeface="+mn-ea"/>
              </a:rPr>
              <a:t>2</a:t>
            </a:r>
            <a:r>
              <a:rPr lang="en-US" altLang="ko-KR" sz="1100" b="0" smtClean="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1100" b="0" smtClean="0">
                <a:solidFill>
                  <a:srgbClr val="000000"/>
                </a:solidFill>
                <a:latin typeface="+mn-ea"/>
              </a:rPr>
              <a:t>로그인화면</a:t>
            </a:r>
          </a:p>
        </p:txBody>
      </p:sp>
      <p:cxnSp>
        <p:nvCxnSpPr>
          <p:cNvPr id="3" name="직선 화살표 연결선 2"/>
          <p:cNvCxnSpPr>
            <a:stCxn id="14" idx="2"/>
            <a:endCxn id="123" idx="0"/>
          </p:cNvCxnSpPr>
          <p:nvPr/>
        </p:nvCxnSpPr>
        <p:spPr>
          <a:xfrm>
            <a:off x="4952998" y="3827995"/>
            <a:ext cx="1" cy="412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52998" y="3216446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0" smtClean="0">
                <a:latin typeface="+mj-ea"/>
                <a:ea typeface="+mj-ea"/>
              </a:rPr>
              <a:t>[</a:t>
            </a:r>
            <a:r>
              <a:rPr lang="ko-KR" altLang="en-US" sz="1100" b="0" smtClean="0">
                <a:latin typeface="+mj-ea"/>
                <a:ea typeface="+mj-ea"/>
              </a:rPr>
              <a:t>로그인 버튼 클릭</a:t>
            </a:r>
            <a:r>
              <a:rPr lang="en-US" altLang="ko-KR" sz="1100" b="0" smtClean="0">
                <a:latin typeface="+mj-ea"/>
                <a:ea typeface="+mj-ea"/>
              </a:rPr>
              <a:t>]</a:t>
            </a:r>
            <a:endParaRPr lang="ko-KR" altLang="en-US" sz="1100" b="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1570632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850895"/>
              </p:ext>
            </p:extLst>
          </p:nvPr>
        </p:nvGraphicFramePr>
        <p:xfrm>
          <a:off x="273050" y="1700808"/>
          <a:ext cx="9359900" cy="46848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35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고객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36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sz="1100" smtClean="0"/>
              <a:t>Task Flow Chart</a:t>
            </a:r>
            <a:endParaRPr lang="ko-KR" altLang="en-US" sz="110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4339775" y="2157711"/>
            <a:ext cx="1226449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로그아웃 시작</a:t>
            </a:r>
            <a:endParaRPr kumimoji="0" lang="ko-KR" altLang="en-US" sz="1100" b="0" ker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graphicFrame>
        <p:nvGraphicFramePr>
          <p:cNvPr id="31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982715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옷빌리지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2.1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계정관리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SubFow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2.1.2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SubFlow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로그아웃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3" name="순서도: 수행의 시작/종료 122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4335704" y="4725144"/>
            <a:ext cx="1226449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로그아웃 종료</a:t>
            </a:r>
            <a:endParaRPr kumimoji="0" lang="ko-KR" altLang="en-US" sz="1100" b="0" ker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4339775" y="3528020"/>
            <a:ext cx="1222378" cy="254979"/>
          </a:xfrm>
          <a:prstGeom prst="flowChartProcess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1100" b="0" smtClean="0">
                <a:solidFill>
                  <a:srgbClr val="000000"/>
                </a:solidFill>
                <a:latin typeface="+mn-ea"/>
              </a:rPr>
              <a:t>1.</a:t>
            </a:r>
            <a:r>
              <a:rPr lang="ko-KR" altLang="en-US" sz="1100" b="0" err="1" smtClean="0">
                <a:solidFill>
                  <a:srgbClr val="000000"/>
                </a:solidFill>
                <a:latin typeface="+mn-ea"/>
              </a:rPr>
              <a:t>메인화면</a:t>
            </a:r>
            <a:endParaRPr lang="ko-KR" altLang="en-US" sz="1100" b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5" name="순서도: 종속 처리 24"/>
          <p:cNvSpPr/>
          <p:nvPr/>
        </p:nvSpPr>
        <p:spPr>
          <a:xfrm>
            <a:off x="4279223" y="2896659"/>
            <a:ext cx="1335340" cy="254979"/>
          </a:xfrm>
          <a:prstGeom prst="flowChartPredefined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1100" b="0" smtClean="0">
                <a:solidFill>
                  <a:srgbClr val="000000"/>
                </a:solidFill>
                <a:latin typeface="+mn-ea"/>
                <a:ea typeface="+mn-ea"/>
              </a:rPr>
              <a:t>2.1.1 </a:t>
            </a:r>
            <a:r>
              <a:rPr lang="ko-KR" altLang="en-US" sz="1100" b="0" smtClean="0">
                <a:solidFill>
                  <a:srgbClr val="000000"/>
                </a:solidFill>
                <a:latin typeface="+mn-ea"/>
                <a:ea typeface="+mn-ea"/>
              </a:rPr>
              <a:t>로그인</a:t>
            </a:r>
          </a:p>
        </p:txBody>
      </p:sp>
      <p:cxnSp>
        <p:nvCxnSpPr>
          <p:cNvPr id="28" name="직선 화살표 연결선 27"/>
          <p:cNvCxnSpPr>
            <a:stCxn id="25" idx="2"/>
            <a:endCxn id="24" idx="0"/>
          </p:cNvCxnSpPr>
          <p:nvPr/>
        </p:nvCxnSpPr>
        <p:spPr>
          <a:xfrm>
            <a:off x="4946893" y="3151638"/>
            <a:ext cx="4071" cy="376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5" idx="2"/>
            <a:endCxn id="25" idx="0"/>
          </p:cNvCxnSpPr>
          <p:nvPr/>
        </p:nvCxnSpPr>
        <p:spPr>
          <a:xfrm flipH="1">
            <a:off x="4946893" y="2453941"/>
            <a:ext cx="6107" cy="442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24" idx="2"/>
            <a:endCxn id="123" idx="0"/>
          </p:cNvCxnSpPr>
          <p:nvPr/>
        </p:nvCxnSpPr>
        <p:spPr>
          <a:xfrm flipH="1">
            <a:off x="4948929" y="3782999"/>
            <a:ext cx="2035" cy="942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976464" y="4123266"/>
            <a:ext cx="1499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0" smtClean="0">
                <a:latin typeface="+mj-ea"/>
                <a:ea typeface="+mj-ea"/>
              </a:rPr>
              <a:t>[</a:t>
            </a:r>
            <a:r>
              <a:rPr lang="ko-KR" altLang="en-US" sz="1100" b="0" smtClean="0">
                <a:latin typeface="+mj-ea"/>
                <a:ea typeface="+mj-ea"/>
              </a:rPr>
              <a:t>로그아웃 버튼 클릭</a:t>
            </a:r>
            <a:r>
              <a:rPr lang="en-US" altLang="ko-KR" sz="1100" b="0" smtClean="0">
                <a:latin typeface="+mj-ea"/>
                <a:ea typeface="+mj-ea"/>
              </a:rPr>
              <a:t>]</a:t>
            </a:r>
            <a:endParaRPr lang="ko-KR" altLang="en-US" sz="1100" b="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09679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812575"/>
              </p:ext>
            </p:extLst>
          </p:nvPr>
        </p:nvGraphicFramePr>
        <p:xfrm>
          <a:off x="272480" y="1700808"/>
          <a:ext cx="9359900" cy="46848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35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고객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3643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263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sz="1100" smtClean="0"/>
              <a:t>Task Flow Chart</a:t>
            </a:r>
            <a:endParaRPr lang="ko-KR" altLang="en-US" sz="110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4339205" y="2157711"/>
            <a:ext cx="1226449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회원가입 시작</a:t>
            </a:r>
            <a:endParaRPr kumimoji="0" lang="ko-KR" altLang="en-US" sz="1100" b="0" ker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E357A931-D578-4576-9343-DED46D7ED559}"/>
              </a:ext>
            </a:extLst>
          </p:cNvPr>
          <p:cNvCxnSpPr>
            <a:cxnSpLocks/>
            <a:stCxn id="5" idx="2"/>
            <a:endCxn id="99" idx="0"/>
          </p:cNvCxnSpPr>
          <p:nvPr/>
        </p:nvCxnSpPr>
        <p:spPr>
          <a:xfrm rot="16200000" flipH="1">
            <a:off x="4737423" y="2668947"/>
            <a:ext cx="432048" cy="203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643686"/>
              </p:ext>
            </p:extLst>
          </p:nvPr>
        </p:nvGraphicFramePr>
        <p:xfrm>
          <a:off x="27248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옷빌리지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2.1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계정관리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SubFow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2.1.3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SubFlow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9" name="순서도: 처리 98"/>
          <p:cNvSpPr/>
          <p:nvPr/>
        </p:nvSpPr>
        <p:spPr>
          <a:xfrm>
            <a:off x="4343276" y="2885989"/>
            <a:ext cx="1222378" cy="254979"/>
          </a:xfrm>
          <a:prstGeom prst="flowChartProcess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1100" b="0" smtClean="0">
                <a:solidFill>
                  <a:srgbClr val="000000"/>
                </a:solidFill>
                <a:latin typeface="+mn-ea"/>
              </a:rPr>
              <a:t>1. </a:t>
            </a:r>
            <a:r>
              <a:rPr lang="ko-KR" altLang="en-US" sz="1100" b="0" err="1" smtClean="0">
                <a:solidFill>
                  <a:srgbClr val="000000"/>
                </a:solidFill>
                <a:latin typeface="+mn-ea"/>
              </a:rPr>
              <a:t>메인화면</a:t>
            </a:r>
            <a:endParaRPr lang="ko-KR" altLang="en-US" sz="1100" b="0" smtClean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08" name="직선 화살표 연결선 107"/>
          <p:cNvCxnSpPr>
            <a:stCxn id="99" idx="2"/>
          </p:cNvCxnSpPr>
          <p:nvPr/>
        </p:nvCxnSpPr>
        <p:spPr>
          <a:xfrm flipH="1">
            <a:off x="4952430" y="3140968"/>
            <a:ext cx="2035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순서도: 처리 115"/>
          <p:cNvSpPr/>
          <p:nvPr/>
        </p:nvSpPr>
        <p:spPr>
          <a:xfrm>
            <a:off x="4343276" y="3573016"/>
            <a:ext cx="1222378" cy="254979"/>
          </a:xfrm>
          <a:prstGeom prst="flowChartProcess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1100" b="0" smtClean="0">
                <a:solidFill>
                  <a:srgbClr val="000000"/>
                </a:solidFill>
                <a:latin typeface="+mn-ea"/>
                <a:ea typeface="+mn-ea"/>
              </a:rPr>
              <a:t>2. </a:t>
            </a:r>
            <a:r>
              <a:rPr lang="ko-KR" altLang="en-US" sz="1100" b="0" smtClean="0">
                <a:solidFill>
                  <a:srgbClr val="000000"/>
                </a:solidFill>
                <a:latin typeface="+mn-ea"/>
                <a:ea typeface="+mn-ea"/>
              </a:rPr>
              <a:t>로그인창</a:t>
            </a:r>
          </a:p>
        </p:txBody>
      </p:sp>
      <p:sp>
        <p:nvSpPr>
          <p:cNvPr id="117" name="순서도: 처리 116"/>
          <p:cNvSpPr/>
          <p:nvPr/>
        </p:nvSpPr>
        <p:spPr>
          <a:xfrm>
            <a:off x="4339205" y="4161507"/>
            <a:ext cx="1222378" cy="254979"/>
          </a:xfrm>
          <a:prstGeom prst="flowChartProcess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1100" b="0" smtClean="0">
                <a:solidFill>
                  <a:srgbClr val="000000"/>
                </a:solidFill>
                <a:latin typeface="+mn-ea"/>
                <a:ea typeface="+mn-ea"/>
              </a:rPr>
              <a:t>3. </a:t>
            </a:r>
            <a:r>
              <a:rPr lang="ko-KR" altLang="en-US" sz="1100" b="0" smtClean="0">
                <a:solidFill>
                  <a:srgbClr val="000000"/>
                </a:solidFill>
                <a:latin typeface="+mn-ea"/>
                <a:ea typeface="+mn-ea"/>
              </a:rPr>
              <a:t>회원가입창</a:t>
            </a:r>
          </a:p>
        </p:txBody>
      </p:sp>
      <p:cxnSp>
        <p:nvCxnSpPr>
          <p:cNvPr id="110" name="직선 화살표 연결선 109"/>
          <p:cNvCxnSpPr>
            <a:stCxn id="116" idx="2"/>
            <a:endCxn id="117" idx="0"/>
          </p:cNvCxnSpPr>
          <p:nvPr/>
        </p:nvCxnSpPr>
        <p:spPr>
          <a:xfrm flipH="1">
            <a:off x="4950394" y="3827995"/>
            <a:ext cx="4071" cy="333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순서도: 수행의 시작/종료 122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4339205" y="5231003"/>
            <a:ext cx="1226449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회원가입 종료</a:t>
            </a:r>
            <a:endParaRPr kumimoji="0" lang="ko-KR" altLang="en-US" sz="1100" b="0" ker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2" name="직선 화살표 연결선 31"/>
          <p:cNvCxnSpPr>
            <a:stCxn id="117" idx="2"/>
            <a:endCxn id="123" idx="0"/>
          </p:cNvCxnSpPr>
          <p:nvPr/>
        </p:nvCxnSpPr>
        <p:spPr>
          <a:xfrm>
            <a:off x="4950394" y="4416486"/>
            <a:ext cx="2036" cy="814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50394" y="3226356"/>
            <a:ext cx="1370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0" smtClean="0">
                <a:latin typeface="+mj-ea"/>
                <a:ea typeface="+mj-ea"/>
              </a:rPr>
              <a:t>[</a:t>
            </a:r>
            <a:r>
              <a:rPr lang="ko-KR" altLang="en-US" sz="1100" b="0" smtClean="0">
                <a:latin typeface="+mj-ea"/>
                <a:ea typeface="+mj-ea"/>
              </a:rPr>
              <a:t>로그인 버튼 클릭</a:t>
            </a:r>
            <a:r>
              <a:rPr lang="en-US" altLang="ko-KR" sz="1100" b="0" smtClean="0">
                <a:latin typeface="+mj-ea"/>
                <a:ea typeface="+mj-ea"/>
              </a:rPr>
              <a:t>]</a:t>
            </a:r>
            <a:endParaRPr lang="ko-KR" altLang="en-US" sz="1100" b="0" dirty="0" smtClean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50652" y="3888846"/>
            <a:ext cx="1514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0" smtClean="0">
                <a:latin typeface="+mj-ea"/>
                <a:ea typeface="+mj-ea"/>
              </a:rPr>
              <a:t>[</a:t>
            </a:r>
            <a:r>
              <a:rPr lang="ko-KR" altLang="en-US" sz="1100" b="0" smtClean="0">
                <a:latin typeface="+mj-ea"/>
                <a:ea typeface="+mj-ea"/>
              </a:rPr>
              <a:t>회원가입 버튼 클릭</a:t>
            </a:r>
            <a:r>
              <a:rPr lang="en-US" altLang="ko-KR" sz="1100" b="0" smtClean="0">
                <a:latin typeface="+mj-ea"/>
                <a:ea typeface="+mj-ea"/>
              </a:rPr>
              <a:t>]</a:t>
            </a:r>
            <a:endParaRPr lang="ko-KR" altLang="en-US" sz="1100" b="0" dirty="0" smtClean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0394" y="4714880"/>
            <a:ext cx="1514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0" smtClean="0">
                <a:latin typeface="+mj-ea"/>
                <a:ea typeface="+mj-ea"/>
              </a:rPr>
              <a:t>[</a:t>
            </a:r>
            <a:r>
              <a:rPr lang="ko-KR" altLang="en-US" sz="1100" b="0" smtClean="0">
                <a:latin typeface="+mj-ea"/>
                <a:ea typeface="+mj-ea"/>
              </a:rPr>
              <a:t>정보 기입</a:t>
            </a:r>
            <a:r>
              <a:rPr lang="en-US" altLang="ko-KR" sz="1100" b="0" smtClean="0">
                <a:latin typeface="+mj-ea"/>
                <a:ea typeface="+mj-ea"/>
              </a:rPr>
              <a:t>]</a:t>
            </a:r>
            <a:endParaRPr lang="ko-KR" altLang="en-US" sz="1100" b="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9109053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104976"/>
              </p:ext>
            </p:extLst>
          </p:nvPr>
        </p:nvGraphicFramePr>
        <p:xfrm>
          <a:off x="279524" y="1720766"/>
          <a:ext cx="9359900" cy="46848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35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고객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3643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sz="1100" smtClean="0"/>
              <a:t>Task Flow Chart</a:t>
            </a:r>
            <a:endParaRPr lang="ko-KR" altLang="en-US" sz="1100"/>
          </a:p>
        </p:txBody>
      </p:sp>
      <p:graphicFrame>
        <p:nvGraphicFramePr>
          <p:cNvPr id="31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750135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옷빌리지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글 조회 및 등록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SubFow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2.2.1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SubFlow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필터링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0" name="Google Shape;118;p11"/>
          <p:cNvSpPr/>
          <p:nvPr/>
        </p:nvSpPr>
        <p:spPr>
          <a:xfrm>
            <a:off x="4340432" y="2311412"/>
            <a:ext cx="1246212" cy="440640"/>
          </a:xfrm>
          <a:prstGeom prst="flowChartTerminator">
            <a:avLst/>
          </a:prstGeom>
          <a:solidFill>
            <a:schemeClr val="lt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err="1" smtClean="0">
                <a:latin typeface="+mn-ea"/>
                <a:ea typeface="+mn-ea"/>
              </a:rPr>
              <a:t>필터링</a:t>
            </a:r>
            <a:r>
              <a:rPr lang="ko-KR" altLang="en-US" sz="1100" b="0" smtClean="0">
                <a:latin typeface="+mn-ea"/>
                <a:ea typeface="+mn-ea"/>
              </a:rPr>
              <a:t> 시작</a:t>
            </a:r>
            <a:endParaRPr sz="1100" b="0">
              <a:latin typeface="+mn-ea"/>
              <a:ea typeface="+mn-ea"/>
            </a:endParaRPr>
          </a:p>
        </p:txBody>
      </p:sp>
      <p:sp>
        <p:nvSpPr>
          <p:cNvPr id="84" name="Google Shape;120;p11"/>
          <p:cNvSpPr/>
          <p:nvPr/>
        </p:nvSpPr>
        <p:spPr>
          <a:xfrm>
            <a:off x="4448944" y="2852936"/>
            <a:ext cx="1029187" cy="41769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smtClean="0">
                <a:latin typeface="+mn-ea"/>
                <a:ea typeface="+mn-ea"/>
              </a:rPr>
              <a:t>1. </a:t>
            </a:r>
            <a:r>
              <a:rPr lang="ko-KR" altLang="en-US" sz="1100" b="0" err="1" smtClean="0">
                <a:latin typeface="+mn-ea"/>
                <a:ea typeface="+mn-ea"/>
              </a:rPr>
              <a:t>메인화면</a:t>
            </a:r>
            <a:endParaRPr sz="1100" b="0">
              <a:latin typeface="+mn-ea"/>
              <a:ea typeface="+mn-ea"/>
            </a:endParaRPr>
          </a:p>
        </p:txBody>
      </p:sp>
      <p:cxnSp>
        <p:nvCxnSpPr>
          <p:cNvPr id="85" name="직선 화살표 연결선 84"/>
          <p:cNvCxnSpPr>
            <a:stCxn id="60" idx="2"/>
            <a:endCxn id="84" idx="0"/>
          </p:cNvCxnSpPr>
          <p:nvPr/>
        </p:nvCxnSpPr>
        <p:spPr>
          <a:xfrm>
            <a:off x="4963538" y="2752052"/>
            <a:ext cx="0" cy="10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467450" y="4567245"/>
            <a:ext cx="571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0" smtClean="0">
                <a:latin typeface="+mj-ea"/>
                <a:ea typeface="+mj-ea"/>
              </a:rPr>
              <a:t>조회</a:t>
            </a:r>
            <a:endParaRPr lang="ko-KR" altLang="en-US" sz="1100" b="0">
              <a:latin typeface="+mj-ea"/>
              <a:ea typeface="+mj-ea"/>
            </a:endParaRPr>
          </a:p>
        </p:txBody>
      </p:sp>
      <p:sp>
        <p:nvSpPr>
          <p:cNvPr id="111" name="Google Shape;118;p11"/>
          <p:cNvSpPr/>
          <p:nvPr/>
        </p:nvSpPr>
        <p:spPr>
          <a:xfrm>
            <a:off x="4355152" y="4649389"/>
            <a:ext cx="1231492" cy="440640"/>
          </a:xfrm>
          <a:prstGeom prst="flowChartTerminator">
            <a:avLst/>
          </a:prstGeom>
          <a:solidFill>
            <a:schemeClr val="lt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err="1" smtClean="0">
                <a:latin typeface="+mn-ea"/>
                <a:ea typeface="+mn-ea"/>
              </a:rPr>
              <a:t>필터링</a:t>
            </a:r>
            <a:r>
              <a:rPr lang="ko-KR" altLang="en-US" sz="1100" b="0" smtClean="0">
                <a:latin typeface="+mn-ea"/>
                <a:ea typeface="+mn-ea"/>
              </a:rPr>
              <a:t> 종료</a:t>
            </a:r>
            <a:endParaRPr sz="1100" b="0">
              <a:latin typeface="+mn-ea"/>
              <a:ea typeface="+mn-ea"/>
            </a:endParaRPr>
          </a:p>
        </p:txBody>
      </p:sp>
      <p:cxnSp>
        <p:nvCxnSpPr>
          <p:cNvPr id="7" name="꺾인 연결선 6"/>
          <p:cNvCxnSpPr>
            <a:stCxn id="84" idx="2"/>
            <a:endCxn id="84" idx="1"/>
          </p:cNvCxnSpPr>
          <p:nvPr/>
        </p:nvCxnSpPr>
        <p:spPr>
          <a:xfrm rot="5400000" flipH="1">
            <a:off x="4601817" y="2908911"/>
            <a:ext cx="208847" cy="514594"/>
          </a:xfrm>
          <a:prstGeom prst="bentConnector4">
            <a:avLst>
              <a:gd name="adj1" fmla="val -353158"/>
              <a:gd name="adj2" fmla="val 2466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44688" y="3270631"/>
            <a:ext cx="1579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0" smtClean="0">
                <a:latin typeface="+mj-ea"/>
                <a:ea typeface="+mj-ea"/>
              </a:rPr>
              <a:t>[</a:t>
            </a:r>
            <a:r>
              <a:rPr lang="ko-KR" altLang="en-US" sz="1100" b="0" smtClean="0">
                <a:latin typeface="+mj-ea"/>
                <a:ea typeface="+mj-ea"/>
              </a:rPr>
              <a:t>대분류 </a:t>
            </a:r>
            <a:r>
              <a:rPr lang="en-US" altLang="ko-KR" sz="1100" b="0" smtClean="0">
                <a:latin typeface="+mj-ea"/>
                <a:ea typeface="+mj-ea"/>
              </a:rPr>
              <a:t>· </a:t>
            </a:r>
            <a:r>
              <a:rPr lang="ko-KR" altLang="en-US" sz="1100" b="0" smtClean="0">
                <a:latin typeface="+mj-ea"/>
                <a:ea typeface="+mj-ea"/>
              </a:rPr>
              <a:t>소분류 선택</a:t>
            </a:r>
            <a:r>
              <a:rPr lang="en-US" altLang="ko-KR" sz="1100" b="0" smtClean="0">
                <a:latin typeface="+mj-ea"/>
                <a:ea typeface="+mj-ea"/>
              </a:rPr>
              <a:t>]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53114" y="3438170"/>
            <a:ext cx="33906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0" smtClean="0">
                <a:latin typeface="+mj-ea"/>
                <a:ea typeface="+mj-ea"/>
              </a:rPr>
              <a:t>[</a:t>
            </a:r>
            <a:r>
              <a:rPr lang="ko-KR" altLang="en-US" sz="1100" b="0" smtClean="0">
                <a:latin typeface="+mj-ea"/>
                <a:ea typeface="+mj-ea"/>
              </a:rPr>
              <a:t>최신순</a:t>
            </a:r>
            <a:r>
              <a:rPr lang="en-US" altLang="ko-KR" sz="1100" b="0">
                <a:latin typeface="+mj-ea"/>
              </a:rPr>
              <a:t> · </a:t>
            </a:r>
            <a:r>
              <a:rPr lang="ko-KR" altLang="en-US" sz="1100" b="0" smtClean="0">
                <a:latin typeface="+mj-ea"/>
                <a:ea typeface="+mj-ea"/>
              </a:rPr>
              <a:t>가까운순</a:t>
            </a:r>
            <a:r>
              <a:rPr lang="en-US" altLang="ko-KR" sz="1100" b="0">
                <a:latin typeface="+mj-ea"/>
              </a:rPr>
              <a:t> · </a:t>
            </a:r>
            <a:r>
              <a:rPr lang="ko-KR" altLang="en-US" sz="1100" b="0" smtClean="0">
                <a:latin typeface="+mj-ea"/>
                <a:ea typeface="+mj-ea"/>
              </a:rPr>
              <a:t>가격낮은순</a:t>
            </a:r>
            <a:r>
              <a:rPr lang="en-US" altLang="ko-KR" sz="1100" b="0">
                <a:latin typeface="+mj-ea"/>
              </a:rPr>
              <a:t> · </a:t>
            </a:r>
            <a:r>
              <a:rPr lang="ko-KR" altLang="en-US" sz="1100" b="0" smtClean="0">
                <a:latin typeface="+mj-ea"/>
                <a:ea typeface="+mj-ea"/>
              </a:rPr>
              <a:t>가격높은순 선택</a:t>
            </a:r>
            <a:r>
              <a:rPr lang="en-US" altLang="ko-KR" sz="1100" b="0" smtClean="0">
                <a:latin typeface="+mj-ea"/>
                <a:ea typeface="+mj-ea"/>
              </a:rPr>
              <a:t>]</a:t>
            </a:r>
          </a:p>
        </p:txBody>
      </p:sp>
      <p:cxnSp>
        <p:nvCxnSpPr>
          <p:cNvPr id="15" name="직선 화살표 연결선 14"/>
          <p:cNvCxnSpPr>
            <a:stCxn id="84" idx="2"/>
            <a:endCxn id="111" idx="0"/>
          </p:cNvCxnSpPr>
          <p:nvPr/>
        </p:nvCxnSpPr>
        <p:spPr>
          <a:xfrm>
            <a:off x="4963538" y="3270631"/>
            <a:ext cx="7360" cy="1378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62102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487568"/>
              </p:ext>
            </p:extLst>
          </p:nvPr>
        </p:nvGraphicFramePr>
        <p:xfrm>
          <a:off x="279524" y="1720766"/>
          <a:ext cx="9359900" cy="46848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35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고객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36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sz="1100" smtClean="0"/>
              <a:t>Task Flow Chart</a:t>
            </a:r>
            <a:endParaRPr lang="ko-KR" altLang="en-US" sz="110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4339775" y="2157711"/>
            <a:ext cx="1226449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검색 시작</a:t>
            </a:r>
            <a:endParaRPr kumimoji="0" lang="ko-KR" altLang="en-US" sz="1100" b="0" ker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E357A931-D578-4576-9343-DED46D7ED559}"/>
              </a:ext>
            </a:extLst>
          </p:cNvPr>
          <p:cNvCxnSpPr>
            <a:cxnSpLocks/>
            <a:stCxn id="5" idx="2"/>
            <a:endCxn id="99" idx="0"/>
          </p:cNvCxnSpPr>
          <p:nvPr/>
        </p:nvCxnSpPr>
        <p:spPr>
          <a:xfrm rot="16200000" flipH="1">
            <a:off x="4737993" y="2668947"/>
            <a:ext cx="432048" cy="203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374063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옷빌리지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글 조회 및 등록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SubFow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2.2.2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SubFlow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9" name="순서도: 처리 98"/>
          <p:cNvSpPr/>
          <p:nvPr/>
        </p:nvSpPr>
        <p:spPr>
          <a:xfrm>
            <a:off x="4343846" y="2885989"/>
            <a:ext cx="1222378" cy="254979"/>
          </a:xfrm>
          <a:prstGeom prst="flowChartProcess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1100" b="0" smtClean="0">
                <a:solidFill>
                  <a:srgbClr val="000000"/>
                </a:solidFill>
                <a:latin typeface="+mn-ea"/>
              </a:rPr>
              <a:t>1. </a:t>
            </a:r>
            <a:r>
              <a:rPr lang="ko-KR" altLang="en-US" sz="1100" b="0" err="1" smtClean="0">
                <a:solidFill>
                  <a:srgbClr val="000000"/>
                </a:solidFill>
                <a:latin typeface="+mn-ea"/>
              </a:rPr>
              <a:t>메인화면</a:t>
            </a:r>
            <a:endParaRPr lang="ko-KR" altLang="en-US" sz="1100" b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23" name="순서도: 수행의 시작/종료 122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4335704" y="4348023"/>
            <a:ext cx="1226449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검색 종료</a:t>
            </a:r>
            <a:endParaRPr kumimoji="0" lang="ko-KR" altLang="en-US" sz="1100" b="0" ker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0" name="직선 화살표 연결선 9"/>
          <p:cNvCxnSpPr>
            <a:stCxn id="99" idx="2"/>
            <a:endCxn id="123" idx="0"/>
          </p:cNvCxnSpPr>
          <p:nvPr/>
        </p:nvCxnSpPr>
        <p:spPr>
          <a:xfrm flipH="1">
            <a:off x="4948929" y="3140968"/>
            <a:ext cx="6106" cy="1207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99" idx="2"/>
            <a:endCxn id="99" idx="3"/>
          </p:cNvCxnSpPr>
          <p:nvPr/>
        </p:nvCxnSpPr>
        <p:spPr>
          <a:xfrm rot="5400000" flipH="1" flipV="1">
            <a:off x="5196884" y="2771629"/>
            <a:ext cx="127489" cy="611189"/>
          </a:xfrm>
          <a:prstGeom prst="bentConnector4">
            <a:avLst>
              <a:gd name="adj1" fmla="val -179310"/>
              <a:gd name="adj2" fmla="val 1374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57876" y="3114967"/>
            <a:ext cx="18449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0" smtClean="0">
                <a:latin typeface="+mj-ea"/>
                <a:ea typeface="+mj-ea"/>
              </a:rPr>
              <a:t>[</a:t>
            </a:r>
            <a:r>
              <a:rPr lang="ko-KR" altLang="en-US" sz="1100" b="0" smtClean="0">
                <a:latin typeface="+mj-ea"/>
                <a:ea typeface="+mj-ea"/>
              </a:rPr>
              <a:t>검색</a:t>
            </a:r>
            <a:r>
              <a:rPr lang="en-US" altLang="ko-KR" sz="1100" b="0" smtClean="0">
                <a:latin typeface="+mj-ea"/>
                <a:ea typeface="+mj-ea"/>
              </a:rPr>
              <a:t>]</a:t>
            </a:r>
            <a:endParaRPr lang="ko-KR" altLang="en-US" sz="1100" b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952991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335760"/>
              </p:ext>
            </p:extLst>
          </p:nvPr>
        </p:nvGraphicFramePr>
        <p:xfrm>
          <a:off x="279523" y="1664800"/>
          <a:ext cx="9359900" cy="46848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35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고객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36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sz="1100" smtClean="0"/>
              <a:t>Task Flow Chart</a:t>
            </a:r>
            <a:endParaRPr lang="ko-KR" altLang="en-US" sz="110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4210267" y="2157710"/>
            <a:ext cx="1477321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판매 및 공유글 작성 시작</a:t>
            </a:r>
            <a:endParaRPr kumimoji="0" lang="ko-KR" altLang="en-US" sz="1100" b="0" ker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E357A931-D578-4576-9343-DED46D7ED559}"/>
              </a:ext>
            </a:extLst>
          </p:cNvPr>
          <p:cNvCxnSpPr>
            <a:cxnSpLocks/>
            <a:stCxn id="5" idx="2"/>
            <a:endCxn id="99" idx="0"/>
          </p:cNvCxnSpPr>
          <p:nvPr/>
        </p:nvCxnSpPr>
        <p:spPr>
          <a:xfrm rot="16200000" flipH="1">
            <a:off x="4737993" y="2668947"/>
            <a:ext cx="432048" cy="203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03850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옷빌리지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글 조회 및 등록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SubFow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2.2.3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SubFlow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판매 및 공유글 작성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9" name="순서도: 처리 98"/>
          <p:cNvSpPr/>
          <p:nvPr/>
        </p:nvSpPr>
        <p:spPr>
          <a:xfrm>
            <a:off x="4339774" y="2885989"/>
            <a:ext cx="1222378" cy="254979"/>
          </a:xfrm>
          <a:prstGeom prst="flowChartProcess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1100" b="0" smtClean="0">
                <a:solidFill>
                  <a:srgbClr val="000000"/>
                </a:solidFill>
                <a:latin typeface="+mn-ea"/>
              </a:rPr>
              <a:t>1. </a:t>
            </a:r>
            <a:r>
              <a:rPr lang="ko-KR" altLang="en-US" sz="1100" b="0" smtClean="0">
                <a:solidFill>
                  <a:srgbClr val="000000"/>
                </a:solidFill>
                <a:latin typeface="+mn-ea"/>
              </a:rPr>
              <a:t>메인화면</a:t>
            </a:r>
          </a:p>
        </p:txBody>
      </p:sp>
      <p:sp>
        <p:nvSpPr>
          <p:cNvPr id="123" name="순서도: 수행의 시작/종료 122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4346249" y="5955932"/>
            <a:ext cx="1226449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판매 및 공유글 작성 종료</a:t>
            </a:r>
            <a:endParaRPr kumimoji="0" lang="ko-KR" altLang="en-US" sz="1100" b="0" ker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4959474" y="5207231"/>
            <a:ext cx="2035" cy="73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순서도: 처리 13"/>
          <p:cNvSpPr/>
          <p:nvPr/>
        </p:nvSpPr>
        <p:spPr>
          <a:xfrm>
            <a:off x="4210266" y="4952252"/>
            <a:ext cx="1477321" cy="254979"/>
          </a:xfrm>
          <a:prstGeom prst="flowChartProcess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1100" b="0" smtClean="0">
                <a:solidFill>
                  <a:srgbClr val="000000"/>
                </a:solidFill>
                <a:latin typeface="+mn-ea"/>
              </a:rPr>
              <a:t>3. </a:t>
            </a:r>
            <a:r>
              <a:rPr lang="ko-KR" altLang="en-US" sz="1100" b="0" smtClean="0">
                <a:solidFill>
                  <a:srgbClr val="000000"/>
                </a:solidFill>
                <a:latin typeface="+mn-ea"/>
              </a:rPr>
              <a:t>게시글 작성 화면</a:t>
            </a:r>
          </a:p>
        </p:txBody>
      </p:sp>
      <p:cxnSp>
        <p:nvCxnSpPr>
          <p:cNvPr id="8" name="꺾인 연결선 7"/>
          <p:cNvCxnSpPr>
            <a:stCxn id="14" idx="3"/>
            <a:endCxn id="99" idx="3"/>
          </p:cNvCxnSpPr>
          <p:nvPr/>
        </p:nvCxnSpPr>
        <p:spPr>
          <a:xfrm flipH="1" flipV="1">
            <a:off x="5562152" y="3013479"/>
            <a:ext cx="125435" cy="2066263"/>
          </a:xfrm>
          <a:prstGeom prst="bentConnector3">
            <a:avLst>
              <a:gd name="adj1" fmla="val -1822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21434" y="3990428"/>
            <a:ext cx="6157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0" smtClean="0">
                <a:latin typeface="+mj-ea"/>
                <a:ea typeface="+mj-ea"/>
              </a:rPr>
              <a:t>[</a:t>
            </a:r>
            <a:r>
              <a:rPr lang="ko-KR" altLang="en-US" sz="1100" b="0" smtClean="0">
                <a:latin typeface="+mj-ea"/>
                <a:ea typeface="+mj-ea"/>
              </a:rPr>
              <a:t>저장</a:t>
            </a:r>
            <a:r>
              <a:rPr lang="en-US" altLang="ko-KR" sz="1100" b="0" smtClean="0">
                <a:latin typeface="+mj-ea"/>
                <a:ea typeface="+mj-ea"/>
              </a:rPr>
              <a:t>]</a:t>
            </a:r>
            <a:endParaRPr lang="ko-KR" altLang="en-US" sz="1100" b="0" smtClean="0">
              <a:latin typeface="+mj-ea"/>
              <a:ea typeface="+mj-ea"/>
            </a:endParaRPr>
          </a:p>
        </p:txBody>
      </p:sp>
      <p:sp>
        <p:nvSpPr>
          <p:cNvPr id="22" name="AutoShape 59"/>
          <p:cNvSpPr>
            <a:spLocks noChangeArrowheads="1"/>
          </p:cNvSpPr>
          <p:nvPr/>
        </p:nvSpPr>
        <p:spPr bwMode="auto">
          <a:xfrm>
            <a:off x="4339774" y="4019615"/>
            <a:ext cx="1222379" cy="518991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2. </a:t>
            </a:r>
            <a:r>
              <a:rPr kumimoji="0" lang="ko-KR" altLang="en-US" sz="11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로그인 여부</a:t>
            </a:r>
          </a:p>
        </p:txBody>
      </p:sp>
      <p:cxnSp>
        <p:nvCxnSpPr>
          <p:cNvPr id="18" name="직선 화살표 연결선 17"/>
          <p:cNvCxnSpPr>
            <a:stCxn id="22" idx="2"/>
            <a:endCxn id="14" idx="0"/>
          </p:cNvCxnSpPr>
          <p:nvPr/>
        </p:nvCxnSpPr>
        <p:spPr>
          <a:xfrm flipH="1">
            <a:off x="4948927" y="4538606"/>
            <a:ext cx="2037" cy="41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99" idx="2"/>
            <a:endCxn id="22" idx="0"/>
          </p:cNvCxnSpPr>
          <p:nvPr/>
        </p:nvCxnSpPr>
        <p:spPr>
          <a:xfrm>
            <a:off x="4950963" y="3140968"/>
            <a:ext cx="1" cy="878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15106" y="4007212"/>
            <a:ext cx="4574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0" smtClean="0">
                <a:latin typeface="+mj-ea"/>
                <a:ea typeface="+mj-ea"/>
              </a:rPr>
              <a:t>N</a:t>
            </a:r>
            <a:endParaRPr lang="ko-KR" altLang="en-US" sz="1100" b="0" smtClean="0"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20187" y="4510712"/>
            <a:ext cx="4574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0" smtClean="0">
                <a:latin typeface="+mj-ea"/>
                <a:ea typeface="+mj-ea"/>
              </a:rPr>
              <a:t>Y</a:t>
            </a:r>
            <a:endParaRPr lang="ko-KR" altLang="en-US" sz="1100" b="0" smtClean="0">
              <a:latin typeface="+mj-ea"/>
              <a:ea typeface="+mj-ea"/>
            </a:endParaRPr>
          </a:p>
        </p:txBody>
      </p:sp>
      <p:sp>
        <p:nvSpPr>
          <p:cNvPr id="28" name="순서도: 종속 처리 27"/>
          <p:cNvSpPr/>
          <p:nvPr/>
        </p:nvSpPr>
        <p:spPr>
          <a:xfrm>
            <a:off x="1667713" y="4121233"/>
            <a:ext cx="1224136" cy="315754"/>
          </a:xfrm>
          <a:prstGeom prst="flowChartPredefined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1100" b="0" smtClean="0">
                <a:solidFill>
                  <a:srgbClr val="000000"/>
                </a:solidFill>
                <a:latin typeface="+mn-ea"/>
                <a:ea typeface="+mn-ea"/>
              </a:rPr>
              <a:t>2.1.1 </a:t>
            </a:r>
            <a:r>
              <a:rPr lang="ko-KR" altLang="en-US" sz="1100" b="0" smtClean="0">
                <a:solidFill>
                  <a:srgbClr val="000000"/>
                </a:solidFill>
                <a:latin typeface="+mn-ea"/>
                <a:ea typeface="+mn-ea"/>
              </a:rPr>
              <a:t>로그인</a:t>
            </a:r>
            <a:endParaRPr lang="ko-KR" altLang="en-US" sz="1100" b="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4" name="직선 화살표 연결선 3"/>
          <p:cNvCxnSpPr>
            <a:stCxn id="28" idx="3"/>
            <a:endCxn id="22" idx="1"/>
          </p:cNvCxnSpPr>
          <p:nvPr/>
        </p:nvCxnSpPr>
        <p:spPr>
          <a:xfrm>
            <a:off x="2891849" y="4279110"/>
            <a:ext cx="144792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83734" y="3441397"/>
            <a:ext cx="11672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0" smtClean="0">
                <a:latin typeface="+mj-ea"/>
                <a:ea typeface="+mj-ea"/>
              </a:rPr>
              <a:t>[</a:t>
            </a:r>
            <a:r>
              <a:rPr lang="ko-KR" altLang="en-US" sz="1100" b="0" smtClean="0">
                <a:latin typeface="+mj-ea"/>
                <a:ea typeface="+mj-ea"/>
              </a:rPr>
              <a:t>판매버튼 클릭</a:t>
            </a:r>
            <a:r>
              <a:rPr lang="en-US" altLang="ko-KR" sz="1100" b="0" smtClean="0">
                <a:latin typeface="+mj-ea"/>
                <a:ea typeface="+mj-ea"/>
              </a:rPr>
              <a:t>]</a:t>
            </a:r>
            <a:endParaRPr lang="ko-KR" altLang="en-US" sz="1100" b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2084481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맑은 고딕/Arial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wrap="square" anchor="ctr">
        <a:noAutofit/>
      </a:bodyPr>
      <a:lstStyle>
        <a:defPPr marL="177800" indent="-177800">
          <a:lnSpc>
            <a:spcPct val="90000"/>
          </a:lnSpc>
          <a:spcBef>
            <a:spcPct val="50000"/>
          </a:spcBef>
          <a:buFont typeface="+mj-lt"/>
          <a:buAutoNum type="arabicPeriod"/>
          <a:defRPr sz="1200" dirty="0" smtClean="0">
            <a:solidFill>
              <a:srgbClr val="000000"/>
            </a:solidFill>
            <a:latin typeface="+mn-ea"/>
            <a:ea typeface="+mn-ea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62401</TotalTime>
  <Words>1314</Words>
  <Application>Microsoft Office PowerPoint</Application>
  <PresentationFormat>A4 용지(210x297mm)</PresentationFormat>
  <Paragraphs>546</Paragraphs>
  <Slides>21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굴림</vt:lpstr>
      <vt:lpstr>Malgun Gothic</vt:lpstr>
      <vt:lpstr>Malgun Gothic</vt:lpstr>
      <vt:lpstr>Arial</vt:lpstr>
      <vt:lpstr>Wingdings</vt:lpstr>
      <vt:lpstr>Office 테마</vt:lpstr>
      <vt:lpstr>태스크 플로우</vt:lpstr>
      <vt:lpstr>구조도(사이트맵)</vt:lpstr>
      <vt:lpstr>태스크 플로우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(산출물) Flow Chart 작성 범례 </vt:lpstr>
    </vt:vector>
  </TitlesOfParts>
  <Company>DKS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Yoon Sung Han</dc:creator>
  <cp:lastModifiedBy>mypc</cp:lastModifiedBy>
  <cp:revision>5790</cp:revision>
  <dcterms:created xsi:type="dcterms:W3CDTF">2007-10-15T08:30:37Z</dcterms:created>
  <dcterms:modified xsi:type="dcterms:W3CDTF">2023-08-17T04:54:57Z</dcterms:modified>
</cp:coreProperties>
</file>