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71" r:id="rId6"/>
    <p:sldId id="262" r:id="rId7"/>
    <p:sldId id="265" r:id="rId8"/>
    <p:sldId id="260" r:id="rId9"/>
    <p:sldId id="261" r:id="rId10"/>
    <p:sldId id="267" r:id="rId11"/>
    <p:sldId id="269" r:id="rId12"/>
    <p:sldId id="266" r:id="rId13"/>
    <p:sldId id="25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E04C6-0B66-B122-220F-24CB9F46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EDD2D-F011-072B-958D-5DD929EC3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B6D7-7D65-8FD0-F288-D3A19298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E9EEC-E1B3-B7BF-0C10-0A1D8374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75868-FE02-46A2-603D-F0E4E9CF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03726-BB4D-2D94-1DEA-BCB4CA99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3987C-943D-F2F9-7844-40488361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A4E3B-8DDD-E056-11B4-E2BEA2D4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8122E-0A29-45F0-9B20-EC41F5B3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123F5-1B02-BED8-C7F9-4C07D78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0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E79A71-7611-B138-B087-8822DDD77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2E657-EE99-7B7C-FB2F-170BF442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6FA4D-5621-2D6B-0AF7-5C79E587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8CE49-5A48-C6CC-30D4-C5C2E77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C7421-5B44-EE62-266E-8406558A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8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1E07E-58BB-00F1-8C96-756D836A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65535-AE0A-03E6-340B-BD9E85EE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5E38C-42DE-16D3-22C5-08EDF330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9B909-B886-2200-FECC-43CA8A1C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307BC-98BA-83F1-0361-C63DA169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3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78697-BFC9-6B5B-4C53-E8E1A399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2A406F-E93D-55AD-CB0E-57A74126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A81E4-44BE-B07E-A682-E1E5333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DB231-BE05-212E-6CD9-91999173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303E0-CC48-4A5E-CE98-A01C4A05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4F4B1-4C92-12E7-A58A-EE0D02A0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F016A-89ED-1B02-A44B-73DE29478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AA2A33-BEF3-D895-A6FC-64A249F66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287DC-A44D-96DE-FA09-28F0B97D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9D241-B41B-05D1-0C07-1D850C02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7F547-5A78-13EE-83B7-40C283C9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8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4C49E-17F3-CC36-44DA-2A9BCB13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39ED7-A879-D205-65FE-80CDA323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BA572-B09D-F6AE-1A95-0279BC6BC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70D7AA-862C-428C-37A7-743CF9E1F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A95E46-B652-BB36-F786-8288E4D88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AFAFCE-770C-B2A4-1CB9-8A5DF5A5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7E5F1-9E3B-3AE3-2A87-8B642D96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015BC-D307-B74F-AC7D-A3E87EAA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2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F0069-B243-CDF5-0F14-4C1C4C55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CDD693-4C6E-2AAB-129F-9EB6FE31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A73B1-58D7-B760-D7B8-0384698C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26C54-945E-F678-F3A9-AEBD67E7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0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CBAD6-3FE8-BBFE-4D21-ACA0324E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5374BF-0AA7-D901-AB90-881FC24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AC60DB-C7C2-0D38-4221-A8196887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1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0B8F-347A-D3CF-8BE1-6D3587AE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27E61-9B7C-0DC3-87BA-70DC6CAB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45C3D-652F-F4E3-818F-3A6220A58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1C8E6-5352-A52C-4092-19238A87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E35D4-E397-BFA4-8EBD-73B6F029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3D779-6F97-C691-B5A0-9626EF28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7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8616-7E82-65DC-D3C6-6394EFA3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7884B-9BD3-6DB5-C351-4DF317E10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BAAAD-2174-0E1D-883B-AF2EB47F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CFAEB-72FD-CC8D-D541-4FA33191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67E0B-30ED-FBDE-8E9F-8B808BDC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F9B3D-0774-BF93-2F5B-300A35DF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5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FCE424-E3A3-440C-1538-F00B33D9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19E31-E9E4-F689-F2FF-AFF352FD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B9EF4-7DA2-2D6C-FF4E-842183480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4E31-2C57-4681-9DFA-311E12ABA0C0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A50ED-CEC1-8773-A7CC-4E612ED6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9FEA5-BAE4-899A-B5FB-CBA372302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6C39-8296-45C6-BF0D-9EAF9DCE3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3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post.naver.com/viewer/postView.naver?volumeNo=18208281&amp;memberNo=415153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mag.com/egs-ags-and-supercritical-geothermal-systems-whats-the-differenc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Scheme-1-Outline-of-the-different-ways-of-obtaining-geothermal-energy-depending-on-the_fig5_28647854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chopen.com/chapters/44719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ium.kr/tech-industry-geothermalenergy-climatetech-fervoenergy-nevada-projectred-eg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2D840-8073-5A13-8582-B6927554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9</a:t>
            </a:r>
            <a:r>
              <a:rPr lang="ko-KR" altLang="en-US" sz="6600" b="1" dirty="0"/>
              <a:t>월 </a:t>
            </a:r>
            <a:r>
              <a:rPr lang="en-US" altLang="ko-KR" sz="6600" b="1" dirty="0"/>
              <a:t>14</a:t>
            </a:r>
            <a:r>
              <a:rPr lang="ko-KR" altLang="en-US" sz="6600" b="1" dirty="0"/>
              <a:t>일 </a:t>
            </a:r>
            <a:r>
              <a:rPr lang="ko-KR" altLang="en-US" sz="6600" b="1" dirty="0" err="1"/>
              <a:t>랩미팅</a:t>
            </a:r>
            <a:endParaRPr lang="ko-KR" altLang="en-US" sz="6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44961F-AC39-3E43-4460-9AE924BF4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202021464 </a:t>
            </a:r>
            <a:r>
              <a:rPr lang="ko-KR" altLang="en-US" dirty="0"/>
              <a:t>김유진</a:t>
            </a:r>
          </a:p>
        </p:txBody>
      </p:sp>
    </p:spTree>
    <p:extLst>
      <p:ext uri="{BB962C8B-B14F-4D97-AF65-F5344CB8AC3E}">
        <p14:creationId xmlns:p14="http://schemas.microsoft.com/office/powerpoint/2010/main" val="219505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7A7D2-5F15-B7E7-186A-533B203A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b="1" i="0" dirty="0">
                <a:solidFill>
                  <a:srgbClr val="000000"/>
                </a:solidFill>
                <a:effectLst/>
                <a:ea typeface="나눔고딕" panose="020D0604000000000000" pitchFamily="50" charset="-127"/>
              </a:rPr>
              <a:t> ECO2G</a:t>
            </a:r>
            <a:endParaRPr lang="ko-KR" altLang="en-US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CCC-48BB-BA5A-0EC4-7D0C014141D9}"/>
              </a:ext>
            </a:extLst>
          </p:cNvPr>
          <p:cNvSpPr txBox="1"/>
          <p:nvPr/>
        </p:nvSpPr>
        <p:spPr>
          <a:xfrm>
            <a:off x="0" y="6171825"/>
            <a:ext cx="9496425" cy="642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이산화탄소를 이용한 지열 발전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2"/>
              </a:rPr>
              <a:t>https://post.naver.com/viewer/postView.naver?volumeNo=18208281&amp;memberNo=41515312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6E1755-DC98-F0C1-C624-FCD691AD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46" y="1562100"/>
            <a:ext cx="565226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46AA5-41F6-B57D-6091-2CC06634A19E}"/>
              </a:ext>
            </a:extLst>
          </p:cNvPr>
          <p:cNvSpPr txBox="1"/>
          <p:nvPr/>
        </p:nvSpPr>
        <p:spPr>
          <a:xfrm>
            <a:off x="3181349" y="2705725"/>
            <a:ext cx="5829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361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527F-8707-A883-A37F-8B70080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/>
              <a:t>Geothermal Energy</a:t>
            </a:r>
            <a:endParaRPr lang="ko-KR" altLang="en-US" sz="6000" b="1" dirty="0"/>
          </a:p>
        </p:txBody>
      </p:sp>
      <p:pic>
        <p:nvPicPr>
          <p:cNvPr id="7170" name="Picture 2" descr="advertisement">
            <a:extLst>
              <a:ext uri="{FF2B5EF4-FFF2-40B4-BE49-F238E27FC236}">
                <a16:creationId xmlns:a16="http://schemas.microsoft.com/office/drawing/2014/main" id="{F513FAA7-8A07-FBE0-A1BA-1A0E75506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2370" r="2002" b="3012"/>
          <a:stretch/>
        </p:blipFill>
        <p:spPr bwMode="auto">
          <a:xfrm>
            <a:off x="2348948" y="1560444"/>
            <a:ext cx="7494104" cy="51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F1602-8FAA-97D6-4010-566B328B94B3}"/>
              </a:ext>
            </a:extLst>
          </p:cNvPr>
          <p:cNvSpPr txBox="1"/>
          <p:nvPr/>
        </p:nvSpPr>
        <p:spPr>
          <a:xfrm>
            <a:off x="2406098" y="6600051"/>
            <a:ext cx="7381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https://www.powermag.com/egs-ags-and-supercritical-geothermal-systems-whats-the-difference/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18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F9794-0013-5554-6DAD-C1E83146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8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/>
              <a:t>EGS</a:t>
            </a:r>
            <a:endParaRPr lang="ko-KR" altLang="en-US" sz="6000" b="1" dirty="0"/>
          </a:p>
        </p:txBody>
      </p:sp>
      <p:pic>
        <p:nvPicPr>
          <p:cNvPr id="3076" name="Picture 4" descr="Scheme 1. Outline of the different ways of obtaining geothermal energy depending on the depth from which it is obtained, and the purposes for which it can be used [1].">
            <a:extLst>
              <a:ext uri="{FF2B5EF4-FFF2-40B4-BE49-F238E27FC236}">
                <a16:creationId xmlns:a16="http://schemas.microsoft.com/office/drawing/2014/main" id="{89DEFA15-1A46-AFCA-AB17-0BB8360FC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39" y="0"/>
            <a:ext cx="7173119" cy="643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1050C8-7485-FBBB-A36A-CA0A8A0F7646}"/>
              </a:ext>
            </a:extLst>
          </p:cNvPr>
          <p:cNvSpPr txBox="1"/>
          <p:nvPr/>
        </p:nvSpPr>
        <p:spPr>
          <a:xfrm>
            <a:off x="-1" y="64651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https://www.researchgate.net/figure/Scheme-1-Outline-of-the-different-ways-of-obtaining-geothermal-energy-depending-on-the_fig5_286478543</a:t>
            </a:r>
            <a:r>
              <a:rPr lang="ko-KR" altLang="en-US" sz="12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8354E-4777-A903-5A9F-AE454C92D428}"/>
              </a:ext>
            </a:extLst>
          </p:cNvPr>
          <p:cNvSpPr txBox="1"/>
          <p:nvPr/>
        </p:nvSpPr>
        <p:spPr>
          <a:xfrm>
            <a:off x="100010" y="-51472"/>
            <a:ext cx="45005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Geothermal</a:t>
            </a:r>
          </a:p>
          <a:p>
            <a:r>
              <a:rPr lang="en-US" altLang="ko-KR" sz="6000" b="1" dirty="0"/>
              <a:t>Energy</a:t>
            </a:r>
          </a:p>
          <a:p>
            <a:r>
              <a:rPr lang="en-US" altLang="ko-KR" sz="6000" b="1" dirty="0"/>
              <a:t>Depth </a:t>
            </a:r>
          </a:p>
          <a:p>
            <a:r>
              <a:rPr lang="en-US" altLang="ko-KR" sz="6000" b="1" dirty="0"/>
              <a:t>Type 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397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51507-3D6C-43F9-244D-7A39A73C3004}"/>
              </a:ext>
            </a:extLst>
          </p:cNvPr>
          <p:cNvSpPr txBox="1"/>
          <p:nvPr/>
        </p:nvSpPr>
        <p:spPr>
          <a:xfrm>
            <a:off x="428625" y="135969"/>
            <a:ext cx="1122045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지열에너지 매개체</a:t>
            </a:r>
            <a:r>
              <a:rPr lang="ko-KR" altLang="en-US" sz="2400" b="1" dirty="0"/>
              <a:t>에 따른 지열에너지의 분류 </a:t>
            </a:r>
            <a:endParaRPr lang="en-US" altLang="ko-KR" sz="2400" b="1" dirty="0"/>
          </a:p>
          <a:p>
            <a:r>
              <a:rPr lang="ko-KR" altLang="en-US" sz="2400" dirty="0"/>
              <a:t> 지하수 없이 암석</a:t>
            </a:r>
            <a:r>
              <a:rPr lang="en-US" altLang="ko-KR" sz="2400" dirty="0"/>
              <a:t>(</a:t>
            </a:r>
            <a:r>
              <a:rPr lang="ko-KR" altLang="en-US" sz="2400" dirty="0"/>
              <a:t>또는 암반</a:t>
            </a:r>
            <a:r>
              <a:rPr lang="en-US" altLang="ko-KR" sz="2400" dirty="0"/>
              <a:t>) </a:t>
            </a:r>
            <a:r>
              <a:rPr lang="ko-KR" altLang="en-US" sz="2400" dirty="0"/>
              <a:t>자체가 지열을 저장하고 있는 경우 </a:t>
            </a:r>
            <a:endParaRPr lang="en-US" altLang="ko-KR" sz="2400" dirty="0"/>
          </a:p>
          <a:p>
            <a:r>
              <a:rPr lang="ko-KR" altLang="en-US" sz="2400" dirty="0"/>
              <a:t> 지열을 통해 가열된 증기를 이용하는 경우 </a:t>
            </a:r>
            <a:endParaRPr lang="en-US" altLang="ko-KR" sz="2400" dirty="0"/>
          </a:p>
          <a:p>
            <a:r>
              <a:rPr lang="ko-KR" altLang="en-US" sz="2400" dirty="0"/>
              <a:t> 지열을 통해 가열된 증기와 지하수를 이용하는 경우 </a:t>
            </a:r>
            <a:endParaRPr lang="en-US" altLang="ko-KR" sz="2400" dirty="0"/>
          </a:p>
          <a:p>
            <a:r>
              <a:rPr lang="ko-KR" altLang="en-US" sz="2400" dirty="0"/>
              <a:t> 지열을 통해 가열된 지하수를 이용하는 경우 </a:t>
            </a:r>
            <a:endParaRPr lang="en-US" altLang="ko-KR" sz="2400" dirty="0"/>
          </a:p>
          <a:p>
            <a:endParaRPr lang="en-US" altLang="ko-KR" sz="2400" b="1" dirty="0"/>
          </a:p>
          <a:p>
            <a:r>
              <a:rPr lang="ko-KR" altLang="en-US" sz="2800" b="1" dirty="0"/>
              <a:t>지질 조건</a:t>
            </a:r>
            <a:r>
              <a:rPr lang="ko-KR" altLang="en-US" sz="2400" b="1" dirty="0"/>
              <a:t>에 따른 지열에너지의 분류</a:t>
            </a:r>
            <a:endParaRPr lang="en-US" altLang="ko-KR" sz="2400" b="1" dirty="0"/>
          </a:p>
          <a:p>
            <a:r>
              <a:rPr lang="ko-KR" altLang="en-US" sz="2400" dirty="0"/>
              <a:t> 지열 </a:t>
            </a:r>
            <a:r>
              <a:rPr lang="ko-KR" altLang="en-US" sz="2400" dirty="0" err="1"/>
              <a:t>대수층</a:t>
            </a:r>
            <a:r>
              <a:rPr lang="en-US" altLang="ko-KR" sz="2400" dirty="0"/>
              <a:t>(geothermal aquifer) </a:t>
            </a:r>
          </a:p>
          <a:p>
            <a:r>
              <a:rPr lang="en-US" altLang="ko-KR" sz="2400" dirty="0"/>
              <a:t> </a:t>
            </a:r>
            <a:r>
              <a:rPr lang="ko-KR" altLang="en-US" sz="2400" dirty="0" err="1"/>
              <a:t>고지열</a:t>
            </a:r>
            <a:r>
              <a:rPr lang="ko-KR" altLang="en-US" sz="2400" dirty="0"/>
              <a:t> 시스템</a:t>
            </a:r>
            <a:r>
              <a:rPr lang="en-US" altLang="ko-KR" sz="2400" dirty="0"/>
              <a:t>(hyperthermal system) </a:t>
            </a:r>
          </a:p>
          <a:p>
            <a:r>
              <a:rPr lang="en-US" altLang="ko-KR" sz="2400" dirty="0"/>
              <a:t> </a:t>
            </a:r>
            <a:r>
              <a:rPr lang="ko-KR" altLang="en-US" sz="2400" dirty="0"/>
              <a:t>건조 암반 지열</a:t>
            </a:r>
            <a:r>
              <a:rPr lang="en-US" altLang="ko-KR" sz="2400" dirty="0"/>
              <a:t>(Geothermal Hot Dry Rock, </a:t>
            </a:r>
            <a:r>
              <a:rPr lang="ko-KR" altLang="en-US" sz="2400" dirty="0"/>
              <a:t>줄여서</a:t>
            </a:r>
            <a:r>
              <a:rPr lang="en-US" altLang="ko-KR" sz="2400" dirty="0"/>
              <a:t>HDR</a:t>
            </a:r>
            <a:r>
              <a:rPr lang="ko-KR" altLang="en-US" sz="2400" dirty="0" err="1"/>
              <a:t>로표현</a:t>
            </a:r>
            <a:r>
              <a:rPr lang="en-US" altLang="ko-KR" sz="2400" dirty="0"/>
              <a:t>) </a:t>
            </a:r>
          </a:p>
          <a:p>
            <a:r>
              <a:rPr lang="en-US" altLang="ko-KR" sz="2400" dirty="0"/>
              <a:t> </a:t>
            </a:r>
            <a:r>
              <a:rPr lang="ko-KR" altLang="en-US" sz="2400" dirty="0"/>
              <a:t>강화 지열 시스템</a:t>
            </a:r>
            <a:r>
              <a:rPr lang="en-US" altLang="ko-KR" sz="2400" dirty="0"/>
              <a:t>(Enhanced Geothermal System, </a:t>
            </a:r>
            <a:r>
              <a:rPr lang="ko-KR" altLang="en-US" sz="2400" dirty="0"/>
              <a:t>줄여서</a:t>
            </a:r>
            <a:r>
              <a:rPr lang="en-US" altLang="ko-KR" sz="2400" dirty="0"/>
              <a:t>EGS</a:t>
            </a:r>
            <a:r>
              <a:rPr lang="ko-KR" altLang="en-US" sz="2400" dirty="0" err="1"/>
              <a:t>로표현</a:t>
            </a:r>
            <a:r>
              <a:rPr lang="en-US" altLang="ko-KR" sz="2400" dirty="0"/>
              <a:t>) </a:t>
            </a:r>
          </a:p>
          <a:p>
            <a:endParaRPr lang="en-US" altLang="ko-KR" sz="2400" dirty="0"/>
          </a:p>
          <a:p>
            <a:r>
              <a:rPr lang="ko-KR" altLang="en-US" sz="2800" b="1" dirty="0"/>
              <a:t>사용 조건</a:t>
            </a:r>
            <a:r>
              <a:rPr lang="ko-KR" altLang="en-US" sz="2400" b="1" dirty="0"/>
              <a:t>에 따른 지열에너지의 분류 </a:t>
            </a:r>
            <a:endParaRPr lang="en-US" altLang="ko-KR" sz="2400" b="1" dirty="0"/>
          </a:p>
          <a:p>
            <a:r>
              <a:rPr lang="ko-KR" altLang="en-US" sz="2400" dirty="0"/>
              <a:t> 천부 지열의 직접적 이용 </a:t>
            </a:r>
            <a:endParaRPr lang="en-US" altLang="ko-KR" sz="2400" dirty="0"/>
          </a:p>
          <a:p>
            <a:r>
              <a:rPr lang="ko-KR" altLang="en-US" sz="2400" dirty="0"/>
              <a:t> 지열을 이용한 발전 </a:t>
            </a:r>
            <a:endParaRPr lang="en-US" altLang="ko-KR" sz="2400" dirty="0"/>
          </a:p>
          <a:p>
            <a:r>
              <a:rPr lang="ko-KR" altLang="en-US" sz="2400" dirty="0"/>
              <a:t> 온도 범위와 지열 발전 종류의 관계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9AD99-D03E-31A6-482B-B322CCE452BF}"/>
              </a:ext>
            </a:extLst>
          </p:cNvPr>
          <p:cNvSpPr txBox="1"/>
          <p:nvPr/>
        </p:nvSpPr>
        <p:spPr>
          <a:xfrm>
            <a:off x="5705475" y="4629150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지열원에는 다음과 같이 크게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종류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spcBef>
                <a:spcPts val="1200"/>
              </a:spcBef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건성 수증기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(dry steam)</a:t>
            </a:r>
          </a:p>
          <a:p>
            <a:pPr>
              <a:spcBef>
                <a:spcPts val="1200"/>
              </a:spcBef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습성 수증기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(wet steam)</a:t>
            </a:r>
          </a:p>
          <a:p>
            <a:pPr>
              <a:spcBef>
                <a:spcPts val="1200"/>
              </a:spcBef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③ 고온 해수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(hot brine)</a:t>
            </a:r>
          </a:p>
          <a:p>
            <a:pPr>
              <a:spcBef>
                <a:spcPts val="1200"/>
              </a:spcBef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④ 고온 암석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(hot rock)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7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CA974-4508-0EAF-721D-62BC35DA0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9" y="152400"/>
            <a:ext cx="11526982" cy="6553200"/>
          </a:xfrm>
        </p:spPr>
        <p:txBody>
          <a:bodyPr>
            <a:noAutofit/>
          </a:bodyPr>
          <a:lstStyle/>
          <a:p>
            <a:pPr algn="l"/>
            <a:r>
              <a:rPr lang="en-US" altLang="ko-KR" sz="19900" b="1" dirty="0">
                <a:latin typeface="Abadi" panose="020B0604020104020204" pitchFamily="34" charset="0"/>
                <a:ea typeface="HancomEQN" panose="02000000000000000000" pitchFamily="2" charset="-127"/>
              </a:rPr>
              <a:t>EGS</a:t>
            </a:r>
            <a:br>
              <a:rPr lang="en-US" altLang="ko-KR" sz="9600" b="1" dirty="0">
                <a:latin typeface="Abadi" panose="020B0604020104020204" pitchFamily="34" charset="0"/>
                <a:ea typeface="HancomEQN" panose="02000000000000000000" pitchFamily="2" charset="-127"/>
              </a:rPr>
            </a:br>
            <a:r>
              <a:rPr lang="en-US" altLang="ko-KR" sz="9600" dirty="0">
                <a:latin typeface="Abadi" panose="020B0604020104020204" pitchFamily="34" charset="0"/>
                <a:ea typeface="HancomEQN" panose="02000000000000000000" pitchFamily="2" charset="-127"/>
              </a:rPr>
              <a:t>Enhanced</a:t>
            </a:r>
            <a:br>
              <a:rPr lang="en-US" altLang="ko-KR" sz="9600" dirty="0">
                <a:latin typeface="Abadi" panose="020B0604020104020204" pitchFamily="34" charset="0"/>
                <a:ea typeface="HancomEQN" panose="02000000000000000000" pitchFamily="2" charset="-127"/>
              </a:rPr>
            </a:br>
            <a:r>
              <a:rPr lang="en-US" altLang="ko-KR" sz="9600" dirty="0">
                <a:latin typeface="Abadi" panose="020B0604020104020204" pitchFamily="34" charset="0"/>
                <a:ea typeface="HancomEQN" panose="02000000000000000000" pitchFamily="2" charset="-127"/>
              </a:rPr>
              <a:t>Geothermal</a:t>
            </a:r>
            <a:br>
              <a:rPr lang="en-US" altLang="ko-KR" sz="9600" dirty="0">
                <a:latin typeface="Abadi" panose="020B0604020104020204" pitchFamily="34" charset="0"/>
                <a:ea typeface="HancomEQN" panose="02000000000000000000" pitchFamily="2" charset="-127"/>
              </a:rPr>
            </a:br>
            <a:r>
              <a:rPr lang="en-US" altLang="ko-KR" sz="9600" dirty="0">
                <a:latin typeface="Abadi" panose="020B0604020104020204" pitchFamily="34" charset="0"/>
                <a:ea typeface="HancomEQN" panose="02000000000000000000" pitchFamily="2" charset="-127"/>
              </a:rPr>
              <a:t>System</a:t>
            </a:r>
            <a:endParaRPr lang="ko-KR" altLang="en-US" sz="9600" dirty="0">
              <a:latin typeface="Abadi" panose="020B0604020104020204" pitchFamily="34" charset="0"/>
              <a:ea typeface="HancomEQN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41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F9794-0013-5554-6DAD-C1E83146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EB2B6-EF0A-C138-D49D-4111C69C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Geothermal Energy</a:t>
            </a:r>
          </a:p>
          <a:p>
            <a:pPr marL="0" indent="0">
              <a:buNone/>
            </a:pPr>
            <a:r>
              <a:rPr lang="en-US" altLang="ko-KR" dirty="0"/>
              <a:t>Geothermal Energy Type</a:t>
            </a:r>
          </a:p>
          <a:p>
            <a:pPr marL="0" indent="0">
              <a:buNone/>
            </a:pPr>
            <a:r>
              <a:rPr lang="en-US" altLang="ko-KR" dirty="0"/>
              <a:t>EGS</a:t>
            </a:r>
          </a:p>
          <a:p>
            <a:pPr marL="0" indent="0">
              <a:buNone/>
            </a:pPr>
            <a:r>
              <a:rPr lang="en-US" altLang="ko-KR" dirty="0"/>
              <a:t>How Work : EGS</a:t>
            </a:r>
          </a:p>
          <a:p>
            <a:pPr marL="0" indent="0">
              <a:buNone/>
            </a:pPr>
            <a:r>
              <a:rPr lang="en-US" altLang="ko-KR" dirty="0"/>
              <a:t>HDR vs EGS</a:t>
            </a:r>
          </a:p>
          <a:p>
            <a:pPr marL="0" indent="0">
              <a:buNone/>
            </a:pPr>
            <a:r>
              <a:rPr lang="en-US" altLang="ko-KR" dirty="0"/>
              <a:t>EGS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CPG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16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527F-8707-A883-A37F-8B70080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/>
              <a:t>Geothermal Energy</a:t>
            </a:r>
            <a:endParaRPr lang="ko-KR" altLang="en-US" sz="6000" b="1" dirty="0"/>
          </a:p>
        </p:txBody>
      </p:sp>
      <p:pic>
        <p:nvPicPr>
          <p:cNvPr id="1026" name="Picture 2" descr="What Is Geothermal Energy? Types and Advantages. Why should we care about Geothermal Power Plant?">
            <a:extLst>
              <a:ext uri="{FF2B5EF4-FFF2-40B4-BE49-F238E27FC236}">
                <a16:creationId xmlns:a16="http://schemas.microsoft.com/office/drawing/2014/main" id="{2F2BE757-C163-E4BB-E5B5-493F98DE3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5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C0B9-7067-2DAB-7180-37317F8E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Geothermal Energy Type</a:t>
            </a:r>
            <a:endParaRPr lang="ko-KR" altLang="en-US" sz="5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13A78-AE14-2F40-5207-001242E8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1676400"/>
            <a:ext cx="10963273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200" b="1" dirty="0"/>
              <a:t>지질 조건</a:t>
            </a:r>
            <a:endParaRPr lang="en-US" altLang="ko-KR" sz="3200" b="1" dirty="0"/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r>
              <a:rPr lang="ko-KR" altLang="en-US" sz="2400" dirty="0"/>
              <a:t>지열 </a:t>
            </a:r>
            <a:r>
              <a:rPr lang="ko-KR" altLang="en-US" sz="2400" dirty="0" err="1"/>
              <a:t>대수층</a:t>
            </a:r>
            <a:r>
              <a:rPr lang="en-US" altLang="ko-KR" sz="2400" dirty="0"/>
              <a:t>(geothermal aquifer)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고지열</a:t>
            </a:r>
            <a:r>
              <a:rPr lang="ko-KR" altLang="en-US" sz="2400" dirty="0"/>
              <a:t> 시스템</a:t>
            </a:r>
            <a:r>
              <a:rPr lang="en-US" altLang="ko-KR" sz="2400" dirty="0"/>
              <a:t>(hyperthermal system)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건조 암반 지열</a:t>
            </a:r>
            <a:r>
              <a:rPr lang="en-US" altLang="ko-KR" sz="2400" dirty="0"/>
              <a:t>(Geothermal Hot Dry Rock, </a:t>
            </a:r>
            <a:r>
              <a:rPr lang="ko-KR" altLang="en-US" sz="2400" dirty="0"/>
              <a:t>줄여서</a:t>
            </a:r>
            <a:r>
              <a:rPr lang="en-US" altLang="ko-KR" sz="2400" dirty="0"/>
              <a:t>HDR</a:t>
            </a:r>
            <a:r>
              <a:rPr lang="ko-KR" altLang="en-US" sz="2400" dirty="0" err="1"/>
              <a:t>로표현</a:t>
            </a:r>
            <a:r>
              <a:rPr lang="en-US" altLang="ko-KR" sz="2400" dirty="0"/>
              <a:t>)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강화 지열 시스템</a:t>
            </a:r>
            <a:r>
              <a:rPr lang="en-US" altLang="ko-KR" sz="2400" dirty="0"/>
              <a:t>(Enhanced Geothermal System, </a:t>
            </a:r>
            <a:r>
              <a:rPr lang="ko-KR" altLang="en-US" sz="2400" dirty="0"/>
              <a:t>줄여서</a:t>
            </a:r>
            <a:r>
              <a:rPr lang="en-US" altLang="ko-KR" sz="2400" dirty="0"/>
              <a:t>EGS</a:t>
            </a:r>
            <a:r>
              <a:rPr lang="ko-KR" altLang="en-US" sz="2400" dirty="0" err="1"/>
              <a:t>로표현</a:t>
            </a:r>
            <a:r>
              <a:rPr lang="en-US" altLang="ko-KR" sz="2400" dirty="0"/>
              <a:t>)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542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F9794-0013-5554-6DAD-C1E83146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8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/>
              <a:t>EGS</a:t>
            </a:r>
            <a:endParaRPr lang="ko-KR" altLang="en-US" sz="6000" b="1" dirty="0"/>
          </a:p>
        </p:txBody>
      </p:sp>
      <p:pic>
        <p:nvPicPr>
          <p:cNvPr id="1026" name="Picture 2" descr="Infographic depicting the full potential of geothermal energy, including power generation, direct use heating and cooling, heat pumps, solute separation, storage, direct air capture, and more.">
            <a:extLst>
              <a:ext uri="{FF2B5EF4-FFF2-40B4-BE49-F238E27FC236}">
                <a16:creationId xmlns:a16="http://schemas.microsoft.com/office/drawing/2014/main" id="{001A9EAF-FF6F-4A22-6218-350AA8B6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37" y="1524000"/>
            <a:ext cx="9327726" cy="524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4BFBDB3-EC65-B174-50D2-8E2FB2215EB5}"/>
              </a:ext>
            </a:extLst>
          </p:cNvPr>
          <p:cNvGrpSpPr/>
          <p:nvPr/>
        </p:nvGrpSpPr>
        <p:grpSpPr>
          <a:xfrm>
            <a:off x="195600" y="0"/>
            <a:ext cx="11800799" cy="6825987"/>
            <a:chOff x="-175875" y="-85291"/>
            <a:chExt cx="11800799" cy="682598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AEBC06-9756-8951-FC31-E20837CA9033}"/>
                </a:ext>
              </a:extLst>
            </p:cNvPr>
            <p:cNvGrpSpPr/>
            <p:nvPr/>
          </p:nvGrpSpPr>
          <p:grpSpPr>
            <a:xfrm>
              <a:off x="205125" y="-85291"/>
              <a:ext cx="4274550" cy="2066748"/>
              <a:chOff x="-395495" y="-443060"/>
              <a:chExt cx="4274550" cy="2066748"/>
            </a:xfrm>
          </p:grpSpPr>
          <p:pic>
            <p:nvPicPr>
              <p:cNvPr id="3" name="그림 2" descr="텍스트, 스크린샷, 평행이(가) 표시된 사진&#10;&#10;자동 생성된 설명">
                <a:extLst>
                  <a:ext uri="{FF2B5EF4-FFF2-40B4-BE49-F238E27FC236}">
                    <a16:creationId xmlns:a16="http://schemas.microsoft.com/office/drawing/2014/main" id="{551BC2B5-7E20-FD1D-59CD-A6B43FE963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4249" r="1019" b="82353"/>
              <a:stretch/>
            </p:blipFill>
            <p:spPr>
              <a:xfrm>
                <a:off x="-395495" y="-62237"/>
                <a:ext cx="4274550" cy="168592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8472BD-15AF-8A03-508A-8DC93287E50D}"/>
                  </a:ext>
                </a:extLst>
              </p:cNvPr>
              <p:cNvSpPr txBox="1"/>
              <p:nvPr/>
            </p:nvSpPr>
            <p:spPr>
              <a:xfrm>
                <a:off x="-395495" y="-443060"/>
                <a:ext cx="3323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1. Drill an Injection Well</a:t>
                </a:r>
                <a:endParaRPr lang="ko-KR" altLang="en-US" sz="20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A4364B6-9EEA-71BA-EFB7-7BA5CA8E5E80}"/>
                </a:ext>
              </a:extLst>
            </p:cNvPr>
            <p:cNvGrpSpPr/>
            <p:nvPr/>
          </p:nvGrpSpPr>
          <p:grpSpPr>
            <a:xfrm>
              <a:off x="6969375" y="-58492"/>
              <a:ext cx="4274550" cy="2041692"/>
              <a:chOff x="347455" y="1760113"/>
              <a:chExt cx="4274550" cy="2041692"/>
            </a:xfrm>
          </p:grpSpPr>
          <p:pic>
            <p:nvPicPr>
              <p:cNvPr id="4" name="그림 3" descr="텍스트, 스크린샷, 평행이(가) 표시된 사진&#10;&#10;자동 생성된 설명">
                <a:extLst>
                  <a:ext uri="{FF2B5EF4-FFF2-40B4-BE49-F238E27FC236}">
                    <a16:creationId xmlns:a16="http://schemas.microsoft.com/office/drawing/2014/main" id="{38863E20-DDFD-55CE-8C86-A0CD834D57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4376" t="20183" r="892" b="62170"/>
              <a:stretch/>
            </p:blipFill>
            <p:spPr>
              <a:xfrm>
                <a:off x="347455" y="2115880"/>
                <a:ext cx="4274550" cy="16859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6F4FC-CFB2-9A88-11CD-FEBE5A13104F}"/>
                  </a:ext>
                </a:extLst>
              </p:cNvPr>
              <p:cNvSpPr txBox="1"/>
              <p:nvPr/>
            </p:nvSpPr>
            <p:spPr>
              <a:xfrm>
                <a:off x="347455" y="1760113"/>
                <a:ext cx="3323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2. Inject Water</a:t>
                </a:r>
                <a:endParaRPr lang="ko-KR" altLang="en-US" sz="2000" b="1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90FA535-5041-B180-B12F-BF987FAE7B1A}"/>
                </a:ext>
              </a:extLst>
            </p:cNvPr>
            <p:cNvGrpSpPr/>
            <p:nvPr/>
          </p:nvGrpSpPr>
          <p:grpSpPr>
            <a:xfrm>
              <a:off x="-175875" y="2266375"/>
              <a:ext cx="4274550" cy="2092247"/>
              <a:chOff x="-776495" y="4288513"/>
              <a:chExt cx="4274550" cy="2092247"/>
            </a:xfrm>
          </p:grpSpPr>
          <p:pic>
            <p:nvPicPr>
              <p:cNvPr id="5" name="그림 4" descr="텍스트, 스크린샷, 평행이(가) 표시된 사진&#10;&#10;자동 생성된 설명">
                <a:extLst>
                  <a:ext uri="{FF2B5EF4-FFF2-40B4-BE49-F238E27FC236}">
                    <a16:creationId xmlns:a16="http://schemas.microsoft.com/office/drawing/2014/main" id="{40FA77FB-9B7B-C52B-7AF1-EA274D2EC7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4121" t="40678" r="1147" b="41675"/>
              <a:stretch/>
            </p:blipFill>
            <p:spPr>
              <a:xfrm>
                <a:off x="-776495" y="4694835"/>
                <a:ext cx="4274550" cy="168592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A6E8F-1ABC-AAE3-FFCB-4D3EF394336D}"/>
                  </a:ext>
                </a:extLst>
              </p:cNvPr>
              <p:cNvSpPr txBox="1"/>
              <p:nvPr/>
            </p:nvSpPr>
            <p:spPr>
              <a:xfrm>
                <a:off x="-776495" y="4288513"/>
                <a:ext cx="3323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3. Hydro-fracture</a:t>
                </a:r>
                <a:endParaRPr lang="ko-KR" altLang="en-US" sz="2000" b="1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27C6608-A9A3-B110-4A46-7D26F97B0E2D}"/>
                </a:ext>
              </a:extLst>
            </p:cNvPr>
            <p:cNvGrpSpPr/>
            <p:nvPr/>
          </p:nvGrpSpPr>
          <p:grpSpPr>
            <a:xfrm>
              <a:off x="7350374" y="2272587"/>
              <a:ext cx="4274550" cy="2086035"/>
              <a:chOff x="6867630" y="249914"/>
              <a:chExt cx="4274550" cy="2086035"/>
            </a:xfrm>
          </p:grpSpPr>
          <p:pic>
            <p:nvPicPr>
              <p:cNvPr id="6" name="그림 5" descr="텍스트, 스크린샷, 평행이(가) 표시된 사진&#10;&#10;자동 생성된 설명">
                <a:extLst>
                  <a:ext uri="{FF2B5EF4-FFF2-40B4-BE49-F238E27FC236}">
                    <a16:creationId xmlns:a16="http://schemas.microsoft.com/office/drawing/2014/main" id="{91E11351-6480-E52D-82ED-DA335A97F2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994" t="60746" r="1274" b="21607"/>
              <a:stretch/>
            </p:blipFill>
            <p:spPr>
              <a:xfrm>
                <a:off x="6867630" y="650024"/>
                <a:ext cx="4274550" cy="168592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3C377F-473A-E1F1-1253-DB09B2BEF0A4}"/>
                  </a:ext>
                </a:extLst>
              </p:cNvPr>
              <p:cNvSpPr txBox="1"/>
              <p:nvPr/>
            </p:nvSpPr>
            <p:spPr>
              <a:xfrm>
                <a:off x="6867630" y="249914"/>
                <a:ext cx="3323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4. Doublet</a:t>
                </a:r>
                <a:endParaRPr lang="ko-KR" altLang="en-US" sz="20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BA91731-89B5-2918-97C8-C951E6E674E2}"/>
                </a:ext>
              </a:extLst>
            </p:cNvPr>
            <p:cNvGrpSpPr/>
            <p:nvPr/>
          </p:nvGrpSpPr>
          <p:grpSpPr>
            <a:xfrm>
              <a:off x="3587250" y="4643540"/>
              <a:ext cx="4274550" cy="2097156"/>
              <a:chOff x="6115156" y="3378104"/>
              <a:chExt cx="4274550" cy="2097156"/>
            </a:xfrm>
          </p:grpSpPr>
          <p:pic>
            <p:nvPicPr>
              <p:cNvPr id="7" name="그림 6" descr="텍스트, 스크린샷, 평행이(가) 표시된 사진&#10;&#10;자동 생성된 설명">
                <a:extLst>
                  <a:ext uri="{FF2B5EF4-FFF2-40B4-BE49-F238E27FC236}">
                    <a16:creationId xmlns:a16="http://schemas.microsoft.com/office/drawing/2014/main" id="{D8766F31-0935-2F75-20A2-BFBD634B3C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739" t="81661" r="1529" b="692"/>
              <a:stretch/>
            </p:blipFill>
            <p:spPr>
              <a:xfrm>
                <a:off x="6115156" y="3789335"/>
                <a:ext cx="4274550" cy="168592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FB1F93-6298-4FE2-EE5D-14FE813D7B0E}"/>
                  </a:ext>
                </a:extLst>
              </p:cNvPr>
              <p:cNvSpPr txBox="1"/>
              <p:nvPr/>
            </p:nvSpPr>
            <p:spPr>
              <a:xfrm>
                <a:off x="6115156" y="3378104"/>
                <a:ext cx="3323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5. Multiple </a:t>
                </a:r>
                <a:r>
                  <a:rPr lang="en-US" altLang="ko-KR" sz="2000" b="1" dirty="0" err="1"/>
                  <a:t>Injecton</a:t>
                </a:r>
                <a:r>
                  <a:rPr lang="en-US" altLang="ko-KR" sz="2000" b="1" dirty="0"/>
                  <a:t> Wells</a:t>
                </a:r>
                <a:endParaRPr lang="ko-KR" altLang="en-US" sz="2000" b="1" dirty="0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B4D744D-9E45-BA76-E7AA-48F4ECD31BE7}"/>
              </a:ext>
            </a:extLst>
          </p:cNvPr>
          <p:cNvSpPr txBox="1"/>
          <p:nvPr/>
        </p:nvSpPr>
        <p:spPr>
          <a:xfrm>
            <a:off x="5002404" y="1883500"/>
            <a:ext cx="2187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How Work</a:t>
            </a:r>
          </a:p>
          <a:p>
            <a:pPr algn="ctr"/>
            <a:r>
              <a:rPr lang="en-US" altLang="ko-KR" sz="5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altLang="ko-KR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44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EGS</a:t>
            </a:r>
            <a:endParaRPr lang="ko-KR" altLang="en-US" sz="5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574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8E4EC-C010-A657-52D0-D6C63A29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b="1" dirty="0"/>
              <a:t>HDR vs EGS</a:t>
            </a:r>
            <a:endParaRPr lang="ko-KR" altLang="en-US" sz="6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048D3D-FABB-0E87-8F6C-0D470077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39875"/>
            <a:ext cx="76200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CF2402-2AE3-08B3-366A-7A4A25A51AB0}"/>
              </a:ext>
            </a:extLst>
          </p:cNvPr>
          <p:cNvSpPr txBox="1"/>
          <p:nvPr/>
        </p:nvSpPr>
        <p:spPr>
          <a:xfrm>
            <a:off x="2286000" y="1170543"/>
            <a:ext cx="34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Hot Dry Rock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54415-008A-302F-EE10-0733E1C0959D}"/>
              </a:ext>
            </a:extLst>
          </p:cNvPr>
          <p:cNvSpPr txBox="1"/>
          <p:nvPr/>
        </p:nvSpPr>
        <p:spPr>
          <a:xfrm>
            <a:off x="6465458" y="1170543"/>
            <a:ext cx="34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Enhanced Geothermal System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3E669-2789-1BBB-64C2-CD78036DBDC4}"/>
              </a:ext>
            </a:extLst>
          </p:cNvPr>
          <p:cNvSpPr txBox="1"/>
          <p:nvPr/>
        </p:nvSpPr>
        <p:spPr>
          <a:xfrm>
            <a:off x="4443412" y="6573450"/>
            <a:ext cx="33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https://www.intechopen.com/chapters/44719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82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B9353-AF7A-1ECE-B4E7-36958220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6000" b="1" dirty="0"/>
              <a:t>EGS </a:t>
            </a:r>
            <a:r>
              <a:rPr lang="ko-KR" altLang="en-US" sz="6000" b="1" dirty="0"/>
              <a:t>프로젝트</a:t>
            </a:r>
            <a:br>
              <a:rPr lang="en-US" altLang="ko-KR" b="1" dirty="0"/>
            </a:br>
            <a:r>
              <a:rPr lang="ko-KR" altLang="en-US" sz="3600" dirty="0">
                <a:solidFill>
                  <a:srgbClr val="000000"/>
                </a:solidFill>
                <a:latin typeface="Noto Sans KR"/>
              </a:rPr>
              <a:t>프로젝트 레드</a:t>
            </a:r>
            <a:r>
              <a:rPr lang="en-US" altLang="ko-KR" sz="3600" dirty="0">
                <a:solidFill>
                  <a:srgbClr val="000000"/>
                </a:solidFill>
                <a:latin typeface="Noto Sans KR"/>
              </a:rPr>
              <a:t>(Project Red)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D57CF3-16FC-CCB8-593C-23AE3185F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65" y="1623387"/>
            <a:ext cx="7528069" cy="502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1164C-3F95-7F72-8F08-962AFE946994}"/>
              </a:ext>
            </a:extLst>
          </p:cNvPr>
          <p:cNvSpPr txBox="1"/>
          <p:nvPr/>
        </p:nvSpPr>
        <p:spPr>
          <a:xfrm>
            <a:off x="2228850" y="6581001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https://greenium.kr/tech-industry-geothermalenergy-climatetech-fervoenergy-nevada-projectred-egs/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11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305</TotalTime>
  <Words>339</Words>
  <Application>Microsoft Office PowerPoint</Application>
  <PresentationFormat>와이드스크린</PresentationFormat>
  <Paragraphs>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HY견고딕</vt:lpstr>
      <vt:lpstr>Noto Sans KR</vt:lpstr>
      <vt:lpstr>맑은 고딕</vt:lpstr>
      <vt:lpstr>함초롬바탕</vt:lpstr>
      <vt:lpstr>Abadi</vt:lpstr>
      <vt:lpstr>Arial</vt:lpstr>
      <vt:lpstr>Office 테마</vt:lpstr>
      <vt:lpstr>9월 14일 랩미팅</vt:lpstr>
      <vt:lpstr>EGS Enhanced Geothermal System</vt:lpstr>
      <vt:lpstr>목차</vt:lpstr>
      <vt:lpstr>Geothermal Energy</vt:lpstr>
      <vt:lpstr>Geothermal Energy Type</vt:lpstr>
      <vt:lpstr>EGS</vt:lpstr>
      <vt:lpstr>PowerPoint 프레젠테이션</vt:lpstr>
      <vt:lpstr>HDR vs EGS</vt:lpstr>
      <vt:lpstr>EGS 프로젝트 프로젝트 레드(Project Red)</vt:lpstr>
      <vt:lpstr> ECO2G</vt:lpstr>
      <vt:lpstr>PowerPoint 프레젠테이션</vt:lpstr>
      <vt:lpstr>Geothermal Energy</vt:lpstr>
      <vt:lpstr>EGS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9월 14일 랩미팅</dc:title>
  <dc:creator>유진 김</dc:creator>
  <cp:lastModifiedBy>유진 김</cp:lastModifiedBy>
  <cp:revision>2</cp:revision>
  <dcterms:created xsi:type="dcterms:W3CDTF">2023-09-10T09:11:04Z</dcterms:created>
  <dcterms:modified xsi:type="dcterms:W3CDTF">2023-09-13T15:15:23Z</dcterms:modified>
</cp:coreProperties>
</file>