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16" r:id="rId3"/>
    <p:sldId id="318" r:id="rId4"/>
    <p:sldId id="275" r:id="rId5"/>
    <p:sldId id="276" r:id="rId6"/>
    <p:sldId id="317" r:id="rId7"/>
    <p:sldId id="299" r:id="rId8"/>
    <p:sldId id="313" r:id="rId9"/>
    <p:sldId id="315" r:id="rId10"/>
    <p:sldId id="327" r:id="rId11"/>
    <p:sldId id="328" r:id="rId12"/>
    <p:sldId id="329" r:id="rId13"/>
    <p:sldId id="330" r:id="rId14"/>
    <p:sldId id="324" r:id="rId15"/>
    <p:sldId id="319" r:id="rId16"/>
    <p:sldId id="320" r:id="rId17"/>
    <p:sldId id="321" r:id="rId18"/>
    <p:sldId id="323" r:id="rId19"/>
    <p:sldId id="326" r:id="rId20"/>
    <p:sldId id="325" r:id="rId21"/>
    <p:sldId id="296" r:id="rId22"/>
    <p:sldId id="297" r:id="rId23"/>
  </p:sldIdLst>
  <p:sldSz cx="9144000" cy="6858000" type="screen4x3"/>
  <p:notesSz cx="10020300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F2F2F"/>
    <a:srgbClr val="D85821"/>
    <a:srgbClr val="ECB605"/>
    <a:srgbClr val="B20200"/>
    <a:srgbClr val="F2F2F2"/>
    <a:srgbClr val="4F81BD"/>
    <a:srgbClr val="060234"/>
    <a:srgbClr val="E6EDF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3" autoAdjust="0"/>
    <p:restoredTop sz="92878" autoAdjust="0"/>
  </p:normalViewPr>
  <p:slideViewPr>
    <p:cSldViewPr>
      <p:cViewPr varScale="1">
        <p:scale>
          <a:sx n="83" d="100"/>
          <a:sy n="83" d="100"/>
        </p:scale>
        <p:origin x="660" y="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AEC96C5-5D20-41DE-B28A-BB1A9CDBD664}" type="datetimeFigureOut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2016-06-20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78D3332-09B0-45E4-86F2-58FBE3358638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‹#›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206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D28FA35A-EFD5-4943-BF44-1F7E382DFD12}" type="datetimeFigureOut">
              <a:rPr lang="ko-KR" altLang="en-US" smtClean="0"/>
              <a:pPr/>
              <a:t>2016-06-20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6462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2030" y="3271878"/>
            <a:ext cx="8016240" cy="3099673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7CF186BB-73F4-4FE1-BF2F-AFC09E8EC9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63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OTF" panose="020B0600000101010101" pitchFamily="34" charset="-127"/>
        <a:ea typeface="나눔스퀘어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4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26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4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6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2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6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구현하는데 사용한 언어</a:t>
            </a:r>
            <a:r>
              <a:rPr lang="en-US" altLang="ko-KR" dirty="0" smtClean="0"/>
              <a:t>? C,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파이썬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0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26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13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1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6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라즈베리파이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운영체제가 돌아가는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보드 컴퓨터로 성능이 뛰어나면서 가격이 저렴함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사람들이 신기하고 재미있게 사용할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늦잠 예방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있던 </a:t>
            </a:r>
            <a:r>
              <a:rPr lang="ko-KR" altLang="en-US" dirty="0" err="1" smtClean="0"/>
              <a:t>클락키</a:t>
            </a:r>
            <a:r>
              <a:rPr lang="ko-KR" altLang="en-US" dirty="0" smtClean="0"/>
              <a:t> 시스템은 사용자가 수정불가능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아직까지 </a:t>
            </a:r>
            <a:r>
              <a:rPr lang="en-US" altLang="ko-KR" dirty="0" smtClean="0"/>
              <a:t>41%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알람시계를</a:t>
            </a:r>
            <a:r>
              <a:rPr lang="ko-KR" altLang="en-US" dirty="0" smtClean="0"/>
              <a:t> 이용함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상업적 효과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클락키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118</a:t>
            </a:r>
            <a:r>
              <a:rPr lang="ko-KR" altLang="en-US" baseline="0" dirty="0" err="1" smtClean="0"/>
              <a:t>억원</a:t>
            </a:r>
            <a:r>
              <a:rPr lang="ko-KR" altLang="en-US" baseline="0" dirty="0" smtClean="0"/>
              <a:t> 수익 </a:t>
            </a:r>
            <a:r>
              <a:rPr lang="en-US" altLang="ko-KR" baseline="0" dirty="0" smtClean="0"/>
              <a:t>(2012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86BB-73F4-4FE1-BF2F-AFC09E8EC98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01C3562-3162-4EF6-9259-FD771922B7F2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A2156CD-7BA9-4C14-9DD4-5763AA42561E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072B870-AAC7-46CF-B2C6-8FFC0D5663D3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890AA0-8FD6-4B84-AFD4-6C732CCAD1DE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647C0F-AE9C-4207-829A-1E72CD073144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F2F746D-0C2C-42D7-BE8F-F54357500F60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61BBC55-0DF0-422E-9FCF-F1CF3317DB94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C76CC6-3A7F-4754-9BAC-5E0247355C58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C2709F-8FDF-4DC5-A599-70E8FB733E29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5A3B801-D4EC-4051-A8C7-38E0A36D6EEB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BBF47AE-1F5A-4F44-B588-20D543234621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2142A5E-3118-4729-9600-CA07A7A4DE57}" type="datetime1">
              <a:rPr lang="ko-KR" altLang="en-US" smtClean="0"/>
              <a:pPr lvl="0">
                <a:defRPr lang="ko-KR" altLang="en-US"/>
              </a:pPr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C24A344-5658-44FF-BA1B-C7CB127BCC8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4664"/>
            <a:ext cx="9144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  <a:t>  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  <a:t>도망가는 </a:t>
            </a:r>
            <a:r>
              <a:rPr lang="ko-KR" altLang="en-US" sz="3200" dirty="0" err="1" smtClean="0">
                <a:ea typeface="나눔스퀘어OTF" panose="020B0600000101010101" pitchFamily="34" charset="-127"/>
              </a:rPr>
              <a:t>알</a:t>
            </a:r>
            <a:r>
              <a:rPr lang="ko-KR" altLang="en-US" sz="3200" dirty="0" err="1">
                <a:ea typeface="나눔스퀘어OTF" panose="020B0600000101010101" pitchFamily="34" charset="-127"/>
              </a:rPr>
              <a:t>람</a:t>
            </a:r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  <a:t> 시계</a:t>
            </a:r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  <a:t/>
            </a:r>
            <a:b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</a:br>
            <a:r>
              <a:rPr lang="ko-KR" altLang="en-US" b="1" dirty="0" err="1" smtClean="0">
                <a:solidFill>
                  <a:srgbClr val="17375E"/>
                </a:solidFill>
                <a:ea typeface="나눔스퀘어OTF" panose="020B0600000101010101" pitchFamily="34" charset="-127"/>
              </a:rPr>
              <a:t>워치파이</a:t>
            </a:r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  <a:t/>
            </a:r>
            <a:b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ea typeface="나눔스퀘어OTF" panose="020B0600000101010101" pitchFamily="34" charset="-127"/>
              </a:rPr>
            </a:br>
            <a:endParaRPr lang="en-US" altLang="ko-KR" sz="1000" b="1" dirty="0">
              <a:solidFill>
                <a:schemeClr val="tx2">
                  <a:lumMod val="50000"/>
                </a:schemeClr>
              </a:solidFill>
              <a:ea typeface="나눔스퀘어OTF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1069" y="4047434"/>
            <a:ext cx="7901902" cy="2051976"/>
          </a:xfrm>
        </p:spPr>
        <p:txBody>
          <a:bodyPr anchor="ctr">
            <a:normAutofit/>
          </a:bodyPr>
          <a:lstStyle/>
          <a:p>
            <a:pPr>
              <a:defRPr lang="ko-KR" altLang="en-US"/>
            </a:pPr>
            <a:r>
              <a:rPr lang="en-US" altLang="ko-KR" sz="2800" b="1" dirty="0" smtClean="0">
                <a:latin typeface="+mj-lt"/>
                <a:ea typeface="나눔스퀘어OTF" panose="020B0600000101010101" pitchFamily="34" charset="-127"/>
              </a:rPr>
              <a:t>1</a:t>
            </a:r>
            <a:r>
              <a:rPr lang="ko-KR" altLang="en-US" sz="2800" b="1" dirty="0" smtClean="0">
                <a:latin typeface="+mj-lt"/>
                <a:ea typeface="나눔스퀘어OTF" panose="020B0600000101010101" pitchFamily="34" charset="-127"/>
              </a:rPr>
              <a:t>팀</a:t>
            </a:r>
            <a:endParaRPr lang="en-US" altLang="ko-KR" sz="2800" b="1" dirty="0" smtClean="0">
              <a:latin typeface="+mj-lt"/>
              <a:ea typeface="나눔스퀘어OTF" panose="020B0600000101010101" pitchFamily="34" charset="-127"/>
            </a:endParaRPr>
          </a:p>
          <a:p>
            <a:pPr>
              <a:defRPr lang="ko-KR" altLang="en-US"/>
            </a:pPr>
            <a:r>
              <a:rPr lang="en-US" altLang="ko-KR" sz="2000" b="1" dirty="0" smtClean="0">
                <a:latin typeface="+mj-lt"/>
                <a:ea typeface="나눔스퀘어OTF" panose="020B0600000101010101" pitchFamily="34" charset="-127"/>
              </a:rPr>
              <a:t>200711178 </a:t>
            </a:r>
            <a:r>
              <a:rPr lang="ko-KR" altLang="en-US" sz="2000" b="1" dirty="0" smtClean="0">
                <a:latin typeface="+mj-lt"/>
                <a:ea typeface="나눔스퀘어OTF" panose="020B0600000101010101" pitchFamily="34" charset="-127"/>
              </a:rPr>
              <a:t>김유찬</a:t>
            </a:r>
            <a:endParaRPr lang="en-US" altLang="ko-KR" sz="2000" b="1" dirty="0" smtClean="0">
              <a:latin typeface="+mj-lt"/>
              <a:ea typeface="나눔스퀘어OTF" panose="020B0600000101010101" pitchFamily="34" charset="-127"/>
            </a:endParaRPr>
          </a:p>
          <a:p>
            <a:pPr>
              <a:defRPr lang="ko-KR" altLang="en-US"/>
            </a:pPr>
            <a:r>
              <a:rPr lang="en-US" altLang="ko-KR" sz="2000" b="1" dirty="0" smtClean="0">
                <a:latin typeface="+mj-lt"/>
                <a:ea typeface="나눔스퀘어OTF" panose="020B0600000101010101" pitchFamily="34" charset="-127"/>
              </a:rPr>
              <a:t>201211320 </a:t>
            </a:r>
            <a:r>
              <a:rPr lang="ko-KR" altLang="en-US" sz="2000" b="1" dirty="0" smtClean="0">
                <a:latin typeface="+mj-lt"/>
                <a:ea typeface="나눔스퀘어OTF" panose="020B0600000101010101" pitchFamily="34" charset="-127"/>
              </a:rPr>
              <a:t>홍소영</a:t>
            </a:r>
            <a:endParaRPr lang="en-US" altLang="ko-KR" sz="2000" b="1" dirty="0" smtClean="0">
              <a:latin typeface="+mj-lt"/>
              <a:ea typeface="나눔스퀘어OTF" panose="020B0600000101010101" pitchFamily="34" charset="-127"/>
            </a:endParaRPr>
          </a:p>
          <a:p>
            <a:pPr>
              <a:defRPr lang="ko-KR" altLang="en-US"/>
            </a:pPr>
            <a:r>
              <a:rPr lang="en-US" altLang="ko-KR" sz="2000" b="1" dirty="0" smtClean="0">
                <a:latin typeface="+mj-lt"/>
                <a:ea typeface="나눔스퀘어OTF" panose="020B0600000101010101" pitchFamily="34" charset="-127"/>
              </a:rPr>
              <a:t>201311199 </a:t>
            </a:r>
            <a:r>
              <a:rPr lang="ko-KR" altLang="en-US" sz="2000" b="1" dirty="0" smtClean="0">
                <a:latin typeface="+mj-lt"/>
                <a:ea typeface="나눔스퀘어OTF" panose="020B0600000101010101" pitchFamily="34" charset="-127"/>
              </a:rPr>
              <a:t>김유정</a:t>
            </a:r>
            <a:endParaRPr lang="en-US" altLang="ko-KR" sz="2000" b="1" dirty="0" smtClean="0">
              <a:latin typeface="+mj-lt"/>
              <a:ea typeface="나눔스퀘어OTF" panose="020B0600000101010101" pitchFamily="34" charset="-127"/>
            </a:endParaRPr>
          </a:p>
          <a:p>
            <a:pPr>
              <a:defRPr lang="ko-KR" altLang="en-US"/>
            </a:pPr>
            <a:r>
              <a:rPr lang="en-US" altLang="ko-KR" sz="2000" b="1" dirty="0" smtClean="0">
                <a:latin typeface="+mj-lt"/>
                <a:ea typeface="나눔스퀘어OTF" panose="020B0600000101010101" pitchFamily="34" charset="-127"/>
              </a:rPr>
              <a:t>201315052 </a:t>
            </a:r>
            <a:r>
              <a:rPr lang="ko-KR" altLang="en-US" sz="2000" b="1" dirty="0" smtClean="0">
                <a:latin typeface="+mj-lt"/>
                <a:ea typeface="나눔스퀘어OTF" panose="020B0600000101010101" pitchFamily="34" charset="-127"/>
              </a:rPr>
              <a:t>노은성</a:t>
            </a:r>
            <a:endParaRPr lang="en-US" altLang="ko-KR" sz="2000" b="1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3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                                 </a:t>
            </a:r>
            <a:endParaRPr lang="ko-KR" altLang="en-US" sz="32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59532" y="3638050"/>
            <a:ext cx="8424936" cy="144016"/>
            <a:chOff x="467544" y="3212976"/>
            <a:chExt cx="8424936" cy="144016"/>
          </a:xfrm>
        </p:grpSpPr>
        <p:sp>
          <p:nvSpPr>
            <p:cNvPr id="8" name="직사각형 7"/>
            <p:cNvSpPr/>
            <p:nvPr/>
          </p:nvSpPr>
          <p:spPr>
            <a:xfrm>
              <a:off x="467544" y="3212976"/>
              <a:ext cx="84249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7544" y="3212976"/>
              <a:ext cx="3015952" cy="1356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 flipV="1">
            <a:off x="0" y="6669359"/>
            <a:ext cx="9144000" cy="2343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749294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2000" dirty="0" smtClean="0">
                <a:solidFill>
                  <a:srgbClr val="060234"/>
                </a:solidFill>
                <a:latin typeface="+mj-lt"/>
                <a:ea typeface="나눔스퀘어OTF" panose="020B0600000101010101" pitchFamily="34" charset="-127"/>
              </a:rPr>
              <a:t>응용소프트웨어 프로젝트</a:t>
            </a:r>
            <a:endParaRPr lang="en-US" altLang="ko-KR" sz="2000" dirty="0">
              <a:solidFill>
                <a:srgbClr val="060234"/>
              </a:solidFill>
              <a:latin typeface="+mj-lt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10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회로도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t="3436" r="58810" b="3436"/>
          <a:stretch/>
        </p:blipFill>
        <p:spPr>
          <a:xfrm>
            <a:off x="3851919" y="2480369"/>
            <a:ext cx="792089" cy="3344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0"/>
          <a:stretch/>
        </p:blipFill>
        <p:spPr>
          <a:xfrm rot="16200000">
            <a:off x="706545" y="2439158"/>
            <a:ext cx="1544361" cy="12164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1" t="14340" r="19769" b="78431"/>
          <a:stretch/>
        </p:blipFill>
        <p:spPr>
          <a:xfrm flipH="1">
            <a:off x="1798829" y="5173947"/>
            <a:ext cx="419123" cy="45410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508104" y="2060679"/>
            <a:ext cx="2811888" cy="4379323"/>
            <a:chOff x="5796136" y="1988842"/>
            <a:chExt cx="2811888" cy="437932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4" t="8494" b="42237"/>
            <a:stretch/>
          </p:blipFill>
          <p:spPr>
            <a:xfrm rot="5400000">
              <a:off x="5264446" y="3024588"/>
              <a:ext cx="4379323" cy="230783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 rot="5400000">
              <a:off x="7183050" y="5138099"/>
              <a:ext cx="11937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665043" y="3419985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5497453" y="3845610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7380312" y="1816082"/>
            <a:ext cx="1" cy="24459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55976" y="1825295"/>
            <a:ext cx="3024337" cy="385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55976" y="1814973"/>
            <a:ext cx="0" cy="89394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20072" y="2561047"/>
            <a:ext cx="901956" cy="3857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220072" y="2545808"/>
            <a:ext cx="0" cy="1237736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371216" y="3775924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902412" y="2404542"/>
            <a:ext cx="1465268" cy="0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902412" y="2389302"/>
            <a:ext cx="0" cy="106057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65878" y="3449873"/>
            <a:ext cx="541873" cy="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051720" y="2974092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4716016" y="2150586"/>
            <a:ext cx="0" cy="870179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365880" y="3011353"/>
            <a:ext cx="364134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190395" y="5566380"/>
            <a:ext cx="2021565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190395" y="5252060"/>
            <a:ext cx="2002228" cy="36569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046361" y="3164676"/>
            <a:ext cx="1715416" cy="28463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753285" y="2879305"/>
            <a:ext cx="0" cy="32281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753285" y="2886925"/>
            <a:ext cx="612278" cy="0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3515253" y="2957010"/>
            <a:ext cx="1735" cy="394931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3508180" y="3328964"/>
            <a:ext cx="684444" cy="2694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698528" y="2163336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051720" y="3063599"/>
            <a:ext cx="1316327" cy="642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3368419" y="3048333"/>
            <a:ext cx="0" cy="570431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355484" y="3607548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11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회로도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t="3436" r="58810" b="3436"/>
          <a:stretch/>
        </p:blipFill>
        <p:spPr>
          <a:xfrm>
            <a:off x="3851919" y="2480369"/>
            <a:ext cx="792089" cy="3344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0"/>
          <a:stretch/>
        </p:blipFill>
        <p:spPr>
          <a:xfrm rot="16200000">
            <a:off x="706545" y="2439158"/>
            <a:ext cx="1544361" cy="12164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1" t="14340" r="19769" b="78431"/>
          <a:stretch/>
        </p:blipFill>
        <p:spPr>
          <a:xfrm flipH="1">
            <a:off x="1798829" y="5173947"/>
            <a:ext cx="419123" cy="45410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508104" y="2060679"/>
            <a:ext cx="2811888" cy="4379323"/>
            <a:chOff x="5796136" y="1988842"/>
            <a:chExt cx="2811888" cy="437932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4" t="8494" b="42237"/>
            <a:stretch/>
          </p:blipFill>
          <p:spPr>
            <a:xfrm rot="5400000">
              <a:off x="5264446" y="3024588"/>
              <a:ext cx="4379323" cy="230783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 rot="5400000">
              <a:off x="7183050" y="5138099"/>
              <a:ext cx="11937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665043" y="3419985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5497453" y="3845610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7380312" y="1816082"/>
            <a:ext cx="1" cy="24459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55976" y="1825295"/>
            <a:ext cx="3024337" cy="385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55976" y="1814973"/>
            <a:ext cx="0" cy="89394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20072" y="2561047"/>
            <a:ext cx="901956" cy="3857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220072" y="2545808"/>
            <a:ext cx="0" cy="1237736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371216" y="3775924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902412" y="2404542"/>
            <a:ext cx="1465268" cy="0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902412" y="2389302"/>
            <a:ext cx="0" cy="106057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65878" y="3449873"/>
            <a:ext cx="541873" cy="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051720" y="2974092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4716016" y="2150586"/>
            <a:ext cx="0" cy="870179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365880" y="3011353"/>
            <a:ext cx="364134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190395" y="5566380"/>
            <a:ext cx="2021565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190395" y="5252060"/>
            <a:ext cx="2002228" cy="36569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046361" y="3164676"/>
            <a:ext cx="1715416" cy="28463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753285" y="2879305"/>
            <a:ext cx="0" cy="32281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753285" y="2886925"/>
            <a:ext cx="612278" cy="0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3515253" y="2957010"/>
            <a:ext cx="1735" cy="394931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3508180" y="3328964"/>
            <a:ext cx="684444" cy="2694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698528" y="2163336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051720" y="3063599"/>
            <a:ext cx="1316327" cy="642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3368419" y="3048333"/>
            <a:ext cx="0" cy="570431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355484" y="3607548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사각형 설명선 3"/>
          <p:cNvSpPr/>
          <p:nvPr/>
        </p:nvSpPr>
        <p:spPr>
          <a:xfrm>
            <a:off x="456242" y="4308195"/>
            <a:ext cx="1975753" cy="639372"/>
          </a:xfrm>
          <a:prstGeom prst="wedgeRoundRectCallout">
            <a:avLst>
              <a:gd name="adj1" fmla="val 13716"/>
              <a:gd name="adj2" fmla="val -1064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적외선 감지센서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12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회로도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t="3436" r="58810" b="3436"/>
          <a:stretch/>
        </p:blipFill>
        <p:spPr>
          <a:xfrm>
            <a:off x="3851919" y="2480369"/>
            <a:ext cx="792089" cy="3344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0"/>
          <a:stretch/>
        </p:blipFill>
        <p:spPr>
          <a:xfrm rot="16200000">
            <a:off x="706545" y="2439158"/>
            <a:ext cx="1544361" cy="12164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1" t="14340" r="19769" b="78431"/>
          <a:stretch/>
        </p:blipFill>
        <p:spPr>
          <a:xfrm flipH="1">
            <a:off x="1798829" y="5173947"/>
            <a:ext cx="419123" cy="45410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508104" y="2060679"/>
            <a:ext cx="2811888" cy="4379323"/>
            <a:chOff x="5796136" y="1988842"/>
            <a:chExt cx="2811888" cy="437932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4" t="8494" b="42237"/>
            <a:stretch/>
          </p:blipFill>
          <p:spPr>
            <a:xfrm rot="5400000">
              <a:off x="5264446" y="3024588"/>
              <a:ext cx="4379323" cy="230783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 rot="5400000">
              <a:off x="7183050" y="5138099"/>
              <a:ext cx="11937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665043" y="3419985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5497453" y="3845610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7380312" y="1816082"/>
            <a:ext cx="1" cy="24459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55976" y="1825295"/>
            <a:ext cx="3024337" cy="385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55976" y="1814973"/>
            <a:ext cx="0" cy="89394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20072" y="2561047"/>
            <a:ext cx="901956" cy="3857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220072" y="2545808"/>
            <a:ext cx="0" cy="1237736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371216" y="3775924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902412" y="2404542"/>
            <a:ext cx="1465268" cy="0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902412" y="2389302"/>
            <a:ext cx="0" cy="106057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65878" y="3449873"/>
            <a:ext cx="541873" cy="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051720" y="2974092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4716016" y="2150586"/>
            <a:ext cx="0" cy="870179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365880" y="3011353"/>
            <a:ext cx="364134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190395" y="5566380"/>
            <a:ext cx="2021565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190395" y="5252060"/>
            <a:ext cx="2002228" cy="36569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046361" y="3164676"/>
            <a:ext cx="1715416" cy="28463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753285" y="2879305"/>
            <a:ext cx="0" cy="32281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753285" y="2886925"/>
            <a:ext cx="612278" cy="0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3515253" y="2957010"/>
            <a:ext cx="1735" cy="394931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3508180" y="3328964"/>
            <a:ext cx="684444" cy="2694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698528" y="2163336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051720" y="3063599"/>
            <a:ext cx="1316327" cy="642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3368419" y="3048333"/>
            <a:ext cx="0" cy="570431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355484" y="3607548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사각형 설명선 3"/>
          <p:cNvSpPr/>
          <p:nvPr/>
        </p:nvSpPr>
        <p:spPr>
          <a:xfrm>
            <a:off x="983266" y="4308195"/>
            <a:ext cx="921704" cy="639372"/>
          </a:xfrm>
          <a:prstGeom prst="wedgeRoundRectCallout">
            <a:avLst>
              <a:gd name="adj1" fmla="val -2675"/>
              <a:gd name="adj2" fmla="val 1005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버튼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13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회로도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t="3436" r="58810" b="3436"/>
          <a:stretch/>
        </p:blipFill>
        <p:spPr>
          <a:xfrm>
            <a:off x="3851919" y="2480369"/>
            <a:ext cx="792089" cy="3344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0"/>
          <a:stretch/>
        </p:blipFill>
        <p:spPr>
          <a:xfrm rot="16200000">
            <a:off x="706545" y="2439158"/>
            <a:ext cx="1544361" cy="12164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1" t="14340" r="19769" b="78431"/>
          <a:stretch/>
        </p:blipFill>
        <p:spPr>
          <a:xfrm flipH="1">
            <a:off x="1798829" y="5173947"/>
            <a:ext cx="419123" cy="45410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508104" y="2060679"/>
            <a:ext cx="2811888" cy="4379323"/>
            <a:chOff x="5796136" y="1988842"/>
            <a:chExt cx="2811888" cy="437932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4" t="8494" b="42237"/>
            <a:stretch/>
          </p:blipFill>
          <p:spPr>
            <a:xfrm rot="5400000">
              <a:off x="5264446" y="3024588"/>
              <a:ext cx="4379323" cy="230783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 rot="5400000">
              <a:off x="7183050" y="5138099"/>
              <a:ext cx="1193763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665043" y="3419985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5497453" y="3845610"/>
              <a:ext cx="1211290" cy="613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7380312" y="1816082"/>
            <a:ext cx="1" cy="24459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355976" y="1825295"/>
            <a:ext cx="3024337" cy="385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355976" y="1814973"/>
            <a:ext cx="0" cy="89394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20072" y="2561047"/>
            <a:ext cx="901956" cy="3857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220072" y="2545808"/>
            <a:ext cx="0" cy="1237736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371216" y="3775924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902412" y="2404542"/>
            <a:ext cx="1465268" cy="0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902412" y="2389302"/>
            <a:ext cx="0" cy="106057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4365878" y="3449873"/>
            <a:ext cx="541873" cy="1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051720" y="2974092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4716016" y="2150586"/>
            <a:ext cx="0" cy="870179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365880" y="3011353"/>
            <a:ext cx="364134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190395" y="5566380"/>
            <a:ext cx="2021565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190395" y="5252060"/>
            <a:ext cx="2002228" cy="36569"/>
          </a:xfrm>
          <a:prstGeom prst="line">
            <a:avLst/>
          </a:prstGeom>
          <a:ln w="38100">
            <a:solidFill>
              <a:srgbClr val="D858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046361" y="3164676"/>
            <a:ext cx="1715416" cy="28463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753285" y="2879305"/>
            <a:ext cx="0" cy="322817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753285" y="2886925"/>
            <a:ext cx="612278" cy="0"/>
          </a:xfrm>
          <a:prstGeom prst="line">
            <a:avLst/>
          </a:prstGeom>
          <a:ln w="38100">
            <a:solidFill>
              <a:srgbClr val="B20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3515253" y="2957010"/>
            <a:ext cx="1735" cy="394931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3508180" y="3328964"/>
            <a:ext cx="684444" cy="2694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698528" y="2163336"/>
            <a:ext cx="1465268" cy="0"/>
          </a:xfrm>
          <a:prstGeom prst="line">
            <a:avLst/>
          </a:prstGeom>
          <a:ln w="38100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051720" y="3063599"/>
            <a:ext cx="1316327" cy="642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3368419" y="3048333"/>
            <a:ext cx="0" cy="570431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355484" y="3607548"/>
            <a:ext cx="864096" cy="0"/>
          </a:xfrm>
          <a:prstGeom prst="line">
            <a:avLst/>
          </a:prstGeom>
          <a:ln w="38100">
            <a:solidFill>
              <a:srgbClr val="ECB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사각형 설명선 3"/>
          <p:cNvSpPr/>
          <p:nvPr/>
        </p:nvSpPr>
        <p:spPr>
          <a:xfrm>
            <a:off x="7467459" y="1007803"/>
            <a:ext cx="1226787" cy="639372"/>
          </a:xfrm>
          <a:prstGeom prst="wedgeRoundRectCallout">
            <a:avLst>
              <a:gd name="adj1" fmla="val -20473"/>
              <a:gd name="adj2" fmla="val 1661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서브모터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14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구성도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62000" y="1869777"/>
            <a:ext cx="162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워치파이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23485" y="2985841"/>
            <a:ext cx="144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서브모터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1820" y="2985841"/>
            <a:ext cx="1584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라즈베리파이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9538" y="4065960"/>
            <a:ext cx="1080000" cy="69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67676" y="4065961"/>
            <a:ext cx="1152000" cy="699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적외선 탐지센서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1958" y="4065960"/>
            <a:ext cx="1111574" cy="69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디스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플레이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4" idx="2"/>
          </p:cNvCxnSpPr>
          <p:nvPr/>
        </p:nvCxnSpPr>
        <p:spPr>
          <a:xfrm>
            <a:off x="4572000" y="240977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72000" y="2625801"/>
            <a:ext cx="178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643820" y="2625801"/>
            <a:ext cx="192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2" idx="0"/>
          </p:cNvCxnSpPr>
          <p:nvPr/>
        </p:nvCxnSpPr>
        <p:spPr>
          <a:xfrm>
            <a:off x="2643820" y="262580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5" idx="0"/>
          </p:cNvCxnSpPr>
          <p:nvPr/>
        </p:nvCxnSpPr>
        <p:spPr>
          <a:xfrm>
            <a:off x="6343485" y="262580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2"/>
          </p:cNvCxnSpPr>
          <p:nvPr/>
        </p:nvCxnSpPr>
        <p:spPr>
          <a:xfrm>
            <a:off x="6343485" y="3345841"/>
            <a:ext cx="0" cy="21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75588" y="3561905"/>
            <a:ext cx="26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2" idx="2"/>
            <a:endCxn id="24" idx="0"/>
          </p:cNvCxnSpPr>
          <p:nvPr/>
        </p:nvCxnSpPr>
        <p:spPr>
          <a:xfrm flipH="1">
            <a:off x="2643676" y="3345841"/>
            <a:ext cx="144" cy="72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3" idx="0"/>
          </p:cNvCxnSpPr>
          <p:nvPr/>
        </p:nvCxnSpPr>
        <p:spPr>
          <a:xfrm>
            <a:off x="3899538" y="3561905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275588" y="3561905"/>
            <a:ext cx="0" cy="50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23485" y="4047673"/>
            <a:ext cx="1080000" cy="69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오른쪽 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96976" y="4065577"/>
            <a:ext cx="1066509" cy="69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왼쪽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636975" y="3553325"/>
            <a:ext cx="142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39" idx="0"/>
          </p:cNvCxnSpPr>
          <p:nvPr/>
        </p:nvCxnSpPr>
        <p:spPr>
          <a:xfrm>
            <a:off x="7063485" y="3543618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1" idx="0"/>
          </p:cNvCxnSpPr>
          <p:nvPr/>
        </p:nvCxnSpPr>
        <p:spPr>
          <a:xfrm flipH="1">
            <a:off x="5630231" y="3561905"/>
            <a:ext cx="6744" cy="50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15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en-US" altLang="ko-KR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Use Case Diagram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 b="15618"/>
          <a:stretch/>
        </p:blipFill>
        <p:spPr>
          <a:xfrm>
            <a:off x="1259632" y="1554055"/>
            <a:ext cx="7093269" cy="46457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76256" y="3573016"/>
            <a:ext cx="648072" cy="2783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82008" y="5426989"/>
            <a:ext cx="648072" cy="666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7964" y="5612611"/>
            <a:ext cx="648072" cy="50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57972" y="5257458"/>
            <a:ext cx="648072" cy="50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8222" y="5230572"/>
            <a:ext cx="648072" cy="50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60546" y="6140426"/>
            <a:ext cx="648072" cy="59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16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 동영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5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17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비용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1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결과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48970"/>
            <a:ext cx="6448655" cy="35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18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난점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1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결과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570" y="2492896"/>
            <a:ext cx="36215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인터넷 연결의 제한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라즈베리파이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사용 경험 無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한쪽 바퀴고장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디스플레이 고장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19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난점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1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결과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38" y="2514378"/>
            <a:ext cx="36215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인터넷 연결의 제한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라즈베리파이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사용 경험 無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한쪽 바퀴고장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디스플레이 고장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3" y="21340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예약된 시간을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통한알람에서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타이머를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알람으로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변경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1" y="29281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센서들의 예제 코드 활용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3" y="353004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바퀴 하나로 움직일 수 있도록 디자인 설계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3" y="438115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직접 시계를 부착하여 시간을 볼 수 있도록 함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+mj-lt"/>
                <a:ea typeface="나눔스퀘어OTF" panose="020B0600000101010101" pitchFamily="34" charset="-127"/>
              </a:rPr>
              <a:pPr lvl="0">
                <a:defRPr lang="ko-KR" altLang="en-US"/>
              </a:pPr>
              <a:t>2</a:t>
            </a:fld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727766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팀 역할 구성</a:t>
            </a:r>
            <a:endParaRPr lang="ko-KR" altLang="en-US" sz="2400" b="1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0032" y="5449581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449581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3622246" y="2218217"/>
            <a:ext cx="1899509" cy="1353312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김유찬</a:t>
            </a:r>
            <a:endParaRPr lang="en-US" altLang="ko-KR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팀장</a:t>
            </a:r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문서</a:t>
            </a:r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육각형 11"/>
          <p:cNvSpPr/>
          <p:nvPr/>
        </p:nvSpPr>
        <p:spPr>
          <a:xfrm>
            <a:off x="1856918" y="4015266"/>
            <a:ext cx="1569842" cy="1353312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노은성</a:t>
            </a:r>
            <a:endParaRPr lang="en-US" altLang="ko-KR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</a:t>
            </a:r>
            <a:r>
              <a:rPr lang="ko-KR" altLang="en-US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</a:t>
            </a:r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</p:txBody>
      </p:sp>
      <p:sp>
        <p:nvSpPr>
          <p:cNvPr id="13" name="육각형 12"/>
          <p:cNvSpPr/>
          <p:nvPr/>
        </p:nvSpPr>
        <p:spPr>
          <a:xfrm>
            <a:off x="3787079" y="4015266"/>
            <a:ext cx="1569842" cy="1353312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김유정</a:t>
            </a:r>
            <a:endParaRPr lang="en-US" altLang="ko-KR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</p:txBody>
      </p:sp>
      <p:sp>
        <p:nvSpPr>
          <p:cNvPr id="15" name="육각형 14"/>
          <p:cNvSpPr/>
          <p:nvPr/>
        </p:nvSpPr>
        <p:spPr>
          <a:xfrm>
            <a:off x="5717240" y="4015266"/>
            <a:ext cx="1569842" cy="1353312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홍소영</a:t>
            </a:r>
            <a:endParaRPr lang="en-US" altLang="ko-KR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76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20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추후 해결 방안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1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결과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400" y="2636912"/>
            <a:ext cx="29466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인터넷 연결의 제한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라즈베리파이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사용 경험 無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한쪽 바퀴고장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디스플레이 고장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635896" y="3069316"/>
            <a:ext cx="1474419" cy="9215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해결방안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2213063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블루투스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기능 탑재하여 실시간 시간 받는다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추가적인 기능과 더 정밀하게 센서 인지 능력 구축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양쪽 바퀴를 활용하여 회전 기능 추가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디스플레이 통한 시간과 날씨 등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각종 정보 표시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1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http://smnihongo.smuc.ac.kr/user/smnihongo/mycodyimages/top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8" y="6117300"/>
            <a:ext cx="1298575" cy="52493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7824" y="2036845"/>
            <a:ext cx="3168352" cy="27843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1860" y="316739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Thank you</a:t>
            </a:r>
            <a:endParaRPr lang="ko-KR" altLang="en-US" sz="2800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0FD-1E3C-4264-80C6-E6933D3E145A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/>
              <a:t>21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http://smnihongo.smuc.ac.kr/user/smnihongo/mycodyimages/top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8" y="6117300"/>
            <a:ext cx="1298575" cy="52493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7824" y="2036845"/>
            <a:ext cx="3168352" cy="27843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1860" y="316739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 &amp; A</a:t>
            </a:r>
            <a:endParaRPr lang="ko-KR" altLang="en-US" sz="2800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0FD-1E3C-4264-80C6-E6933D3E145A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/>
              <a:t>22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7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+mj-lt"/>
                <a:ea typeface="나눔스퀘어OTF" panose="020B0600000101010101" pitchFamily="34" charset="-127"/>
              </a:rPr>
              <a:pPr lvl="0">
                <a:defRPr lang="ko-KR" altLang="en-US"/>
              </a:pPr>
              <a:t>3</a:t>
            </a:fld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705580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프로젝트 개발 일정</a:t>
            </a:r>
            <a:endParaRPr lang="ko-KR" altLang="en-US" sz="2400" b="1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0032" y="5085184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085184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0713" y="2646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2132856"/>
            <a:ext cx="7920880" cy="32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196752"/>
            <a:ext cx="9144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60648"/>
            <a:ext cx="9144000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3200" b="1" dirty="0">
                <a:latin typeface="+mj-lt"/>
                <a:ea typeface="나눔스퀘어OTF" panose="020B0600000101010101" pitchFamily="34" charset="-127"/>
              </a:rPr>
              <a:t> </a:t>
            </a:r>
            <a:r>
              <a:rPr lang="en-US" altLang="ko-KR" sz="4400" b="1" dirty="0" smtClean="0">
                <a:latin typeface="+mj-lt"/>
                <a:ea typeface="나눔스퀘어OTF" panose="020B0600000101010101" pitchFamily="34" charset="-127"/>
              </a:rPr>
              <a:t>I</a:t>
            </a:r>
            <a:r>
              <a:rPr lang="en-US" altLang="ko-KR" sz="3200" b="1" dirty="0" smtClean="0">
                <a:latin typeface="+mj-lt"/>
                <a:ea typeface="나눔스퀘어OTF" panose="020B0600000101010101" pitchFamily="34" charset="-127"/>
              </a:rPr>
              <a:t>ndex</a:t>
            </a:r>
            <a:endParaRPr lang="ko-KR" altLang="en-US" sz="3200" b="1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+mj-lt"/>
                <a:ea typeface="나눔스퀘어OTF" panose="020B0600000101010101" pitchFamily="34" charset="-127"/>
              </a:rPr>
              <a:pPr lvl="0">
                <a:defRPr lang="ko-KR" altLang="en-US"/>
              </a:pPr>
              <a:t>4</a:t>
            </a:fld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60" y="1772816"/>
            <a:ext cx="6013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프로젝트 개</a:t>
            </a:r>
            <a:r>
              <a:rPr lang="ko-KR" altLang="en-US" sz="2400" b="1" dirty="0">
                <a:latin typeface="+mj-lt"/>
                <a:ea typeface="나눔스퀘어OTF" panose="020B0600000101010101" pitchFamily="34" charset="-127"/>
              </a:rPr>
              <a:t>요</a:t>
            </a:r>
            <a:endParaRPr lang="en-US" altLang="ko-KR" sz="2400" b="1" dirty="0">
              <a:latin typeface="+mj-lt"/>
              <a:ea typeface="나눔스퀘어OTF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>
                <a:latin typeface="+mj-lt"/>
                <a:ea typeface="나눔스퀘어OTF" panose="020B0600000101010101" pitchFamily="34" charset="-127"/>
              </a:rPr>
              <a:t>요구사항 </a:t>
            </a: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분석</a:t>
            </a:r>
            <a:endParaRPr lang="en-US" altLang="ko-KR" sz="2400" b="1" dirty="0">
              <a:latin typeface="+mj-lt"/>
              <a:ea typeface="나눔스퀘어OTF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2400" b="1" dirty="0" smtClean="0">
                <a:latin typeface="+mj-lt"/>
                <a:ea typeface="나눔스퀘어OTF" panose="020B0600000101010101" pitchFamily="34" charset="-127"/>
              </a:rPr>
              <a:t> </a:t>
            </a: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기능 설계</a:t>
            </a:r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203511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프로젝트 주</a:t>
            </a:r>
            <a:r>
              <a:rPr lang="ko-KR" altLang="en-US" sz="1400" dirty="0">
                <a:latin typeface="+mj-lt"/>
                <a:ea typeface="나눔스퀘어OTF" panose="020B0600000101010101" pitchFamily="34" charset="-127"/>
              </a:rPr>
              <a:t>제</a:t>
            </a: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 및 목적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764" y="330849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기능과 가치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기대효과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077" y="448850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구현 설명 및 동영상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시스템 구성도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870" y="5134833"/>
            <a:ext cx="601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프로젝트 결과</a:t>
            </a:r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  <a:p>
            <a:endParaRPr lang="en-US" altLang="ko-KR" sz="2400" b="1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6077" y="564856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프로젝트 개발비용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lt"/>
                <a:ea typeface="나눔스퀘어OTF" panose="020B0600000101010101" pitchFamily="34" charset="-127"/>
              </a:rPr>
              <a:t>프로젝트 난점</a:t>
            </a:r>
            <a:endParaRPr lang="en-US" altLang="ko-KR" sz="1400" dirty="0" smtClean="0">
              <a:latin typeface="+mj-lt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7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+mj-lt"/>
                <a:ea typeface="나눔스퀘어OTF" panose="020B0600000101010101" pitchFamily="34" charset="-127"/>
              </a:rPr>
              <a:pPr lvl="0">
                <a:defRPr lang="ko-KR" altLang="en-US"/>
              </a:pPr>
              <a:t>5</a:t>
            </a:fld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프로젝트 주</a:t>
            </a:r>
            <a:r>
              <a:rPr lang="ko-KR" altLang="en-US" sz="2400" b="1" dirty="0">
                <a:latin typeface="+mj-lt"/>
                <a:ea typeface="나눔스퀘어OTF" panose="020B0600000101010101" pitchFamily="34" charset="-127"/>
              </a:rPr>
              <a:t>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0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 smtClean="0">
                <a:latin typeface="+mj-lt"/>
                <a:ea typeface="나눔스퀘어OTF" panose="020B0600000101010101" pitchFamily="34" charset="-127"/>
              </a:rPr>
              <a:t>프로젝트 개</a:t>
            </a:r>
            <a:r>
              <a:rPr lang="ko-KR" altLang="en-US" dirty="0">
                <a:latin typeface="+mj-lt"/>
                <a:ea typeface="나눔스퀘어OTF" panose="020B0600000101010101" pitchFamily="34" charset="-127"/>
              </a:rPr>
              <a:t>요</a:t>
            </a:r>
            <a:endParaRPr lang="en-US" altLang="ko-KR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3635" y="1436865"/>
            <a:ext cx="4916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라즈베리파이와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다양한 모듈을 이용하여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사용자를 감지하고 도망가는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알람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rPr>
              <a:t> 시계 개발 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0032" y="5085184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085184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25" name="그림 24" descr="C:\Users\소영\AppData\Local\Microsoft\Windows\INetCache\Content.Word\20160417_130644(0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6485"/>
            <a:ext cx="2601161" cy="19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/>
          <p:nvPr/>
        </p:nvPicPr>
        <p:blipFill rotWithShape="1">
          <a:blip r:embed="rId4"/>
          <a:srcRect l="2589" t="6905" r="4165" b="8489"/>
          <a:stretch/>
        </p:blipFill>
        <p:spPr bwMode="auto">
          <a:xfrm>
            <a:off x="3131840" y="3509763"/>
            <a:ext cx="2813050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99" y="3520014"/>
            <a:ext cx="2648691" cy="19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+mj-lt"/>
                <a:ea typeface="나눔스퀘어OTF" panose="020B0600000101010101" pitchFamily="34" charset="-127"/>
              </a:rPr>
              <a:pPr lvl="0">
                <a:defRPr lang="ko-KR" altLang="en-US"/>
              </a:pPr>
              <a:t>6</a:t>
            </a:fld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+mj-lt"/>
                <a:ea typeface="나눔스퀘어OTF" panose="020B0600000101010101" pitchFamily="34" charset="-127"/>
              </a:rPr>
              <a:t>프로젝트 목</a:t>
            </a:r>
            <a:r>
              <a:rPr lang="ko-KR" altLang="en-US" sz="2400" b="1" dirty="0">
                <a:latin typeface="+mj-lt"/>
                <a:ea typeface="나눔스퀘어OTF" panose="020B0600000101010101" pitchFamily="34" charset="-127"/>
              </a:rPr>
              <a:t>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0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 smtClean="0">
                <a:latin typeface="+mj-lt"/>
                <a:ea typeface="나눔스퀘어OTF" panose="020B0600000101010101" pitchFamily="34" charset="-127"/>
              </a:rPr>
              <a:t>프로젝트 개</a:t>
            </a:r>
            <a:r>
              <a:rPr lang="ko-KR" altLang="en-US" dirty="0">
                <a:latin typeface="+mj-lt"/>
                <a:ea typeface="나눔스퀘어OTF" panose="020B0600000101010101" pitchFamily="34" charset="-127"/>
              </a:rPr>
              <a:t>요</a:t>
            </a:r>
            <a:endParaRPr lang="en-US" altLang="ko-KR" dirty="0" smtClean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0837" y="15567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j-lt"/>
                <a:ea typeface="나눔스퀘어OTF" panose="020B0600000101010101" pitchFamily="34" charset="-127"/>
              </a:rPr>
              <a:t> </a:t>
            </a:r>
            <a:endParaRPr lang="ko-KR" altLang="en-US" dirty="0">
              <a:latin typeface="+mj-lt"/>
              <a:ea typeface="나눔스퀘어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0032" y="5085184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64288" y="5085184"/>
            <a:ext cx="1440160" cy="5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057" y="2440814"/>
            <a:ext cx="5105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ea typeface="나눔스퀘어OTF" panose="020B0600000101010101" pitchFamily="34" charset="-127"/>
              </a:rPr>
              <a:t>평범한 </a:t>
            </a:r>
            <a:r>
              <a:rPr lang="ko-KR" altLang="en-US" dirty="0" err="1">
                <a:ea typeface="나눔스퀘어OTF" panose="020B0600000101010101" pitchFamily="34" charset="-127"/>
              </a:rPr>
              <a:t>알람</a:t>
            </a:r>
            <a:r>
              <a:rPr lang="ko-KR" altLang="en-US" dirty="0">
                <a:ea typeface="나눔스퀘어OTF" panose="020B0600000101010101" pitchFamily="34" charset="-127"/>
              </a:rPr>
              <a:t> </a:t>
            </a:r>
            <a:r>
              <a:rPr lang="ko-KR" altLang="en-US" dirty="0" smtClean="0">
                <a:ea typeface="나눔스퀘어OTF" panose="020B0600000101010101" pitchFamily="34" charset="-127"/>
              </a:rPr>
              <a:t>시계에 여러 가지 기술을 접목하여</a:t>
            </a:r>
            <a:endParaRPr lang="en-US" altLang="ko-KR" dirty="0" smtClean="0">
              <a:ea typeface="나눔스퀘어OTF" panose="020B0600000101010101" pitchFamily="34" charset="-127"/>
            </a:endParaRPr>
          </a:p>
          <a:p>
            <a:r>
              <a:rPr lang="ko-KR" altLang="en-US" dirty="0" smtClean="0">
                <a:ea typeface="나눔스퀘어OTF" panose="020B0600000101010101" pitchFamily="34" charset="-127"/>
              </a:rPr>
              <a:t>고객이</a:t>
            </a:r>
            <a:r>
              <a:rPr lang="en-US" altLang="ko-KR" dirty="0" smtClean="0">
                <a:ea typeface="나눔스퀘어OTF" panose="020B0600000101010101" pitchFamily="34" charset="-127"/>
              </a:rPr>
              <a:t> </a:t>
            </a:r>
            <a:r>
              <a:rPr lang="ko-KR" altLang="en-US" dirty="0" smtClean="0">
                <a:ea typeface="나눔스퀘어OTF" panose="020B0600000101010101" pitchFamily="34" charset="-127"/>
              </a:rPr>
              <a:t>만족할 </a:t>
            </a:r>
            <a:r>
              <a:rPr lang="ko-KR" altLang="en-US" dirty="0">
                <a:ea typeface="나눔스퀘어OTF" panose="020B0600000101010101" pitchFamily="34" charset="-127"/>
              </a:rPr>
              <a:t>수 있는 </a:t>
            </a:r>
            <a:r>
              <a:rPr lang="ko-KR" altLang="en-US" dirty="0" err="1">
                <a:ea typeface="나눔스퀘어OTF" panose="020B0600000101010101" pitchFamily="34" charset="-127"/>
              </a:rPr>
              <a:t>알람</a:t>
            </a:r>
            <a:r>
              <a:rPr lang="ko-KR" altLang="en-US" dirty="0">
                <a:ea typeface="나눔스퀘어OTF" panose="020B0600000101010101" pitchFamily="34" charset="-127"/>
              </a:rPr>
              <a:t> 시계를 </a:t>
            </a:r>
            <a:r>
              <a:rPr lang="ko-KR" altLang="en-US" dirty="0" smtClean="0">
                <a:ea typeface="나눔스퀘어OTF" panose="020B0600000101010101" pitchFamily="34" charset="-127"/>
              </a:rPr>
              <a:t>개발함</a:t>
            </a:r>
            <a:endParaRPr lang="ko-KR" altLang="en-US" dirty="0">
              <a:ea typeface="나눔스퀘어OTF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49" y="3701163"/>
            <a:ext cx="5686425" cy="15514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0" y="3756800"/>
            <a:ext cx="301645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7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기능과 가치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1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요구사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분석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9565" y="2420888"/>
            <a:ext cx="5844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defRPr>
            </a:lvl1pPr>
          </a:lstStyle>
          <a:p>
            <a:r>
              <a:rPr lang="ko-KR" altLang="en-US" dirty="0" err="1"/>
              <a:t>알람</a:t>
            </a:r>
            <a:r>
              <a:rPr lang="ko-KR" altLang="en-US" dirty="0"/>
              <a:t> 타이머 </a:t>
            </a:r>
            <a:r>
              <a:rPr lang="ko-KR" altLang="en-US" dirty="0" err="1"/>
              <a:t>셋팅</a:t>
            </a:r>
            <a:endParaRPr lang="en-US" altLang="ko-KR" dirty="0"/>
          </a:p>
          <a:p>
            <a:r>
              <a:rPr lang="ko-KR" altLang="en-US" dirty="0"/>
              <a:t>타이머 일정 시간이 지나면 </a:t>
            </a:r>
            <a:r>
              <a:rPr lang="ko-KR" altLang="en-US" dirty="0" err="1"/>
              <a:t>알람이</a:t>
            </a:r>
            <a:r>
              <a:rPr lang="ko-KR" altLang="en-US" dirty="0"/>
              <a:t> 울림</a:t>
            </a:r>
            <a:endParaRPr lang="en-US" altLang="ko-KR" dirty="0"/>
          </a:p>
          <a:p>
            <a:r>
              <a:rPr lang="ko-KR" altLang="en-US" dirty="0" err="1"/>
              <a:t>알람</a:t>
            </a:r>
            <a:r>
              <a:rPr lang="ko-KR" altLang="en-US" dirty="0"/>
              <a:t> 소리와 함께 적외선 센서 작동</a:t>
            </a:r>
            <a:endParaRPr lang="en-US" altLang="ko-KR" dirty="0"/>
          </a:p>
          <a:p>
            <a:r>
              <a:rPr lang="ko-KR" altLang="en-US" dirty="0"/>
              <a:t>적외선 센서가 사람을 탐지하면 뒤로 움직임</a:t>
            </a:r>
            <a:endParaRPr lang="en-US" altLang="ko-KR" dirty="0"/>
          </a:p>
          <a:p>
            <a:r>
              <a:rPr lang="ko-KR" altLang="en-US" dirty="0"/>
              <a:t>버튼을 누르면 </a:t>
            </a:r>
            <a:r>
              <a:rPr lang="ko-KR" altLang="en-US" dirty="0" err="1"/>
              <a:t>알람이</a:t>
            </a:r>
            <a:r>
              <a:rPr lang="ko-KR" altLang="en-US" dirty="0"/>
              <a:t> 꺼짐</a:t>
            </a:r>
            <a:endParaRPr lang="en-US" altLang="ko-KR" dirty="0"/>
          </a:p>
          <a:p>
            <a:r>
              <a:rPr lang="ko-KR" altLang="en-US" dirty="0"/>
              <a:t>사용자가 원하는 </a:t>
            </a:r>
            <a:r>
              <a:rPr lang="ko-KR" altLang="en-US" dirty="0" err="1"/>
              <a:t>알람</a:t>
            </a:r>
            <a:r>
              <a:rPr lang="ko-KR" altLang="en-US" dirty="0"/>
              <a:t> 소리</a:t>
            </a:r>
            <a:r>
              <a:rPr lang="en-US" altLang="ko-KR" dirty="0"/>
              <a:t>, </a:t>
            </a:r>
            <a:r>
              <a:rPr lang="ko-KR" altLang="en-US" dirty="0"/>
              <a:t>시스템 구성 등을 변경가능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8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8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기대효과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10" y="116632"/>
            <a:ext cx="21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요구사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분석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7414" y="1453394"/>
            <a:ext cx="5169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스퀘어OTF" panose="020B0600000101010101" pitchFamily="34" charset="-127"/>
              </a:defRPr>
            </a:lvl1pPr>
          </a:lstStyle>
          <a:p>
            <a:r>
              <a:rPr lang="ko-KR" altLang="en-US" dirty="0"/>
              <a:t>기존의 </a:t>
            </a:r>
            <a:r>
              <a:rPr lang="ko-KR" altLang="en-US" dirty="0" err="1"/>
              <a:t>알람</a:t>
            </a:r>
            <a:r>
              <a:rPr lang="ko-KR" altLang="en-US" dirty="0"/>
              <a:t> 시계와 비교하여 또 다른 재미 추구 </a:t>
            </a:r>
            <a:endParaRPr lang="en-US" altLang="ko-KR" dirty="0"/>
          </a:p>
          <a:p>
            <a:r>
              <a:rPr lang="ko-KR" altLang="en-US" dirty="0"/>
              <a:t>지각을 방지</a:t>
            </a:r>
            <a:endParaRPr lang="en-US" altLang="ko-KR" dirty="0"/>
          </a:p>
          <a:p>
            <a:r>
              <a:rPr lang="ko-KR" altLang="en-US" dirty="0"/>
              <a:t>앞으로 더 정밀하게 개발이 가능</a:t>
            </a:r>
            <a:endParaRPr lang="en-US" altLang="ko-KR" dirty="0"/>
          </a:p>
          <a:p>
            <a:r>
              <a:rPr lang="ko-KR" altLang="en-US" dirty="0"/>
              <a:t>경쟁사가 </a:t>
            </a:r>
            <a:r>
              <a:rPr lang="ko-KR" altLang="en-US" dirty="0" err="1"/>
              <a:t>클락키</a:t>
            </a:r>
            <a:r>
              <a:rPr lang="ko-KR" altLang="en-US" dirty="0"/>
              <a:t> 말고는 없음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50" y="3429000"/>
            <a:ext cx="5411470" cy="28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C24A344-5658-44FF-BA1B-C7CB127BCC8C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pPr lvl="0">
                <a:defRPr lang="ko-KR" altLang="en-US"/>
              </a:pPr>
              <a:t>9</a:t>
            </a:fld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0" y="6669360"/>
            <a:ext cx="9144000" cy="2343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3838" y="606695"/>
            <a:ext cx="2916324" cy="576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24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개념 구성도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10" y="116632"/>
            <a:ext cx="37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기능설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54751" y="1869777"/>
            <a:ext cx="162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워치파이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6236" y="2985841"/>
            <a:ext cx="144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296" y="3921945"/>
            <a:ext cx="108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알람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336" y="3921945"/>
            <a:ext cx="108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6571" y="2985841"/>
            <a:ext cx="144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RC</a:t>
            </a:r>
            <a:r>
              <a:rPr lang="ko-KR" altLang="en-US" b="1" dirty="0" smtClean="0">
                <a:solidFill>
                  <a:schemeClr val="tx1"/>
                </a:solidFill>
              </a:rPr>
              <a:t>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2289" y="4065961"/>
            <a:ext cx="108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움직임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60427" y="4065961"/>
            <a:ext cx="1152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정보수신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4283" y="4065961"/>
            <a:ext cx="1152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센서탐지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4" idx="2"/>
          </p:cNvCxnSpPr>
          <p:nvPr/>
        </p:nvCxnSpPr>
        <p:spPr>
          <a:xfrm>
            <a:off x="4564751" y="240977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564751" y="2625801"/>
            <a:ext cx="178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636571" y="2625801"/>
            <a:ext cx="1928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2" idx="0"/>
          </p:cNvCxnSpPr>
          <p:nvPr/>
        </p:nvCxnSpPr>
        <p:spPr>
          <a:xfrm>
            <a:off x="2636571" y="262580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5" idx="0"/>
          </p:cNvCxnSpPr>
          <p:nvPr/>
        </p:nvCxnSpPr>
        <p:spPr>
          <a:xfrm>
            <a:off x="6336236" y="262580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2"/>
          </p:cNvCxnSpPr>
          <p:nvPr/>
        </p:nvCxnSpPr>
        <p:spPr>
          <a:xfrm>
            <a:off x="6336236" y="3345841"/>
            <a:ext cx="0" cy="21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616236" y="3561905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7" idx="0"/>
          </p:cNvCxnSpPr>
          <p:nvPr/>
        </p:nvCxnSpPr>
        <p:spPr>
          <a:xfrm>
            <a:off x="5616296" y="356190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8" idx="0"/>
          </p:cNvCxnSpPr>
          <p:nvPr/>
        </p:nvCxnSpPr>
        <p:spPr>
          <a:xfrm>
            <a:off x="7056236" y="3561905"/>
            <a:ext cx="1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050895" y="4642025"/>
            <a:ext cx="11520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소리설정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6336" y="4642025"/>
            <a:ext cx="108000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타이머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</a:t>
            </a:r>
            <a:r>
              <a:rPr lang="ko-KR" altLang="en-US" b="1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52" name="직선 화살표 연결선 51"/>
          <p:cNvCxnSpPr>
            <a:stCxn id="7" idx="2"/>
            <a:endCxn id="47" idx="0"/>
          </p:cNvCxnSpPr>
          <p:nvPr/>
        </p:nvCxnSpPr>
        <p:spPr>
          <a:xfrm>
            <a:off x="5616296" y="4281945"/>
            <a:ext cx="10603" cy="36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8" idx="2"/>
            <a:endCxn id="48" idx="0"/>
          </p:cNvCxnSpPr>
          <p:nvPr/>
        </p:nvCxnSpPr>
        <p:spPr>
          <a:xfrm>
            <a:off x="7056336" y="4281945"/>
            <a:ext cx="0" cy="36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68339" y="3561905"/>
            <a:ext cx="26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2" idx="2"/>
            <a:endCxn id="24" idx="0"/>
          </p:cNvCxnSpPr>
          <p:nvPr/>
        </p:nvCxnSpPr>
        <p:spPr>
          <a:xfrm flipH="1">
            <a:off x="2636427" y="3345841"/>
            <a:ext cx="144" cy="72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3" idx="0"/>
          </p:cNvCxnSpPr>
          <p:nvPr/>
        </p:nvCxnSpPr>
        <p:spPr>
          <a:xfrm>
            <a:off x="3892289" y="356190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268339" y="3561905"/>
            <a:ext cx="0" cy="54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421</Words>
  <Application>Microsoft Office PowerPoint</Application>
  <PresentationFormat>화면 슬라이드 쇼(4:3)</PresentationFormat>
  <Paragraphs>178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나눔바른고딕</vt:lpstr>
      <vt:lpstr>나눔스퀘어OTF</vt:lpstr>
      <vt:lpstr>Arial</vt:lpstr>
      <vt:lpstr>Office 테마</vt:lpstr>
      <vt:lpstr>  도망가는 알람 시계 워치파이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Graphene synthesis:  relationship to applications</dc:title>
  <dc:creator>김지운</dc:creator>
  <cp:lastModifiedBy>Hong</cp:lastModifiedBy>
  <cp:revision>215</cp:revision>
  <cp:lastPrinted>2015-10-21T08:14:05Z</cp:lastPrinted>
  <dcterms:created xsi:type="dcterms:W3CDTF">2015-01-07T06:52:49Z</dcterms:created>
  <dcterms:modified xsi:type="dcterms:W3CDTF">2016-06-20T06:36:09Z</dcterms:modified>
</cp:coreProperties>
</file>