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c46cb01b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c46cb01b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c46cb01b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c46cb01b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c46cb01b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c46cb01b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eef38230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eef38230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c46cb01b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c46cb01b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c46cb01b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c46cb01b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c46cb01b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c46cb01b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c46cb01b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c46cb01b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c46cb01b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c46cb01b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c46cb01b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c46cb01b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c46cb01b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c46cb01b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c46cb01b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c46cb01b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c46cb01b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c46cb01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c46cb01b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c46cb01b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eef3823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eef3823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ML-POWERED OBJECTIFICATION AND SUBJECTIFICATION OF TEXT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0177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ML Project by Kieran Mendoza, Wang Hengyue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Objectivity-Subjectivity Conversion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use a naiïve </a:t>
            </a:r>
            <a:r>
              <a:rPr lang="en"/>
              <a:t>method</a:t>
            </a:r>
            <a:r>
              <a:rPr lang="en"/>
              <a:t> of </a:t>
            </a:r>
            <a:r>
              <a:rPr lang="en"/>
              <a:t>text</a:t>
            </a:r>
            <a:r>
              <a:rPr lang="en"/>
              <a:t> transformation, by taking the most subjective/objective synonym and substituting it into some of the words. As expected, this led to incoherence of the text and loss of </a:t>
            </a:r>
            <a:r>
              <a:rPr lang="en"/>
              <a:t>content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77050"/>
            <a:ext cx="8839199" cy="1416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199" cy="14005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4"/>
          <p:cNvCxnSpPr>
            <a:endCxn id="148" idx="0"/>
          </p:cNvCxnSpPr>
          <p:nvPr/>
        </p:nvCxnSpPr>
        <p:spPr>
          <a:xfrm>
            <a:off x="4571999" y="1552850"/>
            <a:ext cx="0" cy="132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1" name="Google Shape;151;p24"/>
          <p:cNvPicPr preferRelativeResize="0"/>
          <p:nvPr/>
        </p:nvPicPr>
        <p:blipFill rotWithShape="1">
          <a:blip r:embed="rId5">
            <a:alphaModFix/>
          </a:blip>
          <a:srcRect b="44180" l="0" r="0" t="28554"/>
          <a:stretch/>
        </p:blipFill>
        <p:spPr>
          <a:xfrm>
            <a:off x="6298225" y="2877050"/>
            <a:ext cx="1388974" cy="2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4798525" y="1907213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Naiïve Objectification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2710500" y="4452625"/>
            <a:ext cx="372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Terrible is simply an understatement to describe this model.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4294967295" type="body"/>
          </p:nvPr>
        </p:nvSpPr>
        <p:spPr>
          <a:xfrm>
            <a:off x="471900" y="353075"/>
            <a:ext cx="82221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model outlined in </a:t>
            </a:r>
            <a:r>
              <a:rPr i="1" lang="en"/>
              <a:t>Structured content preservation for unsupervised text style transfer</a:t>
            </a:r>
            <a:r>
              <a:rPr lang="en"/>
              <a:t> (Tian et. al, 2018) we get better 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Conclusions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Objectivity detector is useful for highly polarised statements BUT does not work as </a:t>
            </a:r>
            <a:r>
              <a:rPr lang="en"/>
              <a:t>well</a:t>
            </a:r>
            <a:r>
              <a:rPr lang="en"/>
              <a:t> on </a:t>
            </a:r>
            <a:r>
              <a:rPr lang="en"/>
              <a:t>lengthy </a:t>
            </a:r>
            <a:r>
              <a:rPr lang="en"/>
              <a:t>op-eds and news articles → </a:t>
            </a:r>
            <a:r>
              <a:rPr lang="en"/>
              <a:t>attributed</a:t>
            </a:r>
            <a:r>
              <a:rPr lang="en"/>
              <a:t> to the facts </a:t>
            </a:r>
            <a:r>
              <a:rPr lang="en">
                <a:solidFill>
                  <a:schemeClr val="dk1"/>
                </a:solidFill>
              </a:rPr>
              <a:t>diluting</a:t>
            </a:r>
            <a:r>
              <a:rPr lang="en"/>
              <a:t> the overall subjectivity of the text.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71900" y="1919075"/>
            <a:ext cx="8222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Three</a:t>
            </a:r>
            <a:r>
              <a:rPr lang="en"/>
              <a:t> main components to be talked about: 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813" y="2496875"/>
            <a:ext cx="1568375" cy="15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350" y="2496875"/>
            <a:ext cx="1511456" cy="156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6204" y="2571750"/>
            <a:ext cx="1568350" cy="156833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1160675" y="4065250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Ideation process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3870600" y="4121350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 management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6608975" y="4121350"/>
            <a:ext cx="14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 division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View </a:t>
            </a:r>
            <a:r>
              <a:rPr i="1" lang="en"/>
              <a:t>Not a Fact Checker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/>
              <a:t>Please, give our app some respect. And yes, that is 69.46% subjective.</a:t>
            </a:r>
            <a:endParaRPr i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Flow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3867300" cy="271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1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Introduction</a:t>
            </a:r>
            <a:br>
              <a:rPr lang="en"/>
            </a:br>
            <a:r>
              <a:rPr lang="en"/>
              <a:t>Dataset</a:t>
            </a:r>
            <a:br>
              <a:rPr lang="en"/>
            </a:br>
            <a:r>
              <a:rPr lang="en"/>
              <a:t>Data Preprocessing</a:t>
            </a:r>
            <a:br>
              <a:rPr lang="en"/>
            </a:br>
            <a:r>
              <a:rPr lang="en"/>
              <a:t>Objectivity Detection</a:t>
            </a:r>
            <a:br>
              <a:rPr lang="en"/>
            </a:br>
            <a:r>
              <a:rPr lang="en"/>
              <a:t>Results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72000" y="1919075"/>
            <a:ext cx="4227900" cy="271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2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Objectivity-Subjectivity Conversion</a:t>
            </a:r>
            <a:br>
              <a:rPr lang="en"/>
            </a:br>
            <a:r>
              <a:rPr lang="en"/>
              <a:t>	Results</a:t>
            </a:r>
            <a:br>
              <a:rPr lang="en"/>
            </a:br>
            <a:r>
              <a:rPr lang="en"/>
              <a:t>	Reflection</a:t>
            </a:r>
            <a:br>
              <a:rPr lang="en"/>
            </a:br>
            <a:r>
              <a:rPr lang="en"/>
              <a:t>	Conclusion and Recommendations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PART 3</a:t>
            </a:r>
            <a:br>
              <a:rPr b="1" lang="en"/>
            </a:br>
            <a:r>
              <a:rPr lang="en"/>
              <a:t>Project Showcase</a:t>
            </a:r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757500" y="2553050"/>
            <a:ext cx="0" cy="177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4881650" y="2562400"/>
            <a:ext cx="9300" cy="108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5691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Biases of some journalists and </a:t>
            </a:r>
            <a:r>
              <a:rPr i="1" lang="en"/>
              <a:t>certain </a:t>
            </a:r>
            <a:r>
              <a:rPr lang="en"/>
              <a:t>politicians may cloud the truth, or the piece may need some spicing up to </a:t>
            </a:r>
            <a:r>
              <a:rPr lang="en"/>
              <a:t>attract</a:t>
            </a:r>
            <a:r>
              <a:rPr lang="en"/>
              <a:t> more readers.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project aims to be able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the author sentiment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the text objectivity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the </a:t>
            </a:r>
            <a:r>
              <a:rPr lang="en"/>
              <a:t>text</a:t>
            </a:r>
            <a:r>
              <a:rPr lang="en"/>
              <a:t> (objectification and subjectification)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900" y="2532263"/>
            <a:ext cx="2826324" cy="14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501788" y="3572400"/>
            <a:ext cx="3909000" cy="11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Rotten Tomatoes movie review data (2004-2005) (</a:t>
            </a:r>
            <a:r>
              <a:rPr lang="en">
                <a:solidFill>
                  <a:schemeClr val="dk1"/>
                </a:solidFill>
              </a:rPr>
              <a:t>subjective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Positive and negative sentiments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060" y="2244451"/>
            <a:ext cx="1262425" cy="128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238" y="2381148"/>
            <a:ext cx="1996950" cy="10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733213" y="3572400"/>
            <a:ext cx="3909000" cy="11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plot summaries (</a:t>
            </a:r>
            <a:r>
              <a:rPr lang="en">
                <a:solidFill>
                  <a:schemeClr val="dk1"/>
                </a:solidFill>
              </a:rPr>
              <a:t>objective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be </a:t>
            </a:r>
            <a:r>
              <a:rPr lang="en"/>
              <a:t>compared</a:t>
            </a:r>
            <a:r>
              <a:rPr lang="en"/>
              <a:t> with movie </a:t>
            </a:r>
            <a:r>
              <a:rPr lang="en"/>
              <a:t>review</a:t>
            </a:r>
            <a:r>
              <a:rPr lang="en"/>
              <a:t> quotes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40263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(feat. NLP)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nltk, </a:t>
            </a:r>
            <a:r>
              <a:rPr lang="en"/>
              <a:t>a </a:t>
            </a:r>
            <a:r>
              <a:rPr lang="en"/>
              <a:t>very useful framework for Natural Language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additionally, the dataset used had plenty of formatting issues and needed to be converted to .txt first before it can be read (annoying!)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ensure that the text is consistent and easier to</a:t>
            </a:r>
            <a:br>
              <a:rPr lang="en"/>
            </a:br>
            <a:r>
              <a:rPr lang="en"/>
              <a:t>train on, we used </a:t>
            </a:r>
            <a:r>
              <a:rPr lang="en">
                <a:solidFill>
                  <a:schemeClr val="dk1"/>
                </a:solidFill>
              </a:rPr>
              <a:t>lemmatization</a:t>
            </a:r>
            <a:r>
              <a:rPr lang="en"/>
              <a:t>, stopwords and</a:t>
            </a:r>
            <a:br>
              <a:rPr lang="en"/>
            </a:br>
            <a:r>
              <a:rPr lang="en"/>
              <a:t>the removal of punctuation marks.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525" y="0"/>
            <a:ext cx="4336476" cy="16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7800" y="3179625"/>
            <a:ext cx="2286200" cy="1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Objectivity Detection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in a Supervised manner, using </a:t>
            </a:r>
            <a:r>
              <a:rPr lang="en">
                <a:solidFill>
                  <a:schemeClr val="dk1"/>
                </a:solidFill>
              </a:rPr>
              <a:t>Naiïve Bayes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Why? </a:t>
            </a:r>
            <a:br>
              <a:rPr lang="en"/>
            </a:br>
            <a:r>
              <a:rPr lang="en"/>
              <a:t>Naiïve-Bayes is proven in the field of NLP, it is a </a:t>
            </a:r>
            <a:r>
              <a:rPr lang="en"/>
              <a:t>probabilistic classifier. It is also </a:t>
            </a:r>
            <a:r>
              <a:rPr lang="en">
                <a:solidFill>
                  <a:schemeClr val="dk1"/>
                </a:solidFill>
              </a:rPr>
              <a:t>simpler</a:t>
            </a:r>
            <a:r>
              <a:rPr lang="en"/>
              <a:t> than other solutions like SVM and neural networks. It is </a:t>
            </a:r>
            <a:r>
              <a:rPr lang="en">
                <a:solidFill>
                  <a:schemeClr val="dk1"/>
                </a:solidFill>
              </a:rPr>
              <a:t>fast</a:t>
            </a:r>
            <a:r>
              <a:rPr lang="en"/>
              <a:t> and </a:t>
            </a:r>
            <a:r>
              <a:rPr lang="en">
                <a:solidFill>
                  <a:schemeClr val="dk1"/>
                </a:solidFill>
              </a:rPr>
              <a:t>accurate</a:t>
            </a:r>
            <a:r>
              <a:rPr lang="en"/>
              <a:t>!!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438" y="3846350"/>
            <a:ext cx="3261025" cy="9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430223" y="128925"/>
            <a:ext cx="253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Approach 1: Objectivity detection via sentiment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75" y="895850"/>
            <a:ext cx="2535975" cy="19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325" y="744527"/>
            <a:ext cx="3577400" cy="26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4108273" y="128925"/>
            <a:ext cx="253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Approach 2: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Direct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objectivity detection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>
            <p:ph idx="4294967295" type="body"/>
          </p:nvPr>
        </p:nvSpPr>
        <p:spPr>
          <a:xfrm>
            <a:off x="460950" y="3600450"/>
            <a:ext cx="82221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</a:t>
            </a:r>
            <a:r>
              <a:rPr lang="en"/>
              <a:t>attempted</a:t>
            </a:r>
            <a:r>
              <a:rPr lang="en"/>
              <a:t> two </a:t>
            </a:r>
            <a:r>
              <a:rPr lang="en"/>
              <a:t>approaches to find the optimal method to detect objectivity - indirect and direct. Clearly, the </a:t>
            </a:r>
            <a:r>
              <a:rPr lang="en">
                <a:solidFill>
                  <a:schemeClr val="dk1"/>
                </a:solidFill>
              </a:rPr>
              <a:t>second</a:t>
            </a:r>
            <a:r>
              <a:rPr lang="en"/>
              <a:t> model is preferable.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99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700" y="1611148"/>
            <a:ext cx="2514600" cy="85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1"/>
          <p:cNvCxnSpPr>
            <a:stCxn id="127" idx="2"/>
            <a:endCxn id="128" idx="0"/>
          </p:cNvCxnSpPr>
          <p:nvPr/>
        </p:nvCxnSpPr>
        <p:spPr>
          <a:xfrm>
            <a:off x="4572001" y="1150123"/>
            <a:ext cx="0" cy="46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070323"/>
            <a:ext cx="8839201" cy="51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375" y="2817173"/>
            <a:ext cx="2381250" cy="8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1"/>
          <p:cNvCxnSpPr>
            <a:stCxn id="130" idx="0"/>
            <a:endCxn id="131" idx="2"/>
          </p:cNvCxnSpPr>
          <p:nvPr/>
        </p:nvCxnSpPr>
        <p:spPr>
          <a:xfrm rot="10800000">
            <a:off x="4572001" y="3617323"/>
            <a:ext cx="0" cy="45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