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88" r:id="rId5"/>
    <p:sldId id="6430" r:id="rId6"/>
    <p:sldId id="6431" r:id="rId7"/>
    <p:sldId id="6395" r:id="rId8"/>
    <p:sldId id="6463" r:id="rId9"/>
    <p:sldId id="6473" r:id="rId10"/>
    <p:sldId id="6435" r:id="rId11"/>
    <p:sldId id="6434" r:id="rId12"/>
    <p:sldId id="6443" r:id="rId13"/>
    <p:sldId id="6439" r:id="rId14"/>
    <p:sldId id="6472" r:id="rId15"/>
    <p:sldId id="6444" r:id="rId16"/>
    <p:sldId id="6467" r:id="rId17"/>
    <p:sldId id="6438" r:id="rId18"/>
    <p:sldId id="6441" r:id="rId19"/>
    <p:sldId id="6442" r:id="rId20"/>
    <p:sldId id="6461" r:id="rId21"/>
    <p:sldId id="6394" r:id="rId22"/>
    <p:sldId id="6453" r:id="rId23"/>
    <p:sldId id="6452" r:id="rId24"/>
    <p:sldId id="6465" r:id="rId25"/>
    <p:sldId id="6459" r:id="rId26"/>
    <p:sldId id="6449" r:id="rId27"/>
    <p:sldId id="6446" r:id="rId28"/>
    <p:sldId id="6471" r:id="rId29"/>
    <p:sldId id="6484" r:id="rId30"/>
    <p:sldId id="6488" r:id="rId31"/>
    <p:sldId id="6491" r:id="rId32"/>
    <p:sldId id="6489" r:id="rId33"/>
    <p:sldId id="6490" r:id="rId34"/>
    <p:sldId id="6470" r:id="rId35"/>
    <p:sldId id="6445" r:id="rId36"/>
    <p:sldId id="6460" r:id="rId37"/>
    <p:sldId id="6454" r:id="rId38"/>
    <p:sldId id="6469" r:id="rId39"/>
    <p:sldId id="6468" r:id="rId40"/>
    <p:sldId id="6436" r:id="rId41"/>
    <p:sldId id="6479" r:id="rId42"/>
    <p:sldId id="6475" r:id="rId43"/>
    <p:sldId id="6482" r:id="rId44"/>
    <p:sldId id="6448" r:id="rId45"/>
    <p:sldId id="6487" r:id="rId46"/>
    <p:sldId id="6483" r:id="rId47"/>
    <p:sldId id="6486" r:id="rId48"/>
    <p:sldId id="6458" r:id="rId49"/>
    <p:sldId id="291" r:id="rId50"/>
  </p:sldIdLst>
  <p:sldSz cx="12192000" cy="6858000"/>
  <p:notesSz cx="6858000" cy="9144000"/>
  <p:custDataLst>
    <p:tags r:id="rId53"/>
  </p:custDataLst>
  <p:defaultTextStyle>
    <a:defPPr>
      <a:defRPr lang="en-US"/>
    </a:defPPr>
    <a:lvl1pPr marL="0" indent="0" algn="l" defTabSz="374400" rtl="0" eaLnBrk="1" latinLnBrk="0" hangingPunct="1">
      <a:lnSpc>
        <a:spcPct val="95000"/>
      </a:lnSpc>
      <a:spcBef>
        <a:spcPts val="369"/>
      </a:spcBef>
      <a:spcAft>
        <a:spcPts val="369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374400" rtl="0" eaLnBrk="1" latinLnBrk="0" hangingPunct="1">
      <a:lnSpc>
        <a:spcPct val="95000"/>
      </a:lnSpc>
      <a:spcBef>
        <a:spcPts val="369"/>
      </a:spcBef>
      <a:spcAft>
        <a:spcPts val="369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2pPr>
    <a:lvl3pPr marL="234000" indent="-234000" algn="l" defTabSz="374400" rtl="0" eaLnBrk="1" latinLnBrk="0" hangingPunct="1">
      <a:lnSpc>
        <a:spcPct val="95000"/>
      </a:lnSpc>
      <a:spcBef>
        <a:spcPts val="369"/>
      </a:spcBef>
      <a:spcAft>
        <a:spcPts val="369"/>
      </a:spcAft>
      <a:buSzPct val="110000"/>
      <a:buFont typeface="Arial" panose="020B0604020202020204" pitchFamily="34" charset="0"/>
      <a:buChar char="•"/>
      <a:defRPr sz="1600" kern="1200" baseline="0">
        <a:solidFill>
          <a:schemeClr val="tx1"/>
        </a:solidFill>
        <a:latin typeface="+mn-lt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Bef>
        <a:spcPts val="200"/>
      </a:spcBef>
      <a:spcAft>
        <a:spcPts val="200"/>
      </a:spcAft>
      <a:buSzPct val="10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4pPr>
    <a:lvl5pPr marL="702000" indent="-234000" algn="l" defTabSz="374400" rtl="0" eaLnBrk="1" latinLnBrk="0" hangingPunct="1">
      <a:lnSpc>
        <a:spcPct val="110000"/>
      </a:lnSpc>
      <a:spcBef>
        <a:spcPts val="0"/>
      </a:spcBef>
      <a:spcAft>
        <a:spcPts val="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234000" indent="-234000" algn="l" defTabSz="374400" rtl="0" eaLnBrk="1" latinLnBrk="0" hangingPunct="1">
      <a:lnSpc>
        <a:spcPct val="95000"/>
      </a:lnSpc>
      <a:spcBef>
        <a:spcPts val="369"/>
      </a:spcBef>
      <a:spcAft>
        <a:spcPts val="369"/>
      </a:spcAft>
      <a:buFont typeface="+mj-lt"/>
      <a:buAutoNum type="arabicPeriod"/>
      <a:defRPr sz="1600" kern="1200" baseline="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Bef>
        <a:spcPts val="200"/>
      </a:spcBef>
      <a:spcAft>
        <a:spcPts val="200"/>
      </a:spcAft>
      <a:buFont typeface="+mj-lt"/>
      <a:buAutoNum type="romanLcPeriod"/>
      <a:defRPr sz="1200" kern="1200" baseline="0">
        <a:solidFill>
          <a:schemeClr val="tx1"/>
        </a:solidFill>
        <a:latin typeface="+mn-lt"/>
        <a:ea typeface="+mn-ea"/>
        <a:cs typeface="+mn-cs"/>
      </a:defRPr>
    </a:lvl7pPr>
    <a:lvl8pPr marL="0" indent="0" algn="l" defTabSz="374400" rtl="0" eaLnBrk="1" latinLnBrk="0" hangingPunct="1">
      <a:lnSpc>
        <a:spcPct val="105000"/>
      </a:lnSpc>
      <a:spcBef>
        <a:spcPts val="200"/>
      </a:spcBef>
      <a:spcAft>
        <a:spcPts val="200"/>
      </a:spcAft>
      <a:buFontTx/>
      <a:buNone/>
      <a:defRPr sz="12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10000"/>
      </a:lnSpc>
      <a:spcBef>
        <a:spcPts val="0"/>
      </a:spcBef>
      <a:spcAft>
        <a:spcPts val="0"/>
      </a:spcAft>
      <a:buFontTx/>
      <a:buNone/>
      <a:defRPr sz="1000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D1A"/>
    <a:srgbClr val="800000"/>
    <a:srgbClr val="967200"/>
    <a:srgbClr val="977F19"/>
    <a:srgbClr val="00B050"/>
    <a:srgbClr val="D20000"/>
    <a:srgbClr val="C4D6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C96F3-AD64-4B47-BB32-88F882F41205}" v="1938" dt="2022-04-12T10:29:09.182"/>
  </p1510:revLst>
</p1510:revInfo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108" autoAdjust="0"/>
  </p:normalViewPr>
  <p:slideViewPr>
    <p:cSldViewPr showGuides="1">
      <p:cViewPr varScale="1">
        <p:scale>
          <a:sx n="70" d="100"/>
          <a:sy n="70" d="100"/>
        </p:scale>
        <p:origin x="424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November 10, 2023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November 10,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13A0D2-6E67-4944-A01A-B099FC8B9EE8}" type="datetime4">
              <a:rPr lang="en-US"/>
              <a:t>November 10,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Use native PPT "Header and Footer" to set header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 smtClean="0"/>
              <a:t>November 10,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Use native PPT "Header and Footer" to set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Use native PPT "Header and Footer" to set header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 smtClean="0"/>
              <a:t>November 10,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Use native PPT "Header and Footer" to set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1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link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Use native PPT "Header and Footer" to set header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658EC27-0245-4AF2-B202-B3DBFC05E02B}" type="datetime4">
              <a:rPr lang="en-US" smtClean="0"/>
              <a:t>November 10,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Use native PPT "Header and Footer" to set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8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24504F-C231-4292-97DB-1D294A4D17CF}" type="datetime4">
              <a:rPr lang="en-US"/>
              <a:t>November 10,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49926154-E60B-45C4-99A5-013208C5AC8B}" type="datetime4">
              <a:rPr lang="en-US"/>
              <a:pPr/>
              <a:t>November 10, 2023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2865106-6650-469E-A006-8AD20E83792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EA0B5E4-249B-452B-8C9D-6E64AC63D80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227F883-02BA-4B2B-8E1F-685D43C3FC7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A3C4D4A-8C82-46F9-A80C-AA36CDF5AA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BB9333D-9154-4ACB-898C-0BBFE1D84FC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BDD94D4-5B4E-43A3-940C-1A6BF6459B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BE820A5-68EF-4F07-AEDD-094DEACFC83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40DFD16-B12A-4335-B5E8-FB5289B84D69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6D74291-E729-45DB-97BE-212D87924BD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0305A02C-4A6C-44D1-A994-256E0E7FB1FF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443422F-E008-4434-9776-0C4C7AA782F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7DE1D02-5AAC-4A21-A63E-B004EA4401DF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D1E4239-5288-4019-AC2A-33D68D831633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CB34865-543B-4015-82D2-22E478C7712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F4BFAD2-77D7-4CCB-BA1F-FFA58AD61D3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CC02C28-AA75-4B72-AFB9-D7E43D6FDBF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18863651-61D3-45D8-B624-F94CADB157F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D5F9697-D382-48C5-9C62-B51D0C84465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31C8DF-E5FA-42B4-B805-6539FA502E23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9FAC342-86AF-4CCE-BF65-D477DF03482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7A1BAC5-A239-4702-AD00-FB59B4D5C9F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1E7F41D8-1EA6-4A11-9732-A10C37C5C882}" type="datetime4">
              <a:rPr lang="en-US"/>
              <a:pPr/>
              <a:t>November 10, 2023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009648-0AF1-4A18-91D4-2F523E677093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E45B880-EC09-447E-8E1D-B79F76539B9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2AE764-4291-459F-B335-194C41A16965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  <a:lvl2pPr>
              <a:defRPr lang="en-US" sz="2000" dirty="0">
                <a:solidFill>
                  <a:schemeClr val="accent1"/>
                </a:solidFill>
              </a:defRPr>
            </a:lvl2pPr>
            <a:lvl3pPr>
              <a:defRPr lang="en-US" sz="2000" dirty="0">
                <a:solidFill>
                  <a:schemeClr val="accent1"/>
                </a:solidFill>
              </a:defRPr>
            </a:lvl3pPr>
            <a:lvl4pPr>
              <a:defRPr lang="en-US" sz="1600" dirty="0">
                <a:solidFill>
                  <a:schemeClr val="accent1"/>
                </a:solidFill>
              </a:defRPr>
            </a:lvl4pPr>
            <a:lvl5pPr>
              <a:defRPr lang="en-US" sz="1200" dirty="0">
                <a:solidFill>
                  <a:schemeClr val="accent1"/>
                </a:solidFill>
              </a:defRPr>
            </a:lvl5pPr>
            <a:lvl6pPr>
              <a:defRPr lang="en-US" sz="2000" dirty="0">
                <a:solidFill>
                  <a:schemeClr val="accent1"/>
                </a:solidFill>
              </a:defRPr>
            </a:lvl6pPr>
            <a:lvl7pPr>
              <a:defRPr lang="en-US" sz="1600" dirty="0">
                <a:solidFill>
                  <a:schemeClr val="accent1"/>
                </a:solidFill>
              </a:defRPr>
            </a:lvl7pPr>
            <a:lvl8pPr>
              <a:defRPr lang="en-US" sz="1600" dirty="0">
                <a:solidFill>
                  <a:schemeClr val="accent1"/>
                </a:solidFill>
              </a:defRPr>
            </a:lvl8pPr>
            <a:lvl9pPr>
              <a:defRPr lang="en-US" sz="1200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B48DD-DA9E-4D70-AB6F-5F39188004F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E1FDC0DA-E751-49AD-9528-D514A37CB13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C89210A-FBD5-42AA-9FDB-36CC54C9F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0" tIns="187200" rIns="7200" bIns="0" rtlCol="0" anchor="b"/>
          <a:lstStyle>
            <a:lvl1pPr>
              <a:defRPr lang="en-US" sz="700"/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6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BC7A3475-C991-4B75-AE19-28047E7211A2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  <a:endParaRPr lang="en-US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95000"/>
        </a:lnSpc>
        <a:spcBef>
          <a:spcPts val="369"/>
        </a:spcBef>
        <a:spcAft>
          <a:spcPts val="369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74400" rtl="0" eaLnBrk="1" latinLnBrk="0" hangingPunct="1">
        <a:lnSpc>
          <a:spcPct val="95000"/>
        </a:lnSpc>
        <a:spcBef>
          <a:spcPts val="369"/>
        </a:spcBef>
        <a:spcAft>
          <a:spcPts val="369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34000" indent="-234000" algn="l" defTabSz="374400" rtl="0" eaLnBrk="1" latinLnBrk="0" hangingPunct="1">
        <a:lnSpc>
          <a:spcPct val="95000"/>
        </a:lnSpc>
        <a:spcBef>
          <a:spcPts val="369"/>
        </a:spcBef>
        <a:spcAft>
          <a:spcPts val="369"/>
        </a:spcAft>
        <a:buSzPct val="11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8000" indent="-23400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02000" indent="-234000" algn="l" defTabSz="37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34000" indent="-234000" algn="l" defTabSz="374400" rtl="0" eaLnBrk="1" latinLnBrk="0" hangingPunct="1">
        <a:lnSpc>
          <a:spcPct val="95000"/>
        </a:lnSpc>
        <a:spcBef>
          <a:spcPts val="369"/>
        </a:spcBef>
        <a:spcAft>
          <a:spcPts val="369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23400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Font typeface="+mj-lt"/>
        <a:buAutoNum type="romanLcPeriod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FontTx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FontTx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FontTx/>
        <a:buNone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-23400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8000" indent="-234000" algn="l" defTabSz="37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02000" indent="-234000" algn="l" defTabSz="37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-23400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Font typeface="+mj-lt"/>
        <a:buAutoNum type="arabicPeriod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234000" algn="l" defTabSz="37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+mj-lt"/>
        <a:buAutoNum type="romanLcPeriod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374400" rtl="0" eaLnBrk="1" latinLnBrk="0" hangingPunct="1">
        <a:lnSpc>
          <a:spcPct val="105000"/>
        </a:lnSpc>
        <a:spcBef>
          <a:spcPts val="200"/>
        </a:spcBef>
        <a:spcAft>
          <a:spcPts val="200"/>
        </a:spcAft>
        <a:buFontTx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png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0" Type="http://schemas.openxmlformats.org/officeDocument/2006/relationships/image" Target="../media/image1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A955-CFC4-4F04-83D3-B7228211B3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4D5CEB6-829D-4135-A29D-8CD27F708B0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D6269D-51B3-4D21-B597-D0B0720DD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325" y="1557179"/>
            <a:ext cx="6238875" cy="935641"/>
          </a:xfrm>
        </p:spPr>
        <p:txBody>
          <a:bodyPr/>
          <a:lstStyle/>
          <a:p>
            <a:r>
              <a:rPr lang="en-US" dirty="0"/>
              <a:t>ACI Automation platform design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5AB0C3A-AA44-4615-BE31-B80E3CE19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 design – MVP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ACED58-D33F-4C1F-88C2-71A42299244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Marcel Janssen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A29297E-5FB2-4C3E-AB85-77B53415245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System Architect – Infra Automation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D7ED6E6-B49A-4648-B9FB-035534E4AD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Eindhoven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6255C7C-328F-4442-B44C-75EC44991F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/>
              <a:t>V1.2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A70-3028-435F-B1FC-D31DD2179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18858-49EA-4BF8-8EFE-B88A458056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C9F3C-4FE7-4599-BF02-6D31515BDC4C}"/>
              </a:ext>
            </a:extLst>
          </p:cNvPr>
          <p:cNvSpPr>
            <a:spLocks noGrp="1"/>
          </p:cNvSpPr>
          <p:nvPr>
            <p:ph type="dt" sz="half" idx="8"/>
          </p:nvPr>
        </p:nvSpPr>
        <p:spPr/>
        <p:txBody>
          <a:bodyPr/>
          <a:lstStyle/>
          <a:p>
            <a:fld id="{49926154-E60B-45C4-99A5-013208C5AC8B}" type="datetime4">
              <a:rPr lang="en-US"/>
              <a:pPr/>
              <a:t>November 10, 2023</a:t>
            </a:fld>
            <a:endParaRPr lang="en-US" dirty="0"/>
          </a:p>
        </p:txBody>
      </p:sp>
      <p:sp>
        <p:nvSpPr>
          <p:cNvPr id="12" name="Subtitle 8">
            <a:extLst>
              <a:ext uri="{FF2B5EF4-FFF2-40B4-BE49-F238E27FC236}">
                <a16:creationId xmlns:a16="http://schemas.microsoft.com/office/drawing/2014/main" id="{4B08B18B-8639-4DA2-917B-8CDDAB41BB98}"/>
              </a:ext>
            </a:extLst>
          </p:cNvPr>
          <p:cNvSpPr txBox="1">
            <a:spLocks/>
          </p:cNvSpPr>
          <p:nvPr/>
        </p:nvSpPr>
        <p:spPr>
          <a:xfrm rot="21083739">
            <a:off x="1465307" y="1372964"/>
            <a:ext cx="2738442" cy="371784"/>
          </a:xfrm>
          <a:prstGeom prst="rect">
            <a:avLst/>
          </a:prstGeom>
        </p:spPr>
        <p:txBody>
          <a:bodyPr vert="horz" wrap="square" lIns="0" tIns="3600" rIns="0" bIns="0" rtlCol="0">
            <a:noAutofit/>
          </a:bodyPr>
          <a:lstStyle>
            <a:lvl1pPr marL="0" indent="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Tx/>
              <a:buNone/>
              <a:defRPr sz="24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Tx/>
              <a:buNone/>
              <a:defRPr sz="24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SzPct val="110000"/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37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4000" indent="-23400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 typeface="+mj-lt"/>
              <a:buAutoNum type="arabicPeriod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8000" indent="-23400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romanLcPeriod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37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30000" dirty="0">
                <a:solidFill>
                  <a:srgbClr val="FF0000"/>
                </a:solidFill>
              </a:rPr>
              <a:t>2nd</a:t>
            </a:r>
            <a:r>
              <a:rPr lang="en-US" dirty="0">
                <a:solidFill>
                  <a:srgbClr val="FF0000"/>
                </a:solidFill>
              </a:rPr>
              <a:t> Iteration – draft</a:t>
            </a:r>
          </a:p>
        </p:txBody>
      </p:sp>
    </p:spTree>
    <p:extLst>
      <p:ext uri="{BB962C8B-B14F-4D97-AF65-F5344CB8AC3E}">
        <p14:creationId xmlns:p14="http://schemas.microsoft.com/office/powerpoint/2010/main" val="299571181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A8FB-F2CC-4ECA-97AC-A1694AD9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 automation connectivity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6CE7D-F292-49AA-B03E-C62DCC6B0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CD8F6-13DF-4C05-B3A7-774093B1254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E4998-AC4F-40AB-AF46-071F0339617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E0D7-EF59-4076-B048-760AC8E9CA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10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5F5F6-4B0D-4D4D-AEDB-3F7467EF7793}"/>
              </a:ext>
            </a:extLst>
          </p:cNvPr>
          <p:cNvSpPr txBox="1"/>
          <p:nvPr/>
        </p:nvSpPr>
        <p:spPr>
          <a:xfrm>
            <a:off x="2283183" y="5714453"/>
            <a:ext cx="112474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EID_P_TENANT13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8E1B-4492-4BC9-88B2-36B271E606A4}"/>
              </a:ext>
            </a:extLst>
          </p:cNvPr>
          <p:cNvSpPr/>
          <p:nvPr/>
        </p:nvSpPr>
        <p:spPr>
          <a:xfrm>
            <a:off x="6681286" y="2059351"/>
            <a:ext cx="1259022" cy="760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Connectivity </a:t>
            </a:r>
            <a:r>
              <a:rPr lang="en-US" sz="1000" dirty="0" err="1"/>
              <a:t>ExecNodes</a:t>
            </a:r>
            <a:endParaRPr lang="en-US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A0BB3-8676-4F38-9CC1-4AD8C3B2D158}"/>
              </a:ext>
            </a:extLst>
          </p:cNvPr>
          <p:cNvSpPr/>
          <p:nvPr/>
        </p:nvSpPr>
        <p:spPr>
          <a:xfrm>
            <a:off x="6687636" y="3367025"/>
            <a:ext cx="1252672" cy="1004386"/>
          </a:xfrm>
          <a:prstGeom prst="rect">
            <a:avLst/>
          </a:prstGeom>
          <a:solidFill>
            <a:srgbClr val="D0AD2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Executors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F8F69-926D-4FC2-8565-15C9B6FF258F}"/>
              </a:ext>
            </a:extLst>
          </p:cNvPr>
          <p:cNvSpPr txBox="1"/>
          <p:nvPr/>
        </p:nvSpPr>
        <p:spPr>
          <a:xfrm>
            <a:off x="6601298" y="1847809"/>
            <a:ext cx="1542927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b="1" dirty="0"/>
              <a:t>EID/HTC</a:t>
            </a:r>
            <a:r>
              <a:rPr lang="en-US" sz="1000" dirty="0"/>
              <a:t>_TENANT2_SSZ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9A580A-9509-4D06-B175-1FF4F9A41988}"/>
              </a:ext>
            </a:extLst>
          </p:cNvPr>
          <p:cNvSpPr/>
          <p:nvPr/>
        </p:nvSpPr>
        <p:spPr>
          <a:xfrm>
            <a:off x="3462252" y="5284654"/>
            <a:ext cx="9144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Jenkins Master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878ACF-4A91-4EF0-8746-DF6FE9B8DA36}"/>
              </a:ext>
            </a:extLst>
          </p:cNvPr>
          <p:cNvSpPr/>
          <p:nvPr/>
        </p:nvSpPr>
        <p:spPr>
          <a:xfrm>
            <a:off x="4482058" y="5284654"/>
            <a:ext cx="9144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Artifactory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83B22D-5C9D-4878-87BC-0FDDA97DFC9B}"/>
              </a:ext>
            </a:extLst>
          </p:cNvPr>
          <p:cNvSpPr/>
          <p:nvPr/>
        </p:nvSpPr>
        <p:spPr>
          <a:xfrm>
            <a:off x="2319252" y="5284654"/>
            <a:ext cx="9144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Bitbucket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3EC4CA-0433-4FFE-9022-23A6D4C30045}"/>
              </a:ext>
            </a:extLst>
          </p:cNvPr>
          <p:cNvSpPr/>
          <p:nvPr/>
        </p:nvSpPr>
        <p:spPr>
          <a:xfrm>
            <a:off x="4983400" y="3078881"/>
            <a:ext cx="914400" cy="4175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Splunk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E4C66A-28EC-47DE-B886-BAF784976032}"/>
              </a:ext>
            </a:extLst>
          </p:cNvPr>
          <p:cNvSpPr/>
          <p:nvPr/>
        </p:nvSpPr>
        <p:spPr>
          <a:xfrm>
            <a:off x="7864558" y="5270994"/>
            <a:ext cx="7620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CyberArk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4119A5-8125-4FEB-AA52-4B9C5F458628}"/>
              </a:ext>
            </a:extLst>
          </p:cNvPr>
          <p:cNvSpPr txBox="1"/>
          <p:nvPr/>
        </p:nvSpPr>
        <p:spPr>
          <a:xfrm>
            <a:off x="4896264" y="1849544"/>
            <a:ext cx="112474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EID_P_TENANT4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6C44C0-3931-4882-8296-3239FE078487}"/>
              </a:ext>
            </a:extLst>
          </p:cNvPr>
          <p:cNvSpPr/>
          <p:nvPr/>
        </p:nvSpPr>
        <p:spPr>
          <a:xfrm>
            <a:off x="5001436" y="1999666"/>
            <a:ext cx="914400" cy="358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Rundeck</a:t>
            </a:r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195285-2DC7-4655-9212-B517554B9081}"/>
              </a:ext>
            </a:extLst>
          </p:cNvPr>
          <p:cNvSpPr txBox="1"/>
          <p:nvPr/>
        </p:nvSpPr>
        <p:spPr>
          <a:xfrm>
            <a:off x="7802032" y="5720407"/>
            <a:ext cx="112474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EID_P_TENANT7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D9D98D6-1EF9-4773-8EDA-8E50C33C427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5915836" y="2178936"/>
            <a:ext cx="765450" cy="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7262B5E-8DD4-4580-BD65-1905E813D01D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2776453" y="3729758"/>
            <a:ext cx="3919549" cy="1554896"/>
          </a:xfrm>
          <a:prstGeom prst="bentConnector2">
            <a:avLst/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265EB4E-245F-41CC-964D-04E5D7C94553}"/>
              </a:ext>
            </a:extLst>
          </p:cNvPr>
          <p:cNvCxnSpPr>
            <a:cxnSpLocks/>
          </p:cNvCxnSpPr>
          <p:nvPr/>
        </p:nvCxnSpPr>
        <p:spPr>
          <a:xfrm flipV="1">
            <a:off x="4233221" y="4000721"/>
            <a:ext cx="2444823" cy="1290881"/>
          </a:xfrm>
          <a:prstGeom prst="bentConnector3">
            <a:avLst>
              <a:gd name="adj1" fmla="val -417"/>
            </a:avLst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CBEC30C4-6374-4A0E-A17C-C417A22F92E2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rot="16200000" flipH="1">
            <a:off x="7329974" y="4355409"/>
            <a:ext cx="899583" cy="931586"/>
          </a:xfrm>
          <a:prstGeom prst="bentConnector3">
            <a:avLst>
              <a:gd name="adj1" fmla="val 50000"/>
            </a:avLst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04E7F33-568D-4408-9D7F-9EC45BD665D8}"/>
              </a:ext>
            </a:extLst>
          </p:cNvPr>
          <p:cNvSpPr/>
          <p:nvPr/>
        </p:nvSpPr>
        <p:spPr>
          <a:xfrm>
            <a:off x="8658997" y="5269006"/>
            <a:ext cx="7620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GDS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47371E-B4E5-489F-9E96-D8314D9EC95D}"/>
              </a:ext>
            </a:extLst>
          </p:cNvPr>
          <p:cNvSpPr/>
          <p:nvPr/>
        </p:nvSpPr>
        <p:spPr>
          <a:xfrm>
            <a:off x="10321481" y="1752600"/>
            <a:ext cx="9144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Existing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8DEC63-076E-4AE8-B3B7-372CA1125C06}"/>
              </a:ext>
            </a:extLst>
          </p:cNvPr>
          <p:cNvSpPr/>
          <p:nvPr/>
        </p:nvSpPr>
        <p:spPr>
          <a:xfrm>
            <a:off x="10321481" y="1379271"/>
            <a:ext cx="914400" cy="354913"/>
          </a:xfrm>
          <a:prstGeom prst="rect">
            <a:avLst/>
          </a:prstGeom>
          <a:solidFill>
            <a:srgbClr val="D0AD2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New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C00E5AC-DD8F-4DB7-BB92-DDBFA08331CD}"/>
              </a:ext>
            </a:extLst>
          </p:cNvPr>
          <p:cNvCxnSpPr>
            <a:cxnSpLocks/>
            <a:stCxn id="190" idx="2"/>
            <a:endCxn id="110" idx="0"/>
          </p:cNvCxnSpPr>
          <p:nvPr/>
        </p:nvCxnSpPr>
        <p:spPr>
          <a:xfrm>
            <a:off x="9024039" y="4370999"/>
            <a:ext cx="15958" cy="898007"/>
          </a:xfrm>
          <a:prstGeom prst="straightConnector1">
            <a:avLst/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85E140B-807A-494A-820F-A793D0C8688A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3233652" y="5462111"/>
            <a:ext cx="2286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553CF90-6F74-405F-A59C-CC65985CF29C}"/>
              </a:ext>
            </a:extLst>
          </p:cNvPr>
          <p:cNvSpPr/>
          <p:nvPr/>
        </p:nvSpPr>
        <p:spPr>
          <a:xfrm>
            <a:off x="4817503" y="1828800"/>
            <a:ext cx="1237447" cy="173711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27FDAC7-7B9A-4BF5-B949-84EA29C4331F}"/>
              </a:ext>
            </a:extLst>
          </p:cNvPr>
          <p:cNvSpPr/>
          <p:nvPr/>
        </p:nvSpPr>
        <p:spPr>
          <a:xfrm>
            <a:off x="6466048" y="1824198"/>
            <a:ext cx="1673611" cy="27358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3A4D02E-5B09-4378-BCB3-426AB567081B}"/>
              </a:ext>
            </a:extLst>
          </p:cNvPr>
          <p:cNvSpPr/>
          <p:nvPr/>
        </p:nvSpPr>
        <p:spPr>
          <a:xfrm>
            <a:off x="7772400" y="5107656"/>
            <a:ext cx="1752600" cy="7572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B490044-B385-4F2D-82D8-55E66DA5D8F8}"/>
              </a:ext>
            </a:extLst>
          </p:cNvPr>
          <p:cNvSpPr/>
          <p:nvPr/>
        </p:nvSpPr>
        <p:spPr>
          <a:xfrm>
            <a:off x="2223208" y="5110176"/>
            <a:ext cx="3297257" cy="7572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C7B4532-48D2-49F6-8AC2-48A262587337}"/>
              </a:ext>
            </a:extLst>
          </p:cNvPr>
          <p:cNvSpPr/>
          <p:nvPr/>
        </p:nvSpPr>
        <p:spPr>
          <a:xfrm>
            <a:off x="3522465" y="1833843"/>
            <a:ext cx="1189339" cy="17320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6B94FF1-9EFB-4FC3-92D7-5B830CBA5F38}"/>
              </a:ext>
            </a:extLst>
          </p:cNvPr>
          <p:cNvSpPr txBox="1"/>
          <p:nvPr/>
        </p:nvSpPr>
        <p:spPr>
          <a:xfrm>
            <a:off x="6812015" y="1552057"/>
            <a:ext cx="2570369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b="1" dirty="0"/>
              <a:t>ACI / Connectivity Automation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719D393-1CEC-47A1-AD2D-4AEA288109E6}"/>
              </a:ext>
            </a:extLst>
          </p:cNvPr>
          <p:cNvSpPr/>
          <p:nvPr/>
        </p:nvSpPr>
        <p:spPr>
          <a:xfrm>
            <a:off x="3668695" y="1999665"/>
            <a:ext cx="914400" cy="36253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Tibco / </a:t>
            </a:r>
            <a:r>
              <a:rPr lang="en-US" sz="1000" dirty="0" err="1"/>
              <a:t>Mulesoft</a:t>
            </a:r>
            <a:endParaRPr lang="en-US" sz="1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28C3A47-9DA9-4F02-B4AC-48A80F2DC17E}"/>
              </a:ext>
            </a:extLst>
          </p:cNvPr>
          <p:cNvSpPr txBox="1"/>
          <p:nvPr/>
        </p:nvSpPr>
        <p:spPr>
          <a:xfrm>
            <a:off x="3542283" y="1853879"/>
            <a:ext cx="112474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EID_P_TENANT7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AEEF1A1-CE1C-4A5A-BA2A-F18E41576D69}"/>
              </a:ext>
            </a:extLst>
          </p:cNvPr>
          <p:cNvSpPr/>
          <p:nvPr/>
        </p:nvSpPr>
        <p:spPr>
          <a:xfrm>
            <a:off x="2225266" y="1830404"/>
            <a:ext cx="1144560" cy="17320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849B3A3-5EDE-4C53-87AB-FE7076AF1324}"/>
              </a:ext>
            </a:extLst>
          </p:cNvPr>
          <p:cNvSpPr/>
          <p:nvPr/>
        </p:nvSpPr>
        <p:spPr>
          <a:xfrm>
            <a:off x="2316985" y="2001812"/>
            <a:ext cx="914400" cy="3603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ServiceNow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30C912C-7047-4DA0-A456-96AB36DA4057}"/>
              </a:ext>
            </a:extLst>
          </p:cNvPr>
          <p:cNvCxnSpPr>
            <a:cxnSpLocks/>
            <a:stCxn id="159" idx="3"/>
            <a:endCxn id="156" idx="1"/>
          </p:cNvCxnSpPr>
          <p:nvPr/>
        </p:nvCxnSpPr>
        <p:spPr>
          <a:xfrm flipV="1">
            <a:off x="3231385" y="2180933"/>
            <a:ext cx="437310" cy="107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772DE7A-7726-4B77-AA11-B6B8FB0D36CF}"/>
              </a:ext>
            </a:extLst>
          </p:cNvPr>
          <p:cNvCxnSpPr>
            <a:cxnSpLocks/>
            <a:stCxn id="156" idx="3"/>
            <a:endCxn id="43" idx="1"/>
          </p:cNvCxnSpPr>
          <p:nvPr/>
        </p:nvCxnSpPr>
        <p:spPr>
          <a:xfrm flipV="1">
            <a:off x="4583095" y="2178936"/>
            <a:ext cx="418341" cy="199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0E4E4FE-A330-4CC7-96CE-91EFD8218983}"/>
              </a:ext>
            </a:extLst>
          </p:cNvPr>
          <p:cNvSpPr txBox="1"/>
          <p:nvPr/>
        </p:nvSpPr>
        <p:spPr>
          <a:xfrm>
            <a:off x="8239295" y="4965918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TCP/443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875D859-C9DB-487E-885A-3873C474C400}"/>
              </a:ext>
            </a:extLst>
          </p:cNvPr>
          <p:cNvSpPr txBox="1"/>
          <p:nvPr/>
        </p:nvSpPr>
        <p:spPr>
          <a:xfrm>
            <a:off x="4943113" y="4976488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TCP/443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62B07BD-C632-4917-ADC9-07156EF35EDC}"/>
              </a:ext>
            </a:extLst>
          </p:cNvPr>
          <p:cNvSpPr txBox="1"/>
          <p:nvPr/>
        </p:nvSpPr>
        <p:spPr>
          <a:xfrm>
            <a:off x="5985277" y="3879402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TCP/22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8C5D420-3AA4-414B-AC9B-A3DD1A0E3764}"/>
              </a:ext>
            </a:extLst>
          </p:cNvPr>
          <p:cNvSpPr txBox="1"/>
          <p:nvPr/>
        </p:nvSpPr>
        <p:spPr>
          <a:xfrm>
            <a:off x="2780529" y="4957498"/>
            <a:ext cx="760389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rgbClr val="D0AD23"/>
                </a:solidFill>
              </a:rPr>
              <a:t>TCP/7999 SSH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EC5A6A-A384-41A3-A454-85C2CE30651E}"/>
              </a:ext>
            </a:extLst>
          </p:cNvPr>
          <p:cNvSpPr txBox="1"/>
          <p:nvPr/>
        </p:nvSpPr>
        <p:spPr>
          <a:xfrm>
            <a:off x="9010763" y="4852578"/>
            <a:ext cx="480771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TCP/636 LDAP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5CD785C-CBE3-42E4-BF11-1D34E155931C}"/>
              </a:ext>
            </a:extLst>
          </p:cNvPr>
          <p:cNvSpPr txBox="1"/>
          <p:nvPr/>
        </p:nvSpPr>
        <p:spPr>
          <a:xfrm>
            <a:off x="5452936" y="2949236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TCP/443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781DD0D-A24C-4634-958C-977BFE7BEA39}"/>
              </a:ext>
            </a:extLst>
          </p:cNvPr>
          <p:cNvSpPr/>
          <p:nvPr/>
        </p:nvSpPr>
        <p:spPr>
          <a:xfrm>
            <a:off x="8566839" y="3382464"/>
            <a:ext cx="914400" cy="354913"/>
          </a:xfrm>
          <a:prstGeom prst="rect">
            <a:avLst/>
          </a:prstGeom>
          <a:solidFill>
            <a:srgbClr val="D0AD2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RDC APIC</a:t>
            </a: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800DB43C-2446-40D7-A053-6AEB07223196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4939259" y="4258634"/>
            <a:ext cx="1748379" cy="1026020"/>
          </a:xfrm>
          <a:prstGeom prst="bentConnector2">
            <a:avLst/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D05DD5D9-5AD3-43D6-9095-B0193EE76737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5440601" y="2716147"/>
            <a:ext cx="1263771" cy="362733"/>
          </a:xfrm>
          <a:prstGeom prst="bentConnector2">
            <a:avLst/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CB4CDDD-B967-4061-931F-FE95FE439BC0}"/>
              </a:ext>
            </a:extLst>
          </p:cNvPr>
          <p:cNvSpPr/>
          <p:nvPr/>
        </p:nvSpPr>
        <p:spPr>
          <a:xfrm>
            <a:off x="8416094" y="3048850"/>
            <a:ext cx="1189339" cy="15067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664CE1A-F697-4C1D-87E3-B46EBE589AB1}"/>
              </a:ext>
            </a:extLst>
          </p:cNvPr>
          <p:cNvSpPr txBox="1"/>
          <p:nvPr/>
        </p:nvSpPr>
        <p:spPr>
          <a:xfrm>
            <a:off x="8621950" y="3092708"/>
            <a:ext cx="1041766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RDC_???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6C79D9E-E5EE-4258-8455-BF8F7730CCE5}"/>
              </a:ext>
            </a:extLst>
          </p:cNvPr>
          <p:cNvCxnSpPr>
            <a:cxnSpLocks/>
            <a:endCxn id="189" idx="1"/>
          </p:cNvCxnSpPr>
          <p:nvPr/>
        </p:nvCxnSpPr>
        <p:spPr>
          <a:xfrm>
            <a:off x="7934153" y="3559921"/>
            <a:ext cx="63268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76B8DC5-066E-422C-9EA0-2E2A1D99C095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7930148" y="4193543"/>
            <a:ext cx="63669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AF84D38-DE35-4A81-88EF-D4465C118EF7}"/>
              </a:ext>
            </a:extLst>
          </p:cNvPr>
          <p:cNvSpPr/>
          <p:nvPr/>
        </p:nvSpPr>
        <p:spPr>
          <a:xfrm>
            <a:off x="6477000" y="5283887"/>
            <a:ext cx="914400" cy="3549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Monitoring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8936A54-5CBA-4BC1-BE1B-D10C890BAF4C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916712" y="4362887"/>
            <a:ext cx="17488" cy="921000"/>
          </a:xfrm>
          <a:prstGeom prst="straightConnector1">
            <a:avLst/>
          </a:prstGeom>
          <a:ln>
            <a:solidFill>
              <a:srgbClr val="D0AD2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83B29D5-0935-41C7-9AC7-6BDC51B97445}"/>
              </a:ext>
            </a:extLst>
          </p:cNvPr>
          <p:cNvSpPr/>
          <p:nvPr/>
        </p:nvSpPr>
        <p:spPr>
          <a:xfrm>
            <a:off x="6418868" y="1771747"/>
            <a:ext cx="3244845" cy="28681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E814BAA-6014-4E1B-8938-B1975A870459}"/>
              </a:ext>
            </a:extLst>
          </p:cNvPr>
          <p:cNvSpPr txBox="1"/>
          <p:nvPr/>
        </p:nvSpPr>
        <p:spPr>
          <a:xfrm>
            <a:off x="8105425" y="3426911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TCP/xxx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227BECB-425D-4A7B-88C0-E747751793DD}"/>
              </a:ext>
            </a:extLst>
          </p:cNvPr>
          <p:cNvSpPr txBox="1"/>
          <p:nvPr/>
        </p:nvSpPr>
        <p:spPr>
          <a:xfrm>
            <a:off x="8105425" y="4061370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TCP/xxx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79B66F4-F701-45B8-A835-DCC75B7924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46774" y="2586515"/>
            <a:ext cx="2931270" cy="2698138"/>
          </a:xfrm>
          <a:prstGeom prst="bentConnector3">
            <a:avLst>
              <a:gd name="adj1" fmla="val 100183"/>
            </a:avLst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D0E50AC-581A-4FA7-9A7E-57CAAEEEB40B}"/>
              </a:ext>
            </a:extLst>
          </p:cNvPr>
          <p:cNvSpPr txBox="1"/>
          <p:nvPr/>
        </p:nvSpPr>
        <p:spPr>
          <a:xfrm>
            <a:off x="3723981" y="4967842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TCP/443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8AC7342-24B4-4C9D-8C0C-60F0B88C71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2489844" y="2439376"/>
            <a:ext cx="4191443" cy="2851424"/>
          </a:xfrm>
          <a:prstGeom prst="bentConnector3">
            <a:avLst>
              <a:gd name="adj1" fmla="val 99987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D8C4463-AFD8-4363-AF98-12386234C746}"/>
              </a:ext>
            </a:extLst>
          </p:cNvPr>
          <p:cNvSpPr txBox="1"/>
          <p:nvPr/>
        </p:nvSpPr>
        <p:spPr>
          <a:xfrm>
            <a:off x="1707221" y="4952824"/>
            <a:ext cx="760389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TCP/7999 SSH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0822CE-DCE5-47C1-85B4-A5D4D5B311A7}"/>
              </a:ext>
            </a:extLst>
          </p:cNvPr>
          <p:cNvSpPr/>
          <p:nvPr/>
        </p:nvSpPr>
        <p:spPr>
          <a:xfrm>
            <a:off x="6694329" y="2952837"/>
            <a:ext cx="1234141" cy="2787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Infra Automation Stepping Stones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F7B76A1-8B8C-4A0E-9023-54FB493FB126}"/>
              </a:ext>
            </a:extLst>
          </p:cNvPr>
          <p:cNvCxnSpPr>
            <a:cxnSpLocks/>
            <a:stCxn id="114" idx="0"/>
            <a:endCxn id="17" idx="2"/>
          </p:cNvCxnSpPr>
          <p:nvPr/>
        </p:nvCxnSpPr>
        <p:spPr>
          <a:xfrm flipH="1" flipV="1">
            <a:off x="7310797" y="2819400"/>
            <a:ext cx="603" cy="1334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852311-2E4C-44D1-A6F0-E7246911C7BC}"/>
              </a:ext>
            </a:extLst>
          </p:cNvPr>
          <p:cNvCxnSpPr>
            <a:cxnSpLocks/>
            <a:stCxn id="114" idx="2"/>
            <a:endCxn id="28" idx="0"/>
          </p:cNvCxnSpPr>
          <p:nvPr/>
        </p:nvCxnSpPr>
        <p:spPr>
          <a:xfrm>
            <a:off x="7311400" y="3231544"/>
            <a:ext cx="2572" cy="135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DA7BD4-9F12-4488-B90F-274DE41169E1}"/>
              </a:ext>
            </a:extLst>
          </p:cNvPr>
          <p:cNvCxnSpPr>
            <a:cxnSpLocks/>
          </p:cNvCxnSpPr>
          <p:nvPr/>
        </p:nvCxnSpPr>
        <p:spPr>
          <a:xfrm>
            <a:off x="8804044" y="3706632"/>
            <a:ext cx="21255" cy="1584970"/>
          </a:xfrm>
          <a:prstGeom prst="straightConnector1">
            <a:avLst/>
          </a:prstGeom>
          <a:ln>
            <a:solidFill>
              <a:srgbClr val="D0AD2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7BE6B0-28CE-4C6A-9232-FB8E0DD5722D}"/>
              </a:ext>
            </a:extLst>
          </p:cNvPr>
          <p:cNvSpPr/>
          <p:nvPr/>
        </p:nvSpPr>
        <p:spPr>
          <a:xfrm>
            <a:off x="8566839" y="4016086"/>
            <a:ext cx="914400" cy="354913"/>
          </a:xfrm>
          <a:prstGeom prst="rect">
            <a:avLst/>
          </a:prstGeom>
          <a:solidFill>
            <a:srgbClr val="D0AD2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Non-Prod APIC EID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EE66F49-401C-4284-937C-5B8656CA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64" y="3453895"/>
            <a:ext cx="1027803" cy="29387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0C444FD-7388-43BD-ABB9-2549DA744A35}"/>
              </a:ext>
            </a:extLst>
          </p:cNvPr>
          <p:cNvSpPr txBox="1"/>
          <p:nvPr/>
        </p:nvSpPr>
        <p:spPr>
          <a:xfrm rot="5400000">
            <a:off x="6785895" y="4906125"/>
            <a:ext cx="480771" cy="1169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D0AD23"/>
                </a:solidFill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403134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63CC-08DC-4BF0-8578-DF707D2A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AAC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BCCE0-A552-4627-9F9E-087BA6F94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C9A4-4C24-4190-BA4D-B0E9116C17D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AC0E-74EA-4B08-BABA-FF146068567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D979F-E1E5-4961-BFE1-D8AEC673BA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AF4006-3EA9-4700-A238-B450E73D9EEE}"/>
              </a:ext>
            </a:extLst>
          </p:cNvPr>
          <p:cNvSpPr/>
          <p:nvPr/>
        </p:nvSpPr>
        <p:spPr>
          <a:xfrm>
            <a:off x="4572000" y="2057400"/>
            <a:ext cx="2133600" cy="214842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Jenkins Executor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7023EC-89DB-4892-96C1-7CBCD748EBB4}"/>
              </a:ext>
            </a:extLst>
          </p:cNvPr>
          <p:cNvSpPr/>
          <p:nvPr/>
        </p:nvSpPr>
        <p:spPr>
          <a:xfrm>
            <a:off x="4953000" y="3733799"/>
            <a:ext cx="1447800" cy="36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RHEL8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82572-CFDC-404A-A1FA-7191764A7E57}"/>
              </a:ext>
            </a:extLst>
          </p:cNvPr>
          <p:cNvSpPr/>
          <p:nvPr/>
        </p:nvSpPr>
        <p:spPr>
          <a:xfrm>
            <a:off x="4953000" y="3266221"/>
            <a:ext cx="1447800" cy="36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Component2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81FA56-DD33-4EFC-812A-FBF0F1E4B7AC}"/>
              </a:ext>
            </a:extLst>
          </p:cNvPr>
          <p:cNvSpPr/>
          <p:nvPr/>
        </p:nvSpPr>
        <p:spPr>
          <a:xfrm>
            <a:off x="4953000" y="2794192"/>
            <a:ext cx="1447800" cy="362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Component3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FDC0D-82FB-4167-873F-A50007D1D4CB}"/>
              </a:ext>
            </a:extLst>
          </p:cNvPr>
          <p:cNvSpPr txBox="1"/>
          <p:nvPr/>
        </p:nvSpPr>
        <p:spPr>
          <a:xfrm>
            <a:off x="3276599" y="4343400"/>
            <a:ext cx="6019801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Awaiting AAC requirements (pip) from Cisco, Action: Akini/Hamza</a:t>
            </a:r>
          </a:p>
        </p:txBody>
      </p:sp>
      <p:sp>
        <p:nvSpPr>
          <p:cNvPr id="13" name="Freeform 3254">
            <a:extLst>
              <a:ext uri="{FF2B5EF4-FFF2-40B4-BE49-F238E27FC236}">
                <a16:creationId xmlns:a16="http://schemas.microsoft.com/office/drawing/2014/main" id="{264472BA-8BD7-418D-A7E9-4D7252E96CE3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2913065" y="4323815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43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12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252707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7C22-9E8D-4CD2-A11D-5AB54E58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 and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0B770-EEA9-496A-9F29-BA2256E2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Repositories / inventory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C908A-44FD-4178-BB0D-CA27B6328D1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Automation related coding, building blocks and automation related configurations is stored and managed in the code repositories of </a:t>
            </a:r>
            <a:r>
              <a:rPr lang="en-US" dirty="0" err="1"/>
              <a:t>CoreIT</a:t>
            </a:r>
            <a:r>
              <a:rPr lang="en-US" dirty="0"/>
              <a:t> Infra Automation ART (ADAT)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stored in ADAT follow the release cycles and coding standards of </a:t>
            </a:r>
            <a:r>
              <a:rPr lang="en-US" dirty="0" err="1"/>
              <a:t>CoreIT</a:t>
            </a:r>
            <a:r>
              <a:rPr lang="en-US" dirty="0"/>
              <a:t> Infra Automation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 related configurations are stored in separate repositories are owned and managed by </a:t>
            </a:r>
            <a:r>
              <a:rPr lang="en-US" dirty="0" err="1"/>
              <a:t>CoreIT</a:t>
            </a:r>
            <a:r>
              <a:rPr lang="en-US" dirty="0"/>
              <a:t> Infra ART and Infra Ops (NETA)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RDC and Global Policies inventory files only contain the specific App-Centric objects created and managed by AAC Framework (whitelisting)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Net-Centric or App-Centric objects created “manually” on the APIC are not affected by the AAC Deployment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AAC created/managed object are annotated by the AAC deployment framework in the APIC. The annotated attribute is not visible in the GUI (attribute name, </a:t>
            </a:r>
            <a:r>
              <a:rPr lang="en-US" dirty="0" err="1"/>
              <a:t>tbd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AAC created/managed objects receive a pre-fix in the description attribute of an object: </a:t>
            </a:r>
            <a:r>
              <a:rPr lang="en-US" b="1" dirty="0"/>
              <a:t>--AAC–</a:t>
            </a:r>
            <a:r>
              <a:rPr lang="en-US" dirty="0"/>
              <a:t> to indicate visually in the APIC GUI that this object can only be managed from the AAC deployment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RDC repository contains </a:t>
            </a:r>
            <a:r>
              <a:rPr lang="en-US" b="1" dirty="0"/>
              <a:t>a single inventory file (</a:t>
            </a:r>
            <a:r>
              <a:rPr lang="en-US" b="1" dirty="0" err="1"/>
              <a:t>yaml</a:t>
            </a:r>
            <a:r>
              <a:rPr lang="en-US" b="1" dirty="0"/>
              <a:t>)</a:t>
            </a:r>
            <a:r>
              <a:rPr lang="en-US" dirty="0"/>
              <a:t> containing the configuration of the complete Tenant (RDC)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Policy Repository changes are in all cases performed using the “non-standard change/request flow” process described in slide 22 of this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EB38-7AE3-4706-8266-73514632009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0BF9-DA7C-47A4-829A-E37FB3EA007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8053-D05A-427C-8ED9-08C1E3F5BF8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4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3152-7B93-4730-9985-6C14374F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 related Bitbucket Projects &amp; Repo’s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F18E0-5385-492B-A2C5-E0FD5B63E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19DD79CE-3309-45A8-B003-837544FD1203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158657859"/>
              </p:ext>
            </p:extLst>
          </p:nvPr>
        </p:nvGraphicFramePr>
        <p:xfrm>
          <a:off x="3048001" y="1729119"/>
          <a:ext cx="8174566" cy="178644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134779128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37976364"/>
                    </a:ext>
                  </a:extLst>
                </a:gridCol>
                <a:gridCol w="973052">
                  <a:extLst>
                    <a:ext uri="{9D8B030D-6E8A-4147-A177-3AD203B41FA5}">
                      <a16:colId xmlns:a16="http://schemas.microsoft.com/office/drawing/2014/main" val="2368507010"/>
                    </a:ext>
                  </a:extLst>
                </a:gridCol>
                <a:gridCol w="1562715">
                  <a:extLst>
                    <a:ext uri="{9D8B030D-6E8A-4147-A177-3AD203B41FA5}">
                      <a16:colId xmlns:a16="http://schemas.microsoft.com/office/drawing/2014/main" val="78685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ACI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Ansible playbooks to orchestrate and generate </a:t>
                      </a:r>
                      <a:r>
                        <a:rPr lang="en-US" sz="1050" dirty="0" err="1"/>
                        <a:t>yaml</a:t>
                      </a:r>
                      <a:r>
                        <a:rPr lang="en-US" sz="1050" dirty="0"/>
                        <a:t> constructs to submit to ACI Config Repo’s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Automation 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9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ACI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Fixed deployment templates used by ACI orchestration playbooks to generate </a:t>
                      </a:r>
                      <a:r>
                        <a:rPr lang="en-US" sz="1050" dirty="0" err="1"/>
                        <a:t>yaml</a:t>
                      </a:r>
                      <a:r>
                        <a:rPr lang="en-US" sz="1050" dirty="0"/>
                        <a:t>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Automation 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ACI AAC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All coding for the Cisco AAC deployment pipeline to operate. </a:t>
                      </a:r>
                      <a:r>
                        <a:rPr lang="en-US" sz="1050" b="1" dirty="0"/>
                        <a:t>Note!</a:t>
                      </a:r>
                      <a:r>
                        <a:rPr lang="en-US" sz="1050" dirty="0"/>
                        <a:t> Binaries required for the AAC framework to operate are located in Artifactory not in this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Automation 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70650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08F7-2A94-4FA3-BEFC-8BAA3C13EEC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4F94-5C54-40D2-89B1-FEB273B3EA0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D5FE9-0D38-4EE5-971F-A456E809763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14</a:t>
            </a:fld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B4442CA-9E96-4F6F-8CEE-6E648FF76A6C}"/>
              </a:ext>
            </a:extLst>
          </p:cNvPr>
          <p:cNvSpPr/>
          <p:nvPr/>
        </p:nvSpPr>
        <p:spPr>
          <a:xfrm>
            <a:off x="682732" y="4204697"/>
            <a:ext cx="1981200" cy="84263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NETA</a:t>
            </a:r>
          </a:p>
          <a:p>
            <a:pPr algn="ctr"/>
            <a:r>
              <a:rPr lang="en-US" dirty="0"/>
              <a:t>Bitbucket Project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ECB6FF6-206B-4D69-A75E-8895DFB25A77}"/>
              </a:ext>
            </a:extLst>
          </p:cNvPr>
          <p:cNvSpPr/>
          <p:nvPr/>
        </p:nvSpPr>
        <p:spPr>
          <a:xfrm>
            <a:off x="682732" y="1950886"/>
            <a:ext cx="1981200" cy="84263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ADAT </a:t>
            </a:r>
          </a:p>
          <a:p>
            <a:pPr algn="ctr"/>
            <a:r>
              <a:rPr lang="en-US" dirty="0"/>
              <a:t>Bitbucket Project</a:t>
            </a:r>
          </a:p>
        </p:txBody>
      </p:sp>
      <p:graphicFrame>
        <p:nvGraphicFramePr>
          <p:cNvPr id="25" name="Table 22">
            <a:extLst>
              <a:ext uri="{FF2B5EF4-FFF2-40B4-BE49-F238E27FC236}">
                <a16:creationId xmlns:a16="http://schemas.microsoft.com/office/drawing/2014/main" id="{9BAB0128-899B-458E-BFC0-114CCDFC7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489510"/>
              </p:ext>
            </p:extLst>
          </p:nvPr>
        </p:nvGraphicFramePr>
        <p:xfrm>
          <a:off x="3048001" y="4102290"/>
          <a:ext cx="8174566" cy="18746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13477912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79763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68507010"/>
                    </a:ext>
                  </a:extLst>
                </a:gridCol>
                <a:gridCol w="1468967">
                  <a:extLst>
                    <a:ext uri="{9D8B030D-6E8A-4147-A177-3AD203B41FA5}">
                      <a16:colId xmlns:a16="http://schemas.microsoft.com/office/drawing/2014/main" val="786853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ACI RDC Configs (5x)</a:t>
                      </a:r>
                    </a:p>
                    <a:p>
                      <a:r>
                        <a:rPr lang="en-US" sz="800" dirty="0"/>
                        <a:t>EID / HTC / LVG / NRW / TPE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All </a:t>
                      </a:r>
                      <a:r>
                        <a:rPr lang="en-US" sz="1050" dirty="0" err="1"/>
                        <a:t>yaml</a:t>
                      </a:r>
                      <a:r>
                        <a:rPr lang="en-US" sz="1050" dirty="0"/>
                        <a:t> configuration and policy files required to configure and manage the APIC for each RDC, Based on whitelisting concept. If it’s not in the inventory file (</a:t>
                      </a:r>
                      <a:r>
                        <a:rPr lang="en-US" sz="1050" dirty="0" err="1"/>
                        <a:t>yaml</a:t>
                      </a:r>
                      <a:r>
                        <a:rPr lang="en-US" sz="1050" dirty="0"/>
                        <a:t>) it will not be deployed to APIC. This is to avoid affecting existing net-centric or app-centric objects created outside the AAC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 / Connectivity 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9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ACI Global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SSoT</a:t>
                      </a:r>
                      <a:r>
                        <a:rPr lang="en-US" sz="1050" dirty="0"/>
                        <a:t> for the global policies and configurations that apply globally. Changes to this repository is only allowed using the non-standard change/request flow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Infra ART / Connectivity 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56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6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A524-086C-494B-B1A6-120FE3FD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5873-E365-46BB-A94B-60C5B280B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ACI RDC config repo’s (EID/HTC/NRW/LVG/TPE / Global)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D8F2-80B8-4DB9-8839-EDCC822F8E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069C-34D4-49DC-B5E2-57351A255E9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72143" y="6501896"/>
            <a:ext cx="8985600" cy="13992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41885-5BFA-4FFC-AACD-A1B75C8287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15</a:t>
            </a:fld>
            <a:endParaRPr lang="en-US" dirty="0"/>
          </a:p>
        </p:txBody>
      </p:sp>
      <p:sp>
        <p:nvSpPr>
          <p:cNvPr id="197" name="Content Placeholder 196">
            <a:extLst>
              <a:ext uri="{FF2B5EF4-FFF2-40B4-BE49-F238E27FC236}">
                <a16:creationId xmlns:a16="http://schemas.microsoft.com/office/drawing/2014/main" id="{EF26E0F8-9C0C-4062-A39A-1550AD2C1A2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96473" y="1384834"/>
            <a:ext cx="4710016" cy="46799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Persistent branches</a:t>
            </a:r>
          </a:p>
          <a:p>
            <a:pPr marL="519750" lvl="2" indent="-285750"/>
            <a:r>
              <a:rPr lang="en-US" sz="1200" dirty="0"/>
              <a:t>Development (non-prod)</a:t>
            </a:r>
          </a:p>
          <a:p>
            <a:pPr marL="519750" lvl="2" indent="-285750"/>
            <a:r>
              <a:rPr lang="en-US" sz="1200" dirty="0"/>
              <a:t>Master (prod)</a:t>
            </a:r>
          </a:p>
          <a:p>
            <a:pPr marL="519750" lvl="2" indent="-285750"/>
            <a:r>
              <a:rPr lang="en-US" sz="1200" dirty="0"/>
              <a:t>Release (diff </a:t>
            </a:r>
            <a:r>
              <a:rPr lang="en-US" sz="1200" dirty="0" err="1"/>
              <a:t>branche</a:t>
            </a:r>
            <a:r>
              <a:rPr lang="en-US" sz="1200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Non-persistent branches</a:t>
            </a:r>
          </a:p>
          <a:p>
            <a:pPr marL="519750" lvl="2" indent="-285750"/>
            <a:r>
              <a:rPr lang="en-US" sz="1200" dirty="0"/>
              <a:t>Hotfix</a:t>
            </a:r>
          </a:p>
          <a:p>
            <a:pPr marL="519750" lvl="2" indent="-285750"/>
            <a:r>
              <a:rPr lang="en-US" sz="1200" b="0" dirty="0"/>
              <a:t>Features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Standard changes or Operations tasks (form  based) are committed directly to master without separate approval </a:t>
            </a:r>
            <a:r>
              <a:rPr lang="en-US" sz="1200" dirty="0"/>
              <a:t>(!)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Hotfixes may be used for Incident (Impact/Urgency) resolution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Non-standard changes or bugfixes are contained in features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Manual approvals are required for merges to development and master branch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PR approval to development can be done on peer review approval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Deployment pipeline (Cisco AAC) is automatically triggered on Pull Requests (PR) merges on development and master</a:t>
            </a:r>
          </a:p>
          <a:p>
            <a:pPr lvl="1"/>
            <a:endParaRPr lang="en-US" sz="1200" b="0" dirty="0"/>
          </a:p>
        </p:txBody>
      </p:sp>
      <p:sp>
        <p:nvSpPr>
          <p:cNvPr id="247" name="Line 17">
            <a:extLst>
              <a:ext uri="{FF2B5EF4-FFF2-40B4-BE49-F238E27FC236}">
                <a16:creationId xmlns:a16="http://schemas.microsoft.com/office/drawing/2014/main" id="{790D5B6F-8045-4EEB-BF4F-E956D014C56A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23631" y="3576706"/>
            <a:ext cx="5542301" cy="11574"/>
          </a:xfrm>
          <a:prstGeom prst="line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8" name="Freeform 22">
            <a:extLst>
              <a:ext uri="{FF2B5EF4-FFF2-40B4-BE49-F238E27FC236}">
                <a16:creationId xmlns:a16="http://schemas.microsoft.com/office/drawing/2014/main" id="{A1B76E55-5810-4F27-BF66-B74395810F45}"/>
              </a:ext>
            </a:extLst>
          </p:cNvPr>
          <p:cNvSpPr>
            <a:spLocks/>
          </p:cNvSpPr>
          <p:nvPr/>
        </p:nvSpPr>
        <p:spPr bwMode="gray">
          <a:xfrm>
            <a:off x="5954107" y="2975142"/>
            <a:ext cx="1355332" cy="59934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B7D58DE-774A-49CE-891A-01BFB27A811A}"/>
              </a:ext>
            </a:extLst>
          </p:cNvPr>
          <p:cNvCxnSpPr>
            <a:cxnSpLocks/>
          </p:cNvCxnSpPr>
          <p:nvPr/>
        </p:nvCxnSpPr>
        <p:spPr>
          <a:xfrm flipH="1">
            <a:off x="8853305" y="2514600"/>
            <a:ext cx="5572" cy="2487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Freeform 22">
            <a:extLst>
              <a:ext uri="{FF2B5EF4-FFF2-40B4-BE49-F238E27FC236}">
                <a16:creationId xmlns:a16="http://schemas.microsoft.com/office/drawing/2014/main" id="{C0B9B1D3-BE22-4FB4-8F3F-C58B93E33F48}"/>
              </a:ext>
            </a:extLst>
          </p:cNvPr>
          <p:cNvSpPr>
            <a:spLocks/>
          </p:cNvSpPr>
          <p:nvPr/>
        </p:nvSpPr>
        <p:spPr bwMode="gray">
          <a:xfrm>
            <a:off x="8536359" y="3545271"/>
            <a:ext cx="596195" cy="114476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1332B0-D76A-451E-899B-DCE1C9EBFF41}"/>
              </a:ext>
            </a:extLst>
          </p:cNvPr>
          <p:cNvCxnSpPr>
            <a:cxnSpLocks/>
          </p:cNvCxnSpPr>
          <p:nvPr/>
        </p:nvCxnSpPr>
        <p:spPr>
          <a:xfrm flipH="1">
            <a:off x="7077142" y="2514600"/>
            <a:ext cx="3695" cy="2487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Freeform 22">
            <a:extLst>
              <a:ext uri="{FF2B5EF4-FFF2-40B4-BE49-F238E27FC236}">
                <a16:creationId xmlns:a16="http://schemas.microsoft.com/office/drawing/2014/main" id="{6FFEB7B5-2C1B-4618-81E0-72B51C00060E}"/>
              </a:ext>
            </a:extLst>
          </p:cNvPr>
          <p:cNvSpPr>
            <a:spLocks/>
          </p:cNvSpPr>
          <p:nvPr/>
        </p:nvSpPr>
        <p:spPr bwMode="gray">
          <a:xfrm>
            <a:off x="6717160" y="3556646"/>
            <a:ext cx="596195" cy="112167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3" name="Freeform 22">
            <a:extLst>
              <a:ext uri="{FF2B5EF4-FFF2-40B4-BE49-F238E27FC236}">
                <a16:creationId xmlns:a16="http://schemas.microsoft.com/office/drawing/2014/main" id="{D157BC20-E9CD-41F3-B48F-9B661CE43FF1}"/>
              </a:ext>
            </a:extLst>
          </p:cNvPr>
          <p:cNvSpPr>
            <a:spLocks/>
          </p:cNvSpPr>
          <p:nvPr/>
        </p:nvSpPr>
        <p:spPr bwMode="gray">
          <a:xfrm flipH="1">
            <a:off x="9252860" y="3561271"/>
            <a:ext cx="948320" cy="112073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4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4" name="Line 17">
            <a:extLst>
              <a:ext uri="{FF2B5EF4-FFF2-40B4-BE49-F238E27FC236}">
                <a16:creationId xmlns:a16="http://schemas.microsoft.com/office/drawing/2014/main" id="{C169B4DC-1E40-4C30-B61E-3C3632F6D812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23631" y="4683530"/>
            <a:ext cx="5542301" cy="1351"/>
          </a:xfrm>
          <a:prstGeom prst="line">
            <a:avLst/>
          </a:prstGeom>
          <a:noFill/>
          <a:ln w="38100" cap="flat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5" name="Freeform 22">
            <a:extLst>
              <a:ext uri="{FF2B5EF4-FFF2-40B4-BE49-F238E27FC236}">
                <a16:creationId xmlns:a16="http://schemas.microsoft.com/office/drawing/2014/main" id="{14C809FA-2236-492A-9A9F-C567194EEB90}"/>
              </a:ext>
            </a:extLst>
          </p:cNvPr>
          <p:cNvSpPr>
            <a:spLocks/>
          </p:cNvSpPr>
          <p:nvPr/>
        </p:nvSpPr>
        <p:spPr bwMode="gray">
          <a:xfrm>
            <a:off x="8182694" y="4661111"/>
            <a:ext cx="923243" cy="56006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6" name="Freeform 8">
            <a:extLst>
              <a:ext uri="{FF2B5EF4-FFF2-40B4-BE49-F238E27FC236}">
                <a16:creationId xmlns:a16="http://schemas.microsoft.com/office/drawing/2014/main" id="{E6492C51-1DD0-4316-A8A7-47427A81BA4B}"/>
              </a:ext>
            </a:extLst>
          </p:cNvPr>
          <p:cNvSpPr>
            <a:spLocks/>
          </p:cNvSpPr>
          <p:nvPr/>
        </p:nvSpPr>
        <p:spPr bwMode="gray">
          <a:xfrm>
            <a:off x="9667780" y="4607813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257" name="Freeform 15">
            <a:extLst>
              <a:ext uri="{FF2B5EF4-FFF2-40B4-BE49-F238E27FC236}">
                <a16:creationId xmlns:a16="http://schemas.microsoft.com/office/drawing/2014/main" id="{BBC4C982-913F-4505-9EB3-C96DA2EF92DC}"/>
              </a:ext>
            </a:extLst>
          </p:cNvPr>
          <p:cNvSpPr>
            <a:spLocks/>
          </p:cNvSpPr>
          <p:nvPr/>
        </p:nvSpPr>
        <p:spPr bwMode="gray">
          <a:xfrm>
            <a:off x="5684680" y="2833339"/>
            <a:ext cx="297519" cy="268287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0"/>
              </a:cxn>
              <a:cxn ang="0">
                <a:pos x="54" y="0"/>
              </a:cxn>
              <a:cxn ang="0">
                <a:pos x="54" y="0"/>
              </a:cxn>
              <a:cxn ang="0">
                <a:pos x="108" y="54"/>
              </a:cxn>
              <a:cxn ang="0">
                <a:pos x="108" y="54"/>
              </a:cxn>
              <a:cxn ang="0">
                <a:pos x="108" y="54"/>
              </a:cxn>
              <a:cxn ang="0">
                <a:pos x="54" y="108"/>
              </a:cxn>
              <a:cxn ang="0">
                <a:pos x="54" y="108"/>
              </a:cxn>
              <a:cxn ang="0">
                <a:pos x="54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8" h="108">
                <a:moveTo>
                  <a:pt x="0" y="54"/>
                </a:move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84"/>
                  <a:pt x="84" y="108"/>
                  <a:pt x="54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258" name="Textfeld 121">
            <a:extLst>
              <a:ext uri="{FF2B5EF4-FFF2-40B4-BE49-F238E27FC236}">
                <a16:creationId xmlns:a16="http://schemas.microsoft.com/office/drawing/2014/main" id="{B7714433-A00D-4229-B68F-BEA061AAFA20}"/>
              </a:ext>
            </a:extLst>
          </p:cNvPr>
          <p:cNvSpPr txBox="1"/>
          <p:nvPr/>
        </p:nvSpPr>
        <p:spPr bwMode="gray">
          <a:xfrm>
            <a:off x="5098229" y="4476664"/>
            <a:ext cx="923243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259" name="Textfeld 121">
            <a:extLst>
              <a:ext uri="{FF2B5EF4-FFF2-40B4-BE49-F238E27FC236}">
                <a16:creationId xmlns:a16="http://schemas.microsoft.com/office/drawing/2014/main" id="{FFA2CBA2-F2D6-4F3D-AC9D-7D81418A0C8B}"/>
              </a:ext>
            </a:extLst>
          </p:cNvPr>
          <p:cNvSpPr txBox="1"/>
          <p:nvPr/>
        </p:nvSpPr>
        <p:spPr bwMode="gray">
          <a:xfrm>
            <a:off x="5416875" y="4792314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Features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(Non-persistent)</a:t>
            </a:r>
          </a:p>
        </p:txBody>
      </p:sp>
      <p:sp>
        <p:nvSpPr>
          <p:cNvPr id="260" name="Textfeld 121">
            <a:extLst>
              <a:ext uri="{FF2B5EF4-FFF2-40B4-BE49-F238E27FC236}">
                <a16:creationId xmlns:a16="http://schemas.microsoft.com/office/drawing/2014/main" id="{FB07A5EC-6020-4E7B-957D-99E26336587D}"/>
              </a:ext>
            </a:extLst>
          </p:cNvPr>
          <p:cNvSpPr txBox="1"/>
          <p:nvPr/>
        </p:nvSpPr>
        <p:spPr bwMode="gray">
          <a:xfrm>
            <a:off x="5100516" y="3399208"/>
            <a:ext cx="565059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261" name="Line 17">
            <a:extLst>
              <a:ext uri="{FF2B5EF4-FFF2-40B4-BE49-F238E27FC236}">
                <a16:creationId xmlns:a16="http://schemas.microsoft.com/office/drawing/2014/main" id="{DB6569ED-8867-46B3-8E12-84946EA0A309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23631" y="2714237"/>
            <a:ext cx="5685682" cy="20229"/>
          </a:xfrm>
          <a:prstGeom prst="lin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2" name="Textfeld 121">
            <a:extLst>
              <a:ext uri="{FF2B5EF4-FFF2-40B4-BE49-F238E27FC236}">
                <a16:creationId xmlns:a16="http://schemas.microsoft.com/office/drawing/2014/main" id="{1F2E686D-35BD-425E-8E07-8DA425E236D9}"/>
              </a:ext>
            </a:extLst>
          </p:cNvPr>
          <p:cNvSpPr txBox="1"/>
          <p:nvPr/>
        </p:nvSpPr>
        <p:spPr bwMode="gray">
          <a:xfrm>
            <a:off x="5095780" y="2551768"/>
            <a:ext cx="625231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/>
              <a:t>Release</a:t>
            </a:r>
          </a:p>
        </p:txBody>
      </p:sp>
      <p:sp>
        <p:nvSpPr>
          <p:cNvPr id="263" name="Freeform 22">
            <a:extLst>
              <a:ext uri="{FF2B5EF4-FFF2-40B4-BE49-F238E27FC236}">
                <a16:creationId xmlns:a16="http://schemas.microsoft.com/office/drawing/2014/main" id="{3EF9B9B5-20B0-4AC0-BB85-EE0991508679}"/>
              </a:ext>
            </a:extLst>
          </p:cNvPr>
          <p:cNvSpPr>
            <a:spLocks/>
          </p:cNvSpPr>
          <p:nvPr/>
        </p:nvSpPr>
        <p:spPr bwMode="gray">
          <a:xfrm flipH="1">
            <a:off x="8675354" y="4653611"/>
            <a:ext cx="804590" cy="563269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4" name="Freeform 8">
            <a:extLst>
              <a:ext uri="{FF2B5EF4-FFF2-40B4-BE49-F238E27FC236}">
                <a16:creationId xmlns:a16="http://schemas.microsoft.com/office/drawing/2014/main" id="{F55D5943-6DEE-4610-935F-7EB6A7FFA5E5}"/>
              </a:ext>
            </a:extLst>
          </p:cNvPr>
          <p:cNvSpPr>
            <a:spLocks/>
          </p:cNvSpPr>
          <p:nvPr/>
        </p:nvSpPr>
        <p:spPr bwMode="gray">
          <a:xfrm>
            <a:off x="8706621" y="5146649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grpSp>
        <p:nvGrpSpPr>
          <p:cNvPr id="265" name="Gruppieren 4">
            <a:extLst>
              <a:ext uri="{FF2B5EF4-FFF2-40B4-BE49-F238E27FC236}">
                <a16:creationId xmlns:a16="http://schemas.microsoft.com/office/drawing/2014/main" id="{28FC27EF-AB67-447A-9A38-6D9B1DC1B252}"/>
              </a:ext>
            </a:extLst>
          </p:cNvPr>
          <p:cNvGrpSpPr/>
          <p:nvPr/>
        </p:nvGrpSpPr>
        <p:grpSpPr>
          <a:xfrm>
            <a:off x="8006463" y="4542330"/>
            <a:ext cx="297519" cy="268287"/>
            <a:chOff x="11530982" y="2762250"/>
            <a:chExt cx="413368" cy="268287"/>
          </a:xfrm>
        </p:grpSpPr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F67FA210-E39D-4068-9C41-522E68B9916F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267" name="Gruppieren 113">
              <a:extLst>
                <a:ext uri="{FF2B5EF4-FFF2-40B4-BE49-F238E27FC236}">
                  <a16:creationId xmlns:a16="http://schemas.microsoft.com/office/drawing/2014/main" id="{B3F725A9-BAE9-4F4A-9DB4-44BC6C426866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268" name="Freeform 6">
                <a:extLst>
                  <a:ext uri="{FF2B5EF4-FFF2-40B4-BE49-F238E27FC236}">
                    <a16:creationId xmlns:a16="http://schemas.microsoft.com/office/drawing/2014/main" id="{28D8BC58-7B6E-4603-B2B1-9BD541BA86A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269" name="Oval 7">
                <a:extLst>
                  <a:ext uri="{FF2B5EF4-FFF2-40B4-BE49-F238E27FC236}">
                    <a16:creationId xmlns:a16="http://schemas.microsoft.com/office/drawing/2014/main" id="{21EE4FD4-D7D6-415B-A7E9-F4B6A9233A0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276FCAB5-D2AB-473A-8D2D-12EC9F8295C1}"/>
              </a:ext>
            </a:extLst>
          </p:cNvPr>
          <p:cNvSpPr txBox="1"/>
          <p:nvPr/>
        </p:nvSpPr>
        <p:spPr>
          <a:xfrm>
            <a:off x="5296399" y="3108849"/>
            <a:ext cx="1018581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Standard change + OPS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Rundeck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forms</a:t>
            </a:r>
          </a:p>
        </p:txBody>
      </p:sp>
      <p:sp>
        <p:nvSpPr>
          <p:cNvPr id="271" name="Freeform 8">
            <a:extLst>
              <a:ext uri="{FF2B5EF4-FFF2-40B4-BE49-F238E27FC236}">
                <a16:creationId xmlns:a16="http://schemas.microsoft.com/office/drawing/2014/main" id="{C40B6DA8-B5B7-4DFF-9DEC-0125CCECEB1A}"/>
              </a:ext>
            </a:extLst>
          </p:cNvPr>
          <p:cNvSpPr>
            <a:spLocks/>
          </p:cNvSpPr>
          <p:nvPr/>
        </p:nvSpPr>
        <p:spPr bwMode="gray">
          <a:xfrm>
            <a:off x="6908958" y="4597097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1645553-E1D2-439E-8E56-8FC93B7F8ABC}"/>
              </a:ext>
            </a:extLst>
          </p:cNvPr>
          <p:cNvSpPr txBox="1"/>
          <p:nvPr/>
        </p:nvSpPr>
        <p:spPr>
          <a:xfrm>
            <a:off x="7005583" y="3716051"/>
            <a:ext cx="462017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Incident</a:t>
            </a:r>
          </a:p>
        </p:txBody>
      </p:sp>
      <p:sp>
        <p:nvSpPr>
          <p:cNvPr id="273" name="Freeform 22">
            <a:extLst>
              <a:ext uri="{FF2B5EF4-FFF2-40B4-BE49-F238E27FC236}">
                <a16:creationId xmlns:a16="http://schemas.microsoft.com/office/drawing/2014/main" id="{2300EDBD-862F-4D0A-9D10-6A9898083F7B}"/>
              </a:ext>
            </a:extLst>
          </p:cNvPr>
          <p:cNvSpPr>
            <a:spLocks/>
          </p:cNvSpPr>
          <p:nvPr/>
        </p:nvSpPr>
        <p:spPr bwMode="gray">
          <a:xfrm flipH="1">
            <a:off x="6527897" y="2727679"/>
            <a:ext cx="545537" cy="85201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4" name="Freeform 8">
            <a:extLst>
              <a:ext uri="{FF2B5EF4-FFF2-40B4-BE49-F238E27FC236}">
                <a16:creationId xmlns:a16="http://schemas.microsoft.com/office/drawing/2014/main" id="{4979B4BB-9C47-434A-AAA3-C374AA9F8FCF}"/>
              </a:ext>
            </a:extLst>
          </p:cNvPr>
          <p:cNvSpPr>
            <a:spLocks/>
          </p:cNvSpPr>
          <p:nvPr/>
        </p:nvSpPr>
        <p:spPr bwMode="gray">
          <a:xfrm>
            <a:off x="7019552" y="265578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75" name="Freeform 8">
            <a:extLst>
              <a:ext uri="{FF2B5EF4-FFF2-40B4-BE49-F238E27FC236}">
                <a16:creationId xmlns:a16="http://schemas.microsoft.com/office/drawing/2014/main" id="{BE539A99-ABBB-4E4B-8D2B-B2CCFFEA3B41}"/>
              </a:ext>
            </a:extLst>
          </p:cNvPr>
          <p:cNvSpPr>
            <a:spLocks/>
          </p:cNvSpPr>
          <p:nvPr/>
        </p:nvSpPr>
        <p:spPr bwMode="gray">
          <a:xfrm>
            <a:off x="6623638" y="3489340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D7D4985-785A-46D6-8D32-9C085B551339}"/>
              </a:ext>
            </a:extLst>
          </p:cNvPr>
          <p:cNvSpPr txBox="1"/>
          <p:nvPr/>
        </p:nvSpPr>
        <p:spPr>
          <a:xfrm>
            <a:off x="7842838" y="4813685"/>
            <a:ext cx="638759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Non-standard change</a:t>
            </a:r>
          </a:p>
        </p:txBody>
      </p:sp>
      <p:sp>
        <p:nvSpPr>
          <p:cNvPr id="277" name="Textfeld 121">
            <a:extLst>
              <a:ext uri="{FF2B5EF4-FFF2-40B4-BE49-F238E27FC236}">
                <a16:creationId xmlns:a16="http://schemas.microsoft.com/office/drawing/2014/main" id="{C43C4A0E-BD2C-4747-86C7-1A387D18EDAB}"/>
              </a:ext>
            </a:extLst>
          </p:cNvPr>
          <p:cNvSpPr txBox="1"/>
          <p:nvPr/>
        </p:nvSpPr>
        <p:spPr bwMode="gray">
          <a:xfrm>
            <a:off x="5398754" y="3776536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50E16"/>
                </a:solidFill>
              </a:rPr>
              <a:t>Hotfix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50E16"/>
                </a:solidFill>
              </a:rPr>
              <a:t>(Non-persistent)</a:t>
            </a:r>
          </a:p>
        </p:txBody>
      </p:sp>
      <p:sp>
        <p:nvSpPr>
          <p:cNvPr id="278" name="Freeform 22">
            <a:extLst>
              <a:ext uri="{FF2B5EF4-FFF2-40B4-BE49-F238E27FC236}">
                <a16:creationId xmlns:a16="http://schemas.microsoft.com/office/drawing/2014/main" id="{94324187-E1C6-4FD5-B8DE-9C884F7B2311}"/>
              </a:ext>
            </a:extLst>
          </p:cNvPr>
          <p:cNvSpPr>
            <a:spLocks/>
          </p:cNvSpPr>
          <p:nvPr/>
        </p:nvSpPr>
        <p:spPr bwMode="gray">
          <a:xfrm>
            <a:off x="7263001" y="3568023"/>
            <a:ext cx="842792" cy="50104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9" name="Freeform 22">
            <a:extLst>
              <a:ext uri="{FF2B5EF4-FFF2-40B4-BE49-F238E27FC236}">
                <a16:creationId xmlns:a16="http://schemas.microsoft.com/office/drawing/2014/main" id="{CE2EB471-1682-4FF3-B046-D7DF337C39CD}"/>
              </a:ext>
            </a:extLst>
          </p:cNvPr>
          <p:cNvSpPr>
            <a:spLocks/>
          </p:cNvSpPr>
          <p:nvPr/>
        </p:nvSpPr>
        <p:spPr bwMode="gray">
          <a:xfrm flipH="1">
            <a:off x="7684754" y="3560523"/>
            <a:ext cx="804590" cy="51292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0" name="Gruppieren 4">
            <a:extLst>
              <a:ext uri="{FF2B5EF4-FFF2-40B4-BE49-F238E27FC236}">
                <a16:creationId xmlns:a16="http://schemas.microsoft.com/office/drawing/2014/main" id="{C34005AC-FDAB-4B0E-8692-C48C000D55A8}"/>
              </a:ext>
            </a:extLst>
          </p:cNvPr>
          <p:cNvGrpSpPr/>
          <p:nvPr/>
        </p:nvGrpSpPr>
        <p:grpSpPr>
          <a:xfrm>
            <a:off x="7208858" y="3447845"/>
            <a:ext cx="297519" cy="268287"/>
            <a:chOff x="11530982" y="2762250"/>
            <a:chExt cx="413368" cy="268287"/>
          </a:xfrm>
        </p:grpSpPr>
        <p:sp>
          <p:nvSpPr>
            <p:cNvPr id="281" name="Freeform 15">
              <a:extLst>
                <a:ext uri="{FF2B5EF4-FFF2-40B4-BE49-F238E27FC236}">
                  <a16:creationId xmlns:a16="http://schemas.microsoft.com/office/drawing/2014/main" id="{66AF387D-4481-48B4-9FC5-F1D139BA747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282" name="Gruppieren 113">
              <a:extLst>
                <a:ext uri="{FF2B5EF4-FFF2-40B4-BE49-F238E27FC236}">
                  <a16:creationId xmlns:a16="http://schemas.microsoft.com/office/drawing/2014/main" id="{77F3C48E-8E75-4D98-B42E-CC8CB132B638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283" name="Freeform 6">
                <a:extLst>
                  <a:ext uri="{FF2B5EF4-FFF2-40B4-BE49-F238E27FC236}">
                    <a16:creationId xmlns:a16="http://schemas.microsoft.com/office/drawing/2014/main" id="{B83575EC-1113-4B62-86EC-2716E03AEFE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284" name="Oval 7">
                <a:extLst>
                  <a:ext uri="{FF2B5EF4-FFF2-40B4-BE49-F238E27FC236}">
                    <a16:creationId xmlns:a16="http://schemas.microsoft.com/office/drawing/2014/main" id="{6D6BC941-9CB3-4E3E-8D1C-D7BA18AB0EB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285" name="Freeform 8">
            <a:extLst>
              <a:ext uri="{FF2B5EF4-FFF2-40B4-BE49-F238E27FC236}">
                <a16:creationId xmlns:a16="http://schemas.microsoft.com/office/drawing/2014/main" id="{66D43A65-F7EF-4C5F-87E6-9B2F423F6E99}"/>
              </a:ext>
            </a:extLst>
          </p:cNvPr>
          <p:cNvSpPr>
            <a:spLocks/>
          </p:cNvSpPr>
          <p:nvPr/>
        </p:nvSpPr>
        <p:spPr bwMode="gray">
          <a:xfrm>
            <a:off x="9365478" y="4593141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86" name="Freeform 22">
            <a:extLst>
              <a:ext uri="{FF2B5EF4-FFF2-40B4-BE49-F238E27FC236}">
                <a16:creationId xmlns:a16="http://schemas.microsoft.com/office/drawing/2014/main" id="{2B279BD6-5326-400B-92F3-9A7F06E25E18}"/>
              </a:ext>
            </a:extLst>
          </p:cNvPr>
          <p:cNvSpPr>
            <a:spLocks/>
          </p:cNvSpPr>
          <p:nvPr/>
        </p:nvSpPr>
        <p:spPr bwMode="gray">
          <a:xfrm flipH="1">
            <a:off x="8446754" y="2721566"/>
            <a:ext cx="386684" cy="85201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7" name="Freeform 8">
            <a:extLst>
              <a:ext uri="{FF2B5EF4-FFF2-40B4-BE49-F238E27FC236}">
                <a16:creationId xmlns:a16="http://schemas.microsoft.com/office/drawing/2014/main" id="{738A9886-C9E8-4F13-89A2-CB99655853C0}"/>
              </a:ext>
            </a:extLst>
          </p:cNvPr>
          <p:cNvSpPr>
            <a:spLocks/>
          </p:cNvSpPr>
          <p:nvPr/>
        </p:nvSpPr>
        <p:spPr bwMode="gray">
          <a:xfrm>
            <a:off x="8776233" y="264796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88" name="Freeform 8">
            <a:extLst>
              <a:ext uri="{FF2B5EF4-FFF2-40B4-BE49-F238E27FC236}">
                <a16:creationId xmlns:a16="http://schemas.microsoft.com/office/drawing/2014/main" id="{B510104A-C4E3-472B-925A-544128A395FE}"/>
              </a:ext>
            </a:extLst>
          </p:cNvPr>
          <p:cNvSpPr>
            <a:spLocks/>
          </p:cNvSpPr>
          <p:nvPr/>
        </p:nvSpPr>
        <p:spPr bwMode="gray">
          <a:xfrm>
            <a:off x="8446754" y="3483227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89" name="Freeform 22">
            <a:extLst>
              <a:ext uri="{FF2B5EF4-FFF2-40B4-BE49-F238E27FC236}">
                <a16:creationId xmlns:a16="http://schemas.microsoft.com/office/drawing/2014/main" id="{68DD7C96-B361-4786-B3F9-58F82F4886F5}"/>
              </a:ext>
            </a:extLst>
          </p:cNvPr>
          <p:cNvSpPr>
            <a:spLocks/>
          </p:cNvSpPr>
          <p:nvPr/>
        </p:nvSpPr>
        <p:spPr bwMode="gray">
          <a:xfrm flipH="1">
            <a:off x="9952045" y="2727679"/>
            <a:ext cx="516076" cy="85201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0" name="Freeform 8">
            <a:extLst>
              <a:ext uri="{FF2B5EF4-FFF2-40B4-BE49-F238E27FC236}">
                <a16:creationId xmlns:a16="http://schemas.microsoft.com/office/drawing/2014/main" id="{58BEEAAA-A2AA-4E4E-885A-07CE37645B48}"/>
              </a:ext>
            </a:extLst>
          </p:cNvPr>
          <p:cNvSpPr>
            <a:spLocks/>
          </p:cNvSpPr>
          <p:nvPr/>
        </p:nvSpPr>
        <p:spPr bwMode="gray">
          <a:xfrm>
            <a:off x="10337308" y="265578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91" name="Freeform 8">
            <a:extLst>
              <a:ext uri="{FF2B5EF4-FFF2-40B4-BE49-F238E27FC236}">
                <a16:creationId xmlns:a16="http://schemas.microsoft.com/office/drawing/2014/main" id="{045B6146-3551-4815-AE67-D05ED55A1250}"/>
              </a:ext>
            </a:extLst>
          </p:cNvPr>
          <p:cNvSpPr>
            <a:spLocks/>
          </p:cNvSpPr>
          <p:nvPr/>
        </p:nvSpPr>
        <p:spPr bwMode="gray">
          <a:xfrm>
            <a:off x="8705760" y="4570720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92" name="Freeform 8">
            <a:extLst>
              <a:ext uri="{FF2B5EF4-FFF2-40B4-BE49-F238E27FC236}">
                <a16:creationId xmlns:a16="http://schemas.microsoft.com/office/drawing/2014/main" id="{CAB1F529-17E3-41B3-80CA-E56F22C48F2C}"/>
              </a:ext>
            </a:extLst>
          </p:cNvPr>
          <p:cNvSpPr>
            <a:spLocks/>
          </p:cNvSpPr>
          <p:nvPr/>
        </p:nvSpPr>
        <p:spPr bwMode="gray">
          <a:xfrm>
            <a:off x="10061279" y="3500893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293" name="Freeform 8">
            <a:extLst>
              <a:ext uri="{FF2B5EF4-FFF2-40B4-BE49-F238E27FC236}">
                <a16:creationId xmlns:a16="http://schemas.microsoft.com/office/drawing/2014/main" id="{C86E18A5-88A9-45F3-9DDE-703A95019F2A}"/>
              </a:ext>
            </a:extLst>
          </p:cNvPr>
          <p:cNvSpPr>
            <a:spLocks/>
          </p:cNvSpPr>
          <p:nvPr/>
        </p:nvSpPr>
        <p:spPr bwMode="gray">
          <a:xfrm>
            <a:off x="7766917" y="4017637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294" name="Freeform 8">
            <a:extLst>
              <a:ext uri="{FF2B5EF4-FFF2-40B4-BE49-F238E27FC236}">
                <a16:creationId xmlns:a16="http://schemas.microsoft.com/office/drawing/2014/main" id="{4A14A323-EFC8-4D57-A96C-D95F5F9C39C4}"/>
              </a:ext>
            </a:extLst>
          </p:cNvPr>
          <p:cNvSpPr>
            <a:spLocks/>
          </p:cNvSpPr>
          <p:nvPr/>
        </p:nvSpPr>
        <p:spPr bwMode="gray">
          <a:xfrm>
            <a:off x="7400270" y="4611785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295" name="Freeform 8">
            <a:extLst>
              <a:ext uri="{FF2B5EF4-FFF2-40B4-BE49-F238E27FC236}">
                <a16:creationId xmlns:a16="http://schemas.microsoft.com/office/drawing/2014/main" id="{ABC5C69D-9844-4621-8424-F21F9BE4E89E}"/>
              </a:ext>
            </a:extLst>
          </p:cNvPr>
          <p:cNvSpPr>
            <a:spLocks/>
          </p:cNvSpPr>
          <p:nvPr/>
        </p:nvSpPr>
        <p:spPr bwMode="gray">
          <a:xfrm>
            <a:off x="8919267" y="5148707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E4CB6A7-F195-4AE1-BB29-49F6549A77B0}"/>
              </a:ext>
            </a:extLst>
          </p:cNvPr>
          <p:cNvSpPr/>
          <p:nvPr/>
        </p:nvSpPr>
        <p:spPr>
          <a:xfrm>
            <a:off x="10665933" y="4531313"/>
            <a:ext cx="754448" cy="254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RDC APIC</a:t>
            </a:r>
            <a:br>
              <a:rPr lang="en-US" sz="800" dirty="0"/>
            </a:br>
            <a:r>
              <a:rPr lang="en-US" sz="800" dirty="0"/>
              <a:t>(non-</a:t>
            </a:r>
            <a:r>
              <a:rPr lang="en-US" sz="800" dirty="0" err="1"/>
              <a:t>prd</a:t>
            </a:r>
            <a:r>
              <a:rPr lang="en-US" sz="800" dirty="0"/>
              <a:t>)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0371F70-8DD4-4B04-9842-10A76E9365B9}"/>
              </a:ext>
            </a:extLst>
          </p:cNvPr>
          <p:cNvSpPr/>
          <p:nvPr/>
        </p:nvSpPr>
        <p:spPr>
          <a:xfrm>
            <a:off x="10669693" y="3454865"/>
            <a:ext cx="750687" cy="2546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RDC APIC</a:t>
            </a:r>
            <a:br>
              <a:rPr lang="en-US" sz="800" dirty="0"/>
            </a:br>
            <a:r>
              <a:rPr lang="en-US" sz="800" dirty="0"/>
              <a:t>(production)</a:t>
            </a:r>
          </a:p>
        </p:txBody>
      </p:sp>
      <p:grpSp>
        <p:nvGrpSpPr>
          <p:cNvPr id="298" name="Gruppieren 16">
            <a:extLst>
              <a:ext uri="{FF2B5EF4-FFF2-40B4-BE49-F238E27FC236}">
                <a16:creationId xmlns:a16="http://schemas.microsoft.com/office/drawing/2014/main" id="{C90C5002-C0F5-4B24-82AB-7F39A6D82014}"/>
              </a:ext>
            </a:extLst>
          </p:cNvPr>
          <p:cNvGrpSpPr/>
          <p:nvPr/>
        </p:nvGrpSpPr>
        <p:grpSpPr bwMode="gray">
          <a:xfrm>
            <a:off x="9062152" y="4705467"/>
            <a:ext cx="191330" cy="247259"/>
            <a:chOff x="9233637" y="3392838"/>
            <a:chExt cx="486305" cy="568843"/>
          </a:xfrm>
          <a:solidFill>
            <a:schemeClr val="accent1"/>
          </a:solidFill>
        </p:grpSpPr>
        <p:sp>
          <p:nvSpPr>
            <p:cNvPr id="299" name="Freeform 1462">
              <a:extLst>
                <a:ext uri="{FF2B5EF4-FFF2-40B4-BE49-F238E27FC236}">
                  <a16:creationId xmlns:a16="http://schemas.microsoft.com/office/drawing/2014/main" id="{AD6CF9A6-17F3-4914-AFAE-6844F804776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33637" y="3392838"/>
              <a:ext cx="486305" cy="568843"/>
            </a:xfrm>
            <a:custGeom>
              <a:avLst/>
              <a:gdLst>
                <a:gd name="T0" fmla="*/ 306 w 306"/>
                <a:gd name="T1" fmla="*/ 357 h 357"/>
                <a:gd name="T2" fmla="*/ 0 w 306"/>
                <a:gd name="T3" fmla="*/ 357 h 357"/>
                <a:gd name="T4" fmla="*/ 0 w 306"/>
                <a:gd name="T5" fmla="*/ 28 h 357"/>
                <a:gd name="T6" fmla="*/ 5 w 306"/>
                <a:gd name="T7" fmla="*/ 28 h 357"/>
                <a:gd name="T8" fmla="*/ 49 w 306"/>
                <a:gd name="T9" fmla="*/ 28 h 357"/>
                <a:gd name="T10" fmla="*/ 74 w 306"/>
                <a:gd name="T11" fmla="*/ 18 h 357"/>
                <a:gd name="T12" fmla="*/ 88 w 306"/>
                <a:gd name="T13" fmla="*/ 3 h 357"/>
                <a:gd name="T14" fmla="*/ 94 w 306"/>
                <a:gd name="T15" fmla="*/ 1 h 357"/>
                <a:gd name="T16" fmla="*/ 211 w 306"/>
                <a:gd name="T17" fmla="*/ 1 h 357"/>
                <a:gd name="T18" fmla="*/ 217 w 306"/>
                <a:gd name="T19" fmla="*/ 3 h 357"/>
                <a:gd name="T20" fmla="*/ 232 w 306"/>
                <a:gd name="T21" fmla="*/ 18 h 357"/>
                <a:gd name="T22" fmla="*/ 257 w 306"/>
                <a:gd name="T23" fmla="*/ 28 h 357"/>
                <a:gd name="T24" fmla="*/ 301 w 306"/>
                <a:gd name="T25" fmla="*/ 28 h 357"/>
                <a:gd name="T26" fmla="*/ 306 w 306"/>
                <a:gd name="T27" fmla="*/ 28 h 357"/>
                <a:gd name="T28" fmla="*/ 306 w 306"/>
                <a:gd name="T29" fmla="*/ 357 h 357"/>
                <a:gd name="T30" fmla="*/ 270 w 306"/>
                <a:gd name="T31" fmla="*/ 322 h 357"/>
                <a:gd name="T32" fmla="*/ 270 w 306"/>
                <a:gd name="T33" fmla="*/ 62 h 357"/>
                <a:gd name="T34" fmla="*/ 221 w 306"/>
                <a:gd name="T35" fmla="*/ 63 h 357"/>
                <a:gd name="T36" fmla="*/ 217 w 306"/>
                <a:gd name="T37" fmla="*/ 65 h 357"/>
                <a:gd name="T38" fmla="*/ 200 w 306"/>
                <a:gd name="T39" fmla="*/ 81 h 357"/>
                <a:gd name="T40" fmla="*/ 194 w 306"/>
                <a:gd name="T41" fmla="*/ 84 h 357"/>
                <a:gd name="T42" fmla="*/ 113 w 306"/>
                <a:gd name="T43" fmla="*/ 84 h 357"/>
                <a:gd name="T44" fmla="*/ 107 w 306"/>
                <a:gd name="T45" fmla="*/ 82 h 357"/>
                <a:gd name="T46" fmla="*/ 91 w 306"/>
                <a:gd name="T47" fmla="*/ 65 h 357"/>
                <a:gd name="T48" fmla="*/ 84 w 306"/>
                <a:gd name="T49" fmla="*/ 63 h 357"/>
                <a:gd name="T50" fmla="*/ 39 w 306"/>
                <a:gd name="T51" fmla="*/ 62 h 357"/>
                <a:gd name="T52" fmla="*/ 34 w 306"/>
                <a:gd name="T53" fmla="*/ 63 h 357"/>
                <a:gd name="T54" fmla="*/ 34 w 306"/>
                <a:gd name="T55" fmla="*/ 322 h 357"/>
                <a:gd name="T56" fmla="*/ 270 w 306"/>
                <a:gd name="T57" fmla="*/ 32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57">
                  <a:moveTo>
                    <a:pt x="306" y="357"/>
                  </a:moveTo>
                  <a:cubicBezTo>
                    <a:pt x="204" y="357"/>
                    <a:pt x="102" y="357"/>
                    <a:pt x="0" y="357"/>
                  </a:cubicBezTo>
                  <a:cubicBezTo>
                    <a:pt x="0" y="248"/>
                    <a:pt x="0" y="138"/>
                    <a:pt x="0" y="28"/>
                  </a:cubicBezTo>
                  <a:cubicBezTo>
                    <a:pt x="2" y="28"/>
                    <a:pt x="4" y="28"/>
                    <a:pt x="5" y="28"/>
                  </a:cubicBezTo>
                  <a:cubicBezTo>
                    <a:pt x="20" y="28"/>
                    <a:pt x="34" y="28"/>
                    <a:pt x="49" y="28"/>
                  </a:cubicBezTo>
                  <a:cubicBezTo>
                    <a:pt x="59" y="28"/>
                    <a:pt x="67" y="25"/>
                    <a:pt x="74" y="18"/>
                  </a:cubicBezTo>
                  <a:cubicBezTo>
                    <a:pt x="78" y="13"/>
                    <a:pt x="83" y="8"/>
                    <a:pt x="88" y="3"/>
                  </a:cubicBezTo>
                  <a:cubicBezTo>
                    <a:pt x="90" y="2"/>
                    <a:pt x="92" y="1"/>
                    <a:pt x="94" y="1"/>
                  </a:cubicBezTo>
                  <a:cubicBezTo>
                    <a:pt x="133" y="0"/>
                    <a:pt x="172" y="0"/>
                    <a:pt x="211" y="1"/>
                  </a:cubicBezTo>
                  <a:cubicBezTo>
                    <a:pt x="213" y="1"/>
                    <a:pt x="216" y="2"/>
                    <a:pt x="217" y="3"/>
                  </a:cubicBezTo>
                  <a:cubicBezTo>
                    <a:pt x="222" y="8"/>
                    <a:pt x="227" y="13"/>
                    <a:pt x="232" y="18"/>
                  </a:cubicBezTo>
                  <a:cubicBezTo>
                    <a:pt x="239" y="25"/>
                    <a:pt x="247" y="28"/>
                    <a:pt x="257" y="28"/>
                  </a:cubicBezTo>
                  <a:cubicBezTo>
                    <a:pt x="271" y="28"/>
                    <a:pt x="286" y="28"/>
                    <a:pt x="301" y="28"/>
                  </a:cubicBezTo>
                  <a:cubicBezTo>
                    <a:pt x="302" y="28"/>
                    <a:pt x="304" y="28"/>
                    <a:pt x="306" y="28"/>
                  </a:cubicBezTo>
                  <a:cubicBezTo>
                    <a:pt x="306" y="138"/>
                    <a:pt x="306" y="247"/>
                    <a:pt x="306" y="357"/>
                  </a:cubicBezTo>
                  <a:close/>
                  <a:moveTo>
                    <a:pt x="270" y="322"/>
                  </a:moveTo>
                  <a:cubicBezTo>
                    <a:pt x="270" y="235"/>
                    <a:pt x="270" y="149"/>
                    <a:pt x="270" y="62"/>
                  </a:cubicBezTo>
                  <a:cubicBezTo>
                    <a:pt x="254" y="62"/>
                    <a:pt x="238" y="62"/>
                    <a:pt x="221" y="63"/>
                  </a:cubicBezTo>
                  <a:cubicBezTo>
                    <a:pt x="220" y="63"/>
                    <a:pt x="218" y="64"/>
                    <a:pt x="217" y="65"/>
                  </a:cubicBezTo>
                  <a:cubicBezTo>
                    <a:pt x="211" y="70"/>
                    <a:pt x="206" y="76"/>
                    <a:pt x="200" y="81"/>
                  </a:cubicBezTo>
                  <a:cubicBezTo>
                    <a:pt x="198" y="83"/>
                    <a:pt x="196" y="84"/>
                    <a:pt x="194" y="84"/>
                  </a:cubicBezTo>
                  <a:cubicBezTo>
                    <a:pt x="167" y="84"/>
                    <a:pt x="140" y="84"/>
                    <a:pt x="113" y="84"/>
                  </a:cubicBezTo>
                  <a:cubicBezTo>
                    <a:pt x="111" y="84"/>
                    <a:pt x="109" y="83"/>
                    <a:pt x="107" y="82"/>
                  </a:cubicBezTo>
                  <a:cubicBezTo>
                    <a:pt x="102" y="76"/>
                    <a:pt x="97" y="71"/>
                    <a:pt x="91" y="65"/>
                  </a:cubicBezTo>
                  <a:cubicBezTo>
                    <a:pt x="89" y="64"/>
                    <a:pt x="87" y="63"/>
                    <a:pt x="84" y="63"/>
                  </a:cubicBezTo>
                  <a:cubicBezTo>
                    <a:pt x="69" y="62"/>
                    <a:pt x="54" y="62"/>
                    <a:pt x="39" y="62"/>
                  </a:cubicBezTo>
                  <a:cubicBezTo>
                    <a:pt x="37" y="62"/>
                    <a:pt x="36" y="63"/>
                    <a:pt x="34" y="63"/>
                  </a:cubicBezTo>
                  <a:cubicBezTo>
                    <a:pt x="34" y="149"/>
                    <a:pt x="34" y="236"/>
                    <a:pt x="34" y="322"/>
                  </a:cubicBezTo>
                  <a:cubicBezTo>
                    <a:pt x="113" y="322"/>
                    <a:pt x="191" y="322"/>
                    <a:pt x="270" y="3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0" name="Freeform 1464">
              <a:extLst>
                <a:ext uri="{FF2B5EF4-FFF2-40B4-BE49-F238E27FC236}">
                  <a16:creationId xmlns:a16="http://schemas.microsoft.com/office/drawing/2014/main" id="{E0AC81C2-4EEE-472E-B843-491E24D2C041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0" y="3577989"/>
              <a:ext cx="145000" cy="122691"/>
            </a:xfrm>
            <a:custGeom>
              <a:avLst/>
              <a:gdLst>
                <a:gd name="T0" fmla="*/ 0 w 91"/>
                <a:gd name="T1" fmla="*/ 39 h 78"/>
                <a:gd name="T2" fmla="*/ 6 w 91"/>
                <a:gd name="T3" fmla="*/ 34 h 78"/>
                <a:gd name="T4" fmla="*/ 10 w 91"/>
                <a:gd name="T5" fmla="*/ 34 h 78"/>
                <a:gd name="T6" fmla="*/ 33 w 91"/>
                <a:gd name="T7" fmla="*/ 47 h 78"/>
                <a:gd name="T8" fmla="*/ 88 w 91"/>
                <a:gd name="T9" fmla="*/ 0 h 78"/>
                <a:gd name="T10" fmla="*/ 87 w 91"/>
                <a:gd name="T11" fmla="*/ 9 h 78"/>
                <a:gd name="T12" fmla="*/ 43 w 91"/>
                <a:gd name="T13" fmla="*/ 66 h 78"/>
                <a:gd name="T14" fmla="*/ 37 w 91"/>
                <a:gd name="T15" fmla="*/ 77 h 78"/>
                <a:gd name="T16" fmla="*/ 36 w 91"/>
                <a:gd name="T17" fmla="*/ 78 h 78"/>
                <a:gd name="T18" fmla="*/ 0 w 91"/>
                <a:gd name="T1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0" y="39"/>
                  </a:moveTo>
                  <a:cubicBezTo>
                    <a:pt x="2" y="37"/>
                    <a:pt x="4" y="35"/>
                    <a:pt x="6" y="34"/>
                  </a:cubicBezTo>
                  <a:cubicBezTo>
                    <a:pt x="7" y="33"/>
                    <a:pt x="9" y="33"/>
                    <a:pt x="10" y="34"/>
                  </a:cubicBezTo>
                  <a:cubicBezTo>
                    <a:pt x="18" y="38"/>
                    <a:pt x="25" y="42"/>
                    <a:pt x="33" y="47"/>
                  </a:cubicBezTo>
                  <a:cubicBezTo>
                    <a:pt x="49" y="29"/>
                    <a:pt x="67" y="12"/>
                    <a:pt x="88" y="0"/>
                  </a:cubicBezTo>
                  <a:cubicBezTo>
                    <a:pt x="91" y="3"/>
                    <a:pt x="91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7" y="77"/>
                  </a:cubicBezTo>
                  <a:cubicBezTo>
                    <a:pt x="37" y="77"/>
                    <a:pt x="36" y="78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1" name="Freeform 1465">
              <a:extLst>
                <a:ext uri="{FF2B5EF4-FFF2-40B4-BE49-F238E27FC236}">
                  <a16:creationId xmlns:a16="http://schemas.microsoft.com/office/drawing/2014/main" id="{366AAA94-A474-45AC-B5EC-853A78D1DF56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1" y="3725218"/>
              <a:ext cx="145000" cy="124922"/>
            </a:xfrm>
            <a:custGeom>
              <a:avLst/>
              <a:gdLst>
                <a:gd name="T0" fmla="*/ 88 w 91"/>
                <a:gd name="T1" fmla="*/ 0 h 78"/>
                <a:gd name="T2" fmla="*/ 87 w 91"/>
                <a:gd name="T3" fmla="*/ 9 h 78"/>
                <a:gd name="T4" fmla="*/ 43 w 91"/>
                <a:gd name="T5" fmla="*/ 66 h 78"/>
                <a:gd name="T6" fmla="*/ 36 w 91"/>
                <a:gd name="T7" fmla="*/ 78 h 78"/>
                <a:gd name="T8" fmla="*/ 0 w 91"/>
                <a:gd name="T9" fmla="*/ 39 h 78"/>
                <a:gd name="T10" fmla="*/ 5 w 91"/>
                <a:gd name="T11" fmla="*/ 34 h 78"/>
                <a:gd name="T12" fmla="*/ 10 w 91"/>
                <a:gd name="T13" fmla="*/ 33 h 78"/>
                <a:gd name="T14" fmla="*/ 28 w 91"/>
                <a:gd name="T15" fmla="*/ 44 h 78"/>
                <a:gd name="T16" fmla="*/ 33 w 91"/>
                <a:gd name="T17" fmla="*/ 47 h 78"/>
                <a:gd name="T18" fmla="*/ 88 w 91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88" y="0"/>
                  </a:moveTo>
                  <a:cubicBezTo>
                    <a:pt x="91" y="3"/>
                    <a:pt x="90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ubicBezTo>
                    <a:pt x="2" y="38"/>
                    <a:pt x="3" y="36"/>
                    <a:pt x="5" y="34"/>
                  </a:cubicBezTo>
                  <a:cubicBezTo>
                    <a:pt x="6" y="32"/>
                    <a:pt x="8" y="32"/>
                    <a:pt x="10" y="33"/>
                  </a:cubicBezTo>
                  <a:cubicBezTo>
                    <a:pt x="16" y="37"/>
                    <a:pt x="22" y="41"/>
                    <a:pt x="28" y="44"/>
                  </a:cubicBezTo>
                  <a:cubicBezTo>
                    <a:pt x="30" y="45"/>
                    <a:pt x="31" y="46"/>
                    <a:pt x="33" y="47"/>
                  </a:cubicBezTo>
                  <a:cubicBezTo>
                    <a:pt x="49" y="28"/>
                    <a:pt x="67" y="12"/>
                    <a:pt x="8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2" name="Freeform 1466">
              <a:extLst>
                <a:ext uri="{FF2B5EF4-FFF2-40B4-BE49-F238E27FC236}">
                  <a16:creationId xmlns:a16="http://schemas.microsoft.com/office/drawing/2014/main" id="{F163A591-E845-40A0-983A-4B1AA6E05C76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71" y="3600295"/>
              <a:ext cx="95923" cy="26769"/>
            </a:xfrm>
            <a:custGeom>
              <a:avLst/>
              <a:gdLst>
                <a:gd name="T0" fmla="*/ 0 w 61"/>
                <a:gd name="T1" fmla="*/ 17 h 17"/>
                <a:gd name="T2" fmla="*/ 0 w 61"/>
                <a:gd name="T3" fmla="*/ 0 h 17"/>
                <a:gd name="T4" fmla="*/ 61 w 61"/>
                <a:gd name="T5" fmla="*/ 0 h 17"/>
                <a:gd name="T6" fmla="*/ 61 w 61"/>
                <a:gd name="T7" fmla="*/ 17 h 17"/>
                <a:gd name="T8" fmla="*/ 0 w 6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3" name="Freeform 1467">
              <a:extLst>
                <a:ext uri="{FF2B5EF4-FFF2-40B4-BE49-F238E27FC236}">
                  <a16:creationId xmlns:a16="http://schemas.microsoft.com/office/drawing/2014/main" id="{70932F35-6BB2-418A-A89B-0BA3C19DF59A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401" y="3653832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5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4" name="Freeform 1468">
              <a:extLst>
                <a:ext uri="{FF2B5EF4-FFF2-40B4-BE49-F238E27FC236}">
                  <a16:creationId xmlns:a16="http://schemas.microsoft.com/office/drawing/2014/main" id="{9D92B088-9B6C-4DE4-B705-07B5BD5D5003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65" y="3760908"/>
              <a:ext cx="95923" cy="28999"/>
            </a:xfrm>
            <a:custGeom>
              <a:avLst/>
              <a:gdLst>
                <a:gd name="T0" fmla="*/ 0 w 61"/>
                <a:gd name="T1" fmla="*/ 0 h 17"/>
                <a:gd name="T2" fmla="*/ 61 w 61"/>
                <a:gd name="T3" fmla="*/ 0 h 17"/>
                <a:gd name="T4" fmla="*/ 61 w 61"/>
                <a:gd name="T5" fmla="*/ 17 h 17"/>
                <a:gd name="T6" fmla="*/ 0 w 61"/>
                <a:gd name="T7" fmla="*/ 17 h 17"/>
                <a:gd name="T8" fmla="*/ 0 w 6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0"/>
                  </a:moveTo>
                  <a:cubicBezTo>
                    <a:pt x="21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05" name="Freeform 1469">
              <a:extLst>
                <a:ext uri="{FF2B5EF4-FFF2-40B4-BE49-F238E27FC236}">
                  <a16:creationId xmlns:a16="http://schemas.microsoft.com/office/drawing/2014/main" id="{6CD01FE1-22D8-465F-8E93-F96906B14271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389" y="3814438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6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06" name="METRO ICON - certificate">
            <a:extLst>
              <a:ext uri="{FF2B5EF4-FFF2-40B4-BE49-F238E27FC236}">
                <a16:creationId xmlns:a16="http://schemas.microsoft.com/office/drawing/2014/main" id="{F19484FB-2214-4C71-BC15-E8D4DD36AC3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041534" y="3610238"/>
            <a:ext cx="239700" cy="199575"/>
            <a:chOff x="7137089" y="5334676"/>
            <a:chExt cx="506381" cy="421613"/>
          </a:xfrm>
          <a:solidFill>
            <a:schemeClr val="accent1"/>
          </a:solidFill>
        </p:grpSpPr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679936C1-48E4-4881-979D-F46761006D13}"/>
                </a:ext>
              </a:extLst>
            </p:cNvPr>
            <p:cNvSpPr>
              <a:spLocks/>
            </p:cNvSpPr>
            <p:nvPr/>
          </p:nvSpPr>
          <p:spPr bwMode="gray">
            <a:xfrm>
              <a:off x="7137089" y="5334676"/>
              <a:ext cx="506381" cy="356920"/>
            </a:xfrm>
            <a:custGeom>
              <a:avLst/>
              <a:gdLst>
                <a:gd name="T0" fmla="*/ 318 w 318"/>
                <a:gd name="T1" fmla="*/ 0 h 225"/>
                <a:gd name="T2" fmla="*/ 318 w 318"/>
                <a:gd name="T3" fmla="*/ 225 h 225"/>
                <a:gd name="T4" fmla="*/ 265 w 318"/>
                <a:gd name="T5" fmla="*/ 225 h 225"/>
                <a:gd name="T6" fmla="*/ 265 w 318"/>
                <a:gd name="T7" fmla="*/ 199 h 225"/>
                <a:gd name="T8" fmla="*/ 291 w 318"/>
                <a:gd name="T9" fmla="*/ 199 h 225"/>
                <a:gd name="T10" fmla="*/ 291 w 318"/>
                <a:gd name="T11" fmla="*/ 27 h 225"/>
                <a:gd name="T12" fmla="*/ 27 w 318"/>
                <a:gd name="T13" fmla="*/ 27 h 225"/>
                <a:gd name="T14" fmla="*/ 27 w 318"/>
                <a:gd name="T15" fmla="*/ 199 h 225"/>
                <a:gd name="T16" fmla="*/ 145 w 318"/>
                <a:gd name="T17" fmla="*/ 199 h 225"/>
                <a:gd name="T18" fmla="*/ 145 w 318"/>
                <a:gd name="T19" fmla="*/ 225 h 225"/>
                <a:gd name="T20" fmla="*/ 0 w 318"/>
                <a:gd name="T21" fmla="*/ 225 h 225"/>
                <a:gd name="T22" fmla="*/ 0 w 318"/>
                <a:gd name="T23" fmla="*/ 0 h 225"/>
                <a:gd name="T24" fmla="*/ 318 w 318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5">
                  <a:moveTo>
                    <a:pt x="318" y="0"/>
                  </a:moveTo>
                  <a:cubicBezTo>
                    <a:pt x="318" y="75"/>
                    <a:pt x="318" y="150"/>
                    <a:pt x="318" y="225"/>
                  </a:cubicBezTo>
                  <a:cubicBezTo>
                    <a:pt x="300" y="225"/>
                    <a:pt x="283" y="225"/>
                    <a:pt x="265" y="225"/>
                  </a:cubicBezTo>
                  <a:cubicBezTo>
                    <a:pt x="265" y="217"/>
                    <a:pt x="265" y="208"/>
                    <a:pt x="265" y="199"/>
                  </a:cubicBezTo>
                  <a:cubicBezTo>
                    <a:pt x="274" y="199"/>
                    <a:pt x="282" y="199"/>
                    <a:pt x="291" y="199"/>
                  </a:cubicBezTo>
                  <a:cubicBezTo>
                    <a:pt x="291" y="142"/>
                    <a:pt x="291" y="85"/>
                    <a:pt x="291" y="27"/>
                  </a:cubicBezTo>
                  <a:cubicBezTo>
                    <a:pt x="203" y="27"/>
                    <a:pt x="115" y="27"/>
                    <a:pt x="27" y="27"/>
                  </a:cubicBezTo>
                  <a:cubicBezTo>
                    <a:pt x="27" y="84"/>
                    <a:pt x="27" y="141"/>
                    <a:pt x="27" y="199"/>
                  </a:cubicBezTo>
                  <a:cubicBezTo>
                    <a:pt x="66" y="199"/>
                    <a:pt x="106" y="199"/>
                    <a:pt x="145" y="199"/>
                  </a:cubicBezTo>
                  <a:cubicBezTo>
                    <a:pt x="145" y="208"/>
                    <a:pt x="145" y="216"/>
                    <a:pt x="145" y="225"/>
                  </a:cubicBezTo>
                  <a:cubicBezTo>
                    <a:pt x="97" y="225"/>
                    <a:pt x="48" y="225"/>
                    <a:pt x="0" y="225"/>
                  </a:cubicBezTo>
                  <a:cubicBezTo>
                    <a:pt x="0" y="150"/>
                    <a:pt x="0" y="75"/>
                    <a:pt x="0" y="0"/>
                  </a:cubicBezTo>
                  <a:cubicBezTo>
                    <a:pt x="106" y="0"/>
                    <a:pt x="212" y="0"/>
                    <a:pt x="3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Freeform 42">
              <a:extLst>
                <a:ext uri="{FF2B5EF4-FFF2-40B4-BE49-F238E27FC236}">
                  <a16:creationId xmlns:a16="http://schemas.microsoft.com/office/drawing/2014/main" id="{DD05934B-B35C-4115-B11F-DB2C7656C095}"/>
                </a:ext>
              </a:extLst>
            </p:cNvPr>
            <p:cNvSpPr>
              <a:spLocks/>
            </p:cNvSpPr>
            <p:nvPr/>
          </p:nvSpPr>
          <p:spPr bwMode="gray">
            <a:xfrm>
              <a:off x="7411473" y="5609059"/>
              <a:ext cx="104846" cy="147230"/>
            </a:xfrm>
            <a:custGeom>
              <a:avLst/>
              <a:gdLst>
                <a:gd name="T0" fmla="*/ 0 w 66"/>
                <a:gd name="T1" fmla="*/ 1 h 93"/>
                <a:gd name="T2" fmla="*/ 15 w 66"/>
                <a:gd name="T3" fmla="*/ 1 h 93"/>
                <a:gd name="T4" fmla="*/ 19 w 66"/>
                <a:gd name="T5" fmla="*/ 3 h 93"/>
                <a:gd name="T6" fmla="*/ 48 w 66"/>
                <a:gd name="T7" fmla="*/ 2 h 93"/>
                <a:gd name="T8" fmla="*/ 51 w 66"/>
                <a:gd name="T9" fmla="*/ 1 h 93"/>
                <a:gd name="T10" fmla="*/ 66 w 66"/>
                <a:gd name="T11" fmla="*/ 1 h 93"/>
                <a:gd name="T12" fmla="*/ 66 w 66"/>
                <a:gd name="T13" fmla="*/ 93 h 93"/>
                <a:gd name="T14" fmla="*/ 46 w 66"/>
                <a:gd name="T15" fmla="*/ 81 h 93"/>
                <a:gd name="T16" fmla="*/ 33 w 66"/>
                <a:gd name="T17" fmla="*/ 74 h 93"/>
                <a:gd name="T18" fmla="*/ 21 w 66"/>
                <a:gd name="T19" fmla="*/ 81 h 93"/>
                <a:gd name="T20" fmla="*/ 0 w 66"/>
                <a:gd name="T21" fmla="*/ 93 h 93"/>
                <a:gd name="T22" fmla="*/ 0 w 66"/>
                <a:gd name="T2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3">
                  <a:moveTo>
                    <a:pt x="0" y="1"/>
                  </a:moveTo>
                  <a:cubicBezTo>
                    <a:pt x="6" y="1"/>
                    <a:pt x="10" y="0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9" y="9"/>
                    <a:pt x="39" y="9"/>
                    <a:pt x="48" y="2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6" y="1"/>
                    <a:pt x="61" y="1"/>
                    <a:pt x="66" y="1"/>
                  </a:cubicBezTo>
                  <a:cubicBezTo>
                    <a:pt x="66" y="32"/>
                    <a:pt x="66" y="62"/>
                    <a:pt x="66" y="93"/>
                  </a:cubicBezTo>
                  <a:cubicBezTo>
                    <a:pt x="59" y="89"/>
                    <a:pt x="53" y="85"/>
                    <a:pt x="46" y="81"/>
                  </a:cubicBezTo>
                  <a:cubicBezTo>
                    <a:pt x="42" y="79"/>
                    <a:pt x="38" y="74"/>
                    <a:pt x="33" y="74"/>
                  </a:cubicBezTo>
                  <a:cubicBezTo>
                    <a:pt x="29" y="74"/>
                    <a:pt x="25" y="79"/>
                    <a:pt x="21" y="81"/>
                  </a:cubicBezTo>
                  <a:cubicBezTo>
                    <a:pt x="14" y="85"/>
                    <a:pt x="8" y="89"/>
                    <a:pt x="0" y="93"/>
                  </a:cubicBezTo>
                  <a:cubicBezTo>
                    <a:pt x="0" y="62"/>
                    <a:pt x="0" y="32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Freeform 42">
              <a:extLst>
                <a:ext uri="{FF2B5EF4-FFF2-40B4-BE49-F238E27FC236}">
                  <a16:creationId xmlns:a16="http://schemas.microsoft.com/office/drawing/2014/main" id="{9C9B6E00-2ABE-40D5-B7CD-3A149A5A1904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165" y="5437291"/>
              <a:ext cx="151691" cy="151691"/>
            </a:xfrm>
            <a:custGeom>
              <a:avLst/>
              <a:gdLst>
                <a:gd name="T0" fmla="*/ 29 w 95"/>
                <a:gd name="T1" fmla="*/ 8 h 95"/>
                <a:gd name="T2" fmla="*/ 39 w 95"/>
                <a:gd name="T3" fmla="*/ 5 h 95"/>
                <a:gd name="T4" fmla="*/ 55 w 95"/>
                <a:gd name="T5" fmla="*/ 5 h 95"/>
                <a:gd name="T6" fmla="*/ 67 w 95"/>
                <a:gd name="T7" fmla="*/ 8 h 95"/>
                <a:gd name="T8" fmla="*/ 80 w 95"/>
                <a:gd name="T9" fmla="*/ 18 h 95"/>
                <a:gd name="T10" fmla="*/ 88 w 95"/>
                <a:gd name="T11" fmla="*/ 28 h 95"/>
                <a:gd name="T12" fmla="*/ 92 w 95"/>
                <a:gd name="T13" fmla="*/ 42 h 95"/>
                <a:gd name="T14" fmla="*/ 92 w 95"/>
                <a:gd name="T15" fmla="*/ 54 h 95"/>
                <a:gd name="T16" fmla="*/ 88 w 95"/>
                <a:gd name="T17" fmla="*/ 68 h 95"/>
                <a:gd name="T18" fmla="*/ 80 w 95"/>
                <a:gd name="T19" fmla="*/ 79 h 95"/>
                <a:gd name="T20" fmla="*/ 68 w 95"/>
                <a:gd name="T21" fmla="*/ 87 h 95"/>
                <a:gd name="T22" fmla="*/ 54 w 95"/>
                <a:gd name="T23" fmla="*/ 91 h 95"/>
                <a:gd name="T24" fmla="*/ 40 w 95"/>
                <a:gd name="T25" fmla="*/ 91 h 95"/>
                <a:gd name="T26" fmla="*/ 27 w 95"/>
                <a:gd name="T27" fmla="*/ 87 h 95"/>
                <a:gd name="T28" fmla="*/ 15 w 95"/>
                <a:gd name="T29" fmla="*/ 78 h 95"/>
                <a:gd name="T30" fmla="*/ 7 w 95"/>
                <a:gd name="T31" fmla="*/ 68 h 95"/>
                <a:gd name="T32" fmla="*/ 2 w 95"/>
                <a:gd name="T33" fmla="*/ 54 h 95"/>
                <a:gd name="T34" fmla="*/ 2 w 95"/>
                <a:gd name="T35" fmla="*/ 41 h 95"/>
                <a:gd name="T36" fmla="*/ 6 w 95"/>
                <a:gd name="T37" fmla="*/ 28 h 95"/>
                <a:gd name="T38" fmla="*/ 15 w 95"/>
                <a:gd name="T39" fmla="*/ 16 h 95"/>
                <a:gd name="T40" fmla="*/ 29 w 95"/>
                <a:gd name="T41" fmla="*/ 8 h 95"/>
                <a:gd name="T42" fmla="*/ 47 w 95"/>
                <a:gd name="T43" fmla="*/ 71 h 95"/>
                <a:gd name="T44" fmla="*/ 70 w 95"/>
                <a:gd name="T45" fmla="*/ 48 h 95"/>
                <a:gd name="T46" fmla="*/ 47 w 95"/>
                <a:gd name="T47" fmla="*/ 25 h 95"/>
                <a:gd name="T48" fmla="*/ 24 w 95"/>
                <a:gd name="T49" fmla="*/ 48 h 95"/>
                <a:gd name="T50" fmla="*/ 47 w 95"/>
                <a:gd name="T51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95">
                  <a:moveTo>
                    <a:pt x="29" y="8"/>
                  </a:moveTo>
                  <a:cubicBezTo>
                    <a:pt x="33" y="9"/>
                    <a:pt x="36" y="7"/>
                    <a:pt x="39" y="5"/>
                  </a:cubicBezTo>
                  <a:cubicBezTo>
                    <a:pt x="46" y="0"/>
                    <a:pt x="49" y="0"/>
                    <a:pt x="55" y="5"/>
                  </a:cubicBezTo>
                  <a:cubicBezTo>
                    <a:pt x="59" y="8"/>
                    <a:pt x="63" y="9"/>
                    <a:pt x="67" y="8"/>
                  </a:cubicBezTo>
                  <a:cubicBezTo>
                    <a:pt x="75" y="8"/>
                    <a:pt x="78" y="10"/>
                    <a:pt x="80" y="18"/>
                  </a:cubicBezTo>
                  <a:cubicBezTo>
                    <a:pt x="82" y="22"/>
                    <a:pt x="84" y="25"/>
                    <a:pt x="88" y="28"/>
                  </a:cubicBezTo>
                  <a:cubicBezTo>
                    <a:pt x="94" y="32"/>
                    <a:pt x="95" y="35"/>
                    <a:pt x="92" y="42"/>
                  </a:cubicBezTo>
                  <a:cubicBezTo>
                    <a:pt x="91" y="46"/>
                    <a:pt x="91" y="50"/>
                    <a:pt x="92" y="54"/>
                  </a:cubicBezTo>
                  <a:cubicBezTo>
                    <a:pt x="95" y="61"/>
                    <a:pt x="94" y="64"/>
                    <a:pt x="88" y="68"/>
                  </a:cubicBezTo>
                  <a:cubicBezTo>
                    <a:pt x="84" y="71"/>
                    <a:pt x="81" y="74"/>
                    <a:pt x="80" y="79"/>
                  </a:cubicBezTo>
                  <a:cubicBezTo>
                    <a:pt x="78" y="85"/>
                    <a:pt x="75" y="87"/>
                    <a:pt x="68" y="87"/>
                  </a:cubicBezTo>
                  <a:cubicBezTo>
                    <a:pt x="63" y="87"/>
                    <a:pt x="59" y="88"/>
                    <a:pt x="54" y="91"/>
                  </a:cubicBezTo>
                  <a:cubicBezTo>
                    <a:pt x="49" y="95"/>
                    <a:pt x="46" y="95"/>
                    <a:pt x="40" y="91"/>
                  </a:cubicBezTo>
                  <a:cubicBezTo>
                    <a:pt x="36" y="88"/>
                    <a:pt x="32" y="87"/>
                    <a:pt x="27" y="87"/>
                  </a:cubicBezTo>
                  <a:cubicBezTo>
                    <a:pt x="20" y="87"/>
                    <a:pt x="17" y="85"/>
                    <a:pt x="15" y="78"/>
                  </a:cubicBezTo>
                  <a:cubicBezTo>
                    <a:pt x="13" y="74"/>
                    <a:pt x="11" y="71"/>
                    <a:pt x="7" y="68"/>
                  </a:cubicBezTo>
                  <a:cubicBezTo>
                    <a:pt x="1" y="64"/>
                    <a:pt x="0" y="61"/>
                    <a:pt x="2" y="54"/>
                  </a:cubicBezTo>
                  <a:cubicBezTo>
                    <a:pt x="4" y="50"/>
                    <a:pt x="4" y="45"/>
                    <a:pt x="2" y="41"/>
                  </a:cubicBezTo>
                  <a:cubicBezTo>
                    <a:pt x="0" y="35"/>
                    <a:pt x="1" y="32"/>
                    <a:pt x="6" y="28"/>
                  </a:cubicBezTo>
                  <a:cubicBezTo>
                    <a:pt x="11" y="25"/>
                    <a:pt x="14" y="22"/>
                    <a:pt x="15" y="16"/>
                  </a:cubicBezTo>
                  <a:cubicBezTo>
                    <a:pt x="17" y="10"/>
                    <a:pt x="20" y="8"/>
                    <a:pt x="29" y="8"/>
                  </a:cubicBezTo>
                  <a:close/>
                  <a:moveTo>
                    <a:pt x="47" y="71"/>
                  </a:moveTo>
                  <a:cubicBezTo>
                    <a:pt x="60" y="71"/>
                    <a:pt x="70" y="61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ubicBezTo>
                    <a:pt x="35" y="25"/>
                    <a:pt x="24" y="35"/>
                    <a:pt x="24" y="48"/>
                  </a:cubicBezTo>
                  <a:cubicBezTo>
                    <a:pt x="24" y="60"/>
                    <a:pt x="35" y="71"/>
                    <a:pt x="47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Freeform 42">
              <a:extLst>
                <a:ext uri="{FF2B5EF4-FFF2-40B4-BE49-F238E27FC236}">
                  <a16:creationId xmlns:a16="http://schemas.microsoft.com/office/drawing/2014/main" id="{3FE964EC-0777-49F6-8F3F-31FBF4631A7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41752"/>
              <a:ext cx="104846" cy="17846"/>
            </a:xfrm>
            <a:custGeom>
              <a:avLst/>
              <a:gdLst>
                <a:gd name="T0" fmla="*/ 66 w 66"/>
                <a:gd name="T1" fmla="*/ 0 h 12"/>
                <a:gd name="T2" fmla="*/ 66 w 66"/>
                <a:gd name="T3" fmla="*/ 12 h 12"/>
                <a:gd name="T4" fmla="*/ 0 w 66"/>
                <a:gd name="T5" fmla="*/ 12 h 12"/>
                <a:gd name="T6" fmla="*/ 0 w 66"/>
                <a:gd name="T7" fmla="*/ 0 h 12"/>
                <a:gd name="T8" fmla="*/ 66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66" y="0"/>
                  </a:move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Freeform 42">
              <a:extLst>
                <a:ext uri="{FF2B5EF4-FFF2-40B4-BE49-F238E27FC236}">
                  <a16:creationId xmlns:a16="http://schemas.microsoft.com/office/drawing/2014/main" id="{8E04D880-1611-4D09-A056-331DA256EA68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81906"/>
              <a:ext cx="104846" cy="22308"/>
            </a:xfrm>
            <a:custGeom>
              <a:avLst/>
              <a:gdLst>
                <a:gd name="T0" fmla="*/ 66 w 66"/>
                <a:gd name="T1" fmla="*/ 0 h 13"/>
                <a:gd name="T2" fmla="*/ 66 w 66"/>
                <a:gd name="T3" fmla="*/ 13 h 13"/>
                <a:gd name="T4" fmla="*/ 0 w 66"/>
                <a:gd name="T5" fmla="*/ 13 h 13"/>
                <a:gd name="T6" fmla="*/ 0 w 66"/>
                <a:gd name="T7" fmla="*/ 0 h 13"/>
                <a:gd name="T8" fmla="*/ 66 w 6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">
                  <a:moveTo>
                    <a:pt x="66" y="0"/>
                  </a:moveTo>
                  <a:cubicBezTo>
                    <a:pt x="66" y="5"/>
                    <a:pt x="66" y="9"/>
                    <a:pt x="66" y="13"/>
                  </a:cubicBezTo>
                  <a:cubicBezTo>
                    <a:pt x="44" y="13"/>
                    <a:pt x="2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Freeform 42">
              <a:extLst>
                <a:ext uri="{FF2B5EF4-FFF2-40B4-BE49-F238E27FC236}">
                  <a16:creationId xmlns:a16="http://schemas.microsoft.com/office/drawing/2014/main" id="{E29D3976-FC56-4FAE-8F85-E32969F176D6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26521"/>
              <a:ext cx="104846" cy="17846"/>
            </a:xfrm>
            <a:custGeom>
              <a:avLst/>
              <a:gdLst>
                <a:gd name="T0" fmla="*/ 0 w 66"/>
                <a:gd name="T1" fmla="*/ 0 h 12"/>
                <a:gd name="T2" fmla="*/ 66 w 66"/>
                <a:gd name="T3" fmla="*/ 0 h 12"/>
                <a:gd name="T4" fmla="*/ 66 w 66"/>
                <a:gd name="T5" fmla="*/ 12 h 12"/>
                <a:gd name="T6" fmla="*/ 0 w 66"/>
                <a:gd name="T7" fmla="*/ 12 h 12"/>
                <a:gd name="T8" fmla="*/ 0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Freeform 42">
              <a:extLst>
                <a:ext uri="{FF2B5EF4-FFF2-40B4-BE49-F238E27FC236}">
                  <a16:creationId xmlns:a16="http://schemas.microsoft.com/office/drawing/2014/main" id="{1D29D16C-CCD6-488D-B2A5-DD9A929E0071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66674"/>
              <a:ext cx="64692" cy="20077"/>
            </a:xfrm>
            <a:custGeom>
              <a:avLst/>
              <a:gdLst>
                <a:gd name="T0" fmla="*/ 40 w 40"/>
                <a:gd name="T1" fmla="*/ 0 h 13"/>
                <a:gd name="T2" fmla="*/ 40 w 40"/>
                <a:gd name="T3" fmla="*/ 13 h 13"/>
                <a:gd name="T4" fmla="*/ 0 w 40"/>
                <a:gd name="T5" fmla="*/ 13 h 13"/>
                <a:gd name="T6" fmla="*/ 0 w 40"/>
                <a:gd name="T7" fmla="*/ 0 h 13"/>
                <a:gd name="T8" fmla="*/ 40 w 4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40" y="0"/>
                  </a:moveTo>
                  <a:cubicBezTo>
                    <a:pt x="40" y="4"/>
                    <a:pt x="40" y="9"/>
                    <a:pt x="40" y="13"/>
                  </a:cubicBezTo>
                  <a:cubicBezTo>
                    <a:pt x="27" y="13"/>
                    <a:pt x="14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14" name="METRO ICON - gear wheel 2">
            <a:extLst>
              <a:ext uri="{FF2B5EF4-FFF2-40B4-BE49-F238E27FC236}">
                <a16:creationId xmlns:a16="http://schemas.microsoft.com/office/drawing/2014/main" id="{8E9F84A0-5C52-47E0-8755-54933B58E53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742475" y="2882751"/>
            <a:ext cx="208519" cy="197762"/>
            <a:chOff x="7060957" y="4378201"/>
            <a:chExt cx="572246" cy="542726"/>
          </a:xfrm>
          <a:solidFill>
            <a:schemeClr val="tx1"/>
          </a:solidFill>
        </p:grpSpPr>
        <p:sp>
          <p:nvSpPr>
            <p:cNvPr id="315" name="Freeform 33">
              <a:extLst>
                <a:ext uri="{FF2B5EF4-FFF2-40B4-BE49-F238E27FC236}">
                  <a16:creationId xmlns:a16="http://schemas.microsoft.com/office/drawing/2014/main" id="{0B2E0661-4A3C-4325-A7FF-35BA560D1400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224323" y="4505591"/>
              <a:ext cx="408880" cy="415336"/>
            </a:xfrm>
            <a:custGeom>
              <a:avLst/>
              <a:gdLst>
                <a:gd name="T0" fmla="*/ 51 w 266"/>
                <a:gd name="T1" fmla="*/ 26 h 270"/>
                <a:gd name="T2" fmla="*/ 69 w 266"/>
                <a:gd name="T3" fmla="*/ 35 h 270"/>
                <a:gd name="T4" fmla="*/ 108 w 266"/>
                <a:gd name="T5" fmla="*/ 18 h 270"/>
                <a:gd name="T6" fmla="*/ 113 w 266"/>
                <a:gd name="T7" fmla="*/ 3 h 270"/>
                <a:gd name="T8" fmla="*/ 118 w 266"/>
                <a:gd name="T9" fmla="*/ 0 h 270"/>
                <a:gd name="T10" fmla="*/ 147 w 266"/>
                <a:gd name="T11" fmla="*/ 0 h 270"/>
                <a:gd name="T12" fmla="*/ 152 w 266"/>
                <a:gd name="T13" fmla="*/ 4 h 270"/>
                <a:gd name="T14" fmla="*/ 158 w 266"/>
                <a:gd name="T15" fmla="*/ 21 h 270"/>
                <a:gd name="T16" fmla="*/ 194 w 266"/>
                <a:gd name="T17" fmla="*/ 36 h 270"/>
                <a:gd name="T18" fmla="*/ 210 w 266"/>
                <a:gd name="T19" fmla="*/ 28 h 270"/>
                <a:gd name="T20" fmla="*/ 217 w 266"/>
                <a:gd name="T21" fmla="*/ 29 h 270"/>
                <a:gd name="T22" fmla="*/ 237 w 266"/>
                <a:gd name="T23" fmla="*/ 50 h 270"/>
                <a:gd name="T24" fmla="*/ 238 w 266"/>
                <a:gd name="T25" fmla="*/ 55 h 270"/>
                <a:gd name="T26" fmla="*/ 231 w 266"/>
                <a:gd name="T27" fmla="*/ 70 h 270"/>
                <a:gd name="T28" fmla="*/ 247 w 266"/>
                <a:gd name="T29" fmla="*/ 110 h 270"/>
                <a:gd name="T30" fmla="*/ 262 w 266"/>
                <a:gd name="T31" fmla="*/ 115 h 270"/>
                <a:gd name="T32" fmla="*/ 266 w 266"/>
                <a:gd name="T33" fmla="*/ 121 h 270"/>
                <a:gd name="T34" fmla="*/ 266 w 266"/>
                <a:gd name="T35" fmla="*/ 148 h 270"/>
                <a:gd name="T36" fmla="*/ 261 w 266"/>
                <a:gd name="T37" fmla="*/ 155 h 270"/>
                <a:gd name="T38" fmla="*/ 244 w 266"/>
                <a:gd name="T39" fmla="*/ 161 h 270"/>
                <a:gd name="T40" fmla="*/ 230 w 266"/>
                <a:gd name="T41" fmla="*/ 196 h 270"/>
                <a:gd name="T42" fmla="*/ 239 w 266"/>
                <a:gd name="T43" fmla="*/ 217 h 270"/>
                <a:gd name="T44" fmla="*/ 216 w 266"/>
                <a:gd name="T45" fmla="*/ 241 h 270"/>
                <a:gd name="T46" fmla="*/ 211 w 266"/>
                <a:gd name="T47" fmla="*/ 241 h 270"/>
                <a:gd name="T48" fmla="*/ 195 w 266"/>
                <a:gd name="T49" fmla="*/ 234 h 270"/>
                <a:gd name="T50" fmla="*/ 158 w 266"/>
                <a:gd name="T51" fmla="*/ 249 h 270"/>
                <a:gd name="T52" fmla="*/ 152 w 266"/>
                <a:gd name="T53" fmla="*/ 266 h 270"/>
                <a:gd name="T54" fmla="*/ 147 w 266"/>
                <a:gd name="T55" fmla="*/ 269 h 270"/>
                <a:gd name="T56" fmla="*/ 118 w 266"/>
                <a:gd name="T57" fmla="*/ 269 h 270"/>
                <a:gd name="T58" fmla="*/ 114 w 266"/>
                <a:gd name="T59" fmla="*/ 266 h 270"/>
                <a:gd name="T60" fmla="*/ 108 w 266"/>
                <a:gd name="T61" fmla="*/ 251 h 270"/>
                <a:gd name="T62" fmla="*/ 70 w 266"/>
                <a:gd name="T63" fmla="*/ 234 h 270"/>
                <a:gd name="T64" fmla="*/ 54 w 266"/>
                <a:gd name="T65" fmla="*/ 241 h 270"/>
                <a:gd name="T66" fmla="*/ 49 w 266"/>
                <a:gd name="T67" fmla="*/ 241 h 270"/>
                <a:gd name="T68" fmla="*/ 28 w 266"/>
                <a:gd name="T69" fmla="*/ 220 h 270"/>
                <a:gd name="T70" fmla="*/ 28 w 266"/>
                <a:gd name="T71" fmla="*/ 214 h 270"/>
                <a:gd name="T72" fmla="*/ 36 w 266"/>
                <a:gd name="T73" fmla="*/ 196 h 270"/>
                <a:gd name="T74" fmla="*/ 22 w 266"/>
                <a:gd name="T75" fmla="*/ 161 h 270"/>
                <a:gd name="T76" fmla="*/ 3 w 266"/>
                <a:gd name="T77" fmla="*/ 154 h 270"/>
                <a:gd name="T78" fmla="*/ 0 w 266"/>
                <a:gd name="T79" fmla="*/ 149 h 270"/>
                <a:gd name="T80" fmla="*/ 0 w 266"/>
                <a:gd name="T81" fmla="*/ 120 h 270"/>
                <a:gd name="T82" fmla="*/ 3 w 266"/>
                <a:gd name="T83" fmla="*/ 115 h 270"/>
                <a:gd name="T84" fmla="*/ 19 w 266"/>
                <a:gd name="T85" fmla="*/ 109 h 270"/>
                <a:gd name="T86" fmla="*/ 34 w 266"/>
                <a:gd name="T87" fmla="*/ 70 h 270"/>
                <a:gd name="T88" fmla="*/ 28 w 266"/>
                <a:gd name="T89" fmla="*/ 55 h 270"/>
                <a:gd name="T90" fmla="*/ 28 w 266"/>
                <a:gd name="T91" fmla="*/ 50 h 270"/>
                <a:gd name="T92" fmla="*/ 51 w 266"/>
                <a:gd name="T93" fmla="*/ 26 h 270"/>
                <a:gd name="T94" fmla="*/ 181 w 266"/>
                <a:gd name="T95" fmla="*/ 135 h 270"/>
                <a:gd name="T96" fmla="*/ 133 w 266"/>
                <a:gd name="T97" fmla="*/ 85 h 270"/>
                <a:gd name="T98" fmla="*/ 84 w 266"/>
                <a:gd name="T99" fmla="*/ 135 h 270"/>
                <a:gd name="T100" fmla="*/ 133 w 266"/>
                <a:gd name="T101" fmla="*/ 184 h 270"/>
                <a:gd name="T102" fmla="*/ 181 w 266"/>
                <a:gd name="T103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6" h="270">
                  <a:moveTo>
                    <a:pt x="51" y="26"/>
                  </a:moveTo>
                  <a:cubicBezTo>
                    <a:pt x="57" y="29"/>
                    <a:pt x="63" y="32"/>
                    <a:pt x="69" y="35"/>
                  </a:cubicBezTo>
                  <a:cubicBezTo>
                    <a:pt x="86" y="43"/>
                    <a:pt x="102" y="36"/>
                    <a:pt x="108" y="18"/>
                  </a:cubicBezTo>
                  <a:cubicBezTo>
                    <a:pt x="110" y="13"/>
                    <a:pt x="112" y="8"/>
                    <a:pt x="113" y="3"/>
                  </a:cubicBezTo>
                  <a:cubicBezTo>
                    <a:pt x="114" y="1"/>
                    <a:pt x="116" y="0"/>
                    <a:pt x="118" y="0"/>
                  </a:cubicBezTo>
                  <a:cubicBezTo>
                    <a:pt x="128" y="0"/>
                    <a:pt x="137" y="0"/>
                    <a:pt x="147" y="0"/>
                  </a:cubicBezTo>
                  <a:cubicBezTo>
                    <a:pt x="150" y="0"/>
                    <a:pt x="151" y="1"/>
                    <a:pt x="152" y="4"/>
                  </a:cubicBezTo>
                  <a:cubicBezTo>
                    <a:pt x="154" y="10"/>
                    <a:pt x="156" y="16"/>
                    <a:pt x="158" y="21"/>
                  </a:cubicBezTo>
                  <a:cubicBezTo>
                    <a:pt x="165" y="35"/>
                    <a:pt x="179" y="42"/>
                    <a:pt x="194" y="36"/>
                  </a:cubicBezTo>
                  <a:cubicBezTo>
                    <a:pt x="199" y="34"/>
                    <a:pt x="205" y="31"/>
                    <a:pt x="210" y="28"/>
                  </a:cubicBezTo>
                  <a:cubicBezTo>
                    <a:pt x="213" y="27"/>
                    <a:pt x="214" y="27"/>
                    <a:pt x="217" y="29"/>
                  </a:cubicBezTo>
                  <a:cubicBezTo>
                    <a:pt x="223" y="36"/>
                    <a:pt x="230" y="43"/>
                    <a:pt x="237" y="50"/>
                  </a:cubicBezTo>
                  <a:cubicBezTo>
                    <a:pt x="239" y="52"/>
                    <a:pt x="239" y="53"/>
                    <a:pt x="238" y="55"/>
                  </a:cubicBezTo>
                  <a:cubicBezTo>
                    <a:pt x="236" y="60"/>
                    <a:pt x="233" y="65"/>
                    <a:pt x="231" y="70"/>
                  </a:cubicBezTo>
                  <a:cubicBezTo>
                    <a:pt x="223" y="87"/>
                    <a:pt x="230" y="103"/>
                    <a:pt x="247" y="110"/>
                  </a:cubicBezTo>
                  <a:cubicBezTo>
                    <a:pt x="252" y="112"/>
                    <a:pt x="257" y="114"/>
                    <a:pt x="262" y="115"/>
                  </a:cubicBezTo>
                  <a:cubicBezTo>
                    <a:pt x="265" y="116"/>
                    <a:pt x="266" y="118"/>
                    <a:pt x="266" y="121"/>
                  </a:cubicBezTo>
                  <a:cubicBezTo>
                    <a:pt x="265" y="130"/>
                    <a:pt x="265" y="139"/>
                    <a:pt x="266" y="148"/>
                  </a:cubicBezTo>
                  <a:cubicBezTo>
                    <a:pt x="266" y="152"/>
                    <a:pt x="264" y="154"/>
                    <a:pt x="261" y="155"/>
                  </a:cubicBezTo>
                  <a:cubicBezTo>
                    <a:pt x="255" y="156"/>
                    <a:pt x="250" y="158"/>
                    <a:pt x="244" y="161"/>
                  </a:cubicBezTo>
                  <a:cubicBezTo>
                    <a:pt x="231" y="167"/>
                    <a:pt x="224" y="182"/>
                    <a:pt x="230" y="196"/>
                  </a:cubicBezTo>
                  <a:cubicBezTo>
                    <a:pt x="232" y="203"/>
                    <a:pt x="236" y="210"/>
                    <a:pt x="239" y="217"/>
                  </a:cubicBezTo>
                  <a:cubicBezTo>
                    <a:pt x="231" y="225"/>
                    <a:pt x="224" y="233"/>
                    <a:pt x="216" y="241"/>
                  </a:cubicBezTo>
                  <a:cubicBezTo>
                    <a:pt x="215" y="242"/>
                    <a:pt x="212" y="242"/>
                    <a:pt x="211" y="241"/>
                  </a:cubicBezTo>
                  <a:cubicBezTo>
                    <a:pt x="206" y="239"/>
                    <a:pt x="200" y="236"/>
                    <a:pt x="195" y="234"/>
                  </a:cubicBezTo>
                  <a:cubicBezTo>
                    <a:pt x="180" y="228"/>
                    <a:pt x="165" y="234"/>
                    <a:pt x="158" y="249"/>
                  </a:cubicBezTo>
                  <a:cubicBezTo>
                    <a:pt x="156" y="254"/>
                    <a:pt x="154" y="261"/>
                    <a:pt x="152" y="266"/>
                  </a:cubicBezTo>
                  <a:cubicBezTo>
                    <a:pt x="151" y="268"/>
                    <a:pt x="149" y="269"/>
                    <a:pt x="147" y="269"/>
                  </a:cubicBezTo>
                  <a:cubicBezTo>
                    <a:pt x="137" y="270"/>
                    <a:pt x="128" y="270"/>
                    <a:pt x="118" y="269"/>
                  </a:cubicBezTo>
                  <a:cubicBezTo>
                    <a:pt x="116" y="269"/>
                    <a:pt x="114" y="268"/>
                    <a:pt x="114" y="266"/>
                  </a:cubicBezTo>
                  <a:cubicBezTo>
                    <a:pt x="112" y="261"/>
                    <a:pt x="110" y="256"/>
                    <a:pt x="108" y="251"/>
                  </a:cubicBezTo>
                  <a:cubicBezTo>
                    <a:pt x="102" y="234"/>
                    <a:pt x="86" y="227"/>
                    <a:pt x="70" y="234"/>
                  </a:cubicBezTo>
                  <a:cubicBezTo>
                    <a:pt x="65" y="236"/>
                    <a:pt x="59" y="239"/>
                    <a:pt x="54" y="241"/>
                  </a:cubicBezTo>
                  <a:cubicBezTo>
                    <a:pt x="53" y="242"/>
                    <a:pt x="50" y="242"/>
                    <a:pt x="49" y="241"/>
                  </a:cubicBezTo>
                  <a:cubicBezTo>
                    <a:pt x="42" y="234"/>
                    <a:pt x="35" y="227"/>
                    <a:pt x="28" y="220"/>
                  </a:cubicBezTo>
                  <a:cubicBezTo>
                    <a:pt x="26" y="218"/>
                    <a:pt x="26" y="216"/>
                    <a:pt x="28" y="214"/>
                  </a:cubicBezTo>
                  <a:cubicBezTo>
                    <a:pt x="30" y="208"/>
                    <a:pt x="33" y="202"/>
                    <a:pt x="36" y="196"/>
                  </a:cubicBezTo>
                  <a:cubicBezTo>
                    <a:pt x="41" y="182"/>
                    <a:pt x="35" y="167"/>
                    <a:pt x="22" y="161"/>
                  </a:cubicBezTo>
                  <a:cubicBezTo>
                    <a:pt x="16" y="158"/>
                    <a:pt x="9" y="156"/>
                    <a:pt x="3" y="154"/>
                  </a:cubicBezTo>
                  <a:cubicBezTo>
                    <a:pt x="1" y="153"/>
                    <a:pt x="0" y="152"/>
                    <a:pt x="0" y="149"/>
                  </a:cubicBezTo>
                  <a:cubicBezTo>
                    <a:pt x="0" y="139"/>
                    <a:pt x="0" y="130"/>
                    <a:pt x="0" y="120"/>
                  </a:cubicBezTo>
                  <a:cubicBezTo>
                    <a:pt x="0" y="117"/>
                    <a:pt x="0" y="116"/>
                    <a:pt x="3" y="115"/>
                  </a:cubicBezTo>
                  <a:cubicBezTo>
                    <a:pt x="8" y="113"/>
                    <a:pt x="14" y="112"/>
                    <a:pt x="19" y="109"/>
                  </a:cubicBezTo>
                  <a:cubicBezTo>
                    <a:pt x="35" y="103"/>
                    <a:pt x="42" y="86"/>
                    <a:pt x="34" y="70"/>
                  </a:cubicBezTo>
                  <a:cubicBezTo>
                    <a:pt x="32" y="65"/>
                    <a:pt x="30" y="60"/>
                    <a:pt x="28" y="55"/>
                  </a:cubicBezTo>
                  <a:cubicBezTo>
                    <a:pt x="27" y="54"/>
                    <a:pt x="27" y="51"/>
                    <a:pt x="28" y="50"/>
                  </a:cubicBezTo>
                  <a:cubicBezTo>
                    <a:pt x="36" y="42"/>
                    <a:pt x="43" y="34"/>
                    <a:pt x="51" y="26"/>
                  </a:cubicBezTo>
                  <a:close/>
                  <a:moveTo>
                    <a:pt x="181" y="135"/>
                  </a:moveTo>
                  <a:cubicBezTo>
                    <a:pt x="181" y="107"/>
                    <a:pt x="160" y="85"/>
                    <a:pt x="133" y="85"/>
                  </a:cubicBezTo>
                  <a:cubicBezTo>
                    <a:pt x="106" y="85"/>
                    <a:pt x="84" y="107"/>
                    <a:pt x="84" y="135"/>
                  </a:cubicBezTo>
                  <a:cubicBezTo>
                    <a:pt x="84" y="162"/>
                    <a:pt x="106" y="185"/>
                    <a:pt x="133" y="184"/>
                  </a:cubicBezTo>
                  <a:cubicBezTo>
                    <a:pt x="160" y="184"/>
                    <a:pt x="181" y="162"/>
                    <a:pt x="181" y="13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6" name="Freeform 33">
              <a:extLst>
                <a:ext uri="{FF2B5EF4-FFF2-40B4-BE49-F238E27FC236}">
                  <a16:creationId xmlns:a16="http://schemas.microsoft.com/office/drawing/2014/main" id="{E9A8F469-5AF2-497B-AA54-A6423454B111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060957" y="4378201"/>
              <a:ext cx="217353" cy="221656"/>
            </a:xfrm>
            <a:custGeom>
              <a:avLst/>
              <a:gdLst>
                <a:gd name="T0" fmla="*/ 127 w 141"/>
                <a:gd name="T1" fmla="*/ 28 h 144"/>
                <a:gd name="T2" fmla="*/ 124 w 141"/>
                <a:gd name="T3" fmla="*/ 36 h 144"/>
                <a:gd name="T4" fmla="*/ 133 w 141"/>
                <a:gd name="T5" fmla="*/ 59 h 144"/>
                <a:gd name="T6" fmla="*/ 141 w 141"/>
                <a:gd name="T7" fmla="*/ 71 h 144"/>
                <a:gd name="T8" fmla="*/ 132 w 141"/>
                <a:gd name="T9" fmla="*/ 85 h 144"/>
                <a:gd name="T10" fmla="*/ 124 w 141"/>
                <a:gd name="T11" fmla="*/ 107 h 144"/>
                <a:gd name="T12" fmla="*/ 121 w 141"/>
                <a:gd name="T13" fmla="*/ 123 h 144"/>
                <a:gd name="T14" fmla="*/ 106 w 141"/>
                <a:gd name="T15" fmla="*/ 125 h 144"/>
                <a:gd name="T16" fmla="*/ 84 w 141"/>
                <a:gd name="T17" fmla="*/ 135 h 144"/>
                <a:gd name="T18" fmla="*/ 71 w 141"/>
                <a:gd name="T19" fmla="*/ 144 h 144"/>
                <a:gd name="T20" fmla="*/ 58 w 141"/>
                <a:gd name="T21" fmla="*/ 135 h 144"/>
                <a:gd name="T22" fmla="*/ 36 w 141"/>
                <a:gd name="T23" fmla="*/ 126 h 144"/>
                <a:gd name="T24" fmla="*/ 21 w 141"/>
                <a:gd name="T25" fmla="*/ 123 h 144"/>
                <a:gd name="T26" fmla="*/ 18 w 141"/>
                <a:gd name="T27" fmla="*/ 107 h 144"/>
                <a:gd name="T28" fmla="*/ 9 w 141"/>
                <a:gd name="T29" fmla="*/ 85 h 144"/>
                <a:gd name="T30" fmla="*/ 0 w 141"/>
                <a:gd name="T31" fmla="*/ 71 h 144"/>
                <a:gd name="T32" fmla="*/ 8 w 141"/>
                <a:gd name="T33" fmla="*/ 60 h 144"/>
                <a:gd name="T34" fmla="*/ 18 w 141"/>
                <a:gd name="T35" fmla="*/ 36 h 144"/>
                <a:gd name="T36" fmla="*/ 20 w 141"/>
                <a:gd name="T37" fmla="*/ 22 h 144"/>
                <a:gd name="T38" fmla="*/ 37 w 141"/>
                <a:gd name="T39" fmla="*/ 19 h 144"/>
                <a:gd name="T40" fmla="*/ 58 w 141"/>
                <a:gd name="T41" fmla="*/ 10 h 144"/>
                <a:gd name="T42" fmla="*/ 73 w 141"/>
                <a:gd name="T43" fmla="*/ 0 h 144"/>
                <a:gd name="T44" fmla="*/ 78 w 141"/>
                <a:gd name="T45" fmla="*/ 0 h 144"/>
                <a:gd name="T46" fmla="*/ 81 w 141"/>
                <a:gd name="T47" fmla="*/ 3 h 144"/>
                <a:gd name="T48" fmla="*/ 84 w 141"/>
                <a:gd name="T49" fmla="*/ 11 h 144"/>
                <a:gd name="T50" fmla="*/ 104 w 141"/>
                <a:gd name="T51" fmla="*/ 19 h 144"/>
                <a:gd name="T52" fmla="*/ 123 w 141"/>
                <a:gd name="T53" fmla="*/ 23 h 144"/>
                <a:gd name="T54" fmla="*/ 127 w 141"/>
                <a:gd name="T55" fmla="*/ 28 h 144"/>
                <a:gd name="T56" fmla="*/ 97 w 141"/>
                <a:gd name="T57" fmla="*/ 72 h 144"/>
                <a:gd name="T58" fmla="*/ 71 w 141"/>
                <a:gd name="T59" fmla="*/ 46 h 144"/>
                <a:gd name="T60" fmla="*/ 45 w 141"/>
                <a:gd name="T61" fmla="*/ 72 h 144"/>
                <a:gd name="T62" fmla="*/ 71 w 141"/>
                <a:gd name="T63" fmla="*/ 98 h 144"/>
                <a:gd name="T64" fmla="*/ 97 w 141"/>
                <a:gd name="T65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44">
                  <a:moveTo>
                    <a:pt x="127" y="28"/>
                  </a:moveTo>
                  <a:cubicBezTo>
                    <a:pt x="126" y="31"/>
                    <a:pt x="125" y="34"/>
                    <a:pt x="124" y="36"/>
                  </a:cubicBezTo>
                  <a:cubicBezTo>
                    <a:pt x="119" y="47"/>
                    <a:pt x="122" y="55"/>
                    <a:pt x="133" y="59"/>
                  </a:cubicBezTo>
                  <a:cubicBezTo>
                    <a:pt x="141" y="62"/>
                    <a:pt x="141" y="62"/>
                    <a:pt x="141" y="71"/>
                  </a:cubicBezTo>
                  <a:cubicBezTo>
                    <a:pt x="141" y="81"/>
                    <a:pt x="141" y="81"/>
                    <a:pt x="132" y="85"/>
                  </a:cubicBezTo>
                  <a:cubicBezTo>
                    <a:pt x="122" y="89"/>
                    <a:pt x="119" y="97"/>
                    <a:pt x="124" y="107"/>
                  </a:cubicBezTo>
                  <a:cubicBezTo>
                    <a:pt x="128" y="116"/>
                    <a:pt x="128" y="116"/>
                    <a:pt x="121" y="123"/>
                  </a:cubicBezTo>
                  <a:cubicBezTo>
                    <a:pt x="114" y="129"/>
                    <a:pt x="114" y="129"/>
                    <a:pt x="106" y="125"/>
                  </a:cubicBezTo>
                  <a:cubicBezTo>
                    <a:pt x="96" y="121"/>
                    <a:pt x="87" y="124"/>
                    <a:pt x="84" y="135"/>
                  </a:cubicBezTo>
                  <a:cubicBezTo>
                    <a:pt x="80" y="144"/>
                    <a:pt x="80" y="144"/>
                    <a:pt x="71" y="144"/>
                  </a:cubicBezTo>
                  <a:cubicBezTo>
                    <a:pt x="61" y="144"/>
                    <a:pt x="61" y="144"/>
                    <a:pt x="58" y="135"/>
                  </a:cubicBezTo>
                  <a:cubicBezTo>
                    <a:pt x="54" y="124"/>
                    <a:pt x="46" y="121"/>
                    <a:pt x="36" y="126"/>
                  </a:cubicBezTo>
                  <a:cubicBezTo>
                    <a:pt x="28" y="129"/>
                    <a:pt x="28" y="129"/>
                    <a:pt x="21" y="123"/>
                  </a:cubicBezTo>
                  <a:cubicBezTo>
                    <a:pt x="14" y="116"/>
                    <a:pt x="14" y="116"/>
                    <a:pt x="18" y="107"/>
                  </a:cubicBezTo>
                  <a:cubicBezTo>
                    <a:pt x="23" y="97"/>
                    <a:pt x="19" y="89"/>
                    <a:pt x="9" y="85"/>
                  </a:cubicBezTo>
                  <a:cubicBezTo>
                    <a:pt x="0" y="81"/>
                    <a:pt x="0" y="81"/>
                    <a:pt x="0" y="71"/>
                  </a:cubicBezTo>
                  <a:cubicBezTo>
                    <a:pt x="0" y="62"/>
                    <a:pt x="0" y="62"/>
                    <a:pt x="8" y="60"/>
                  </a:cubicBezTo>
                  <a:cubicBezTo>
                    <a:pt x="20" y="55"/>
                    <a:pt x="23" y="47"/>
                    <a:pt x="18" y="36"/>
                  </a:cubicBezTo>
                  <a:cubicBezTo>
                    <a:pt x="14" y="28"/>
                    <a:pt x="14" y="28"/>
                    <a:pt x="20" y="22"/>
                  </a:cubicBezTo>
                  <a:cubicBezTo>
                    <a:pt x="27" y="15"/>
                    <a:pt x="27" y="15"/>
                    <a:pt x="37" y="19"/>
                  </a:cubicBezTo>
                  <a:cubicBezTo>
                    <a:pt x="46" y="23"/>
                    <a:pt x="54" y="20"/>
                    <a:pt x="58" y="10"/>
                  </a:cubicBezTo>
                  <a:cubicBezTo>
                    <a:pt x="62" y="0"/>
                    <a:pt x="62" y="0"/>
                    <a:pt x="73" y="0"/>
                  </a:cubicBezTo>
                  <a:cubicBezTo>
                    <a:pt x="74" y="0"/>
                    <a:pt x="76" y="0"/>
                    <a:pt x="78" y="0"/>
                  </a:cubicBezTo>
                  <a:cubicBezTo>
                    <a:pt x="79" y="1"/>
                    <a:pt x="81" y="2"/>
                    <a:pt x="81" y="3"/>
                  </a:cubicBezTo>
                  <a:cubicBezTo>
                    <a:pt x="83" y="6"/>
                    <a:pt x="83" y="8"/>
                    <a:pt x="84" y="11"/>
                  </a:cubicBezTo>
                  <a:cubicBezTo>
                    <a:pt x="88" y="19"/>
                    <a:pt x="96" y="24"/>
                    <a:pt x="104" y="19"/>
                  </a:cubicBezTo>
                  <a:cubicBezTo>
                    <a:pt x="112" y="14"/>
                    <a:pt x="118" y="16"/>
                    <a:pt x="123" y="23"/>
                  </a:cubicBezTo>
                  <a:cubicBezTo>
                    <a:pt x="124" y="25"/>
                    <a:pt x="126" y="27"/>
                    <a:pt x="127" y="28"/>
                  </a:cubicBezTo>
                  <a:close/>
                  <a:moveTo>
                    <a:pt x="97" y="72"/>
                  </a:moveTo>
                  <a:cubicBezTo>
                    <a:pt x="97" y="58"/>
                    <a:pt x="85" y="46"/>
                    <a:pt x="71" y="46"/>
                  </a:cubicBezTo>
                  <a:cubicBezTo>
                    <a:pt x="57" y="46"/>
                    <a:pt x="45" y="58"/>
                    <a:pt x="45" y="72"/>
                  </a:cubicBezTo>
                  <a:cubicBezTo>
                    <a:pt x="45" y="87"/>
                    <a:pt x="57" y="98"/>
                    <a:pt x="71" y="98"/>
                  </a:cubicBezTo>
                  <a:cubicBezTo>
                    <a:pt x="85" y="98"/>
                    <a:pt x="97" y="86"/>
                    <a:pt x="97" y="7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17" name="METRO ICON - certificate">
            <a:extLst>
              <a:ext uri="{FF2B5EF4-FFF2-40B4-BE49-F238E27FC236}">
                <a16:creationId xmlns:a16="http://schemas.microsoft.com/office/drawing/2014/main" id="{3173967B-4032-49E5-B142-02B2F35428D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741065" y="3622705"/>
            <a:ext cx="239700" cy="199575"/>
            <a:chOff x="7137089" y="5334676"/>
            <a:chExt cx="506381" cy="421613"/>
          </a:xfrm>
          <a:solidFill>
            <a:schemeClr val="accent1"/>
          </a:solidFill>
        </p:grpSpPr>
        <p:sp>
          <p:nvSpPr>
            <p:cNvPr id="318" name="Freeform 42">
              <a:extLst>
                <a:ext uri="{FF2B5EF4-FFF2-40B4-BE49-F238E27FC236}">
                  <a16:creationId xmlns:a16="http://schemas.microsoft.com/office/drawing/2014/main" id="{ECD54112-1F25-4968-9938-1BA239BF65E6}"/>
                </a:ext>
              </a:extLst>
            </p:cNvPr>
            <p:cNvSpPr>
              <a:spLocks/>
            </p:cNvSpPr>
            <p:nvPr/>
          </p:nvSpPr>
          <p:spPr bwMode="gray">
            <a:xfrm>
              <a:off x="7137089" y="5334676"/>
              <a:ext cx="506381" cy="356920"/>
            </a:xfrm>
            <a:custGeom>
              <a:avLst/>
              <a:gdLst>
                <a:gd name="T0" fmla="*/ 318 w 318"/>
                <a:gd name="T1" fmla="*/ 0 h 225"/>
                <a:gd name="T2" fmla="*/ 318 w 318"/>
                <a:gd name="T3" fmla="*/ 225 h 225"/>
                <a:gd name="T4" fmla="*/ 265 w 318"/>
                <a:gd name="T5" fmla="*/ 225 h 225"/>
                <a:gd name="T6" fmla="*/ 265 w 318"/>
                <a:gd name="T7" fmla="*/ 199 h 225"/>
                <a:gd name="T8" fmla="*/ 291 w 318"/>
                <a:gd name="T9" fmla="*/ 199 h 225"/>
                <a:gd name="T10" fmla="*/ 291 w 318"/>
                <a:gd name="T11" fmla="*/ 27 h 225"/>
                <a:gd name="T12" fmla="*/ 27 w 318"/>
                <a:gd name="T13" fmla="*/ 27 h 225"/>
                <a:gd name="T14" fmla="*/ 27 w 318"/>
                <a:gd name="T15" fmla="*/ 199 h 225"/>
                <a:gd name="T16" fmla="*/ 145 w 318"/>
                <a:gd name="T17" fmla="*/ 199 h 225"/>
                <a:gd name="T18" fmla="*/ 145 w 318"/>
                <a:gd name="T19" fmla="*/ 225 h 225"/>
                <a:gd name="T20" fmla="*/ 0 w 318"/>
                <a:gd name="T21" fmla="*/ 225 h 225"/>
                <a:gd name="T22" fmla="*/ 0 w 318"/>
                <a:gd name="T23" fmla="*/ 0 h 225"/>
                <a:gd name="T24" fmla="*/ 318 w 318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5">
                  <a:moveTo>
                    <a:pt x="318" y="0"/>
                  </a:moveTo>
                  <a:cubicBezTo>
                    <a:pt x="318" y="75"/>
                    <a:pt x="318" y="150"/>
                    <a:pt x="318" y="225"/>
                  </a:cubicBezTo>
                  <a:cubicBezTo>
                    <a:pt x="300" y="225"/>
                    <a:pt x="283" y="225"/>
                    <a:pt x="265" y="225"/>
                  </a:cubicBezTo>
                  <a:cubicBezTo>
                    <a:pt x="265" y="217"/>
                    <a:pt x="265" y="208"/>
                    <a:pt x="265" y="199"/>
                  </a:cubicBezTo>
                  <a:cubicBezTo>
                    <a:pt x="274" y="199"/>
                    <a:pt x="282" y="199"/>
                    <a:pt x="291" y="199"/>
                  </a:cubicBezTo>
                  <a:cubicBezTo>
                    <a:pt x="291" y="142"/>
                    <a:pt x="291" y="85"/>
                    <a:pt x="291" y="27"/>
                  </a:cubicBezTo>
                  <a:cubicBezTo>
                    <a:pt x="203" y="27"/>
                    <a:pt x="115" y="27"/>
                    <a:pt x="27" y="27"/>
                  </a:cubicBezTo>
                  <a:cubicBezTo>
                    <a:pt x="27" y="84"/>
                    <a:pt x="27" y="141"/>
                    <a:pt x="27" y="199"/>
                  </a:cubicBezTo>
                  <a:cubicBezTo>
                    <a:pt x="66" y="199"/>
                    <a:pt x="106" y="199"/>
                    <a:pt x="145" y="199"/>
                  </a:cubicBezTo>
                  <a:cubicBezTo>
                    <a:pt x="145" y="208"/>
                    <a:pt x="145" y="216"/>
                    <a:pt x="145" y="225"/>
                  </a:cubicBezTo>
                  <a:cubicBezTo>
                    <a:pt x="97" y="225"/>
                    <a:pt x="48" y="225"/>
                    <a:pt x="0" y="225"/>
                  </a:cubicBezTo>
                  <a:cubicBezTo>
                    <a:pt x="0" y="150"/>
                    <a:pt x="0" y="75"/>
                    <a:pt x="0" y="0"/>
                  </a:cubicBezTo>
                  <a:cubicBezTo>
                    <a:pt x="106" y="0"/>
                    <a:pt x="212" y="0"/>
                    <a:pt x="3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Freeform 42">
              <a:extLst>
                <a:ext uri="{FF2B5EF4-FFF2-40B4-BE49-F238E27FC236}">
                  <a16:creationId xmlns:a16="http://schemas.microsoft.com/office/drawing/2014/main" id="{EB0B1466-CA9D-44E9-AB95-4BED71C7C637}"/>
                </a:ext>
              </a:extLst>
            </p:cNvPr>
            <p:cNvSpPr>
              <a:spLocks/>
            </p:cNvSpPr>
            <p:nvPr/>
          </p:nvSpPr>
          <p:spPr bwMode="gray">
            <a:xfrm>
              <a:off x="7411473" y="5609059"/>
              <a:ext cx="104846" cy="147230"/>
            </a:xfrm>
            <a:custGeom>
              <a:avLst/>
              <a:gdLst>
                <a:gd name="T0" fmla="*/ 0 w 66"/>
                <a:gd name="T1" fmla="*/ 1 h 93"/>
                <a:gd name="T2" fmla="*/ 15 w 66"/>
                <a:gd name="T3" fmla="*/ 1 h 93"/>
                <a:gd name="T4" fmla="*/ 19 w 66"/>
                <a:gd name="T5" fmla="*/ 3 h 93"/>
                <a:gd name="T6" fmla="*/ 48 w 66"/>
                <a:gd name="T7" fmla="*/ 2 h 93"/>
                <a:gd name="T8" fmla="*/ 51 w 66"/>
                <a:gd name="T9" fmla="*/ 1 h 93"/>
                <a:gd name="T10" fmla="*/ 66 w 66"/>
                <a:gd name="T11" fmla="*/ 1 h 93"/>
                <a:gd name="T12" fmla="*/ 66 w 66"/>
                <a:gd name="T13" fmla="*/ 93 h 93"/>
                <a:gd name="T14" fmla="*/ 46 w 66"/>
                <a:gd name="T15" fmla="*/ 81 h 93"/>
                <a:gd name="T16" fmla="*/ 33 w 66"/>
                <a:gd name="T17" fmla="*/ 74 h 93"/>
                <a:gd name="T18" fmla="*/ 21 w 66"/>
                <a:gd name="T19" fmla="*/ 81 h 93"/>
                <a:gd name="T20" fmla="*/ 0 w 66"/>
                <a:gd name="T21" fmla="*/ 93 h 93"/>
                <a:gd name="T22" fmla="*/ 0 w 66"/>
                <a:gd name="T2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3">
                  <a:moveTo>
                    <a:pt x="0" y="1"/>
                  </a:moveTo>
                  <a:cubicBezTo>
                    <a:pt x="6" y="1"/>
                    <a:pt x="10" y="0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9" y="9"/>
                    <a:pt x="39" y="9"/>
                    <a:pt x="48" y="2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6" y="1"/>
                    <a:pt x="61" y="1"/>
                    <a:pt x="66" y="1"/>
                  </a:cubicBezTo>
                  <a:cubicBezTo>
                    <a:pt x="66" y="32"/>
                    <a:pt x="66" y="62"/>
                    <a:pt x="66" y="93"/>
                  </a:cubicBezTo>
                  <a:cubicBezTo>
                    <a:pt x="59" y="89"/>
                    <a:pt x="53" y="85"/>
                    <a:pt x="46" y="81"/>
                  </a:cubicBezTo>
                  <a:cubicBezTo>
                    <a:pt x="42" y="79"/>
                    <a:pt x="38" y="74"/>
                    <a:pt x="33" y="74"/>
                  </a:cubicBezTo>
                  <a:cubicBezTo>
                    <a:pt x="29" y="74"/>
                    <a:pt x="25" y="79"/>
                    <a:pt x="21" y="81"/>
                  </a:cubicBezTo>
                  <a:cubicBezTo>
                    <a:pt x="14" y="85"/>
                    <a:pt x="8" y="89"/>
                    <a:pt x="0" y="93"/>
                  </a:cubicBezTo>
                  <a:cubicBezTo>
                    <a:pt x="0" y="62"/>
                    <a:pt x="0" y="32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Freeform 42">
              <a:extLst>
                <a:ext uri="{FF2B5EF4-FFF2-40B4-BE49-F238E27FC236}">
                  <a16:creationId xmlns:a16="http://schemas.microsoft.com/office/drawing/2014/main" id="{2FB45F91-ED87-4EA7-BBC4-6077F40438D7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165" y="5437291"/>
              <a:ext cx="151691" cy="151691"/>
            </a:xfrm>
            <a:custGeom>
              <a:avLst/>
              <a:gdLst>
                <a:gd name="T0" fmla="*/ 29 w 95"/>
                <a:gd name="T1" fmla="*/ 8 h 95"/>
                <a:gd name="T2" fmla="*/ 39 w 95"/>
                <a:gd name="T3" fmla="*/ 5 h 95"/>
                <a:gd name="T4" fmla="*/ 55 w 95"/>
                <a:gd name="T5" fmla="*/ 5 h 95"/>
                <a:gd name="T6" fmla="*/ 67 w 95"/>
                <a:gd name="T7" fmla="*/ 8 h 95"/>
                <a:gd name="T8" fmla="*/ 80 w 95"/>
                <a:gd name="T9" fmla="*/ 18 h 95"/>
                <a:gd name="T10" fmla="*/ 88 w 95"/>
                <a:gd name="T11" fmla="*/ 28 h 95"/>
                <a:gd name="T12" fmla="*/ 92 w 95"/>
                <a:gd name="T13" fmla="*/ 42 h 95"/>
                <a:gd name="T14" fmla="*/ 92 w 95"/>
                <a:gd name="T15" fmla="*/ 54 h 95"/>
                <a:gd name="T16" fmla="*/ 88 w 95"/>
                <a:gd name="T17" fmla="*/ 68 h 95"/>
                <a:gd name="T18" fmla="*/ 80 w 95"/>
                <a:gd name="T19" fmla="*/ 79 h 95"/>
                <a:gd name="T20" fmla="*/ 68 w 95"/>
                <a:gd name="T21" fmla="*/ 87 h 95"/>
                <a:gd name="T22" fmla="*/ 54 w 95"/>
                <a:gd name="T23" fmla="*/ 91 h 95"/>
                <a:gd name="T24" fmla="*/ 40 w 95"/>
                <a:gd name="T25" fmla="*/ 91 h 95"/>
                <a:gd name="T26" fmla="*/ 27 w 95"/>
                <a:gd name="T27" fmla="*/ 87 h 95"/>
                <a:gd name="T28" fmla="*/ 15 w 95"/>
                <a:gd name="T29" fmla="*/ 78 h 95"/>
                <a:gd name="T30" fmla="*/ 7 w 95"/>
                <a:gd name="T31" fmla="*/ 68 h 95"/>
                <a:gd name="T32" fmla="*/ 2 w 95"/>
                <a:gd name="T33" fmla="*/ 54 h 95"/>
                <a:gd name="T34" fmla="*/ 2 w 95"/>
                <a:gd name="T35" fmla="*/ 41 h 95"/>
                <a:gd name="T36" fmla="*/ 6 w 95"/>
                <a:gd name="T37" fmla="*/ 28 h 95"/>
                <a:gd name="T38" fmla="*/ 15 w 95"/>
                <a:gd name="T39" fmla="*/ 16 h 95"/>
                <a:gd name="T40" fmla="*/ 29 w 95"/>
                <a:gd name="T41" fmla="*/ 8 h 95"/>
                <a:gd name="T42" fmla="*/ 47 w 95"/>
                <a:gd name="T43" fmla="*/ 71 h 95"/>
                <a:gd name="T44" fmla="*/ 70 w 95"/>
                <a:gd name="T45" fmla="*/ 48 h 95"/>
                <a:gd name="T46" fmla="*/ 47 w 95"/>
                <a:gd name="T47" fmla="*/ 25 h 95"/>
                <a:gd name="T48" fmla="*/ 24 w 95"/>
                <a:gd name="T49" fmla="*/ 48 h 95"/>
                <a:gd name="T50" fmla="*/ 47 w 95"/>
                <a:gd name="T51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95">
                  <a:moveTo>
                    <a:pt x="29" y="8"/>
                  </a:moveTo>
                  <a:cubicBezTo>
                    <a:pt x="33" y="9"/>
                    <a:pt x="36" y="7"/>
                    <a:pt x="39" y="5"/>
                  </a:cubicBezTo>
                  <a:cubicBezTo>
                    <a:pt x="46" y="0"/>
                    <a:pt x="49" y="0"/>
                    <a:pt x="55" y="5"/>
                  </a:cubicBezTo>
                  <a:cubicBezTo>
                    <a:pt x="59" y="8"/>
                    <a:pt x="63" y="9"/>
                    <a:pt x="67" y="8"/>
                  </a:cubicBezTo>
                  <a:cubicBezTo>
                    <a:pt x="75" y="8"/>
                    <a:pt x="78" y="10"/>
                    <a:pt x="80" y="18"/>
                  </a:cubicBezTo>
                  <a:cubicBezTo>
                    <a:pt x="82" y="22"/>
                    <a:pt x="84" y="25"/>
                    <a:pt x="88" y="28"/>
                  </a:cubicBezTo>
                  <a:cubicBezTo>
                    <a:pt x="94" y="32"/>
                    <a:pt x="95" y="35"/>
                    <a:pt x="92" y="42"/>
                  </a:cubicBezTo>
                  <a:cubicBezTo>
                    <a:pt x="91" y="46"/>
                    <a:pt x="91" y="50"/>
                    <a:pt x="92" y="54"/>
                  </a:cubicBezTo>
                  <a:cubicBezTo>
                    <a:pt x="95" y="61"/>
                    <a:pt x="94" y="64"/>
                    <a:pt x="88" y="68"/>
                  </a:cubicBezTo>
                  <a:cubicBezTo>
                    <a:pt x="84" y="71"/>
                    <a:pt x="81" y="74"/>
                    <a:pt x="80" y="79"/>
                  </a:cubicBezTo>
                  <a:cubicBezTo>
                    <a:pt x="78" y="85"/>
                    <a:pt x="75" y="87"/>
                    <a:pt x="68" y="87"/>
                  </a:cubicBezTo>
                  <a:cubicBezTo>
                    <a:pt x="63" y="87"/>
                    <a:pt x="59" y="88"/>
                    <a:pt x="54" y="91"/>
                  </a:cubicBezTo>
                  <a:cubicBezTo>
                    <a:pt x="49" y="95"/>
                    <a:pt x="46" y="95"/>
                    <a:pt x="40" y="91"/>
                  </a:cubicBezTo>
                  <a:cubicBezTo>
                    <a:pt x="36" y="88"/>
                    <a:pt x="32" y="87"/>
                    <a:pt x="27" y="87"/>
                  </a:cubicBezTo>
                  <a:cubicBezTo>
                    <a:pt x="20" y="87"/>
                    <a:pt x="17" y="85"/>
                    <a:pt x="15" y="78"/>
                  </a:cubicBezTo>
                  <a:cubicBezTo>
                    <a:pt x="13" y="74"/>
                    <a:pt x="11" y="71"/>
                    <a:pt x="7" y="68"/>
                  </a:cubicBezTo>
                  <a:cubicBezTo>
                    <a:pt x="1" y="64"/>
                    <a:pt x="0" y="61"/>
                    <a:pt x="2" y="54"/>
                  </a:cubicBezTo>
                  <a:cubicBezTo>
                    <a:pt x="4" y="50"/>
                    <a:pt x="4" y="45"/>
                    <a:pt x="2" y="41"/>
                  </a:cubicBezTo>
                  <a:cubicBezTo>
                    <a:pt x="0" y="35"/>
                    <a:pt x="1" y="32"/>
                    <a:pt x="6" y="28"/>
                  </a:cubicBezTo>
                  <a:cubicBezTo>
                    <a:pt x="11" y="25"/>
                    <a:pt x="14" y="22"/>
                    <a:pt x="15" y="16"/>
                  </a:cubicBezTo>
                  <a:cubicBezTo>
                    <a:pt x="17" y="10"/>
                    <a:pt x="20" y="8"/>
                    <a:pt x="29" y="8"/>
                  </a:cubicBezTo>
                  <a:close/>
                  <a:moveTo>
                    <a:pt x="47" y="71"/>
                  </a:moveTo>
                  <a:cubicBezTo>
                    <a:pt x="60" y="71"/>
                    <a:pt x="70" y="61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ubicBezTo>
                    <a:pt x="35" y="25"/>
                    <a:pt x="24" y="35"/>
                    <a:pt x="24" y="48"/>
                  </a:cubicBezTo>
                  <a:cubicBezTo>
                    <a:pt x="24" y="60"/>
                    <a:pt x="35" y="71"/>
                    <a:pt x="47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Freeform 42">
              <a:extLst>
                <a:ext uri="{FF2B5EF4-FFF2-40B4-BE49-F238E27FC236}">
                  <a16:creationId xmlns:a16="http://schemas.microsoft.com/office/drawing/2014/main" id="{EDD88DA7-8D02-47AD-BE10-7C9CCCC857ED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41752"/>
              <a:ext cx="104846" cy="17846"/>
            </a:xfrm>
            <a:custGeom>
              <a:avLst/>
              <a:gdLst>
                <a:gd name="T0" fmla="*/ 66 w 66"/>
                <a:gd name="T1" fmla="*/ 0 h 12"/>
                <a:gd name="T2" fmla="*/ 66 w 66"/>
                <a:gd name="T3" fmla="*/ 12 h 12"/>
                <a:gd name="T4" fmla="*/ 0 w 66"/>
                <a:gd name="T5" fmla="*/ 12 h 12"/>
                <a:gd name="T6" fmla="*/ 0 w 66"/>
                <a:gd name="T7" fmla="*/ 0 h 12"/>
                <a:gd name="T8" fmla="*/ 66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66" y="0"/>
                  </a:move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172FE077-605F-4EF9-B120-BF3475D964E0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81906"/>
              <a:ext cx="104846" cy="22308"/>
            </a:xfrm>
            <a:custGeom>
              <a:avLst/>
              <a:gdLst>
                <a:gd name="T0" fmla="*/ 66 w 66"/>
                <a:gd name="T1" fmla="*/ 0 h 13"/>
                <a:gd name="T2" fmla="*/ 66 w 66"/>
                <a:gd name="T3" fmla="*/ 13 h 13"/>
                <a:gd name="T4" fmla="*/ 0 w 66"/>
                <a:gd name="T5" fmla="*/ 13 h 13"/>
                <a:gd name="T6" fmla="*/ 0 w 66"/>
                <a:gd name="T7" fmla="*/ 0 h 13"/>
                <a:gd name="T8" fmla="*/ 66 w 6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">
                  <a:moveTo>
                    <a:pt x="66" y="0"/>
                  </a:moveTo>
                  <a:cubicBezTo>
                    <a:pt x="66" y="5"/>
                    <a:pt x="66" y="9"/>
                    <a:pt x="66" y="13"/>
                  </a:cubicBezTo>
                  <a:cubicBezTo>
                    <a:pt x="44" y="13"/>
                    <a:pt x="2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8E9236AF-D17E-43A5-AC85-D082266C662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26521"/>
              <a:ext cx="104846" cy="17846"/>
            </a:xfrm>
            <a:custGeom>
              <a:avLst/>
              <a:gdLst>
                <a:gd name="T0" fmla="*/ 0 w 66"/>
                <a:gd name="T1" fmla="*/ 0 h 12"/>
                <a:gd name="T2" fmla="*/ 66 w 66"/>
                <a:gd name="T3" fmla="*/ 0 h 12"/>
                <a:gd name="T4" fmla="*/ 66 w 66"/>
                <a:gd name="T5" fmla="*/ 12 h 12"/>
                <a:gd name="T6" fmla="*/ 0 w 66"/>
                <a:gd name="T7" fmla="*/ 12 h 12"/>
                <a:gd name="T8" fmla="*/ 0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Freeform 42">
              <a:extLst>
                <a:ext uri="{FF2B5EF4-FFF2-40B4-BE49-F238E27FC236}">
                  <a16:creationId xmlns:a16="http://schemas.microsoft.com/office/drawing/2014/main" id="{123DDBFD-7168-41F1-8220-66D92F4EA7D0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66674"/>
              <a:ext cx="64692" cy="20077"/>
            </a:xfrm>
            <a:custGeom>
              <a:avLst/>
              <a:gdLst>
                <a:gd name="T0" fmla="*/ 40 w 40"/>
                <a:gd name="T1" fmla="*/ 0 h 13"/>
                <a:gd name="T2" fmla="*/ 40 w 40"/>
                <a:gd name="T3" fmla="*/ 13 h 13"/>
                <a:gd name="T4" fmla="*/ 0 w 40"/>
                <a:gd name="T5" fmla="*/ 13 h 13"/>
                <a:gd name="T6" fmla="*/ 0 w 40"/>
                <a:gd name="T7" fmla="*/ 0 h 13"/>
                <a:gd name="T8" fmla="*/ 40 w 4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40" y="0"/>
                  </a:moveTo>
                  <a:cubicBezTo>
                    <a:pt x="40" y="4"/>
                    <a:pt x="40" y="9"/>
                    <a:pt x="40" y="13"/>
                  </a:cubicBezTo>
                  <a:cubicBezTo>
                    <a:pt x="27" y="13"/>
                    <a:pt x="14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25" name="METRO ICON - gear wheel 2">
            <a:extLst>
              <a:ext uri="{FF2B5EF4-FFF2-40B4-BE49-F238E27FC236}">
                <a16:creationId xmlns:a16="http://schemas.microsoft.com/office/drawing/2014/main" id="{5ABCA621-7A3E-4B93-A07A-7D17606E2BD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541128" y="3660866"/>
            <a:ext cx="247874" cy="235087"/>
            <a:chOff x="7060957" y="4378201"/>
            <a:chExt cx="572246" cy="542726"/>
          </a:xfrm>
          <a:solidFill>
            <a:schemeClr val="accent1"/>
          </a:solidFill>
        </p:grpSpPr>
        <p:sp>
          <p:nvSpPr>
            <p:cNvPr id="326" name="Freeform 33">
              <a:extLst>
                <a:ext uri="{FF2B5EF4-FFF2-40B4-BE49-F238E27FC236}">
                  <a16:creationId xmlns:a16="http://schemas.microsoft.com/office/drawing/2014/main" id="{6D6C6209-0B89-405A-9965-6DE05E14A154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224323" y="4505591"/>
              <a:ext cx="408880" cy="415336"/>
            </a:xfrm>
            <a:custGeom>
              <a:avLst/>
              <a:gdLst>
                <a:gd name="T0" fmla="*/ 51 w 266"/>
                <a:gd name="T1" fmla="*/ 26 h 270"/>
                <a:gd name="T2" fmla="*/ 69 w 266"/>
                <a:gd name="T3" fmla="*/ 35 h 270"/>
                <a:gd name="T4" fmla="*/ 108 w 266"/>
                <a:gd name="T5" fmla="*/ 18 h 270"/>
                <a:gd name="T6" fmla="*/ 113 w 266"/>
                <a:gd name="T7" fmla="*/ 3 h 270"/>
                <a:gd name="T8" fmla="*/ 118 w 266"/>
                <a:gd name="T9" fmla="*/ 0 h 270"/>
                <a:gd name="T10" fmla="*/ 147 w 266"/>
                <a:gd name="T11" fmla="*/ 0 h 270"/>
                <a:gd name="T12" fmla="*/ 152 w 266"/>
                <a:gd name="T13" fmla="*/ 4 h 270"/>
                <a:gd name="T14" fmla="*/ 158 w 266"/>
                <a:gd name="T15" fmla="*/ 21 h 270"/>
                <a:gd name="T16" fmla="*/ 194 w 266"/>
                <a:gd name="T17" fmla="*/ 36 h 270"/>
                <a:gd name="T18" fmla="*/ 210 w 266"/>
                <a:gd name="T19" fmla="*/ 28 h 270"/>
                <a:gd name="T20" fmla="*/ 217 w 266"/>
                <a:gd name="T21" fmla="*/ 29 h 270"/>
                <a:gd name="T22" fmla="*/ 237 w 266"/>
                <a:gd name="T23" fmla="*/ 50 h 270"/>
                <a:gd name="T24" fmla="*/ 238 w 266"/>
                <a:gd name="T25" fmla="*/ 55 h 270"/>
                <a:gd name="T26" fmla="*/ 231 w 266"/>
                <a:gd name="T27" fmla="*/ 70 h 270"/>
                <a:gd name="T28" fmla="*/ 247 w 266"/>
                <a:gd name="T29" fmla="*/ 110 h 270"/>
                <a:gd name="T30" fmla="*/ 262 w 266"/>
                <a:gd name="T31" fmla="*/ 115 h 270"/>
                <a:gd name="T32" fmla="*/ 266 w 266"/>
                <a:gd name="T33" fmla="*/ 121 h 270"/>
                <a:gd name="T34" fmla="*/ 266 w 266"/>
                <a:gd name="T35" fmla="*/ 148 h 270"/>
                <a:gd name="T36" fmla="*/ 261 w 266"/>
                <a:gd name="T37" fmla="*/ 155 h 270"/>
                <a:gd name="T38" fmla="*/ 244 w 266"/>
                <a:gd name="T39" fmla="*/ 161 h 270"/>
                <a:gd name="T40" fmla="*/ 230 w 266"/>
                <a:gd name="T41" fmla="*/ 196 h 270"/>
                <a:gd name="T42" fmla="*/ 239 w 266"/>
                <a:gd name="T43" fmla="*/ 217 h 270"/>
                <a:gd name="T44" fmla="*/ 216 w 266"/>
                <a:gd name="T45" fmla="*/ 241 h 270"/>
                <a:gd name="T46" fmla="*/ 211 w 266"/>
                <a:gd name="T47" fmla="*/ 241 h 270"/>
                <a:gd name="T48" fmla="*/ 195 w 266"/>
                <a:gd name="T49" fmla="*/ 234 h 270"/>
                <a:gd name="T50" fmla="*/ 158 w 266"/>
                <a:gd name="T51" fmla="*/ 249 h 270"/>
                <a:gd name="T52" fmla="*/ 152 w 266"/>
                <a:gd name="T53" fmla="*/ 266 h 270"/>
                <a:gd name="T54" fmla="*/ 147 w 266"/>
                <a:gd name="T55" fmla="*/ 269 h 270"/>
                <a:gd name="T56" fmla="*/ 118 w 266"/>
                <a:gd name="T57" fmla="*/ 269 h 270"/>
                <a:gd name="T58" fmla="*/ 114 w 266"/>
                <a:gd name="T59" fmla="*/ 266 h 270"/>
                <a:gd name="T60" fmla="*/ 108 w 266"/>
                <a:gd name="T61" fmla="*/ 251 h 270"/>
                <a:gd name="T62" fmla="*/ 70 w 266"/>
                <a:gd name="T63" fmla="*/ 234 h 270"/>
                <a:gd name="T64" fmla="*/ 54 w 266"/>
                <a:gd name="T65" fmla="*/ 241 h 270"/>
                <a:gd name="T66" fmla="*/ 49 w 266"/>
                <a:gd name="T67" fmla="*/ 241 h 270"/>
                <a:gd name="T68" fmla="*/ 28 w 266"/>
                <a:gd name="T69" fmla="*/ 220 h 270"/>
                <a:gd name="T70" fmla="*/ 28 w 266"/>
                <a:gd name="T71" fmla="*/ 214 h 270"/>
                <a:gd name="T72" fmla="*/ 36 w 266"/>
                <a:gd name="T73" fmla="*/ 196 h 270"/>
                <a:gd name="T74" fmla="*/ 22 w 266"/>
                <a:gd name="T75" fmla="*/ 161 h 270"/>
                <a:gd name="T76" fmla="*/ 3 w 266"/>
                <a:gd name="T77" fmla="*/ 154 h 270"/>
                <a:gd name="T78" fmla="*/ 0 w 266"/>
                <a:gd name="T79" fmla="*/ 149 h 270"/>
                <a:gd name="T80" fmla="*/ 0 w 266"/>
                <a:gd name="T81" fmla="*/ 120 h 270"/>
                <a:gd name="T82" fmla="*/ 3 w 266"/>
                <a:gd name="T83" fmla="*/ 115 h 270"/>
                <a:gd name="T84" fmla="*/ 19 w 266"/>
                <a:gd name="T85" fmla="*/ 109 h 270"/>
                <a:gd name="T86" fmla="*/ 34 w 266"/>
                <a:gd name="T87" fmla="*/ 70 h 270"/>
                <a:gd name="T88" fmla="*/ 28 w 266"/>
                <a:gd name="T89" fmla="*/ 55 h 270"/>
                <a:gd name="T90" fmla="*/ 28 w 266"/>
                <a:gd name="T91" fmla="*/ 50 h 270"/>
                <a:gd name="T92" fmla="*/ 51 w 266"/>
                <a:gd name="T93" fmla="*/ 26 h 270"/>
                <a:gd name="T94" fmla="*/ 181 w 266"/>
                <a:gd name="T95" fmla="*/ 135 h 270"/>
                <a:gd name="T96" fmla="*/ 133 w 266"/>
                <a:gd name="T97" fmla="*/ 85 h 270"/>
                <a:gd name="T98" fmla="*/ 84 w 266"/>
                <a:gd name="T99" fmla="*/ 135 h 270"/>
                <a:gd name="T100" fmla="*/ 133 w 266"/>
                <a:gd name="T101" fmla="*/ 184 h 270"/>
                <a:gd name="T102" fmla="*/ 181 w 266"/>
                <a:gd name="T103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6" h="270">
                  <a:moveTo>
                    <a:pt x="51" y="26"/>
                  </a:moveTo>
                  <a:cubicBezTo>
                    <a:pt x="57" y="29"/>
                    <a:pt x="63" y="32"/>
                    <a:pt x="69" y="35"/>
                  </a:cubicBezTo>
                  <a:cubicBezTo>
                    <a:pt x="86" y="43"/>
                    <a:pt x="102" y="36"/>
                    <a:pt x="108" y="18"/>
                  </a:cubicBezTo>
                  <a:cubicBezTo>
                    <a:pt x="110" y="13"/>
                    <a:pt x="112" y="8"/>
                    <a:pt x="113" y="3"/>
                  </a:cubicBezTo>
                  <a:cubicBezTo>
                    <a:pt x="114" y="1"/>
                    <a:pt x="116" y="0"/>
                    <a:pt x="118" y="0"/>
                  </a:cubicBezTo>
                  <a:cubicBezTo>
                    <a:pt x="128" y="0"/>
                    <a:pt x="137" y="0"/>
                    <a:pt x="147" y="0"/>
                  </a:cubicBezTo>
                  <a:cubicBezTo>
                    <a:pt x="150" y="0"/>
                    <a:pt x="151" y="1"/>
                    <a:pt x="152" y="4"/>
                  </a:cubicBezTo>
                  <a:cubicBezTo>
                    <a:pt x="154" y="10"/>
                    <a:pt x="156" y="16"/>
                    <a:pt x="158" y="21"/>
                  </a:cubicBezTo>
                  <a:cubicBezTo>
                    <a:pt x="165" y="35"/>
                    <a:pt x="179" y="42"/>
                    <a:pt x="194" y="36"/>
                  </a:cubicBezTo>
                  <a:cubicBezTo>
                    <a:pt x="199" y="34"/>
                    <a:pt x="205" y="31"/>
                    <a:pt x="210" y="28"/>
                  </a:cubicBezTo>
                  <a:cubicBezTo>
                    <a:pt x="213" y="27"/>
                    <a:pt x="214" y="27"/>
                    <a:pt x="217" y="29"/>
                  </a:cubicBezTo>
                  <a:cubicBezTo>
                    <a:pt x="223" y="36"/>
                    <a:pt x="230" y="43"/>
                    <a:pt x="237" y="50"/>
                  </a:cubicBezTo>
                  <a:cubicBezTo>
                    <a:pt x="239" y="52"/>
                    <a:pt x="239" y="53"/>
                    <a:pt x="238" y="55"/>
                  </a:cubicBezTo>
                  <a:cubicBezTo>
                    <a:pt x="236" y="60"/>
                    <a:pt x="233" y="65"/>
                    <a:pt x="231" y="70"/>
                  </a:cubicBezTo>
                  <a:cubicBezTo>
                    <a:pt x="223" y="87"/>
                    <a:pt x="230" y="103"/>
                    <a:pt x="247" y="110"/>
                  </a:cubicBezTo>
                  <a:cubicBezTo>
                    <a:pt x="252" y="112"/>
                    <a:pt x="257" y="114"/>
                    <a:pt x="262" y="115"/>
                  </a:cubicBezTo>
                  <a:cubicBezTo>
                    <a:pt x="265" y="116"/>
                    <a:pt x="266" y="118"/>
                    <a:pt x="266" y="121"/>
                  </a:cubicBezTo>
                  <a:cubicBezTo>
                    <a:pt x="265" y="130"/>
                    <a:pt x="265" y="139"/>
                    <a:pt x="266" y="148"/>
                  </a:cubicBezTo>
                  <a:cubicBezTo>
                    <a:pt x="266" y="152"/>
                    <a:pt x="264" y="154"/>
                    <a:pt x="261" y="155"/>
                  </a:cubicBezTo>
                  <a:cubicBezTo>
                    <a:pt x="255" y="156"/>
                    <a:pt x="250" y="158"/>
                    <a:pt x="244" y="161"/>
                  </a:cubicBezTo>
                  <a:cubicBezTo>
                    <a:pt x="231" y="167"/>
                    <a:pt x="224" y="182"/>
                    <a:pt x="230" y="196"/>
                  </a:cubicBezTo>
                  <a:cubicBezTo>
                    <a:pt x="232" y="203"/>
                    <a:pt x="236" y="210"/>
                    <a:pt x="239" y="217"/>
                  </a:cubicBezTo>
                  <a:cubicBezTo>
                    <a:pt x="231" y="225"/>
                    <a:pt x="224" y="233"/>
                    <a:pt x="216" y="241"/>
                  </a:cubicBezTo>
                  <a:cubicBezTo>
                    <a:pt x="215" y="242"/>
                    <a:pt x="212" y="242"/>
                    <a:pt x="211" y="241"/>
                  </a:cubicBezTo>
                  <a:cubicBezTo>
                    <a:pt x="206" y="239"/>
                    <a:pt x="200" y="236"/>
                    <a:pt x="195" y="234"/>
                  </a:cubicBezTo>
                  <a:cubicBezTo>
                    <a:pt x="180" y="228"/>
                    <a:pt x="165" y="234"/>
                    <a:pt x="158" y="249"/>
                  </a:cubicBezTo>
                  <a:cubicBezTo>
                    <a:pt x="156" y="254"/>
                    <a:pt x="154" y="261"/>
                    <a:pt x="152" y="266"/>
                  </a:cubicBezTo>
                  <a:cubicBezTo>
                    <a:pt x="151" y="268"/>
                    <a:pt x="149" y="269"/>
                    <a:pt x="147" y="269"/>
                  </a:cubicBezTo>
                  <a:cubicBezTo>
                    <a:pt x="137" y="270"/>
                    <a:pt x="128" y="270"/>
                    <a:pt x="118" y="269"/>
                  </a:cubicBezTo>
                  <a:cubicBezTo>
                    <a:pt x="116" y="269"/>
                    <a:pt x="114" y="268"/>
                    <a:pt x="114" y="266"/>
                  </a:cubicBezTo>
                  <a:cubicBezTo>
                    <a:pt x="112" y="261"/>
                    <a:pt x="110" y="256"/>
                    <a:pt x="108" y="251"/>
                  </a:cubicBezTo>
                  <a:cubicBezTo>
                    <a:pt x="102" y="234"/>
                    <a:pt x="86" y="227"/>
                    <a:pt x="70" y="234"/>
                  </a:cubicBezTo>
                  <a:cubicBezTo>
                    <a:pt x="65" y="236"/>
                    <a:pt x="59" y="239"/>
                    <a:pt x="54" y="241"/>
                  </a:cubicBezTo>
                  <a:cubicBezTo>
                    <a:pt x="53" y="242"/>
                    <a:pt x="50" y="242"/>
                    <a:pt x="49" y="241"/>
                  </a:cubicBezTo>
                  <a:cubicBezTo>
                    <a:pt x="42" y="234"/>
                    <a:pt x="35" y="227"/>
                    <a:pt x="28" y="220"/>
                  </a:cubicBezTo>
                  <a:cubicBezTo>
                    <a:pt x="26" y="218"/>
                    <a:pt x="26" y="216"/>
                    <a:pt x="28" y="214"/>
                  </a:cubicBezTo>
                  <a:cubicBezTo>
                    <a:pt x="30" y="208"/>
                    <a:pt x="33" y="202"/>
                    <a:pt x="36" y="196"/>
                  </a:cubicBezTo>
                  <a:cubicBezTo>
                    <a:pt x="41" y="182"/>
                    <a:pt x="35" y="167"/>
                    <a:pt x="22" y="161"/>
                  </a:cubicBezTo>
                  <a:cubicBezTo>
                    <a:pt x="16" y="158"/>
                    <a:pt x="9" y="156"/>
                    <a:pt x="3" y="154"/>
                  </a:cubicBezTo>
                  <a:cubicBezTo>
                    <a:pt x="1" y="153"/>
                    <a:pt x="0" y="152"/>
                    <a:pt x="0" y="149"/>
                  </a:cubicBezTo>
                  <a:cubicBezTo>
                    <a:pt x="0" y="139"/>
                    <a:pt x="0" y="130"/>
                    <a:pt x="0" y="120"/>
                  </a:cubicBezTo>
                  <a:cubicBezTo>
                    <a:pt x="0" y="117"/>
                    <a:pt x="0" y="116"/>
                    <a:pt x="3" y="115"/>
                  </a:cubicBezTo>
                  <a:cubicBezTo>
                    <a:pt x="8" y="113"/>
                    <a:pt x="14" y="112"/>
                    <a:pt x="19" y="109"/>
                  </a:cubicBezTo>
                  <a:cubicBezTo>
                    <a:pt x="35" y="103"/>
                    <a:pt x="42" y="86"/>
                    <a:pt x="34" y="70"/>
                  </a:cubicBezTo>
                  <a:cubicBezTo>
                    <a:pt x="32" y="65"/>
                    <a:pt x="30" y="60"/>
                    <a:pt x="28" y="55"/>
                  </a:cubicBezTo>
                  <a:cubicBezTo>
                    <a:pt x="27" y="54"/>
                    <a:pt x="27" y="51"/>
                    <a:pt x="28" y="50"/>
                  </a:cubicBezTo>
                  <a:cubicBezTo>
                    <a:pt x="36" y="42"/>
                    <a:pt x="43" y="34"/>
                    <a:pt x="51" y="26"/>
                  </a:cubicBezTo>
                  <a:close/>
                  <a:moveTo>
                    <a:pt x="181" y="135"/>
                  </a:moveTo>
                  <a:cubicBezTo>
                    <a:pt x="181" y="107"/>
                    <a:pt x="160" y="85"/>
                    <a:pt x="133" y="85"/>
                  </a:cubicBezTo>
                  <a:cubicBezTo>
                    <a:pt x="106" y="85"/>
                    <a:pt x="84" y="107"/>
                    <a:pt x="84" y="135"/>
                  </a:cubicBezTo>
                  <a:cubicBezTo>
                    <a:pt x="84" y="162"/>
                    <a:pt x="106" y="185"/>
                    <a:pt x="133" y="184"/>
                  </a:cubicBezTo>
                  <a:cubicBezTo>
                    <a:pt x="160" y="184"/>
                    <a:pt x="181" y="162"/>
                    <a:pt x="181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7" name="Freeform 33">
              <a:extLst>
                <a:ext uri="{FF2B5EF4-FFF2-40B4-BE49-F238E27FC236}">
                  <a16:creationId xmlns:a16="http://schemas.microsoft.com/office/drawing/2014/main" id="{EAD65D4E-3E74-451C-B9E8-BFB3F181B359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060957" y="4378201"/>
              <a:ext cx="217353" cy="221656"/>
            </a:xfrm>
            <a:custGeom>
              <a:avLst/>
              <a:gdLst>
                <a:gd name="T0" fmla="*/ 127 w 141"/>
                <a:gd name="T1" fmla="*/ 28 h 144"/>
                <a:gd name="T2" fmla="*/ 124 w 141"/>
                <a:gd name="T3" fmla="*/ 36 h 144"/>
                <a:gd name="T4" fmla="*/ 133 w 141"/>
                <a:gd name="T5" fmla="*/ 59 h 144"/>
                <a:gd name="T6" fmla="*/ 141 w 141"/>
                <a:gd name="T7" fmla="*/ 71 h 144"/>
                <a:gd name="T8" fmla="*/ 132 w 141"/>
                <a:gd name="T9" fmla="*/ 85 h 144"/>
                <a:gd name="T10" fmla="*/ 124 w 141"/>
                <a:gd name="T11" fmla="*/ 107 h 144"/>
                <a:gd name="T12" fmla="*/ 121 w 141"/>
                <a:gd name="T13" fmla="*/ 123 h 144"/>
                <a:gd name="T14" fmla="*/ 106 w 141"/>
                <a:gd name="T15" fmla="*/ 125 h 144"/>
                <a:gd name="T16" fmla="*/ 84 w 141"/>
                <a:gd name="T17" fmla="*/ 135 h 144"/>
                <a:gd name="T18" fmla="*/ 71 w 141"/>
                <a:gd name="T19" fmla="*/ 144 h 144"/>
                <a:gd name="T20" fmla="*/ 58 w 141"/>
                <a:gd name="T21" fmla="*/ 135 h 144"/>
                <a:gd name="T22" fmla="*/ 36 w 141"/>
                <a:gd name="T23" fmla="*/ 126 h 144"/>
                <a:gd name="T24" fmla="*/ 21 w 141"/>
                <a:gd name="T25" fmla="*/ 123 h 144"/>
                <a:gd name="T26" fmla="*/ 18 w 141"/>
                <a:gd name="T27" fmla="*/ 107 h 144"/>
                <a:gd name="T28" fmla="*/ 9 w 141"/>
                <a:gd name="T29" fmla="*/ 85 h 144"/>
                <a:gd name="T30" fmla="*/ 0 w 141"/>
                <a:gd name="T31" fmla="*/ 71 h 144"/>
                <a:gd name="T32" fmla="*/ 8 w 141"/>
                <a:gd name="T33" fmla="*/ 60 h 144"/>
                <a:gd name="T34" fmla="*/ 18 w 141"/>
                <a:gd name="T35" fmla="*/ 36 h 144"/>
                <a:gd name="T36" fmla="*/ 20 w 141"/>
                <a:gd name="T37" fmla="*/ 22 h 144"/>
                <a:gd name="T38" fmla="*/ 37 w 141"/>
                <a:gd name="T39" fmla="*/ 19 h 144"/>
                <a:gd name="T40" fmla="*/ 58 w 141"/>
                <a:gd name="T41" fmla="*/ 10 h 144"/>
                <a:gd name="T42" fmla="*/ 73 w 141"/>
                <a:gd name="T43" fmla="*/ 0 h 144"/>
                <a:gd name="T44" fmla="*/ 78 w 141"/>
                <a:gd name="T45" fmla="*/ 0 h 144"/>
                <a:gd name="T46" fmla="*/ 81 w 141"/>
                <a:gd name="T47" fmla="*/ 3 h 144"/>
                <a:gd name="T48" fmla="*/ 84 w 141"/>
                <a:gd name="T49" fmla="*/ 11 h 144"/>
                <a:gd name="T50" fmla="*/ 104 w 141"/>
                <a:gd name="T51" fmla="*/ 19 h 144"/>
                <a:gd name="T52" fmla="*/ 123 w 141"/>
                <a:gd name="T53" fmla="*/ 23 h 144"/>
                <a:gd name="T54" fmla="*/ 127 w 141"/>
                <a:gd name="T55" fmla="*/ 28 h 144"/>
                <a:gd name="T56" fmla="*/ 97 w 141"/>
                <a:gd name="T57" fmla="*/ 72 h 144"/>
                <a:gd name="T58" fmla="*/ 71 w 141"/>
                <a:gd name="T59" fmla="*/ 46 h 144"/>
                <a:gd name="T60" fmla="*/ 45 w 141"/>
                <a:gd name="T61" fmla="*/ 72 h 144"/>
                <a:gd name="T62" fmla="*/ 71 w 141"/>
                <a:gd name="T63" fmla="*/ 98 h 144"/>
                <a:gd name="T64" fmla="*/ 97 w 141"/>
                <a:gd name="T65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44">
                  <a:moveTo>
                    <a:pt x="127" y="28"/>
                  </a:moveTo>
                  <a:cubicBezTo>
                    <a:pt x="126" y="31"/>
                    <a:pt x="125" y="34"/>
                    <a:pt x="124" y="36"/>
                  </a:cubicBezTo>
                  <a:cubicBezTo>
                    <a:pt x="119" y="47"/>
                    <a:pt x="122" y="55"/>
                    <a:pt x="133" y="59"/>
                  </a:cubicBezTo>
                  <a:cubicBezTo>
                    <a:pt x="141" y="62"/>
                    <a:pt x="141" y="62"/>
                    <a:pt x="141" y="71"/>
                  </a:cubicBezTo>
                  <a:cubicBezTo>
                    <a:pt x="141" y="81"/>
                    <a:pt x="141" y="81"/>
                    <a:pt x="132" y="85"/>
                  </a:cubicBezTo>
                  <a:cubicBezTo>
                    <a:pt x="122" y="89"/>
                    <a:pt x="119" y="97"/>
                    <a:pt x="124" y="107"/>
                  </a:cubicBezTo>
                  <a:cubicBezTo>
                    <a:pt x="128" y="116"/>
                    <a:pt x="128" y="116"/>
                    <a:pt x="121" y="123"/>
                  </a:cubicBezTo>
                  <a:cubicBezTo>
                    <a:pt x="114" y="129"/>
                    <a:pt x="114" y="129"/>
                    <a:pt x="106" y="125"/>
                  </a:cubicBezTo>
                  <a:cubicBezTo>
                    <a:pt x="96" y="121"/>
                    <a:pt x="87" y="124"/>
                    <a:pt x="84" y="135"/>
                  </a:cubicBezTo>
                  <a:cubicBezTo>
                    <a:pt x="80" y="144"/>
                    <a:pt x="80" y="144"/>
                    <a:pt x="71" y="144"/>
                  </a:cubicBezTo>
                  <a:cubicBezTo>
                    <a:pt x="61" y="144"/>
                    <a:pt x="61" y="144"/>
                    <a:pt x="58" y="135"/>
                  </a:cubicBezTo>
                  <a:cubicBezTo>
                    <a:pt x="54" y="124"/>
                    <a:pt x="46" y="121"/>
                    <a:pt x="36" y="126"/>
                  </a:cubicBezTo>
                  <a:cubicBezTo>
                    <a:pt x="28" y="129"/>
                    <a:pt x="28" y="129"/>
                    <a:pt x="21" y="123"/>
                  </a:cubicBezTo>
                  <a:cubicBezTo>
                    <a:pt x="14" y="116"/>
                    <a:pt x="14" y="116"/>
                    <a:pt x="18" y="107"/>
                  </a:cubicBezTo>
                  <a:cubicBezTo>
                    <a:pt x="23" y="97"/>
                    <a:pt x="19" y="89"/>
                    <a:pt x="9" y="85"/>
                  </a:cubicBezTo>
                  <a:cubicBezTo>
                    <a:pt x="0" y="81"/>
                    <a:pt x="0" y="81"/>
                    <a:pt x="0" y="71"/>
                  </a:cubicBezTo>
                  <a:cubicBezTo>
                    <a:pt x="0" y="62"/>
                    <a:pt x="0" y="62"/>
                    <a:pt x="8" y="60"/>
                  </a:cubicBezTo>
                  <a:cubicBezTo>
                    <a:pt x="20" y="55"/>
                    <a:pt x="23" y="47"/>
                    <a:pt x="18" y="36"/>
                  </a:cubicBezTo>
                  <a:cubicBezTo>
                    <a:pt x="14" y="28"/>
                    <a:pt x="14" y="28"/>
                    <a:pt x="20" y="22"/>
                  </a:cubicBezTo>
                  <a:cubicBezTo>
                    <a:pt x="27" y="15"/>
                    <a:pt x="27" y="15"/>
                    <a:pt x="37" y="19"/>
                  </a:cubicBezTo>
                  <a:cubicBezTo>
                    <a:pt x="46" y="23"/>
                    <a:pt x="54" y="20"/>
                    <a:pt x="58" y="10"/>
                  </a:cubicBezTo>
                  <a:cubicBezTo>
                    <a:pt x="62" y="0"/>
                    <a:pt x="62" y="0"/>
                    <a:pt x="73" y="0"/>
                  </a:cubicBezTo>
                  <a:cubicBezTo>
                    <a:pt x="74" y="0"/>
                    <a:pt x="76" y="0"/>
                    <a:pt x="78" y="0"/>
                  </a:cubicBezTo>
                  <a:cubicBezTo>
                    <a:pt x="79" y="1"/>
                    <a:pt x="81" y="2"/>
                    <a:pt x="81" y="3"/>
                  </a:cubicBezTo>
                  <a:cubicBezTo>
                    <a:pt x="83" y="6"/>
                    <a:pt x="83" y="8"/>
                    <a:pt x="84" y="11"/>
                  </a:cubicBezTo>
                  <a:cubicBezTo>
                    <a:pt x="88" y="19"/>
                    <a:pt x="96" y="24"/>
                    <a:pt x="104" y="19"/>
                  </a:cubicBezTo>
                  <a:cubicBezTo>
                    <a:pt x="112" y="14"/>
                    <a:pt x="118" y="16"/>
                    <a:pt x="123" y="23"/>
                  </a:cubicBezTo>
                  <a:cubicBezTo>
                    <a:pt x="124" y="25"/>
                    <a:pt x="126" y="27"/>
                    <a:pt x="127" y="28"/>
                  </a:cubicBezTo>
                  <a:close/>
                  <a:moveTo>
                    <a:pt x="97" y="72"/>
                  </a:moveTo>
                  <a:cubicBezTo>
                    <a:pt x="97" y="58"/>
                    <a:pt x="85" y="46"/>
                    <a:pt x="71" y="46"/>
                  </a:cubicBezTo>
                  <a:cubicBezTo>
                    <a:pt x="57" y="46"/>
                    <a:pt x="45" y="58"/>
                    <a:pt x="45" y="72"/>
                  </a:cubicBezTo>
                  <a:cubicBezTo>
                    <a:pt x="45" y="87"/>
                    <a:pt x="57" y="98"/>
                    <a:pt x="71" y="98"/>
                  </a:cubicBezTo>
                  <a:cubicBezTo>
                    <a:pt x="85" y="98"/>
                    <a:pt x="97" y="86"/>
                    <a:pt x="9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28" name="TextBox 327">
            <a:extLst>
              <a:ext uri="{FF2B5EF4-FFF2-40B4-BE49-F238E27FC236}">
                <a16:creationId xmlns:a16="http://schemas.microsoft.com/office/drawing/2014/main" id="{0D07BCC7-7D3F-4975-8241-C1817A64D929}"/>
              </a:ext>
            </a:extLst>
          </p:cNvPr>
          <p:cNvSpPr txBox="1"/>
          <p:nvPr/>
        </p:nvSpPr>
        <p:spPr>
          <a:xfrm>
            <a:off x="10138884" y="3611132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49E061B-EB74-4D2C-904D-D39DD7377E87}"/>
              </a:ext>
            </a:extLst>
          </p:cNvPr>
          <p:cNvSpPr txBox="1"/>
          <p:nvPr/>
        </p:nvSpPr>
        <p:spPr>
          <a:xfrm>
            <a:off x="10127732" y="4696279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sp>
        <p:nvSpPr>
          <p:cNvPr id="330" name="Cylinder 329">
            <a:extLst>
              <a:ext uri="{FF2B5EF4-FFF2-40B4-BE49-F238E27FC236}">
                <a16:creationId xmlns:a16="http://schemas.microsoft.com/office/drawing/2014/main" id="{D6E32100-E6A5-4446-B785-2D1428778D82}"/>
              </a:ext>
            </a:extLst>
          </p:cNvPr>
          <p:cNvSpPr/>
          <p:nvPr/>
        </p:nvSpPr>
        <p:spPr>
          <a:xfrm>
            <a:off x="9820462" y="445885"/>
            <a:ext cx="1423801" cy="63308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NETA</a:t>
            </a:r>
          </a:p>
          <a:p>
            <a:pPr algn="ctr"/>
            <a:r>
              <a:rPr lang="en-US" sz="1200" dirty="0"/>
              <a:t>Bitbucket Project</a:t>
            </a:r>
          </a:p>
        </p:txBody>
      </p:sp>
    </p:spTree>
    <p:extLst>
      <p:ext uri="{BB962C8B-B14F-4D97-AF65-F5344CB8AC3E}">
        <p14:creationId xmlns:p14="http://schemas.microsoft.com/office/powerpoint/2010/main" val="15492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22">
            <a:extLst>
              <a:ext uri="{FF2B5EF4-FFF2-40B4-BE49-F238E27FC236}">
                <a16:creationId xmlns:a16="http://schemas.microsoft.com/office/drawing/2014/main" id="{D084A3E0-919D-4786-B4B2-F252FB16E81F}"/>
              </a:ext>
            </a:extLst>
          </p:cNvPr>
          <p:cNvSpPr>
            <a:spLocks/>
          </p:cNvSpPr>
          <p:nvPr/>
        </p:nvSpPr>
        <p:spPr bwMode="gray">
          <a:xfrm flipH="1">
            <a:off x="8096645" y="3685222"/>
            <a:ext cx="513955" cy="543177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7A524-086C-494B-B1A6-120FE3FD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15873-E365-46BB-A94B-60C5B280B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ACI Coding and Template Repo’s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D8F2-80B8-4DB9-8839-EDCC822F8E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069C-34D4-49DC-B5E2-57351A255E9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272143" y="6501896"/>
            <a:ext cx="8985600" cy="13992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41885-5BFA-4FFC-AACD-A1B75C8287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16</a:t>
            </a:fld>
            <a:endParaRPr lang="en-US" dirty="0"/>
          </a:p>
        </p:txBody>
      </p:sp>
      <p:sp>
        <p:nvSpPr>
          <p:cNvPr id="197" name="Content Placeholder 196">
            <a:extLst>
              <a:ext uri="{FF2B5EF4-FFF2-40B4-BE49-F238E27FC236}">
                <a16:creationId xmlns:a16="http://schemas.microsoft.com/office/drawing/2014/main" id="{EF26E0F8-9C0C-4062-A39A-1550AD2C1A2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4" y="1370012"/>
            <a:ext cx="4710016" cy="46799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Persistent branches</a:t>
            </a:r>
          </a:p>
          <a:p>
            <a:pPr marL="519750" lvl="2" indent="-285750"/>
            <a:r>
              <a:rPr lang="en-US" sz="1200" dirty="0"/>
              <a:t>Development (non-prod)</a:t>
            </a:r>
          </a:p>
          <a:p>
            <a:pPr marL="519750" lvl="2" indent="-285750"/>
            <a:r>
              <a:rPr lang="en-US" sz="1200" dirty="0"/>
              <a:t>Master (prod)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Non-persistent branches</a:t>
            </a:r>
          </a:p>
          <a:p>
            <a:pPr marL="519750" lvl="2" indent="-285750"/>
            <a:r>
              <a:rPr lang="en-US" sz="1200" dirty="0"/>
              <a:t>Features, Hotfix, Release (acc)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Follow standard Infra Automation ART branching strategy and pipeline deployments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Follow standard Infra Automation ART versioning system</a:t>
            </a:r>
          </a:p>
          <a:p>
            <a:pPr marL="519750" lvl="2" indent="-285750"/>
            <a:r>
              <a:rPr lang="en-US" sz="1200" dirty="0"/>
              <a:t>Major release x.0.0 (In case of product innovation / LCM)</a:t>
            </a:r>
          </a:p>
          <a:p>
            <a:pPr marL="519750" lvl="2" indent="-285750"/>
            <a:r>
              <a:rPr lang="en-US" sz="1200" dirty="0"/>
              <a:t>Release 1.x.0</a:t>
            </a:r>
          </a:p>
          <a:p>
            <a:pPr marL="519750" lvl="2" indent="-285750"/>
            <a:r>
              <a:rPr lang="en-US" sz="1200" dirty="0"/>
              <a:t>Hotfix 1.1.x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b="0" dirty="0"/>
              <a:t>Follow standard Infra Automation ART deployment calendar; 1x (planned) deployment to production per sprint following the ASML IT change process</a:t>
            </a:r>
          </a:p>
        </p:txBody>
      </p:sp>
      <p:sp>
        <p:nvSpPr>
          <p:cNvPr id="295" name="Freeform 8">
            <a:extLst>
              <a:ext uri="{FF2B5EF4-FFF2-40B4-BE49-F238E27FC236}">
                <a16:creationId xmlns:a16="http://schemas.microsoft.com/office/drawing/2014/main" id="{ABC5C69D-9844-4621-8424-F21F9BE4E89E}"/>
              </a:ext>
            </a:extLst>
          </p:cNvPr>
          <p:cNvSpPr>
            <a:spLocks/>
          </p:cNvSpPr>
          <p:nvPr/>
        </p:nvSpPr>
        <p:spPr bwMode="gray">
          <a:xfrm>
            <a:off x="7474228" y="4710643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330" name="Cylinder 329">
            <a:extLst>
              <a:ext uri="{FF2B5EF4-FFF2-40B4-BE49-F238E27FC236}">
                <a16:creationId xmlns:a16="http://schemas.microsoft.com/office/drawing/2014/main" id="{D6E32100-E6A5-4446-B785-2D1428778D82}"/>
              </a:ext>
            </a:extLst>
          </p:cNvPr>
          <p:cNvSpPr/>
          <p:nvPr/>
        </p:nvSpPr>
        <p:spPr>
          <a:xfrm>
            <a:off x="9820462" y="445885"/>
            <a:ext cx="1423801" cy="63308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ADAT</a:t>
            </a:r>
          </a:p>
          <a:p>
            <a:pPr algn="ctr"/>
            <a:r>
              <a:rPr lang="en-US" sz="1200" dirty="0"/>
              <a:t>Bitbucket Project</a:t>
            </a:r>
          </a:p>
        </p:txBody>
      </p:sp>
      <p:sp>
        <p:nvSpPr>
          <p:cNvPr id="96" name="Freeform 22">
            <a:extLst>
              <a:ext uri="{FF2B5EF4-FFF2-40B4-BE49-F238E27FC236}">
                <a16:creationId xmlns:a16="http://schemas.microsoft.com/office/drawing/2014/main" id="{69A779B1-68C7-43A4-88D2-CB7BD4A4BD03}"/>
              </a:ext>
            </a:extLst>
          </p:cNvPr>
          <p:cNvSpPr>
            <a:spLocks/>
          </p:cNvSpPr>
          <p:nvPr/>
        </p:nvSpPr>
        <p:spPr bwMode="gray">
          <a:xfrm>
            <a:off x="6699517" y="3167386"/>
            <a:ext cx="1211257" cy="107808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AA73AF8-DA69-4E3C-A1FE-59CC90958D7D}"/>
              </a:ext>
            </a:extLst>
          </p:cNvPr>
          <p:cNvCxnSpPr>
            <a:cxnSpLocks/>
          </p:cNvCxnSpPr>
          <p:nvPr/>
        </p:nvCxnSpPr>
        <p:spPr>
          <a:xfrm flipH="1">
            <a:off x="7235305" y="2514600"/>
            <a:ext cx="3695" cy="2487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Line 17">
            <a:extLst>
              <a:ext uri="{FF2B5EF4-FFF2-40B4-BE49-F238E27FC236}">
                <a16:creationId xmlns:a16="http://schemas.microsoft.com/office/drawing/2014/main" id="{39909DCC-D943-4915-A6F6-459BDB59A17A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39623" y="4225637"/>
            <a:ext cx="5078728" cy="20904"/>
          </a:xfrm>
          <a:prstGeom prst="line">
            <a:avLst/>
          </a:prstGeom>
          <a:noFill/>
          <a:ln w="38100" cap="flat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22">
            <a:extLst>
              <a:ext uri="{FF2B5EF4-FFF2-40B4-BE49-F238E27FC236}">
                <a16:creationId xmlns:a16="http://schemas.microsoft.com/office/drawing/2014/main" id="{04FB64B0-BB8F-4BD6-962B-5263567E1BCC}"/>
              </a:ext>
            </a:extLst>
          </p:cNvPr>
          <p:cNvSpPr>
            <a:spLocks/>
          </p:cNvSpPr>
          <p:nvPr/>
        </p:nvSpPr>
        <p:spPr bwMode="gray">
          <a:xfrm>
            <a:off x="6737655" y="4223047"/>
            <a:ext cx="923243" cy="56006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Textfeld 121">
            <a:extLst>
              <a:ext uri="{FF2B5EF4-FFF2-40B4-BE49-F238E27FC236}">
                <a16:creationId xmlns:a16="http://schemas.microsoft.com/office/drawing/2014/main" id="{E38A2D83-6E34-48B7-B6EC-58D0CD1EB71A}"/>
              </a:ext>
            </a:extLst>
          </p:cNvPr>
          <p:cNvSpPr txBox="1"/>
          <p:nvPr/>
        </p:nvSpPr>
        <p:spPr bwMode="gray">
          <a:xfrm>
            <a:off x="5098229" y="4038600"/>
            <a:ext cx="923243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105" name="Textfeld 121">
            <a:extLst>
              <a:ext uri="{FF2B5EF4-FFF2-40B4-BE49-F238E27FC236}">
                <a16:creationId xmlns:a16="http://schemas.microsoft.com/office/drawing/2014/main" id="{AA8B4896-4565-4209-ACA2-A0D83FCEEF1F}"/>
              </a:ext>
            </a:extLst>
          </p:cNvPr>
          <p:cNvSpPr txBox="1"/>
          <p:nvPr/>
        </p:nvSpPr>
        <p:spPr bwMode="gray">
          <a:xfrm>
            <a:off x="5278459" y="4331681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Features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(Non-persistent)</a:t>
            </a:r>
          </a:p>
        </p:txBody>
      </p:sp>
      <p:sp>
        <p:nvSpPr>
          <p:cNvPr id="106" name="Textfeld 121">
            <a:extLst>
              <a:ext uri="{FF2B5EF4-FFF2-40B4-BE49-F238E27FC236}">
                <a16:creationId xmlns:a16="http://schemas.microsoft.com/office/drawing/2014/main" id="{AC7EF4DA-57D4-460F-A8D3-658B9A6332AC}"/>
              </a:ext>
            </a:extLst>
          </p:cNvPr>
          <p:cNvSpPr txBox="1"/>
          <p:nvPr/>
        </p:nvSpPr>
        <p:spPr bwMode="gray">
          <a:xfrm>
            <a:off x="5272752" y="3625508"/>
            <a:ext cx="1126626" cy="3847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D0AD23"/>
                </a:solidFill>
              </a:rPr>
              <a:t>Release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D0AD23"/>
                </a:solidFill>
              </a:rPr>
              <a:t>(non persistent)</a:t>
            </a:r>
          </a:p>
        </p:txBody>
      </p:sp>
      <p:sp>
        <p:nvSpPr>
          <p:cNvPr id="107" name="Line 17">
            <a:extLst>
              <a:ext uri="{FF2B5EF4-FFF2-40B4-BE49-F238E27FC236}">
                <a16:creationId xmlns:a16="http://schemas.microsoft.com/office/drawing/2014/main" id="{3EC56711-0F75-4DD2-879B-178C82207DA8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123630" y="2705342"/>
            <a:ext cx="5094721" cy="29124"/>
          </a:xfrm>
          <a:prstGeom prst="lin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Textfeld 121">
            <a:extLst>
              <a:ext uri="{FF2B5EF4-FFF2-40B4-BE49-F238E27FC236}">
                <a16:creationId xmlns:a16="http://schemas.microsoft.com/office/drawing/2014/main" id="{CFBA7D4D-9450-497A-81D3-15CE8E4B379B}"/>
              </a:ext>
            </a:extLst>
          </p:cNvPr>
          <p:cNvSpPr txBox="1"/>
          <p:nvPr/>
        </p:nvSpPr>
        <p:spPr bwMode="gray">
          <a:xfrm>
            <a:off x="5101839" y="2541840"/>
            <a:ext cx="625231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50000"/>
                  </a:schemeClr>
                </a:solidFill>
              </a:rPr>
              <a:t>Master</a:t>
            </a:r>
          </a:p>
        </p:txBody>
      </p:sp>
      <p:sp>
        <p:nvSpPr>
          <p:cNvPr id="109" name="Freeform 22">
            <a:extLst>
              <a:ext uri="{FF2B5EF4-FFF2-40B4-BE49-F238E27FC236}">
                <a16:creationId xmlns:a16="http://schemas.microsoft.com/office/drawing/2014/main" id="{30FFA7CC-C0B5-46EC-8657-933280254002}"/>
              </a:ext>
            </a:extLst>
          </p:cNvPr>
          <p:cNvSpPr>
            <a:spLocks/>
          </p:cNvSpPr>
          <p:nvPr/>
        </p:nvSpPr>
        <p:spPr bwMode="gray">
          <a:xfrm flipH="1">
            <a:off x="7425010" y="4215547"/>
            <a:ext cx="804590" cy="563269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Freeform 8">
            <a:extLst>
              <a:ext uri="{FF2B5EF4-FFF2-40B4-BE49-F238E27FC236}">
                <a16:creationId xmlns:a16="http://schemas.microsoft.com/office/drawing/2014/main" id="{107A613B-4053-4796-BF21-ACBEBCC3ED83}"/>
              </a:ext>
            </a:extLst>
          </p:cNvPr>
          <p:cNvSpPr>
            <a:spLocks/>
          </p:cNvSpPr>
          <p:nvPr/>
        </p:nvSpPr>
        <p:spPr bwMode="gray">
          <a:xfrm>
            <a:off x="7261582" y="4708585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grpSp>
        <p:nvGrpSpPr>
          <p:cNvPr id="111" name="Gruppieren 4">
            <a:extLst>
              <a:ext uri="{FF2B5EF4-FFF2-40B4-BE49-F238E27FC236}">
                <a16:creationId xmlns:a16="http://schemas.microsoft.com/office/drawing/2014/main" id="{C3945BA2-647D-4959-8FB1-E89B304DD016}"/>
              </a:ext>
            </a:extLst>
          </p:cNvPr>
          <p:cNvGrpSpPr/>
          <p:nvPr/>
        </p:nvGrpSpPr>
        <p:grpSpPr>
          <a:xfrm>
            <a:off x="6561424" y="4104266"/>
            <a:ext cx="297519" cy="268287"/>
            <a:chOff x="11530982" y="2762250"/>
            <a:chExt cx="413368" cy="268287"/>
          </a:xfrm>
        </p:grpSpPr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4009E2DF-C984-4938-BBE8-BA290A3E0498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113" name="Gruppieren 113">
              <a:extLst>
                <a:ext uri="{FF2B5EF4-FFF2-40B4-BE49-F238E27FC236}">
                  <a16:creationId xmlns:a16="http://schemas.microsoft.com/office/drawing/2014/main" id="{27087868-A468-42FF-A090-C492E17D6C30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114" name="Freeform 6">
                <a:extLst>
                  <a:ext uri="{FF2B5EF4-FFF2-40B4-BE49-F238E27FC236}">
                    <a16:creationId xmlns:a16="http://schemas.microsoft.com/office/drawing/2014/main" id="{D6B16DC0-F354-4C66-94FC-C82A34EB8D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115" name="Oval 7">
                <a:extLst>
                  <a:ext uri="{FF2B5EF4-FFF2-40B4-BE49-F238E27FC236}">
                    <a16:creationId xmlns:a16="http://schemas.microsoft.com/office/drawing/2014/main" id="{0ABAE2C4-21D7-4A59-B6A3-D882D27689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117" name="Freeform 8">
            <a:extLst>
              <a:ext uri="{FF2B5EF4-FFF2-40B4-BE49-F238E27FC236}">
                <a16:creationId xmlns:a16="http://schemas.microsoft.com/office/drawing/2014/main" id="{857B8669-04B0-4F95-8CA2-33590C806FDD}"/>
              </a:ext>
            </a:extLst>
          </p:cNvPr>
          <p:cNvSpPr>
            <a:spLocks/>
          </p:cNvSpPr>
          <p:nvPr/>
        </p:nvSpPr>
        <p:spPr bwMode="gray">
          <a:xfrm>
            <a:off x="7234639" y="4159033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8C237AD-9755-4681-89C1-7D38D5B19A00}"/>
              </a:ext>
            </a:extLst>
          </p:cNvPr>
          <p:cNvSpPr txBox="1"/>
          <p:nvPr/>
        </p:nvSpPr>
        <p:spPr>
          <a:xfrm>
            <a:off x="5807119" y="2869112"/>
            <a:ext cx="35272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P1/P2 incident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315E0C-BA07-43A0-A120-3361F4EDE3F1}"/>
              </a:ext>
            </a:extLst>
          </p:cNvPr>
          <p:cNvSpPr txBox="1"/>
          <p:nvPr/>
        </p:nvSpPr>
        <p:spPr>
          <a:xfrm>
            <a:off x="6397799" y="4375621"/>
            <a:ext cx="638759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Feature request</a:t>
            </a:r>
          </a:p>
        </p:txBody>
      </p:sp>
      <p:sp>
        <p:nvSpPr>
          <p:cNvPr id="123" name="Textfeld 121">
            <a:extLst>
              <a:ext uri="{FF2B5EF4-FFF2-40B4-BE49-F238E27FC236}">
                <a16:creationId xmlns:a16="http://schemas.microsoft.com/office/drawing/2014/main" id="{F364563B-AE6F-46D1-B7F1-CB0A25AAB35D}"/>
              </a:ext>
            </a:extLst>
          </p:cNvPr>
          <p:cNvSpPr txBox="1"/>
          <p:nvPr/>
        </p:nvSpPr>
        <p:spPr bwMode="gray">
          <a:xfrm>
            <a:off x="5244349" y="3038590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50E16"/>
                </a:solidFill>
              </a:rPr>
              <a:t>Hotfix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50E16"/>
                </a:solidFill>
              </a:rPr>
              <a:t>(Non-persistent)</a:t>
            </a:r>
          </a:p>
        </p:txBody>
      </p:sp>
      <p:sp>
        <p:nvSpPr>
          <p:cNvPr id="124" name="Freeform 22">
            <a:extLst>
              <a:ext uri="{FF2B5EF4-FFF2-40B4-BE49-F238E27FC236}">
                <a16:creationId xmlns:a16="http://schemas.microsoft.com/office/drawing/2014/main" id="{877CBDA6-F3AB-466F-8601-4E155BF69973}"/>
              </a:ext>
            </a:extLst>
          </p:cNvPr>
          <p:cNvSpPr>
            <a:spLocks/>
          </p:cNvSpPr>
          <p:nvPr/>
        </p:nvSpPr>
        <p:spPr bwMode="gray">
          <a:xfrm>
            <a:off x="6016530" y="2710097"/>
            <a:ext cx="842792" cy="50104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5" name="Freeform 22">
            <a:extLst>
              <a:ext uri="{FF2B5EF4-FFF2-40B4-BE49-F238E27FC236}">
                <a16:creationId xmlns:a16="http://schemas.microsoft.com/office/drawing/2014/main" id="{EC73BBD3-B8F3-4EE3-B04E-DFB8C02CF3A1}"/>
              </a:ext>
            </a:extLst>
          </p:cNvPr>
          <p:cNvSpPr>
            <a:spLocks/>
          </p:cNvSpPr>
          <p:nvPr/>
        </p:nvSpPr>
        <p:spPr bwMode="gray">
          <a:xfrm flipH="1">
            <a:off x="6426431" y="2699256"/>
            <a:ext cx="804590" cy="51292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6" name="Gruppieren 4">
            <a:extLst>
              <a:ext uri="{FF2B5EF4-FFF2-40B4-BE49-F238E27FC236}">
                <a16:creationId xmlns:a16="http://schemas.microsoft.com/office/drawing/2014/main" id="{803A207F-048B-4C5E-8EE4-9F544FDEF400}"/>
              </a:ext>
            </a:extLst>
          </p:cNvPr>
          <p:cNvGrpSpPr/>
          <p:nvPr/>
        </p:nvGrpSpPr>
        <p:grpSpPr>
          <a:xfrm>
            <a:off x="5836065" y="2596400"/>
            <a:ext cx="297519" cy="268287"/>
            <a:chOff x="11530982" y="2762250"/>
            <a:chExt cx="413368" cy="268287"/>
          </a:xfrm>
        </p:grpSpPr>
        <p:sp>
          <p:nvSpPr>
            <p:cNvPr id="127" name="Freeform 15">
              <a:extLst>
                <a:ext uri="{FF2B5EF4-FFF2-40B4-BE49-F238E27FC236}">
                  <a16:creationId xmlns:a16="http://schemas.microsoft.com/office/drawing/2014/main" id="{A224B624-3AAA-4A54-BFFB-14C9929075E2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128" name="Gruppieren 113">
              <a:extLst>
                <a:ext uri="{FF2B5EF4-FFF2-40B4-BE49-F238E27FC236}">
                  <a16:creationId xmlns:a16="http://schemas.microsoft.com/office/drawing/2014/main" id="{D3C8C641-9F09-4164-8E5B-C90E3E03486B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F14666B0-336D-438D-8832-66B4325CA8A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130" name="Oval 7">
                <a:extLst>
                  <a:ext uri="{FF2B5EF4-FFF2-40B4-BE49-F238E27FC236}">
                    <a16:creationId xmlns:a16="http://schemas.microsoft.com/office/drawing/2014/main" id="{322A271F-09EE-4683-9A51-1A8CBD35D0A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131" name="Freeform 8">
            <a:extLst>
              <a:ext uri="{FF2B5EF4-FFF2-40B4-BE49-F238E27FC236}">
                <a16:creationId xmlns:a16="http://schemas.microsoft.com/office/drawing/2014/main" id="{930E6AF6-95A5-47F1-ADB5-7AE12356B29D}"/>
              </a:ext>
            </a:extLst>
          </p:cNvPr>
          <p:cNvSpPr>
            <a:spLocks/>
          </p:cNvSpPr>
          <p:nvPr/>
        </p:nvSpPr>
        <p:spPr bwMode="gray">
          <a:xfrm>
            <a:off x="8080244" y="4166091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35" name="Freeform 22">
            <a:extLst>
              <a:ext uri="{FF2B5EF4-FFF2-40B4-BE49-F238E27FC236}">
                <a16:creationId xmlns:a16="http://schemas.microsoft.com/office/drawing/2014/main" id="{BA635755-69C5-4DE7-9763-E325ADE3814E}"/>
              </a:ext>
            </a:extLst>
          </p:cNvPr>
          <p:cNvSpPr>
            <a:spLocks/>
          </p:cNvSpPr>
          <p:nvPr/>
        </p:nvSpPr>
        <p:spPr bwMode="gray">
          <a:xfrm flipH="1">
            <a:off x="9244369" y="2682671"/>
            <a:ext cx="516076" cy="102520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" name="Freeform 8">
            <a:extLst>
              <a:ext uri="{FF2B5EF4-FFF2-40B4-BE49-F238E27FC236}">
                <a16:creationId xmlns:a16="http://schemas.microsoft.com/office/drawing/2014/main" id="{9C74C165-D29A-4A2B-8AC2-550B5B379F8B}"/>
              </a:ext>
            </a:extLst>
          </p:cNvPr>
          <p:cNvSpPr>
            <a:spLocks/>
          </p:cNvSpPr>
          <p:nvPr/>
        </p:nvSpPr>
        <p:spPr bwMode="gray">
          <a:xfrm>
            <a:off x="9682064" y="2627592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39" name="Freeform 8">
            <a:extLst>
              <a:ext uri="{FF2B5EF4-FFF2-40B4-BE49-F238E27FC236}">
                <a16:creationId xmlns:a16="http://schemas.microsoft.com/office/drawing/2014/main" id="{AFDE2494-5775-4D5D-874F-718DD17D072B}"/>
              </a:ext>
            </a:extLst>
          </p:cNvPr>
          <p:cNvSpPr>
            <a:spLocks/>
          </p:cNvSpPr>
          <p:nvPr/>
        </p:nvSpPr>
        <p:spPr bwMode="gray">
          <a:xfrm>
            <a:off x="6549699" y="3152507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40" name="Freeform 8">
            <a:extLst>
              <a:ext uri="{FF2B5EF4-FFF2-40B4-BE49-F238E27FC236}">
                <a16:creationId xmlns:a16="http://schemas.microsoft.com/office/drawing/2014/main" id="{58F60711-05B5-4492-A663-2E21FE4AD8C7}"/>
              </a:ext>
            </a:extLst>
          </p:cNvPr>
          <p:cNvSpPr>
            <a:spLocks/>
          </p:cNvSpPr>
          <p:nvPr/>
        </p:nvSpPr>
        <p:spPr bwMode="gray">
          <a:xfrm>
            <a:off x="6824262" y="3152507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41" name="Freeform 8">
            <a:extLst>
              <a:ext uri="{FF2B5EF4-FFF2-40B4-BE49-F238E27FC236}">
                <a16:creationId xmlns:a16="http://schemas.microsoft.com/office/drawing/2014/main" id="{96B32D80-C69D-44AF-9A2A-F0009EED682E}"/>
              </a:ext>
            </a:extLst>
          </p:cNvPr>
          <p:cNvSpPr>
            <a:spLocks/>
          </p:cNvSpPr>
          <p:nvPr/>
        </p:nvSpPr>
        <p:spPr bwMode="gray">
          <a:xfrm>
            <a:off x="7474228" y="4710643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B3621DC-004C-4794-94F9-95C4FB2F9DC7}"/>
              </a:ext>
            </a:extLst>
          </p:cNvPr>
          <p:cNvSpPr/>
          <p:nvPr/>
        </p:nvSpPr>
        <p:spPr>
          <a:xfrm>
            <a:off x="10218352" y="4102254"/>
            <a:ext cx="754448" cy="254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Rundeck</a:t>
            </a:r>
            <a:r>
              <a:rPr lang="en-US" sz="800" dirty="0"/>
              <a:t> (dt)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F42CD32-A92D-4F61-9BBF-0579C7C9DA74}"/>
              </a:ext>
            </a:extLst>
          </p:cNvPr>
          <p:cNvSpPr/>
          <p:nvPr/>
        </p:nvSpPr>
        <p:spPr>
          <a:xfrm>
            <a:off x="10222113" y="2595386"/>
            <a:ext cx="750687" cy="2546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Rundeck</a:t>
            </a:r>
            <a:r>
              <a:rPr lang="en-US" sz="800" dirty="0"/>
              <a:t> (</a:t>
            </a:r>
            <a:r>
              <a:rPr lang="en-US" sz="800" dirty="0" err="1"/>
              <a:t>prd</a:t>
            </a:r>
            <a:r>
              <a:rPr lang="en-US" sz="800" dirty="0"/>
              <a:t>)</a:t>
            </a:r>
          </a:p>
        </p:txBody>
      </p:sp>
      <p:grpSp>
        <p:nvGrpSpPr>
          <p:cNvPr id="144" name="Gruppieren 16">
            <a:extLst>
              <a:ext uri="{FF2B5EF4-FFF2-40B4-BE49-F238E27FC236}">
                <a16:creationId xmlns:a16="http://schemas.microsoft.com/office/drawing/2014/main" id="{AB072EF9-1BC7-433F-B6E0-5D24B3DD1F55}"/>
              </a:ext>
            </a:extLst>
          </p:cNvPr>
          <p:cNvGrpSpPr/>
          <p:nvPr/>
        </p:nvGrpSpPr>
        <p:grpSpPr bwMode="gray">
          <a:xfrm>
            <a:off x="7785383" y="4267187"/>
            <a:ext cx="191330" cy="247259"/>
            <a:chOff x="9233637" y="3392838"/>
            <a:chExt cx="486305" cy="568843"/>
          </a:xfrm>
          <a:solidFill>
            <a:schemeClr val="accent1"/>
          </a:solidFill>
        </p:grpSpPr>
        <p:sp>
          <p:nvSpPr>
            <p:cNvPr id="145" name="Freeform 1462">
              <a:extLst>
                <a:ext uri="{FF2B5EF4-FFF2-40B4-BE49-F238E27FC236}">
                  <a16:creationId xmlns:a16="http://schemas.microsoft.com/office/drawing/2014/main" id="{BB70E59B-254E-4158-8214-F8E716508E4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33637" y="3392838"/>
              <a:ext cx="486305" cy="568843"/>
            </a:xfrm>
            <a:custGeom>
              <a:avLst/>
              <a:gdLst>
                <a:gd name="T0" fmla="*/ 306 w 306"/>
                <a:gd name="T1" fmla="*/ 357 h 357"/>
                <a:gd name="T2" fmla="*/ 0 w 306"/>
                <a:gd name="T3" fmla="*/ 357 h 357"/>
                <a:gd name="T4" fmla="*/ 0 w 306"/>
                <a:gd name="T5" fmla="*/ 28 h 357"/>
                <a:gd name="T6" fmla="*/ 5 w 306"/>
                <a:gd name="T7" fmla="*/ 28 h 357"/>
                <a:gd name="T8" fmla="*/ 49 w 306"/>
                <a:gd name="T9" fmla="*/ 28 h 357"/>
                <a:gd name="T10" fmla="*/ 74 w 306"/>
                <a:gd name="T11" fmla="*/ 18 h 357"/>
                <a:gd name="T12" fmla="*/ 88 w 306"/>
                <a:gd name="T13" fmla="*/ 3 h 357"/>
                <a:gd name="T14" fmla="*/ 94 w 306"/>
                <a:gd name="T15" fmla="*/ 1 h 357"/>
                <a:gd name="T16" fmla="*/ 211 w 306"/>
                <a:gd name="T17" fmla="*/ 1 h 357"/>
                <a:gd name="T18" fmla="*/ 217 w 306"/>
                <a:gd name="T19" fmla="*/ 3 h 357"/>
                <a:gd name="T20" fmla="*/ 232 w 306"/>
                <a:gd name="T21" fmla="*/ 18 h 357"/>
                <a:gd name="T22" fmla="*/ 257 w 306"/>
                <a:gd name="T23" fmla="*/ 28 h 357"/>
                <a:gd name="T24" fmla="*/ 301 w 306"/>
                <a:gd name="T25" fmla="*/ 28 h 357"/>
                <a:gd name="T26" fmla="*/ 306 w 306"/>
                <a:gd name="T27" fmla="*/ 28 h 357"/>
                <a:gd name="T28" fmla="*/ 306 w 306"/>
                <a:gd name="T29" fmla="*/ 357 h 357"/>
                <a:gd name="T30" fmla="*/ 270 w 306"/>
                <a:gd name="T31" fmla="*/ 322 h 357"/>
                <a:gd name="T32" fmla="*/ 270 w 306"/>
                <a:gd name="T33" fmla="*/ 62 h 357"/>
                <a:gd name="T34" fmla="*/ 221 w 306"/>
                <a:gd name="T35" fmla="*/ 63 h 357"/>
                <a:gd name="T36" fmla="*/ 217 w 306"/>
                <a:gd name="T37" fmla="*/ 65 h 357"/>
                <a:gd name="T38" fmla="*/ 200 w 306"/>
                <a:gd name="T39" fmla="*/ 81 h 357"/>
                <a:gd name="T40" fmla="*/ 194 w 306"/>
                <a:gd name="T41" fmla="*/ 84 h 357"/>
                <a:gd name="T42" fmla="*/ 113 w 306"/>
                <a:gd name="T43" fmla="*/ 84 h 357"/>
                <a:gd name="T44" fmla="*/ 107 w 306"/>
                <a:gd name="T45" fmla="*/ 82 h 357"/>
                <a:gd name="T46" fmla="*/ 91 w 306"/>
                <a:gd name="T47" fmla="*/ 65 h 357"/>
                <a:gd name="T48" fmla="*/ 84 w 306"/>
                <a:gd name="T49" fmla="*/ 63 h 357"/>
                <a:gd name="T50" fmla="*/ 39 w 306"/>
                <a:gd name="T51" fmla="*/ 62 h 357"/>
                <a:gd name="T52" fmla="*/ 34 w 306"/>
                <a:gd name="T53" fmla="*/ 63 h 357"/>
                <a:gd name="T54" fmla="*/ 34 w 306"/>
                <a:gd name="T55" fmla="*/ 322 h 357"/>
                <a:gd name="T56" fmla="*/ 270 w 306"/>
                <a:gd name="T57" fmla="*/ 32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57">
                  <a:moveTo>
                    <a:pt x="306" y="357"/>
                  </a:moveTo>
                  <a:cubicBezTo>
                    <a:pt x="204" y="357"/>
                    <a:pt x="102" y="357"/>
                    <a:pt x="0" y="357"/>
                  </a:cubicBezTo>
                  <a:cubicBezTo>
                    <a:pt x="0" y="248"/>
                    <a:pt x="0" y="138"/>
                    <a:pt x="0" y="28"/>
                  </a:cubicBezTo>
                  <a:cubicBezTo>
                    <a:pt x="2" y="28"/>
                    <a:pt x="4" y="28"/>
                    <a:pt x="5" y="28"/>
                  </a:cubicBezTo>
                  <a:cubicBezTo>
                    <a:pt x="20" y="28"/>
                    <a:pt x="34" y="28"/>
                    <a:pt x="49" y="28"/>
                  </a:cubicBezTo>
                  <a:cubicBezTo>
                    <a:pt x="59" y="28"/>
                    <a:pt x="67" y="25"/>
                    <a:pt x="74" y="18"/>
                  </a:cubicBezTo>
                  <a:cubicBezTo>
                    <a:pt x="78" y="13"/>
                    <a:pt x="83" y="8"/>
                    <a:pt x="88" y="3"/>
                  </a:cubicBezTo>
                  <a:cubicBezTo>
                    <a:pt x="90" y="2"/>
                    <a:pt x="92" y="1"/>
                    <a:pt x="94" y="1"/>
                  </a:cubicBezTo>
                  <a:cubicBezTo>
                    <a:pt x="133" y="0"/>
                    <a:pt x="172" y="0"/>
                    <a:pt x="211" y="1"/>
                  </a:cubicBezTo>
                  <a:cubicBezTo>
                    <a:pt x="213" y="1"/>
                    <a:pt x="216" y="2"/>
                    <a:pt x="217" y="3"/>
                  </a:cubicBezTo>
                  <a:cubicBezTo>
                    <a:pt x="222" y="8"/>
                    <a:pt x="227" y="13"/>
                    <a:pt x="232" y="18"/>
                  </a:cubicBezTo>
                  <a:cubicBezTo>
                    <a:pt x="239" y="25"/>
                    <a:pt x="247" y="28"/>
                    <a:pt x="257" y="28"/>
                  </a:cubicBezTo>
                  <a:cubicBezTo>
                    <a:pt x="271" y="28"/>
                    <a:pt x="286" y="28"/>
                    <a:pt x="301" y="28"/>
                  </a:cubicBezTo>
                  <a:cubicBezTo>
                    <a:pt x="302" y="28"/>
                    <a:pt x="304" y="28"/>
                    <a:pt x="306" y="28"/>
                  </a:cubicBezTo>
                  <a:cubicBezTo>
                    <a:pt x="306" y="138"/>
                    <a:pt x="306" y="247"/>
                    <a:pt x="306" y="357"/>
                  </a:cubicBezTo>
                  <a:close/>
                  <a:moveTo>
                    <a:pt x="270" y="322"/>
                  </a:moveTo>
                  <a:cubicBezTo>
                    <a:pt x="270" y="235"/>
                    <a:pt x="270" y="149"/>
                    <a:pt x="270" y="62"/>
                  </a:cubicBezTo>
                  <a:cubicBezTo>
                    <a:pt x="254" y="62"/>
                    <a:pt x="238" y="62"/>
                    <a:pt x="221" y="63"/>
                  </a:cubicBezTo>
                  <a:cubicBezTo>
                    <a:pt x="220" y="63"/>
                    <a:pt x="218" y="64"/>
                    <a:pt x="217" y="65"/>
                  </a:cubicBezTo>
                  <a:cubicBezTo>
                    <a:pt x="211" y="70"/>
                    <a:pt x="206" y="76"/>
                    <a:pt x="200" y="81"/>
                  </a:cubicBezTo>
                  <a:cubicBezTo>
                    <a:pt x="198" y="83"/>
                    <a:pt x="196" y="84"/>
                    <a:pt x="194" y="84"/>
                  </a:cubicBezTo>
                  <a:cubicBezTo>
                    <a:pt x="167" y="84"/>
                    <a:pt x="140" y="84"/>
                    <a:pt x="113" y="84"/>
                  </a:cubicBezTo>
                  <a:cubicBezTo>
                    <a:pt x="111" y="84"/>
                    <a:pt x="109" y="83"/>
                    <a:pt x="107" y="82"/>
                  </a:cubicBezTo>
                  <a:cubicBezTo>
                    <a:pt x="102" y="76"/>
                    <a:pt x="97" y="71"/>
                    <a:pt x="91" y="65"/>
                  </a:cubicBezTo>
                  <a:cubicBezTo>
                    <a:pt x="89" y="64"/>
                    <a:pt x="87" y="63"/>
                    <a:pt x="84" y="63"/>
                  </a:cubicBezTo>
                  <a:cubicBezTo>
                    <a:pt x="69" y="62"/>
                    <a:pt x="54" y="62"/>
                    <a:pt x="39" y="62"/>
                  </a:cubicBezTo>
                  <a:cubicBezTo>
                    <a:pt x="37" y="62"/>
                    <a:pt x="36" y="63"/>
                    <a:pt x="34" y="63"/>
                  </a:cubicBezTo>
                  <a:cubicBezTo>
                    <a:pt x="34" y="149"/>
                    <a:pt x="34" y="236"/>
                    <a:pt x="34" y="322"/>
                  </a:cubicBezTo>
                  <a:cubicBezTo>
                    <a:pt x="113" y="322"/>
                    <a:pt x="191" y="322"/>
                    <a:pt x="270" y="3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6" name="Freeform 1464">
              <a:extLst>
                <a:ext uri="{FF2B5EF4-FFF2-40B4-BE49-F238E27FC236}">
                  <a16:creationId xmlns:a16="http://schemas.microsoft.com/office/drawing/2014/main" id="{603F73B7-DFFB-43BB-898A-E9A389690B20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0" y="3577989"/>
              <a:ext cx="145000" cy="122691"/>
            </a:xfrm>
            <a:custGeom>
              <a:avLst/>
              <a:gdLst>
                <a:gd name="T0" fmla="*/ 0 w 91"/>
                <a:gd name="T1" fmla="*/ 39 h 78"/>
                <a:gd name="T2" fmla="*/ 6 w 91"/>
                <a:gd name="T3" fmla="*/ 34 h 78"/>
                <a:gd name="T4" fmla="*/ 10 w 91"/>
                <a:gd name="T5" fmla="*/ 34 h 78"/>
                <a:gd name="T6" fmla="*/ 33 w 91"/>
                <a:gd name="T7" fmla="*/ 47 h 78"/>
                <a:gd name="T8" fmla="*/ 88 w 91"/>
                <a:gd name="T9" fmla="*/ 0 h 78"/>
                <a:gd name="T10" fmla="*/ 87 w 91"/>
                <a:gd name="T11" fmla="*/ 9 h 78"/>
                <a:gd name="T12" fmla="*/ 43 w 91"/>
                <a:gd name="T13" fmla="*/ 66 h 78"/>
                <a:gd name="T14" fmla="*/ 37 w 91"/>
                <a:gd name="T15" fmla="*/ 77 h 78"/>
                <a:gd name="T16" fmla="*/ 36 w 91"/>
                <a:gd name="T17" fmla="*/ 78 h 78"/>
                <a:gd name="T18" fmla="*/ 0 w 91"/>
                <a:gd name="T1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0" y="39"/>
                  </a:moveTo>
                  <a:cubicBezTo>
                    <a:pt x="2" y="37"/>
                    <a:pt x="4" y="35"/>
                    <a:pt x="6" y="34"/>
                  </a:cubicBezTo>
                  <a:cubicBezTo>
                    <a:pt x="7" y="33"/>
                    <a:pt x="9" y="33"/>
                    <a:pt x="10" y="34"/>
                  </a:cubicBezTo>
                  <a:cubicBezTo>
                    <a:pt x="18" y="38"/>
                    <a:pt x="25" y="42"/>
                    <a:pt x="33" y="47"/>
                  </a:cubicBezTo>
                  <a:cubicBezTo>
                    <a:pt x="49" y="29"/>
                    <a:pt x="67" y="12"/>
                    <a:pt x="88" y="0"/>
                  </a:cubicBezTo>
                  <a:cubicBezTo>
                    <a:pt x="91" y="3"/>
                    <a:pt x="91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7" y="77"/>
                  </a:cubicBezTo>
                  <a:cubicBezTo>
                    <a:pt x="37" y="77"/>
                    <a:pt x="36" y="78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7" name="Freeform 1465">
              <a:extLst>
                <a:ext uri="{FF2B5EF4-FFF2-40B4-BE49-F238E27FC236}">
                  <a16:creationId xmlns:a16="http://schemas.microsoft.com/office/drawing/2014/main" id="{2EAF36B0-3571-4233-9857-1D416A271DE3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1" y="3725218"/>
              <a:ext cx="145000" cy="124922"/>
            </a:xfrm>
            <a:custGeom>
              <a:avLst/>
              <a:gdLst>
                <a:gd name="T0" fmla="*/ 88 w 91"/>
                <a:gd name="T1" fmla="*/ 0 h 78"/>
                <a:gd name="T2" fmla="*/ 87 w 91"/>
                <a:gd name="T3" fmla="*/ 9 h 78"/>
                <a:gd name="T4" fmla="*/ 43 w 91"/>
                <a:gd name="T5" fmla="*/ 66 h 78"/>
                <a:gd name="T6" fmla="*/ 36 w 91"/>
                <a:gd name="T7" fmla="*/ 78 h 78"/>
                <a:gd name="T8" fmla="*/ 0 w 91"/>
                <a:gd name="T9" fmla="*/ 39 h 78"/>
                <a:gd name="T10" fmla="*/ 5 w 91"/>
                <a:gd name="T11" fmla="*/ 34 h 78"/>
                <a:gd name="T12" fmla="*/ 10 w 91"/>
                <a:gd name="T13" fmla="*/ 33 h 78"/>
                <a:gd name="T14" fmla="*/ 28 w 91"/>
                <a:gd name="T15" fmla="*/ 44 h 78"/>
                <a:gd name="T16" fmla="*/ 33 w 91"/>
                <a:gd name="T17" fmla="*/ 47 h 78"/>
                <a:gd name="T18" fmla="*/ 88 w 91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88" y="0"/>
                  </a:moveTo>
                  <a:cubicBezTo>
                    <a:pt x="91" y="3"/>
                    <a:pt x="90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ubicBezTo>
                    <a:pt x="2" y="38"/>
                    <a:pt x="3" y="36"/>
                    <a:pt x="5" y="34"/>
                  </a:cubicBezTo>
                  <a:cubicBezTo>
                    <a:pt x="6" y="32"/>
                    <a:pt x="8" y="32"/>
                    <a:pt x="10" y="33"/>
                  </a:cubicBezTo>
                  <a:cubicBezTo>
                    <a:pt x="16" y="37"/>
                    <a:pt x="22" y="41"/>
                    <a:pt x="28" y="44"/>
                  </a:cubicBezTo>
                  <a:cubicBezTo>
                    <a:pt x="30" y="45"/>
                    <a:pt x="31" y="46"/>
                    <a:pt x="33" y="47"/>
                  </a:cubicBezTo>
                  <a:cubicBezTo>
                    <a:pt x="49" y="28"/>
                    <a:pt x="67" y="12"/>
                    <a:pt x="8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8" name="Freeform 1466">
              <a:extLst>
                <a:ext uri="{FF2B5EF4-FFF2-40B4-BE49-F238E27FC236}">
                  <a16:creationId xmlns:a16="http://schemas.microsoft.com/office/drawing/2014/main" id="{F4F4B4EB-097D-497E-BA69-6FC4E5109E1C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71" y="3600295"/>
              <a:ext cx="95923" cy="26769"/>
            </a:xfrm>
            <a:custGeom>
              <a:avLst/>
              <a:gdLst>
                <a:gd name="T0" fmla="*/ 0 w 61"/>
                <a:gd name="T1" fmla="*/ 17 h 17"/>
                <a:gd name="T2" fmla="*/ 0 w 61"/>
                <a:gd name="T3" fmla="*/ 0 h 17"/>
                <a:gd name="T4" fmla="*/ 61 w 61"/>
                <a:gd name="T5" fmla="*/ 0 h 17"/>
                <a:gd name="T6" fmla="*/ 61 w 61"/>
                <a:gd name="T7" fmla="*/ 17 h 17"/>
                <a:gd name="T8" fmla="*/ 0 w 6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9" name="Freeform 1467">
              <a:extLst>
                <a:ext uri="{FF2B5EF4-FFF2-40B4-BE49-F238E27FC236}">
                  <a16:creationId xmlns:a16="http://schemas.microsoft.com/office/drawing/2014/main" id="{F5E2C777-EA12-4191-B34C-3F5E055D5166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401" y="3653832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5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0" name="Freeform 1468">
              <a:extLst>
                <a:ext uri="{FF2B5EF4-FFF2-40B4-BE49-F238E27FC236}">
                  <a16:creationId xmlns:a16="http://schemas.microsoft.com/office/drawing/2014/main" id="{D3F91F66-EB2C-440C-B330-E6CD076A431D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65" y="3760908"/>
              <a:ext cx="95923" cy="28999"/>
            </a:xfrm>
            <a:custGeom>
              <a:avLst/>
              <a:gdLst>
                <a:gd name="T0" fmla="*/ 0 w 61"/>
                <a:gd name="T1" fmla="*/ 0 h 17"/>
                <a:gd name="T2" fmla="*/ 61 w 61"/>
                <a:gd name="T3" fmla="*/ 0 h 17"/>
                <a:gd name="T4" fmla="*/ 61 w 61"/>
                <a:gd name="T5" fmla="*/ 17 h 17"/>
                <a:gd name="T6" fmla="*/ 0 w 61"/>
                <a:gd name="T7" fmla="*/ 17 h 17"/>
                <a:gd name="T8" fmla="*/ 0 w 6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0"/>
                  </a:moveTo>
                  <a:cubicBezTo>
                    <a:pt x="21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1" name="Freeform 1469">
              <a:extLst>
                <a:ext uri="{FF2B5EF4-FFF2-40B4-BE49-F238E27FC236}">
                  <a16:creationId xmlns:a16="http://schemas.microsoft.com/office/drawing/2014/main" id="{B34C835F-4AA2-4848-9E25-A683643879F4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389" y="3814438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6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52" name="METRO ICON - certificate">
            <a:extLst>
              <a:ext uri="{FF2B5EF4-FFF2-40B4-BE49-F238E27FC236}">
                <a16:creationId xmlns:a16="http://schemas.microsoft.com/office/drawing/2014/main" id="{10471D4C-8085-48B7-B21D-270A96803FE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36323" y="3735233"/>
            <a:ext cx="239700" cy="199575"/>
            <a:chOff x="7137089" y="5334676"/>
            <a:chExt cx="506381" cy="421613"/>
          </a:xfrm>
          <a:solidFill>
            <a:schemeClr val="accent1"/>
          </a:solidFill>
        </p:grpSpPr>
        <p:sp>
          <p:nvSpPr>
            <p:cNvPr id="153" name="Freeform 42">
              <a:extLst>
                <a:ext uri="{FF2B5EF4-FFF2-40B4-BE49-F238E27FC236}">
                  <a16:creationId xmlns:a16="http://schemas.microsoft.com/office/drawing/2014/main" id="{A21CE13F-6B7D-40F3-9D63-EE15A018F672}"/>
                </a:ext>
              </a:extLst>
            </p:cNvPr>
            <p:cNvSpPr>
              <a:spLocks/>
            </p:cNvSpPr>
            <p:nvPr/>
          </p:nvSpPr>
          <p:spPr bwMode="gray">
            <a:xfrm>
              <a:off x="7137089" y="5334676"/>
              <a:ext cx="506381" cy="356920"/>
            </a:xfrm>
            <a:custGeom>
              <a:avLst/>
              <a:gdLst>
                <a:gd name="T0" fmla="*/ 318 w 318"/>
                <a:gd name="T1" fmla="*/ 0 h 225"/>
                <a:gd name="T2" fmla="*/ 318 w 318"/>
                <a:gd name="T3" fmla="*/ 225 h 225"/>
                <a:gd name="T4" fmla="*/ 265 w 318"/>
                <a:gd name="T5" fmla="*/ 225 h 225"/>
                <a:gd name="T6" fmla="*/ 265 w 318"/>
                <a:gd name="T7" fmla="*/ 199 h 225"/>
                <a:gd name="T8" fmla="*/ 291 w 318"/>
                <a:gd name="T9" fmla="*/ 199 h 225"/>
                <a:gd name="T10" fmla="*/ 291 w 318"/>
                <a:gd name="T11" fmla="*/ 27 h 225"/>
                <a:gd name="T12" fmla="*/ 27 w 318"/>
                <a:gd name="T13" fmla="*/ 27 h 225"/>
                <a:gd name="T14" fmla="*/ 27 w 318"/>
                <a:gd name="T15" fmla="*/ 199 h 225"/>
                <a:gd name="T16" fmla="*/ 145 w 318"/>
                <a:gd name="T17" fmla="*/ 199 h 225"/>
                <a:gd name="T18" fmla="*/ 145 w 318"/>
                <a:gd name="T19" fmla="*/ 225 h 225"/>
                <a:gd name="T20" fmla="*/ 0 w 318"/>
                <a:gd name="T21" fmla="*/ 225 h 225"/>
                <a:gd name="T22" fmla="*/ 0 w 318"/>
                <a:gd name="T23" fmla="*/ 0 h 225"/>
                <a:gd name="T24" fmla="*/ 318 w 318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5">
                  <a:moveTo>
                    <a:pt x="318" y="0"/>
                  </a:moveTo>
                  <a:cubicBezTo>
                    <a:pt x="318" y="75"/>
                    <a:pt x="318" y="150"/>
                    <a:pt x="318" y="225"/>
                  </a:cubicBezTo>
                  <a:cubicBezTo>
                    <a:pt x="300" y="225"/>
                    <a:pt x="283" y="225"/>
                    <a:pt x="265" y="225"/>
                  </a:cubicBezTo>
                  <a:cubicBezTo>
                    <a:pt x="265" y="217"/>
                    <a:pt x="265" y="208"/>
                    <a:pt x="265" y="199"/>
                  </a:cubicBezTo>
                  <a:cubicBezTo>
                    <a:pt x="274" y="199"/>
                    <a:pt x="282" y="199"/>
                    <a:pt x="291" y="199"/>
                  </a:cubicBezTo>
                  <a:cubicBezTo>
                    <a:pt x="291" y="142"/>
                    <a:pt x="291" y="85"/>
                    <a:pt x="291" y="27"/>
                  </a:cubicBezTo>
                  <a:cubicBezTo>
                    <a:pt x="203" y="27"/>
                    <a:pt x="115" y="27"/>
                    <a:pt x="27" y="27"/>
                  </a:cubicBezTo>
                  <a:cubicBezTo>
                    <a:pt x="27" y="84"/>
                    <a:pt x="27" y="141"/>
                    <a:pt x="27" y="199"/>
                  </a:cubicBezTo>
                  <a:cubicBezTo>
                    <a:pt x="66" y="199"/>
                    <a:pt x="106" y="199"/>
                    <a:pt x="145" y="199"/>
                  </a:cubicBezTo>
                  <a:cubicBezTo>
                    <a:pt x="145" y="208"/>
                    <a:pt x="145" y="216"/>
                    <a:pt x="145" y="225"/>
                  </a:cubicBezTo>
                  <a:cubicBezTo>
                    <a:pt x="97" y="225"/>
                    <a:pt x="48" y="225"/>
                    <a:pt x="0" y="225"/>
                  </a:cubicBezTo>
                  <a:cubicBezTo>
                    <a:pt x="0" y="150"/>
                    <a:pt x="0" y="75"/>
                    <a:pt x="0" y="0"/>
                  </a:cubicBezTo>
                  <a:cubicBezTo>
                    <a:pt x="106" y="0"/>
                    <a:pt x="212" y="0"/>
                    <a:pt x="3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42">
              <a:extLst>
                <a:ext uri="{FF2B5EF4-FFF2-40B4-BE49-F238E27FC236}">
                  <a16:creationId xmlns:a16="http://schemas.microsoft.com/office/drawing/2014/main" id="{2C13E55A-04DA-4B70-A961-D3257681D6D8}"/>
                </a:ext>
              </a:extLst>
            </p:cNvPr>
            <p:cNvSpPr>
              <a:spLocks/>
            </p:cNvSpPr>
            <p:nvPr/>
          </p:nvSpPr>
          <p:spPr bwMode="gray">
            <a:xfrm>
              <a:off x="7411473" y="5609059"/>
              <a:ext cx="104846" cy="147230"/>
            </a:xfrm>
            <a:custGeom>
              <a:avLst/>
              <a:gdLst>
                <a:gd name="T0" fmla="*/ 0 w 66"/>
                <a:gd name="T1" fmla="*/ 1 h 93"/>
                <a:gd name="T2" fmla="*/ 15 w 66"/>
                <a:gd name="T3" fmla="*/ 1 h 93"/>
                <a:gd name="T4" fmla="*/ 19 w 66"/>
                <a:gd name="T5" fmla="*/ 3 h 93"/>
                <a:gd name="T6" fmla="*/ 48 w 66"/>
                <a:gd name="T7" fmla="*/ 2 h 93"/>
                <a:gd name="T8" fmla="*/ 51 w 66"/>
                <a:gd name="T9" fmla="*/ 1 h 93"/>
                <a:gd name="T10" fmla="*/ 66 w 66"/>
                <a:gd name="T11" fmla="*/ 1 h 93"/>
                <a:gd name="T12" fmla="*/ 66 w 66"/>
                <a:gd name="T13" fmla="*/ 93 h 93"/>
                <a:gd name="T14" fmla="*/ 46 w 66"/>
                <a:gd name="T15" fmla="*/ 81 h 93"/>
                <a:gd name="T16" fmla="*/ 33 w 66"/>
                <a:gd name="T17" fmla="*/ 74 h 93"/>
                <a:gd name="T18" fmla="*/ 21 w 66"/>
                <a:gd name="T19" fmla="*/ 81 h 93"/>
                <a:gd name="T20" fmla="*/ 0 w 66"/>
                <a:gd name="T21" fmla="*/ 93 h 93"/>
                <a:gd name="T22" fmla="*/ 0 w 66"/>
                <a:gd name="T2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3">
                  <a:moveTo>
                    <a:pt x="0" y="1"/>
                  </a:moveTo>
                  <a:cubicBezTo>
                    <a:pt x="6" y="1"/>
                    <a:pt x="10" y="0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9" y="9"/>
                    <a:pt x="39" y="9"/>
                    <a:pt x="48" y="2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6" y="1"/>
                    <a:pt x="61" y="1"/>
                    <a:pt x="66" y="1"/>
                  </a:cubicBezTo>
                  <a:cubicBezTo>
                    <a:pt x="66" y="32"/>
                    <a:pt x="66" y="62"/>
                    <a:pt x="66" y="93"/>
                  </a:cubicBezTo>
                  <a:cubicBezTo>
                    <a:pt x="59" y="89"/>
                    <a:pt x="53" y="85"/>
                    <a:pt x="46" y="81"/>
                  </a:cubicBezTo>
                  <a:cubicBezTo>
                    <a:pt x="42" y="79"/>
                    <a:pt x="38" y="74"/>
                    <a:pt x="33" y="74"/>
                  </a:cubicBezTo>
                  <a:cubicBezTo>
                    <a:pt x="29" y="74"/>
                    <a:pt x="25" y="79"/>
                    <a:pt x="21" y="81"/>
                  </a:cubicBezTo>
                  <a:cubicBezTo>
                    <a:pt x="14" y="85"/>
                    <a:pt x="8" y="89"/>
                    <a:pt x="0" y="93"/>
                  </a:cubicBezTo>
                  <a:cubicBezTo>
                    <a:pt x="0" y="62"/>
                    <a:pt x="0" y="32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id="{4EF8314A-6207-4F4F-80AF-A636E323D22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165" y="5437291"/>
              <a:ext cx="151691" cy="151691"/>
            </a:xfrm>
            <a:custGeom>
              <a:avLst/>
              <a:gdLst>
                <a:gd name="T0" fmla="*/ 29 w 95"/>
                <a:gd name="T1" fmla="*/ 8 h 95"/>
                <a:gd name="T2" fmla="*/ 39 w 95"/>
                <a:gd name="T3" fmla="*/ 5 h 95"/>
                <a:gd name="T4" fmla="*/ 55 w 95"/>
                <a:gd name="T5" fmla="*/ 5 h 95"/>
                <a:gd name="T6" fmla="*/ 67 w 95"/>
                <a:gd name="T7" fmla="*/ 8 h 95"/>
                <a:gd name="T8" fmla="*/ 80 w 95"/>
                <a:gd name="T9" fmla="*/ 18 h 95"/>
                <a:gd name="T10" fmla="*/ 88 w 95"/>
                <a:gd name="T11" fmla="*/ 28 h 95"/>
                <a:gd name="T12" fmla="*/ 92 w 95"/>
                <a:gd name="T13" fmla="*/ 42 h 95"/>
                <a:gd name="T14" fmla="*/ 92 w 95"/>
                <a:gd name="T15" fmla="*/ 54 h 95"/>
                <a:gd name="T16" fmla="*/ 88 w 95"/>
                <a:gd name="T17" fmla="*/ 68 h 95"/>
                <a:gd name="T18" fmla="*/ 80 w 95"/>
                <a:gd name="T19" fmla="*/ 79 h 95"/>
                <a:gd name="T20" fmla="*/ 68 w 95"/>
                <a:gd name="T21" fmla="*/ 87 h 95"/>
                <a:gd name="T22" fmla="*/ 54 w 95"/>
                <a:gd name="T23" fmla="*/ 91 h 95"/>
                <a:gd name="T24" fmla="*/ 40 w 95"/>
                <a:gd name="T25" fmla="*/ 91 h 95"/>
                <a:gd name="T26" fmla="*/ 27 w 95"/>
                <a:gd name="T27" fmla="*/ 87 h 95"/>
                <a:gd name="T28" fmla="*/ 15 w 95"/>
                <a:gd name="T29" fmla="*/ 78 h 95"/>
                <a:gd name="T30" fmla="*/ 7 w 95"/>
                <a:gd name="T31" fmla="*/ 68 h 95"/>
                <a:gd name="T32" fmla="*/ 2 w 95"/>
                <a:gd name="T33" fmla="*/ 54 h 95"/>
                <a:gd name="T34" fmla="*/ 2 w 95"/>
                <a:gd name="T35" fmla="*/ 41 h 95"/>
                <a:gd name="T36" fmla="*/ 6 w 95"/>
                <a:gd name="T37" fmla="*/ 28 h 95"/>
                <a:gd name="T38" fmla="*/ 15 w 95"/>
                <a:gd name="T39" fmla="*/ 16 h 95"/>
                <a:gd name="T40" fmla="*/ 29 w 95"/>
                <a:gd name="T41" fmla="*/ 8 h 95"/>
                <a:gd name="T42" fmla="*/ 47 w 95"/>
                <a:gd name="T43" fmla="*/ 71 h 95"/>
                <a:gd name="T44" fmla="*/ 70 w 95"/>
                <a:gd name="T45" fmla="*/ 48 h 95"/>
                <a:gd name="T46" fmla="*/ 47 w 95"/>
                <a:gd name="T47" fmla="*/ 25 h 95"/>
                <a:gd name="T48" fmla="*/ 24 w 95"/>
                <a:gd name="T49" fmla="*/ 48 h 95"/>
                <a:gd name="T50" fmla="*/ 47 w 95"/>
                <a:gd name="T51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95">
                  <a:moveTo>
                    <a:pt x="29" y="8"/>
                  </a:moveTo>
                  <a:cubicBezTo>
                    <a:pt x="33" y="9"/>
                    <a:pt x="36" y="7"/>
                    <a:pt x="39" y="5"/>
                  </a:cubicBezTo>
                  <a:cubicBezTo>
                    <a:pt x="46" y="0"/>
                    <a:pt x="49" y="0"/>
                    <a:pt x="55" y="5"/>
                  </a:cubicBezTo>
                  <a:cubicBezTo>
                    <a:pt x="59" y="8"/>
                    <a:pt x="63" y="9"/>
                    <a:pt x="67" y="8"/>
                  </a:cubicBezTo>
                  <a:cubicBezTo>
                    <a:pt x="75" y="8"/>
                    <a:pt x="78" y="10"/>
                    <a:pt x="80" y="18"/>
                  </a:cubicBezTo>
                  <a:cubicBezTo>
                    <a:pt x="82" y="22"/>
                    <a:pt x="84" y="25"/>
                    <a:pt x="88" y="28"/>
                  </a:cubicBezTo>
                  <a:cubicBezTo>
                    <a:pt x="94" y="32"/>
                    <a:pt x="95" y="35"/>
                    <a:pt x="92" y="42"/>
                  </a:cubicBezTo>
                  <a:cubicBezTo>
                    <a:pt x="91" y="46"/>
                    <a:pt x="91" y="50"/>
                    <a:pt x="92" y="54"/>
                  </a:cubicBezTo>
                  <a:cubicBezTo>
                    <a:pt x="95" y="61"/>
                    <a:pt x="94" y="64"/>
                    <a:pt x="88" y="68"/>
                  </a:cubicBezTo>
                  <a:cubicBezTo>
                    <a:pt x="84" y="71"/>
                    <a:pt x="81" y="74"/>
                    <a:pt x="80" y="79"/>
                  </a:cubicBezTo>
                  <a:cubicBezTo>
                    <a:pt x="78" y="85"/>
                    <a:pt x="75" y="87"/>
                    <a:pt x="68" y="87"/>
                  </a:cubicBezTo>
                  <a:cubicBezTo>
                    <a:pt x="63" y="87"/>
                    <a:pt x="59" y="88"/>
                    <a:pt x="54" y="91"/>
                  </a:cubicBezTo>
                  <a:cubicBezTo>
                    <a:pt x="49" y="95"/>
                    <a:pt x="46" y="95"/>
                    <a:pt x="40" y="91"/>
                  </a:cubicBezTo>
                  <a:cubicBezTo>
                    <a:pt x="36" y="88"/>
                    <a:pt x="32" y="87"/>
                    <a:pt x="27" y="87"/>
                  </a:cubicBezTo>
                  <a:cubicBezTo>
                    <a:pt x="20" y="87"/>
                    <a:pt x="17" y="85"/>
                    <a:pt x="15" y="78"/>
                  </a:cubicBezTo>
                  <a:cubicBezTo>
                    <a:pt x="13" y="74"/>
                    <a:pt x="11" y="71"/>
                    <a:pt x="7" y="68"/>
                  </a:cubicBezTo>
                  <a:cubicBezTo>
                    <a:pt x="1" y="64"/>
                    <a:pt x="0" y="61"/>
                    <a:pt x="2" y="54"/>
                  </a:cubicBezTo>
                  <a:cubicBezTo>
                    <a:pt x="4" y="50"/>
                    <a:pt x="4" y="45"/>
                    <a:pt x="2" y="41"/>
                  </a:cubicBezTo>
                  <a:cubicBezTo>
                    <a:pt x="0" y="35"/>
                    <a:pt x="1" y="32"/>
                    <a:pt x="6" y="28"/>
                  </a:cubicBezTo>
                  <a:cubicBezTo>
                    <a:pt x="11" y="25"/>
                    <a:pt x="14" y="22"/>
                    <a:pt x="15" y="16"/>
                  </a:cubicBezTo>
                  <a:cubicBezTo>
                    <a:pt x="17" y="10"/>
                    <a:pt x="20" y="8"/>
                    <a:pt x="29" y="8"/>
                  </a:cubicBezTo>
                  <a:close/>
                  <a:moveTo>
                    <a:pt x="47" y="71"/>
                  </a:moveTo>
                  <a:cubicBezTo>
                    <a:pt x="60" y="71"/>
                    <a:pt x="70" y="61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ubicBezTo>
                    <a:pt x="35" y="25"/>
                    <a:pt x="24" y="35"/>
                    <a:pt x="24" y="48"/>
                  </a:cubicBezTo>
                  <a:cubicBezTo>
                    <a:pt x="24" y="60"/>
                    <a:pt x="35" y="71"/>
                    <a:pt x="47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6" name="Freeform 42">
              <a:extLst>
                <a:ext uri="{FF2B5EF4-FFF2-40B4-BE49-F238E27FC236}">
                  <a16:creationId xmlns:a16="http://schemas.microsoft.com/office/drawing/2014/main" id="{206C4C42-4AFB-464B-B022-81E1CC429213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41752"/>
              <a:ext cx="104846" cy="17846"/>
            </a:xfrm>
            <a:custGeom>
              <a:avLst/>
              <a:gdLst>
                <a:gd name="T0" fmla="*/ 66 w 66"/>
                <a:gd name="T1" fmla="*/ 0 h 12"/>
                <a:gd name="T2" fmla="*/ 66 w 66"/>
                <a:gd name="T3" fmla="*/ 12 h 12"/>
                <a:gd name="T4" fmla="*/ 0 w 66"/>
                <a:gd name="T5" fmla="*/ 12 h 12"/>
                <a:gd name="T6" fmla="*/ 0 w 66"/>
                <a:gd name="T7" fmla="*/ 0 h 12"/>
                <a:gd name="T8" fmla="*/ 66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66" y="0"/>
                  </a:move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6069B914-A6FB-4786-912B-C09F1D4E9988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81906"/>
              <a:ext cx="104846" cy="22308"/>
            </a:xfrm>
            <a:custGeom>
              <a:avLst/>
              <a:gdLst>
                <a:gd name="T0" fmla="*/ 66 w 66"/>
                <a:gd name="T1" fmla="*/ 0 h 13"/>
                <a:gd name="T2" fmla="*/ 66 w 66"/>
                <a:gd name="T3" fmla="*/ 13 h 13"/>
                <a:gd name="T4" fmla="*/ 0 w 66"/>
                <a:gd name="T5" fmla="*/ 13 h 13"/>
                <a:gd name="T6" fmla="*/ 0 w 66"/>
                <a:gd name="T7" fmla="*/ 0 h 13"/>
                <a:gd name="T8" fmla="*/ 66 w 6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">
                  <a:moveTo>
                    <a:pt x="66" y="0"/>
                  </a:moveTo>
                  <a:cubicBezTo>
                    <a:pt x="66" y="5"/>
                    <a:pt x="66" y="9"/>
                    <a:pt x="66" y="13"/>
                  </a:cubicBezTo>
                  <a:cubicBezTo>
                    <a:pt x="44" y="13"/>
                    <a:pt x="2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14B77968-8AC7-407E-920D-F26707AAA244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26521"/>
              <a:ext cx="104846" cy="17846"/>
            </a:xfrm>
            <a:custGeom>
              <a:avLst/>
              <a:gdLst>
                <a:gd name="T0" fmla="*/ 0 w 66"/>
                <a:gd name="T1" fmla="*/ 0 h 12"/>
                <a:gd name="T2" fmla="*/ 66 w 66"/>
                <a:gd name="T3" fmla="*/ 0 h 12"/>
                <a:gd name="T4" fmla="*/ 66 w 66"/>
                <a:gd name="T5" fmla="*/ 12 h 12"/>
                <a:gd name="T6" fmla="*/ 0 w 66"/>
                <a:gd name="T7" fmla="*/ 12 h 12"/>
                <a:gd name="T8" fmla="*/ 0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9" name="Freeform 42">
              <a:extLst>
                <a:ext uri="{FF2B5EF4-FFF2-40B4-BE49-F238E27FC236}">
                  <a16:creationId xmlns:a16="http://schemas.microsoft.com/office/drawing/2014/main" id="{D63D49F6-4BDC-4F78-AE9E-1723E1DAFEA1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66674"/>
              <a:ext cx="64692" cy="20077"/>
            </a:xfrm>
            <a:custGeom>
              <a:avLst/>
              <a:gdLst>
                <a:gd name="T0" fmla="*/ 40 w 40"/>
                <a:gd name="T1" fmla="*/ 0 h 13"/>
                <a:gd name="T2" fmla="*/ 40 w 40"/>
                <a:gd name="T3" fmla="*/ 13 h 13"/>
                <a:gd name="T4" fmla="*/ 0 w 40"/>
                <a:gd name="T5" fmla="*/ 13 h 13"/>
                <a:gd name="T6" fmla="*/ 0 w 40"/>
                <a:gd name="T7" fmla="*/ 0 h 13"/>
                <a:gd name="T8" fmla="*/ 40 w 4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40" y="0"/>
                  </a:moveTo>
                  <a:cubicBezTo>
                    <a:pt x="40" y="4"/>
                    <a:pt x="40" y="9"/>
                    <a:pt x="40" y="13"/>
                  </a:cubicBezTo>
                  <a:cubicBezTo>
                    <a:pt x="27" y="13"/>
                    <a:pt x="14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3" name="METRO ICON - certificate">
            <a:extLst>
              <a:ext uri="{FF2B5EF4-FFF2-40B4-BE49-F238E27FC236}">
                <a16:creationId xmlns:a16="http://schemas.microsoft.com/office/drawing/2014/main" id="{B468B441-2DB2-47E5-A7D7-A44120C2FBB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360921" y="2807080"/>
            <a:ext cx="239700" cy="199575"/>
            <a:chOff x="7137089" y="5334676"/>
            <a:chExt cx="506381" cy="421613"/>
          </a:xfrm>
          <a:solidFill>
            <a:schemeClr val="accent1"/>
          </a:solidFill>
        </p:grpSpPr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CEBCE6BF-7716-4058-82B0-2E98DAD0ED31}"/>
                </a:ext>
              </a:extLst>
            </p:cNvPr>
            <p:cNvSpPr>
              <a:spLocks/>
            </p:cNvSpPr>
            <p:nvPr/>
          </p:nvSpPr>
          <p:spPr bwMode="gray">
            <a:xfrm>
              <a:off x="7137089" y="5334676"/>
              <a:ext cx="506381" cy="356920"/>
            </a:xfrm>
            <a:custGeom>
              <a:avLst/>
              <a:gdLst>
                <a:gd name="T0" fmla="*/ 318 w 318"/>
                <a:gd name="T1" fmla="*/ 0 h 225"/>
                <a:gd name="T2" fmla="*/ 318 w 318"/>
                <a:gd name="T3" fmla="*/ 225 h 225"/>
                <a:gd name="T4" fmla="*/ 265 w 318"/>
                <a:gd name="T5" fmla="*/ 225 h 225"/>
                <a:gd name="T6" fmla="*/ 265 w 318"/>
                <a:gd name="T7" fmla="*/ 199 h 225"/>
                <a:gd name="T8" fmla="*/ 291 w 318"/>
                <a:gd name="T9" fmla="*/ 199 h 225"/>
                <a:gd name="T10" fmla="*/ 291 w 318"/>
                <a:gd name="T11" fmla="*/ 27 h 225"/>
                <a:gd name="T12" fmla="*/ 27 w 318"/>
                <a:gd name="T13" fmla="*/ 27 h 225"/>
                <a:gd name="T14" fmla="*/ 27 w 318"/>
                <a:gd name="T15" fmla="*/ 199 h 225"/>
                <a:gd name="T16" fmla="*/ 145 w 318"/>
                <a:gd name="T17" fmla="*/ 199 h 225"/>
                <a:gd name="T18" fmla="*/ 145 w 318"/>
                <a:gd name="T19" fmla="*/ 225 h 225"/>
                <a:gd name="T20" fmla="*/ 0 w 318"/>
                <a:gd name="T21" fmla="*/ 225 h 225"/>
                <a:gd name="T22" fmla="*/ 0 w 318"/>
                <a:gd name="T23" fmla="*/ 0 h 225"/>
                <a:gd name="T24" fmla="*/ 318 w 318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5">
                  <a:moveTo>
                    <a:pt x="318" y="0"/>
                  </a:moveTo>
                  <a:cubicBezTo>
                    <a:pt x="318" y="75"/>
                    <a:pt x="318" y="150"/>
                    <a:pt x="318" y="225"/>
                  </a:cubicBezTo>
                  <a:cubicBezTo>
                    <a:pt x="300" y="225"/>
                    <a:pt x="283" y="225"/>
                    <a:pt x="265" y="225"/>
                  </a:cubicBezTo>
                  <a:cubicBezTo>
                    <a:pt x="265" y="217"/>
                    <a:pt x="265" y="208"/>
                    <a:pt x="265" y="199"/>
                  </a:cubicBezTo>
                  <a:cubicBezTo>
                    <a:pt x="274" y="199"/>
                    <a:pt x="282" y="199"/>
                    <a:pt x="291" y="199"/>
                  </a:cubicBezTo>
                  <a:cubicBezTo>
                    <a:pt x="291" y="142"/>
                    <a:pt x="291" y="85"/>
                    <a:pt x="291" y="27"/>
                  </a:cubicBezTo>
                  <a:cubicBezTo>
                    <a:pt x="203" y="27"/>
                    <a:pt x="115" y="27"/>
                    <a:pt x="27" y="27"/>
                  </a:cubicBezTo>
                  <a:cubicBezTo>
                    <a:pt x="27" y="84"/>
                    <a:pt x="27" y="141"/>
                    <a:pt x="27" y="199"/>
                  </a:cubicBezTo>
                  <a:cubicBezTo>
                    <a:pt x="66" y="199"/>
                    <a:pt x="106" y="199"/>
                    <a:pt x="145" y="199"/>
                  </a:cubicBezTo>
                  <a:cubicBezTo>
                    <a:pt x="145" y="208"/>
                    <a:pt x="145" y="216"/>
                    <a:pt x="145" y="225"/>
                  </a:cubicBezTo>
                  <a:cubicBezTo>
                    <a:pt x="97" y="225"/>
                    <a:pt x="48" y="225"/>
                    <a:pt x="0" y="225"/>
                  </a:cubicBezTo>
                  <a:cubicBezTo>
                    <a:pt x="0" y="150"/>
                    <a:pt x="0" y="75"/>
                    <a:pt x="0" y="0"/>
                  </a:cubicBezTo>
                  <a:cubicBezTo>
                    <a:pt x="106" y="0"/>
                    <a:pt x="212" y="0"/>
                    <a:pt x="3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5" name="Freeform 42">
              <a:extLst>
                <a:ext uri="{FF2B5EF4-FFF2-40B4-BE49-F238E27FC236}">
                  <a16:creationId xmlns:a16="http://schemas.microsoft.com/office/drawing/2014/main" id="{C2AD8F98-16CB-460C-BAE3-D2F43C80292C}"/>
                </a:ext>
              </a:extLst>
            </p:cNvPr>
            <p:cNvSpPr>
              <a:spLocks/>
            </p:cNvSpPr>
            <p:nvPr/>
          </p:nvSpPr>
          <p:spPr bwMode="gray">
            <a:xfrm>
              <a:off x="7411473" y="5609059"/>
              <a:ext cx="104846" cy="147230"/>
            </a:xfrm>
            <a:custGeom>
              <a:avLst/>
              <a:gdLst>
                <a:gd name="T0" fmla="*/ 0 w 66"/>
                <a:gd name="T1" fmla="*/ 1 h 93"/>
                <a:gd name="T2" fmla="*/ 15 w 66"/>
                <a:gd name="T3" fmla="*/ 1 h 93"/>
                <a:gd name="T4" fmla="*/ 19 w 66"/>
                <a:gd name="T5" fmla="*/ 3 h 93"/>
                <a:gd name="T6" fmla="*/ 48 w 66"/>
                <a:gd name="T7" fmla="*/ 2 h 93"/>
                <a:gd name="T8" fmla="*/ 51 w 66"/>
                <a:gd name="T9" fmla="*/ 1 h 93"/>
                <a:gd name="T10" fmla="*/ 66 w 66"/>
                <a:gd name="T11" fmla="*/ 1 h 93"/>
                <a:gd name="T12" fmla="*/ 66 w 66"/>
                <a:gd name="T13" fmla="*/ 93 h 93"/>
                <a:gd name="T14" fmla="*/ 46 w 66"/>
                <a:gd name="T15" fmla="*/ 81 h 93"/>
                <a:gd name="T16" fmla="*/ 33 w 66"/>
                <a:gd name="T17" fmla="*/ 74 h 93"/>
                <a:gd name="T18" fmla="*/ 21 w 66"/>
                <a:gd name="T19" fmla="*/ 81 h 93"/>
                <a:gd name="T20" fmla="*/ 0 w 66"/>
                <a:gd name="T21" fmla="*/ 93 h 93"/>
                <a:gd name="T22" fmla="*/ 0 w 66"/>
                <a:gd name="T2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3">
                  <a:moveTo>
                    <a:pt x="0" y="1"/>
                  </a:moveTo>
                  <a:cubicBezTo>
                    <a:pt x="6" y="1"/>
                    <a:pt x="10" y="0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9" y="9"/>
                    <a:pt x="39" y="9"/>
                    <a:pt x="48" y="2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6" y="1"/>
                    <a:pt x="61" y="1"/>
                    <a:pt x="66" y="1"/>
                  </a:cubicBezTo>
                  <a:cubicBezTo>
                    <a:pt x="66" y="32"/>
                    <a:pt x="66" y="62"/>
                    <a:pt x="66" y="93"/>
                  </a:cubicBezTo>
                  <a:cubicBezTo>
                    <a:pt x="59" y="89"/>
                    <a:pt x="53" y="85"/>
                    <a:pt x="46" y="81"/>
                  </a:cubicBezTo>
                  <a:cubicBezTo>
                    <a:pt x="42" y="79"/>
                    <a:pt x="38" y="74"/>
                    <a:pt x="33" y="74"/>
                  </a:cubicBezTo>
                  <a:cubicBezTo>
                    <a:pt x="29" y="74"/>
                    <a:pt x="25" y="79"/>
                    <a:pt x="21" y="81"/>
                  </a:cubicBezTo>
                  <a:cubicBezTo>
                    <a:pt x="14" y="85"/>
                    <a:pt x="8" y="89"/>
                    <a:pt x="0" y="93"/>
                  </a:cubicBezTo>
                  <a:cubicBezTo>
                    <a:pt x="0" y="62"/>
                    <a:pt x="0" y="32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DE9DEE30-003C-488C-8557-5F82FEE5F16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165" y="5437291"/>
              <a:ext cx="151691" cy="151691"/>
            </a:xfrm>
            <a:custGeom>
              <a:avLst/>
              <a:gdLst>
                <a:gd name="T0" fmla="*/ 29 w 95"/>
                <a:gd name="T1" fmla="*/ 8 h 95"/>
                <a:gd name="T2" fmla="*/ 39 w 95"/>
                <a:gd name="T3" fmla="*/ 5 h 95"/>
                <a:gd name="T4" fmla="*/ 55 w 95"/>
                <a:gd name="T5" fmla="*/ 5 h 95"/>
                <a:gd name="T6" fmla="*/ 67 w 95"/>
                <a:gd name="T7" fmla="*/ 8 h 95"/>
                <a:gd name="T8" fmla="*/ 80 w 95"/>
                <a:gd name="T9" fmla="*/ 18 h 95"/>
                <a:gd name="T10" fmla="*/ 88 w 95"/>
                <a:gd name="T11" fmla="*/ 28 h 95"/>
                <a:gd name="T12" fmla="*/ 92 w 95"/>
                <a:gd name="T13" fmla="*/ 42 h 95"/>
                <a:gd name="T14" fmla="*/ 92 w 95"/>
                <a:gd name="T15" fmla="*/ 54 h 95"/>
                <a:gd name="T16" fmla="*/ 88 w 95"/>
                <a:gd name="T17" fmla="*/ 68 h 95"/>
                <a:gd name="T18" fmla="*/ 80 w 95"/>
                <a:gd name="T19" fmla="*/ 79 h 95"/>
                <a:gd name="T20" fmla="*/ 68 w 95"/>
                <a:gd name="T21" fmla="*/ 87 h 95"/>
                <a:gd name="T22" fmla="*/ 54 w 95"/>
                <a:gd name="T23" fmla="*/ 91 h 95"/>
                <a:gd name="T24" fmla="*/ 40 w 95"/>
                <a:gd name="T25" fmla="*/ 91 h 95"/>
                <a:gd name="T26" fmla="*/ 27 w 95"/>
                <a:gd name="T27" fmla="*/ 87 h 95"/>
                <a:gd name="T28" fmla="*/ 15 w 95"/>
                <a:gd name="T29" fmla="*/ 78 h 95"/>
                <a:gd name="T30" fmla="*/ 7 w 95"/>
                <a:gd name="T31" fmla="*/ 68 h 95"/>
                <a:gd name="T32" fmla="*/ 2 w 95"/>
                <a:gd name="T33" fmla="*/ 54 h 95"/>
                <a:gd name="T34" fmla="*/ 2 w 95"/>
                <a:gd name="T35" fmla="*/ 41 h 95"/>
                <a:gd name="T36" fmla="*/ 6 w 95"/>
                <a:gd name="T37" fmla="*/ 28 h 95"/>
                <a:gd name="T38" fmla="*/ 15 w 95"/>
                <a:gd name="T39" fmla="*/ 16 h 95"/>
                <a:gd name="T40" fmla="*/ 29 w 95"/>
                <a:gd name="T41" fmla="*/ 8 h 95"/>
                <a:gd name="T42" fmla="*/ 47 w 95"/>
                <a:gd name="T43" fmla="*/ 71 h 95"/>
                <a:gd name="T44" fmla="*/ 70 w 95"/>
                <a:gd name="T45" fmla="*/ 48 h 95"/>
                <a:gd name="T46" fmla="*/ 47 w 95"/>
                <a:gd name="T47" fmla="*/ 25 h 95"/>
                <a:gd name="T48" fmla="*/ 24 w 95"/>
                <a:gd name="T49" fmla="*/ 48 h 95"/>
                <a:gd name="T50" fmla="*/ 47 w 95"/>
                <a:gd name="T51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95">
                  <a:moveTo>
                    <a:pt x="29" y="8"/>
                  </a:moveTo>
                  <a:cubicBezTo>
                    <a:pt x="33" y="9"/>
                    <a:pt x="36" y="7"/>
                    <a:pt x="39" y="5"/>
                  </a:cubicBezTo>
                  <a:cubicBezTo>
                    <a:pt x="46" y="0"/>
                    <a:pt x="49" y="0"/>
                    <a:pt x="55" y="5"/>
                  </a:cubicBezTo>
                  <a:cubicBezTo>
                    <a:pt x="59" y="8"/>
                    <a:pt x="63" y="9"/>
                    <a:pt x="67" y="8"/>
                  </a:cubicBezTo>
                  <a:cubicBezTo>
                    <a:pt x="75" y="8"/>
                    <a:pt x="78" y="10"/>
                    <a:pt x="80" y="18"/>
                  </a:cubicBezTo>
                  <a:cubicBezTo>
                    <a:pt x="82" y="22"/>
                    <a:pt x="84" y="25"/>
                    <a:pt x="88" y="28"/>
                  </a:cubicBezTo>
                  <a:cubicBezTo>
                    <a:pt x="94" y="32"/>
                    <a:pt x="95" y="35"/>
                    <a:pt x="92" y="42"/>
                  </a:cubicBezTo>
                  <a:cubicBezTo>
                    <a:pt x="91" y="46"/>
                    <a:pt x="91" y="50"/>
                    <a:pt x="92" y="54"/>
                  </a:cubicBezTo>
                  <a:cubicBezTo>
                    <a:pt x="95" y="61"/>
                    <a:pt x="94" y="64"/>
                    <a:pt x="88" y="68"/>
                  </a:cubicBezTo>
                  <a:cubicBezTo>
                    <a:pt x="84" y="71"/>
                    <a:pt x="81" y="74"/>
                    <a:pt x="80" y="79"/>
                  </a:cubicBezTo>
                  <a:cubicBezTo>
                    <a:pt x="78" y="85"/>
                    <a:pt x="75" y="87"/>
                    <a:pt x="68" y="87"/>
                  </a:cubicBezTo>
                  <a:cubicBezTo>
                    <a:pt x="63" y="87"/>
                    <a:pt x="59" y="88"/>
                    <a:pt x="54" y="91"/>
                  </a:cubicBezTo>
                  <a:cubicBezTo>
                    <a:pt x="49" y="95"/>
                    <a:pt x="46" y="95"/>
                    <a:pt x="40" y="91"/>
                  </a:cubicBezTo>
                  <a:cubicBezTo>
                    <a:pt x="36" y="88"/>
                    <a:pt x="32" y="87"/>
                    <a:pt x="27" y="87"/>
                  </a:cubicBezTo>
                  <a:cubicBezTo>
                    <a:pt x="20" y="87"/>
                    <a:pt x="17" y="85"/>
                    <a:pt x="15" y="78"/>
                  </a:cubicBezTo>
                  <a:cubicBezTo>
                    <a:pt x="13" y="74"/>
                    <a:pt x="11" y="71"/>
                    <a:pt x="7" y="68"/>
                  </a:cubicBezTo>
                  <a:cubicBezTo>
                    <a:pt x="1" y="64"/>
                    <a:pt x="0" y="61"/>
                    <a:pt x="2" y="54"/>
                  </a:cubicBezTo>
                  <a:cubicBezTo>
                    <a:pt x="4" y="50"/>
                    <a:pt x="4" y="45"/>
                    <a:pt x="2" y="41"/>
                  </a:cubicBezTo>
                  <a:cubicBezTo>
                    <a:pt x="0" y="35"/>
                    <a:pt x="1" y="32"/>
                    <a:pt x="6" y="28"/>
                  </a:cubicBezTo>
                  <a:cubicBezTo>
                    <a:pt x="11" y="25"/>
                    <a:pt x="14" y="22"/>
                    <a:pt x="15" y="16"/>
                  </a:cubicBezTo>
                  <a:cubicBezTo>
                    <a:pt x="17" y="10"/>
                    <a:pt x="20" y="8"/>
                    <a:pt x="29" y="8"/>
                  </a:cubicBezTo>
                  <a:close/>
                  <a:moveTo>
                    <a:pt x="47" y="71"/>
                  </a:moveTo>
                  <a:cubicBezTo>
                    <a:pt x="60" y="71"/>
                    <a:pt x="70" y="61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ubicBezTo>
                    <a:pt x="35" y="25"/>
                    <a:pt x="24" y="35"/>
                    <a:pt x="24" y="48"/>
                  </a:cubicBezTo>
                  <a:cubicBezTo>
                    <a:pt x="24" y="60"/>
                    <a:pt x="35" y="71"/>
                    <a:pt x="47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7" name="Freeform 42">
              <a:extLst>
                <a:ext uri="{FF2B5EF4-FFF2-40B4-BE49-F238E27FC236}">
                  <a16:creationId xmlns:a16="http://schemas.microsoft.com/office/drawing/2014/main" id="{2197825D-BB03-4B45-ACD2-6CE4F7870C92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41752"/>
              <a:ext cx="104846" cy="17846"/>
            </a:xfrm>
            <a:custGeom>
              <a:avLst/>
              <a:gdLst>
                <a:gd name="T0" fmla="*/ 66 w 66"/>
                <a:gd name="T1" fmla="*/ 0 h 12"/>
                <a:gd name="T2" fmla="*/ 66 w 66"/>
                <a:gd name="T3" fmla="*/ 12 h 12"/>
                <a:gd name="T4" fmla="*/ 0 w 66"/>
                <a:gd name="T5" fmla="*/ 12 h 12"/>
                <a:gd name="T6" fmla="*/ 0 w 66"/>
                <a:gd name="T7" fmla="*/ 0 h 12"/>
                <a:gd name="T8" fmla="*/ 66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66" y="0"/>
                  </a:move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69A197BB-044A-48ED-9685-236543CB130F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81906"/>
              <a:ext cx="104846" cy="22308"/>
            </a:xfrm>
            <a:custGeom>
              <a:avLst/>
              <a:gdLst>
                <a:gd name="T0" fmla="*/ 66 w 66"/>
                <a:gd name="T1" fmla="*/ 0 h 13"/>
                <a:gd name="T2" fmla="*/ 66 w 66"/>
                <a:gd name="T3" fmla="*/ 13 h 13"/>
                <a:gd name="T4" fmla="*/ 0 w 66"/>
                <a:gd name="T5" fmla="*/ 13 h 13"/>
                <a:gd name="T6" fmla="*/ 0 w 66"/>
                <a:gd name="T7" fmla="*/ 0 h 13"/>
                <a:gd name="T8" fmla="*/ 66 w 6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">
                  <a:moveTo>
                    <a:pt x="66" y="0"/>
                  </a:moveTo>
                  <a:cubicBezTo>
                    <a:pt x="66" y="5"/>
                    <a:pt x="66" y="9"/>
                    <a:pt x="66" y="13"/>
                  </a:cubicBezTo>
                  <a:cubicBezTo>
                    <a:pt x="44" y="13"/>
                    <a:pt x="2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9" name="Freeform 42">
              <a:extLst>
                <a:ext uri="{FF2B5EF4-FFF2-40B4-BE49-F238E27FC236}">
                  <a16:creationId xmlns:a16="http://schemas.microsoft.com/office/drawing/2014/main" id="{22C9D5A9-939C-4EF3-8941-6BBEB0AC11A9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26521"/>
              <a:ext cx="104846" cy="17846"/>
            </a:xfrm>
            <a:custGeom>
              <a:avLst/>
              <a:gdLst>
                <a:gd name="T0" fmla="*/ 0 w 66"/>
                <a:gd name="T1" fmla="*/ 0 h 12"/>
                <a:gd name="T2" fmla="*/ 66 w 66"/>
                <a:gd name="T3" fmla="*/ 0 h 12"/>
                <a:gd name="T4" fmla="*/ 66 w 66"/>
                <a:gd name="T5" fmla="*/ 12 h 12"/>
                <a:gd name="T6" fmla="*/ 0 w 66"/>
                <a:gd name="T7" fmla="*/ 12 h 12"/>
                <a:gd name="T8" fmla="*/ 0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59C2B72C-1114-4DC8-A6CE-2B3CCF8FC3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66674"/>
              <a:ext cx="64692" cy="20077"/>
            </a:xfrm>
            <a:custGeom>
              <a:avLst/>
              <a:gdLst>
                <a:gd name="T0" fmla="*/ 40 w 40"/>
                <a:gd name="T1" fmla="*/ 0 h 13"/>
                <a:gd name="T2" fmla="*/ 40 w 40"/>
                <a:gd name="T3" fmla="*/ 13 h 13"/>
                <a:gd name="T4" fmla="*/ 0 w 40"/>
                <a:gd name="T5" fmla="*/ 13 h 13"/>
                <a:gd name="T6" fmla="*/ 0 w 40"/>
                <a:gd name="T7" fmla="*/ 0 h 13"/>
                <a:gd name="T8" fmla="*/ 40 w 4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40" y="0"/>
                  </a:moveTo>
                  <a:cubicBezTo>
                    <a:pt x="40" y="4"/>
                    <a:pt x="40" y="9"/>
                    <a:pt x="40" y="13"/>
                  </a:cubicBezTo>
                  <a:cubicBezTo>
                    <a:pt x="27" y="13"/>
                    <a:pt x="14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E5229254-18E0-4EE4-930F-938DDF02330E}"/>
              </a:ext>
            </a:extLst>
          </p:cNvPr>
          <p:cNvSpPr txBox="1"/>
          <p:nvPr/>
        </p:nvSpPr>
        <p:spPr>
          <a:xfrm>
            <a:off x="9690162" y="3711077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53E5CB0-0A25-40D9-8BA6-E3E1DA40C28B}"/>
              </a:ext>
            </a:extLst>
          </p:cNvPr>
          <p:cNvSpPr txBox="1"/>
          <p:nvPr/>
        </p:nvSpPr>
        <p:spPr>
          <a:xfrm>
            <a:off x="9688414" y="4229571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sp>
        <p:nvSpPr>
          <p:cNvPr id="120" name="Freeform 8">
            <a:extLst>
              <a:ext uri="{FF2B5EF4-FFF2-40B4-BE49-F238E27FC236}">
                <a16:creationId xmlns:a16="http://schemas.microsoft.com/office/drawing/2014/main" id="{73D32EFD-F95D-4F8A-BE33-8721379A4023}"/>
              </a:ext>
            </a:extLst>
          </p:cNvPr>
          <p:cNvSpPr>
            <a:spLocks/>
          </p:cNvSpPr>
          <p:nvPr/>
        </p:nvSpPr>
        <p:spPr bwMode="gray">
          <a:xfrm>
            <a:off x="7171952" y="265578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76" name="Freeform 8">
            <a:extLst>
              <a:ext uri="{FF2B5EF4-FFF2-40B4-BE49-F238E27FC236}">
                <a16:creationId xmlns:a16="http://schemas.microsoft.com/office/drawing/2014/main" id="{2E8D9BA1-8842-4C18-BDAC-914FB920FB23}"/>
              </a:ext>
            </a:extLst>
          </p:cNvPr>
          <p:cNvSpPr>
            <a:spLocks/>
          </p:cNvSpPr>
          <p:nvPr/>
        </p:nvSpPr>
        <p:spPr bwMode="gray">
          <a:xfrm>
            <a:off x="7652025" y="4716254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C9F2FE-2151-414C-987A-EECBCAAC9F1A}"/>
              </a:ext>
            </a:extLst>
          </p:cNvPr>
          <p:cNvCxnSpPr>
            <a:cxnSpLocks/>
          </p:cNvCxnSpPr>
          <p:nvPr/>
        </p:nvCxnSpPr>
        <p:spPr>
          <a:xfrm flipV="1">
            <a:off x="8580927" y="3707872"/>
            <a:ext cx="959506" cy="1"/>
          </a:xfrm>
          <a:prstGeom prst="line">
            <a:avLst/>
          </a:pr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3" name="Freeform 8">
            <a:extLst>
              <a:ext uri="{FF2B5EF4-FFF2-40B4-BE49-F238E27FC236}">
                <a16:creationId xmlns:a16="http://schemas.microsoft.com/office/drawing/2014/main" id="{DB06C3F1-D162-4ED4-B9F6-FDEBDEA61E59}"/>
              </a:ext>
            </a:extLst>
          </p:cNvPr>
          <p:cNvSpPr>
            <a:spLocks/>
          </p:cNvSpPr>
          <p:nvPr/>
        </p:nvSpPr>
        <p:spPr bwMode="gray">
          <a:xfrm>
            <a:off x="8733086" y="3661142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84" name="Freeform 8">
            <a:extLst>
              <a:ext uri="{FF2B5EF4-FFF2-40B4-BE49-F238E27FC236}">
                <a16:creationId xmlns:a16="http://schemas.microsoft.com/office/drawing/2014/main" id="{2B38BE66-5F63-47C1-9237-040DBFC6695E}"/>
              </a:ext>
            </a:extLst>
          </p:cNvPr>
          <p:cNvSpPr>
            <a:spLocks/>
          </p:cNvSpPr>
          <p:nvPr/>
        </p:nvSpPr>
        <p:spPr bwMode="gray">
          <a:xfrm>
            <a:off x="8944013" y="3650670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02" name="Freeform 8">
            <a:extLst>
              <a:ext uri="{FF2B5EF4-FFF2-40B4-BE49-F238E27FC236}">
                <a16:creationId xmlns:a16="http://schemas.microsoft.com/office/drawing/2014/main" id="{DB140A15-25AC-4FB5-8D4E-B1550F52BA9A}"/>
              </a:ext>
            </a:extLst>
          </p:cNvPr>
          <p:cNvSpPr>
            <a:spLocks/>
          </p:cNvSpPr>
          <p:nvPr/>
        </p:nvSpPr>
        <p:spPr bwMode="gray">
          <a:xfrm>
            <a:off x="9141703" y="3649056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38" name="Freeform 8">
            <a:extLst>
              <a:ext uri="{FF2B5EF4-FFF2-40B4-BE49-F238E27FC236}">
                <a16:creationId xmlns:a16="http://schemas.microsoft.com/office/drawing/2014/main" id="{2048FD07-A76E-4DC9-98D2-C61CE0A32D88}"/>
              </a:ext>
            </a:extLst>
          </p:cNvPr>
          <p:cNvSpPr>
            <a:spLocks/>
          </p:cNvSpPr>
          <p:nvPr/>
        </p:nvSpPr>
        <p:spPr bwMode="gray">
          <a:xfrm>
            <a:off x="9442059" y="3622890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CEC167D-592A-4E67-B552-9113D555CF76}"/>
              </a:ext>
            </a:extLst>
          </p:cNvPr>
          <p:cNvSpPr/>
          <p:nvPr/>
        </p:nvSpPr>
        <p:spPr>
          <a:xfrm>
            <a:off x="10218352" y="3573732"/>
            <a:ext cx="754448" cy="2546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Rundeck</a:t>
            </a:r>
            <a:br>
              <a:rPr lang="en-US" sz="800" dirty="0"/>
            </a:br>
            <a:r>
              <a:rPr lang="en-US" sz="800" dirty="0"/>
              <a:t>(acc)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D616900-1F9F-48F4-BD65-FE5DEF6D0167}"/>
              </a:ext>
            </a:extLst>
          </p:cNvPr>
          <p:cNvSpPr txBox="1"/>
          <p:nvPr/>
        </p:nvSpPr>
        <p:spPr>
          <a:xfrm>
            <a:off x="9690162" y="2766005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7533484-C414-4EA2-9C0B-5834E83B1C60}"/>
              </a:ext>
            </a:extLst>
          </p:cNvPr>
          <p:cNvCxnSpPr>
            <a:cxnSpLocks/>
            <a:endCxn id="186" idx="1"/>
          </p:cNvCxnSpPr>
          <p:nvPr/>
        </p:nvCxnSpPr>
        <p:spPr>
          <a:xfrm flipV="1">
            <a:off x="9598820" y="3701049"/>
            <a:ext cx="619532" cy="6824"/>
          </a:xfrm>
          <a:prstGeom prst="line">
            <a:avLst/>
          </a:pr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44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17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Orchestration </a:t>
            </a:r>
            <a:br>
              <a:rPr lang="en-US" dirty="0"/>
            </a:br>
            <a:r>
              <a:rPr lang="en-US" dirty="0" err="1"/>
              <a:t>Rundeck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6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069B983-765D-47A4-B7E7-8946F607726A}"/>
              </a:ext>
            </a:extLst>
          </p:cNvPr>
          <p:cNvCxnSpPr>
            <a:cxnSpLocks/>
            <a:endCxn id="134" idx="2"/>
          </p:cNvCxnSpPr>
          <p:nvPr/>
        </p:nvCxnSpPr>
        <p:spPr>
          <a:xfrm flipV="1">
            <a:off x="9288388" y="1984115"/>
            <a:ext cx="4460" cy="90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EF5BB0-71FA-48BC-91FA-52B378C9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 basic automation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371D-CEB4-4C10-B2CF-AD70C1CA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7F5D-E61C-4AC4-852C-CA11B03DDC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F98B-90BD-40DF-8C0F-E06FB00FEB7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9B22-350A-49C8-BFF7-CBEEDEBC273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9C089-061C-46BA-9035-794A54FD2291}"/>
              </a:ext>
            </a:extLst>
          </p:cNvPr>
          <p:cNvSpPr/>
          <p:nvPr/>
        </p:nvSpPr>
        <p:spPr>
          <a:xfrm>
            <a:off x="3271503" y="1994359"/>
            <a:ext cx="1301698" cy="1599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CCA417-1C21-4877-A6A7-6EA514FE59AE}"/>
              </a:ext>
            </a:extLst>
          </p:cNvPr>
          <p:cNvSpPr txBox="1"/>
          <p:nvPr/>
        </p:nvSpPr>
        <p:spPr>
          <a:xfrm>
            <a:off x="3436268" y="1143000"/>
            <a:ext cx="1135732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dirty="0"/>
              <a:t>Operations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B4F55D-0EF7-4B2B-8D07-5C66F319B528}"/>
              </a:ext>
            </a:extLst>
          </p:cNvPr>
          <p:cNvSpPr/>
          <p:nvPr/>
        </p:nvSpPr>
        <p:spPr>
          <a:xfrm>
            <a:off x="1345915" y="3852865"/>
            <a:ext cx="940085" cy="1407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/>
          </a:p>
        </p:txBody>
      </p:sp>
      <p:grpSp>
        <p:nvGrpSpPr>
          <p:cNvPr id="81" name="Gruppieren 313">
            <a:extLst>
              <a:ext uri="{FF2B5EF4-FFF2-40B4-BE49-F238E27FC236}">
                <a16:creationId xmlns:a16="http://schemas.microsoft.com/office/drawing/2014/main" id="{01E6F6F5-28DE-4649-A022-1709C6D5B12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628793" y="1354889"/>
            <a:ext cx="763163" cy="473535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82" name="Gruppieren 314">
              <a:extLst>
                <a:ext uri="{FF2B5EF4-FFF2-40B4-BE49-F238E27FC236}">
                  <a16:creationId xmlns:a16="http://schemas.microsoft.com/office/drawing/2014/main" id="{13BD0AC5-49DE-49B8-AEE6-A27AB80C1514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0706A9CF-425D-4AF5-A681-946ECDAF4BC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3E76A084-8C5C-4C0D-BECA-FA05E291271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3" name="Gruppieren 315">
              <a:extLst>
                <a:ext uri="{FF2B5EF4-FFF2-40B4-BE49-F238E27FC236}">
                  <a16:creationId xmlns:a16="http://schemas.microsoft.com/office/drawing/2014/main" id="{69FB76BF-44ED-43DD-A2BE-14A3D7736480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88" name="Freeform 33">
                <a:extLst>
                  <a:ext uri="{FF2B5EF4-FFF2-40B4-BE49-F238E27FC236}">
                    <a16:creationId xmlns:a16="http://schemas.microsoft.com/office/drawing/2014/main" id="{D407B607-E3FD-4B54-ABCD-ACA542F1253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9" name="Freeform 34">
                <a:extLst>
                  <a:ext uri="{FF2B5EF4-FFF2-40B4-BE49-F238E27FC236}">
                    <a16:creationId xmlns:a16="http://schemas.microsoft.com/office/drawing/2014/main" id="{E8EC9388-C758-433A-AC29-358B9D7A4B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4DB8A770-F2ED-4ED7-9655-DC03DA1F8E2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4" name="Gruppieren 316">
              <a:extLst>
                <a:ext uri="{FF2B5EF4-FFF2-40B4-BE49-F238E27FC236}">
                  <a16:creationId xmlns:a16="http://schemas.microsoft.com/office/drawing/2014/main" id="{29539DA2-4291-40EC-884A-6FC52F762743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85" name="Freeform 36">
                <a:extLst>
                  <a:ext uri="{FF2B5EF4-FFF2-40B4-BE49-F238E27FC236}">
                    <a16:creationId xmlns:a16="http://schemas.microsoft.com/office/drawing/2014/main" id="{5EE1FAF4-2788-4122-BD82-7308EE577CE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505CC758-CCA5-4B74-913C-F73409ACA06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38">
                <a:extLst>
                  <a:ext uri="{FF2B5EF4-FFF2-40B4-BE49-F238E27FC236}">
                    <a16:creationId xmlns:a16="http://schemas.microsoft.com/office/drawing/2014/main" id="{301E71A6-7EFB-4B36-936F-D37D97EBD2C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50A11-A3B9-473D-8BBD-E0C38CFF4079}"/>
              </a:ext>
            </a:extLst>
          </p:cNvPr>
          <p:cNvSpPr/>
          <p:nvPr/>
        </p:nvSpPr>
        <p:spPr>
          <a:xfrm>
            <a:off x="2563208" y="3037362"/>
            <a:ext cx="296796" cy="222344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Integration Layer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5B9001-0D17-47E2-A05D-B80BA6754A66}"/>
              </a:ext>
            </a:extLst>
          </p:cNvPr>
          <p:cNvCxnSpPr>
            <a:cxnSpLocks/>
          </p:cNvCxnSpPr>
          <p:nvPr/>
        </p:nvCxnSpPr>
        <p:spPr>
          <a:xfrm flipV="1">
            <a:off x="2876391" y="3446499"/>
            <a:ext cx="4002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D5F8546-21AC-4BB1-94EF-45DD80FA5A4E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2286000" y="4556838"/>
            <a:ext cx="255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7E038C-73E6-4772-8A51-1CCD84FBBFDB}"/>
              </a:ext>
            </a:extLst>
          </p:cNvPr>
          <p:cNvSpPr/>
          <p:nvPr/>
        </p:nvSpPr>
        <p:spPr>
          <a:xfrm>
            <a:off x="1354011" y="2853030"/>
            <a:ext cx="935943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API Call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DA35D8E-2DF1-40BB-95F3-29645E67C96C}"/>
              </a:ext>
            </a:extLst>
          </p:cNvPr>
          <p:cNvCxnSpPr>
            <a:cxnSpLocks/>
          </p:cNvCxnSpPr>
          <p:nvPr/>
        </p:nvCxnSpPr>
        <p:spPr>
          <a:xfrm>
            <a:off x="2294143" y="3326895"/>
            <a:ext cx="269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46E09A-41B7-4AA2-AA38-8C26B7B923F8}"/>
              </a:ext>
            </a:extLst>
          </p:cNvPr>
          <p:cNvCxnSpPr>
            <a:cxnSpLocks/>
            <a:stCxn id="92" idx="15"/>
            <a:endCxn id="128" idx="0"/>
          </p:cNvCxnSpPr>
          <p:nvPr/>
        </p:nvCxnSpPr>
        <p:spPr>
          <a:xfrm>
            <a:off x="4006938" y="1826692"/>
            <a:ext cx="2660" cy="231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81EA0EA-5D3E-4294-9643-5840E308119B}"/>
              </a:ext>
            </a:extLst>
          </p:cNvPr>
          <p:cNvSpPr/>
          <p:nvPr/>
        </p:nvSpPr>
        <p:spPr>
          <a:xfrm>
            <a:off x="3052557" y="1902484"/>
            <a:ext cx="3068991" cy="20962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FE93C61-0932-4240-A8C1-710FB6E7E660}"/>
              </a:ext>
            </a:extLst>
          </p:cNvPr>
          <p:cNvSpPr/>
          <p:nvPr/>
        </p:nvSpPr>
        <p:spPr>
          <a:xfrm rot="5400000">
            <a:off x="2922506" y="3103988"/>
            <a:ext cx="842840" cy="1346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API Layer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26ABF8-43C5-4184-B4B1-01372A23552C}"/>
              </a:ext>
            </a:extLst>
          </p:cNvPr>
          <p:cNvCxnSpPr>
            <a:cxnSpLocks/>
          </p:cNvCxnSpPr>
          <p:nvPr/>
        </p:nvCxnSpPr>
        <p:spPr>
          <a:xfrm flipV="1">
            <a:off x="2294143" y="2923026"/>
            <a:ext cx="977360" cy="11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C38A79-2822-483D-9F8E-CBD273EADF2A}"/>
              </a:ext>
            </a:extLst>
          </p:cNvPr>
          <p:cNvSpPr/>
          <p:nvPr/>
        </p:nvSpPr>
        <p:spPr>
          <a:xfrm>
            <a:off x="5165963" y="2749892"/>
            <a:ext cx="789400" cy="842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ExecNode</a:t>
            </a:r>
            <a:endParaRPr lang="en-US" sz="1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F2248B5-0052-402A-AC7F-042F36C701A9}"/>
              </a:ext>
            </a:extLst>
          </p:cNvPr>
          <p:cNvCxnSpPr>
            <a:cxnSpLocks/>
          </p:cNvCxnSpPr>
          <p:nvPr/>
        </p:nvCxnSpPr>
        <p:spPr>
          <a:xfrm flipV="1">
            <a:off x="4572000" y="3504512"/>
            <a:ext cx="575826" cy="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ylinder 148">
            <a:extLst>
              <a:ext uri="{FF2B5EF4-FFF2-40B4-BE49-F238E27FC236}">
                <a16:creationId xmlns:a16="http://schemas.microsoft.com/office/drawing/2014/main" id="{EC446152-768B-47D7-8875-2A1897137832}"/>
              </a:ext>
            </a:extLst>
          </p:cNvPr>
          <p:cNvSpPr/>
          <p:nvPr/>
        </p:nvSpPr>
        <p:spPr>
          <a:xfrm>
            <a:off x="6377007" y="4266824"/>
            <a:ext cx="1066800" cy="990976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ACI Repo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DF86895-2855-4D29-A377-DFF37DDE3E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75984" y="3495355"/>
            <a:ext cx="898304" cy="713725"/>
          </a:xfrm>
          <a:prstGeom prst="bentConnector3">
            <a:avLst>
              <a:gd name="adj1" fmla="val 1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0EA1E2E-20C3-4DE1-B7F6-B6F1AF6836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69239" y="3548119"/>
            <a:ext cx="898303" cy="500914"/>
          </a:xfrm>
          <a:prstGeom prst="bentConnector3">
            <a:avLst>
              <a:gd name="adj1" fmla="val 988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Cylinder 159">
            <a:extLst>
              <a:ext uri="{FF2B5EF4-FFF2-40B4-BE49-F238E27FC236}">
                <a16:creationId xmlns:a16="http://schemas.microsoft.com/office/drawing/2014/main" id="{F152E401-2141-4CE4-B06D-7E55FDB4DCED}"/>
              </a:ext>
            </a:extLst>
          </p:cNvPr>
          <p:cNvSpPr/>
          <p:nvPr/>
        </p:nvSpPr>
        <p:spPr>
          <a:xfrm rot="16200000">
            <a:off x="8418090" y="2046358"/>
            <a:ext cx="562467" cy="2260952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3392BFE-403E-4F86-B7A0-80376EC124C2}"/>
              </a:ext>
            </a:extLst>
          </p:cNvPr>
          <p:cNvSpPr/>
          <p:nvPr/>
        </p:nvSpPr>
        <p:spPr>
          <a:xfrm>
            <a:off x="7404703" y="2320007"/>
            <a:ext cx="2577497" cy="13912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66" name="Flowchart: Document 165">
            <a:extLst>
              <a:ext uri="{FF2B5EF4-FFF2-40B4-BE49-F238E27FC236}">
                <a16:creationId xmlns:a16="http://schemas.microsoft.com/office/drawing/2014/main" id="{EDE459B8-18C7-4367-8181-493440DDF9F3}"/>
              </a:ext>
            </a:extLst>
          </p:cNvPr>
          <p:cNvSpPr/>
          <p:nvPr/>
        </p:nvSpPr>
        <p:spPr>
          <a:xfrm>
            <a:off x="6377007" y="3784716"/>
            <a:ext cx="538508" cy="277330"/>
          </a:xfrm>
          <a:prstGeom prst="flowChart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</a:t>
            </a:r>
            <a:endParaRPr lang="en-US" sz="1200" dirty="0"/>
          </a:p>
        </p:txBody>
      </p:sp>
      <p:sp>
        <p:nvSpPr>
          <p:cNvPr id="170" name="Flowchart: Document 169">
            <a:extLst>
              <a:ext uri="{FF2B5EF4-FFF2-40B4-BE49-F238E27FC236}">
                <a16:creationId xmlns:a16="http://schemas.microsoft.com/office/drawing/2014/main" id="{042D2DA8-E290-4567-B1A8-AA9149EDEB58}"/>
              </a:ext>
            </a:extLst>
          </p:cNvPr>
          <p:cNvSpPr/>
          <p:nvPr/>
        </p:nvSpPr>
        <p:spPr>
          <a:xfrm>
            <a:off x="6848058" y="3437432"/>
            <a:ext cx="538508" cy="277330"/>
          </a:xfrm>
          <a:prstGeom prst="flowChart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yaml</a:t>
            </a:r>
            <a:endParaRPr 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2E10BED-5C0D-40D1-9132-588CA06B2D02}"/>
              </a:ext>
            </a:extLst>
          </p:cNvPr>
          <p:cNvSpPr txBox="1"/>
          <p:nvPr/>
        </p:nvSpPr>
        <p:spPr>
          <a:xfrm>
            <a:off x="6219618" y="2726548"/>
            <a:ext cx="1103013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Pipeline triggered by </a:t>
            </a:r>
            <a:r>
              <a:rPr lang="en-US" sz="800" dirty="0" err="1"/>
              <a:t>Rundeck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5BF6FE-5701-4D13-94D3-4DA48A536492}"/>
              </a:ext>
            </a:extLst>
          </p:cNvPr>
          <p:cNvSpPr txBox="1"/>
          <p:nvPr/>
        </p:nvSpPr>
        <p:spPr>
          <a:xfrm>
            <a:off x="4550791" y="2994513"/>
            <a:ext cx="619445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Updates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EC2C95-D3CA-4A41-8E87-8988F53E3C25}"/>
              </a:ext>
            </a:extLst>
          </p:cNvPr>
          <p:cNvSpPr/>
          <p:nvPr/>
        </p:nvSpPr>
        <p:spPr>
          <a:xfrm>
            <a:off x="10311313" y="3234030"/>
            <a:ext cx="921505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RDC APIC</a:t>
            </a:r>
            <a:br>
              <a:rPr lang="en-US" sz="1000" dirty="0"/>
            </a:br>
            <a:r>
              <a:rPr lang="en-US" sz="1000" dirty="0"/>
              <a:t>(PROD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800238-9746-4C04-989F-1F8347F4C9AB}"/>
              </a:ext>
            </a:extLst>
          </p:cNvPr>
          <p:cNvCxnSpPr>
            <a:cxnSpLocks/>
            <a:stCxn id="160" idx="3"/>
            <a:endCxn id="141" idx="1"/>
          </p:cNvCxnSpPr>
          <p:nvPr/>
        </p:nvCxnSpPr>
        <p:spPr>
          <a:xfrm flipV="1">
            <a:off x="9829800" y="2853419"/>
            <a:ext cx="481513" cy="323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2656AC-B3A8-4117-A4C6-3045F9EDADC2}"/>
              </a:ext>
            </a:extLst>
          </p:cNvPr>
          <p:cNvCxnSpPr>
            <a:cxnSpLocks/>
          </p:cNvCxnSpPr>
          <p:nvPr/>
        </p:nvCxnSpPr>
        <p:spPr>
          <a:xfrm>
            <a:off x="5877807" y="4200181"/>
            <a:ext cx="477567" cy="17345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849FE96-AB40-4BE8-917C-EEF43267E989}"/>
              </a:ext>
            </a:extLst>
          </p:cNvPr>
          <p:cNvCxnSpPr>
            <a:cxnSpLocks/>
          </p:cNvCxnSpPr>
          <p:nvPr/>
        </p:nvCxnSpPr>
        <p:spPr>
          <a:xfrm flipV="1">
            <a:off x="5930368" y="5208030"/>
            <a:ext cx="425006" cy="242748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F2DAF85-AC79-4D47-8D0B-A6B0BB88CF87}"/>
              </a:ext>
            </a:extLst>
          </p:cNvPr>
          <p:cNvSpPr/>
          <p:nvPr/>
        </p:nvSpPr>
        <p:spPr>
          <a:xfrm>
            <a:off x="8832095" y="1381948"/>
            <a:ext cx="921505" cy="6021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/>
              <a:t>PAM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2FA06B2-30DE-451F-B5CA-2C56D1D1DD0A}"/>
              </a:ext>
            </a:extLst>
          </p:cNvPr>
          <p:cNvSpPr/>
          <p:nvPr/>
        </p:nvSpPr>
        <p:spPr>
          <a:xfrm>
            <a:off x="10311313" y="2565434"/>
            <a:ext cx="921505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APIC Simulator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(non-prod)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ECC74C-C7A0-4F2D-A803-C895A4691ED5}"/>
              </a:ext>
            </a:extLst>
          </p:cNvPr>
          <p:cNvCxnSpPr>
            <a:cxnSpLocks/>
            <a:stCxn id="160" idx="3"/>
            <a:endCxn id="93" idx="1"/>
          </p:cNvCxnSpPr>
          <p:nvPr/>
        </p:nvCxnSpPr>
        <p:spPr>
          <a:xfrm>
            <a:off x="9829800" y="3176833"/>
            <a:ext cx="481513" cy="345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E9E295-28C3-4C5D-9668-324E0620160E}"/>
              </a:ext>
            </a:extLst>
          </p:cNvPr>
          <p:cNvCxnSpPr>
            <a:cxnSpLocks/>
          </p:cNvCxnSpPr>
          <p:nvPr/>
        </p:nvCxnSpPr>
        <p:spPr>
          <a:xfrm flipH="1">
            <a:off x="4572000" y="3171312"/>
            <a:ext cx="568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B4B164C-F85A-4E2A-899D-F684E418783C}"/>
              </a:ext>
            </a:extLst>
          </p:cNvPr>
          <p:cNvCxnSpPr>
            <a:cxnSpLocks/>
            <a:stCxn id="137" idx="2"/>
          </p:cNvCxnSpPr>
          <p:nvPr/>
        </p:nvCxnSpPr>
        <p:spPr>
          <a:xfrm flipH="1">
            <a:off x="2876391" y="3171314"/>
            <a:ext cx="400210" cy="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4F65F8-EE75-44F3-A5CE-72D2698D0472}"/>
              </a:ext>
            </a:extLst>
          </p:cNvPr>
          <p:cNvGrpSpPr/>
          <p:nvPr/>
        </p:nvGrpSpPr>
        <p:grpSpPr>
          <a:xfrm>
            <a:off x="4436912" y="4232386"/>
            <a:ext cx="1682656" cy="1177814"/>
            <a:chOff x="4436912" y="4358356"/>
            <a:chExt cx="1682656" cy="117781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766310-35AB-4320-B1D8-42B2774A7387}"/>
                </a:ext>
              </a:extLst>
            </p:cNvPr>
            <p:cNvSpPr txBox="1"/>
            <p:nvPr/>
          </p:nvSpPr>
          <p:spPr>
            <a:xfrm>
              <a:off x="4451284" y="4358356"/>
              <a:ext cx="1518156" cy="146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000" dirty="0"/>
                <a:t>Repo – ACI RDC Norwalk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158DB69-EBA0-4E35-AB6D-60F0A3A2364B}"/>
                </a:ext>
              </a:extLst>
            </p:cNvPr>
            <p:cNvSpPr txBox="1"/>
            <p:nvPr/>
          </p:nvSpPr>
          <p:spPr>
            <a:xfrm>
              <a:off x="4451284" y="4560258"/>
              <a:ext cx="1668284" cy="146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000" dirty="0"/>
                <a:t>Repo – ACI RDC Las Vegas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7593B0D-7121-4444-B089-5153148CC1DE}"/>
                </a:ext>
              </a:extLst>
            </p:cNvPr>
            <p:cNvSpPr txBox="1"/>
            <p:nvPr/>
          </p:nvSpPr>
          <p:spPr>
            <a:xfrm>
              <a:off x="4451284" y="4771688"/>
              <a:ext cx="1523968" cy="146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000" dirty="0"/>
                <a:t>Repo – ACI RDC </a:t>
              </a:r>
              <a:r>
                <a:rPr lang="en-US" sz="1000" dirty="0" err="1"/>
                <a:t>Taipe</a:t>
              </a:r>
              <a:endParaRPr 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D06814F-62A8-4AE7-831B-2B76BC7C4C44}"/>
                </a:ext>
              </a:extLst>
            </p:cNvPr>
            <p:cNvSpPr txBox="1"/>
            <p:nvPr/>
          </p:nvSpPr>
          <p:spPr>
            <a:xfrm>
              <a:off x="4443890" y="4967552"/>
              <a:ext cx="1531362" cy="146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000" dirty="0"/>
                <a:t>Repo – ACI RDC EID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A190A72-089A-4D6E-B0F8-D2B64FD65994}"/>
                </a:ext>
              </a:extLst>
            </p:cNvPr>
            <p:cNvSpPr txBox="1"/>
            <p:nvPr/>
          </p:nvSpPr>
          <p:spPr>
            <a:xfrm>
              <a:off x="4436912" y="5187806"/>
              <a:ext cx="1531362" cy="146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000" dirty="0"/>
                <a:t>Repo – ACI RDC HTC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4943E28-BDA1-4629-97A2-CA39421F6640}"/>
                </a:ext>
              </a:extLst>
            </p:cNvPr>
            <p:cNvSpPr txBox="1"/>
            <p:nvPr/>
          </p:nvSpPr>
          <p:spPr>
            <a:xfrm>
              <a:off x="4443890" y="5389976"/>
              <a:ext cx="1652110" cy="1461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000" b="1" dirty="0"/>
                <a:t>Repo – ACI Global policies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A9DE67CA-7CB2-4195-B725-644B98566504}"/>
              </a:ext>
            </a:extLst>
          </p:cNvPr>
          <p:cNvSpPr txBox="1"/>
          <p:nvPr/>
        </p:nvSpPr>
        <p:spPr>
          <a:xfrm>
            <a:off x="8203472" y="3329841"/>
            <a:ext cx="1071674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1"/>
                </a:solidFill>
              </a:rPr>
              <a:t>Cisco AAC Pipeline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23D8EC6-1947-4B8E-91F3-63F537C9A07B}"/>
              </a:ext>
            </a:extLst>
          </p:cNvPr>
          <p:cNvSpPr txBox="1"/>
          <p:nvPr/>
        </p:nvSpPr>
        <p:spPr>
          <a:xfrm>
            <a:off x="337589" y="4777567"/>
            <a:ext cx="881611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Requestors</a:t>
            </a:r>
          </a:p>
        </p:txBody>
      </p:sp>
      <p:grpSp>
        <p:nvGrpSpPr>
          <p:cNvPr id="158" name="Gruppieren 313">
            <a:extLst>
              <a:ext uri="{FF2B5EF4-FFF2-40B4-BE49-F238E27FC236}">
                <a16:creationId xmlns:a16="http://schemas.microsoft.com/office/drawing/2014/main" id="{37321F71-BF03-4130-A049-E96F54AFEBB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11945" y="4333103"/>
            <a:ext cx="763163" cy="473535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159" name="Gruppieren 314">
              <a:extLst>
                <a:ext uri="{FF2B5EF4-FFF2-40B4-BE49-F238E27FC236}">
                  <a16:creationId xmlns:a16="http://schemas.microsoft.com/office/drawing/2014/main" id="{CDBF48DA-1320-47D6-961B-105AF6CB31DF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26DA6639-7E6E-440E-B2F5-087B577A0C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D0C87F78-8214-4944-9032-48DCA05137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62" name="Gruppieren 315">
              <a:extLst>
                <a:ext uri="{FF2B5EF4-FFF2-40B4-BE49-F238E27FC236}">
                  <a16:creationId xmlns:a16="http://schemas.microsoft.com/office/drawing/2014/main" id="{3DF1C2AE-B8A4-4C27-936F-7B832DC5B9E1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168" name="Freeform 33">
                <a:extLst>
                  <a:ext uri="{FF2B5EF4-FFF2-40B4-BE49-F238E27FC236}">
                    <a16:creationId xmlns:a16="http://schemas.microsoft.com/office/drawing/2014/main" id="{1A9C1D67-25E4-4142-A1E0-59A25EB18F8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9" name="Freeform 34">
                <a:extLst>
                  <a:ext uri="{FF2B5EF4-FFF2-40B4-BE49-F238E27FC236}">
                    <a16:creationId xmlns:a16="http://schemas.microsoft.com/office/drawing/2014/main" id="{75EFF325-1AE1-4DB9-8668-7F8C16497CF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1" name="Freeform 35">
                <a:extLst>
                  <a:ext uri="{FF2B5EF4-FFF2-40B4-BE49-F238E27FC236}">
                    <a16:creationId xmlns:a16="http://schemas.microsoft.com/office/drawing/2014/main" id="{59B1F266-7963-4467-A979-0E9FCAEC44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63" name="Gruppieren 316">
              <a:extLst>
                <a:ext uri="{FF2B5EF4-FFF2-40B4-BE49-F238E27FC236}">
                  <a16:creationId xmlns:a16="http://schemas.microsoft.com/office/drawing/2014/main" id="{E2F68890-B0F1-495F-9564-E3C226AD7640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164" name="Freeform 36">
                <a:extLst>
                  <a:ext uri="{FF2B5EF4-FFF2-40B4-BE49-F238E27FC236}">
                    <a16:creationId xmlns:a16="http://schemas.microsoft.com/office/drawing/2014/main" id="{12A96C71-6CC1-44B8-938A-29402CEC915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5" name="Freeform 37">
                <a:extLst>
                  <a:ext uri="{FF2B5EF4-FFF2-40B4-BE49-F238E27FC236}">
                    <a16:creationId xmlns:a16="http://schemas.microsoft.com/office/drawing/2014/main" id="{17491610-CD93-4387-A67E-6C485B59C40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7" name="Freeform 38">
                <a:extLst>
                  <a:ext uri="{FF2B5EF4-FFF2-40B4-BE49-F238E27FC236}">
                    <a16:creationId xmlns:a16="http://schemas.microsoft.com/office/drawing/2014/main" id="{38753FDB-DCD5-4AC6-BA6A-9B89CE573EE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77" name="Flowchart: Multidocument 176">
            <a:extLst>
              <a:ext uri="{FF2B5EF4-FFF2-40B4-BE49-F238E27FC236}">
                <a16:creationId xmlns:a16="http://schemas.microsoft.com/office/drawing/2014/main" id="{E164CF43-2F7E-46B8-90AC-A90663962525}"/>
              </a:ext>
            </a:extLst>
          </p:cNvPr>
          <p:cNvSpPr/>
          <p:nvPr/>
        </p:nvSpPr>
        <p:spPr>
          <a:xfrm>
            <a:off x="1414737" y="4479944"/>
            <a:ext cx="758526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159032B-B3DF-41B5-8E4B-8ED59C1CE24E}"/>
              </a:ext>
            </a:extLst>
          </p:cNvPr>
          <p:cNvCxnSpPr>
            <a:cxnSpLocks/>
            <a:stCxn id="165" idx="0"/>
            <a:endCxn id="68" idx="1"/>
          </p:cNvCxnSpPr>
          <p:nvPr/>
        </p:nvCxnSpPr>
        <p:spPr>
          <a:xfrm flipV="1">
            <a:off x="1146446" y="4556838"/>
            <a:ext cx="199469" cy="12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313">
            <a:extLst>
              <a:ext uri="{FF2B5EF4-FFF2-40B4-BE49-F238E27FC236}">
                <a16:creationId xmlns:a16="http://schemas.microsoft.com/office/drawing/2014/main" id="{59EECC26-50FB-40D2-9398-9639FD5370C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505200" y="5546265"/>
            <a:ext cx="746075" cy="473535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180" name="Gruppieren 314">
              <a:extLst>
                <a:ext uri="{FF2B5EF4-FFF2-40B4-BE49-F238E27FC236}">
                  <a16:creationId xmlns:a16="http://schemas.microsoft.com/office/drawing/2014/main" id="{F1481476-DB10-43DE-85E4-FFD37C48367C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189" name="Freeform 31">
                <a:extLst>
                  <a:ext uri="{FF2B5EF4-FFF2-40B4-BE49-F238E27FC236}">
                    <a16:creationId xmlns:a16="http://schemas.microsoft.com/office/drawing/2014/main" id="{174AC708-AB42-4C9F-8316-5975FB09A1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90" name="Freeform 32">
                <a:extLst>
                  <a:ext uri="{FF2B5EF4-FFF2-40B4-BE49-F238E27FC236}">
                    <a16:creationId xmlns:a16="http://schemas.microsoft.com/office/drawing/2014/main" id="{A3E02DF2-11D3-486E-8267-7D3BB8694DE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81" name="Gruppieren 315">
              <a:extLst>
                <a:ext uri="{FF2B5EF4-FFF2-40B4-BE49-F238E27FC236}">
                  <a16:creationId xmlns:a16="http://schemas.microsoft.com/office/drawing/2014/main" id="{544FBDAF-6A18-4A67-BD68-0BD619D30DF3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186" name="Freeform 33">
                <a:extLst>
                  <a:ext uri="{FF2B5EF4-FFF2-40B4-BE49-F238E27FC236}">
                    <a16:creationId xmlns:a16="http://schemas.microsoft.com/office/drawing/2014/main" id="{FABA409C-5600-4C69-BDAB-35578F5A915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7" name="Freeform 34">
                <a:extLst>
                  <a:ext uri="{FF2B5EF4-FFF2-40B4-BE49-F238E27FC236}">
                    <a16:creationId xmlns:a16="http://schemas.microsoft.com/office/drawing/2014/main" id="{D73CBBF8-D2CE-48FF-B2CD-D5AB18E07D1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8" name="Freeform 35">
                <a:extLst>
                  <a:ext uri="{FF2B5EF4-FFF2-40B4-BE49-F238E27FC236}">
                    <a16:creationId xmlns:a16="http://schemas.microsoft.com/office/drawing/2014/main" id="{C8601AA1-8877-4CA8-BBD3-D4E303E401D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82" name="Gruppieren 316">
              <a:extLst>
                <a:ext uri="{FF2B5EF4-FFF2-40B4-BE49-F238E27FC236}">
                  <a16:creationId xmlns:a16="http://schemas.microsoft.com/office/drawing/2014/main" id="{8DF10D9B-AF3F-4283-9976-2A0BCA4EA72B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95E13310-8603-43B0-AD8E-DB3E7DA38B2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4" name="Freeform 37">
                <a:extLst>
                  <a:ext uri="{FF2B5EF4-FFF2-40B4-BE49-F238E27FC236}">
                    <a16:creationId xmlns:a16="http://schemas.microsoft.com/office/drawing/2014/main" id="{2DEED287-FE74-4F5A-89EE-3A77B466DC6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85" name="Freeform 38">
                <a:extLst>
                  <a:ext uri="{FF2B5EF4-FFF2-40B4-BE49-F238E27FC236}">
                    <a16:creationId xmlns:a16="http://schemas.microsoft.com/office/drawing/2014/main" id="{55E561F6-29B5-4250-BBCF-EDD1009BB44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4DC07E8-21DA-4AA4-9558-72C50B29DD8B}"/>
              </a:ext>
            </a:extLst>
          </p:cNvPr>
          <p:cNvCxnSpPr>
            <a:cxnSpLocks/>
            <a:stCxn id="192" idx="3"/>
            <a:endCxn id="149" idx="3"/>
          </p:cNvCxnSpPr>
          <p:nvPr/>
        </p:nvCxnSpPr>
        <p:spPr>
          <a:xfrm flipV="1">
            <a:off x="6706306" y="5257800"/>
            <a:ext cx="204101" cy="5195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Flowchart: Multidocument 191">
            <a:extLst>
              <a:ext uri="{FF2B5EF4-FFF2-40B4-BE49-F238E27FC236}">
                <a16:creationId xmlns:a16="http://schemas.microsoft.com/office/drawing/2014/main" id="{2400D089-B78E-41D9-A8A4-47180F1C1F53}"/>
              </a:ext>
            </a:extLst>
          </p:cNvPr>
          <p:cNvSpPr/>
          <p:nvPr/>
        </p:nvSpPr>
        <p:spPr>
          <a:xfrm>
            <a:off x="5815013" y="5551392"/>
            <a:ext cx="891293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features</a:t>
            </a: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FDE6E89-21F4-4BE9-B05E-0BE3E8C646AB}"/>
              </a:ext>
            </a:extLst>
          </p:cNvPr>
          <p:cNvCxnSpPr>
            <a:cxnSpLocks/>
            <a:stCxn id="184" idx="0"/>
            <a:endCxn id="192" idx="1"/>
          </p:cNvCxnSpPr>
          <p:nvPr/>
        </p:nvCxnSpPr>
        <p:spPr>
          <a:xfrm flipV="1">
            <a:off x="4223254" y="5777317"/>
            <a:ext cx="1591759" cy="5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BC16D66-EE81-4E26-A505-652A795E0CCA}"/>
              </a:ext>
            </a:extLst>
          </p:cNvPr>
          <p:cNvSpPr txBox="1"/>
          <p:nvPr/>
        </p:nvSpPr>
        <p:spPr>
          <a:xfrm>
            <a:off x="3076495" y="6011544"/>
            <a:ext cx="1744388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 err="1"/>
              <a:t>InfraART</a:t>
            </a:r>
            <a:r>
              <a:rPr lang="en-US" sz="1200" dirty="0"/>
              <a:t> + Ops teams</a:t>
            </a:r>
          </a:p>
        </p:txBody>
      </p:sp>
      <p:sp>
        <p:nvSpPr>
          <p:cNvPr id="206" name="Flowchart: Multidocument 205">
            <a:extLst>
              <a:ext uri="{FF2B5EF4-FFF2-40B4-BE49-F238E27FC236}">
                <a16:creationId xmlns:a16="http://schemas.microsoft.com/office/drawing/2014/main" id="{EDEEA969-2B1F-4C24-BAED-847080C2A003}"/>
              </a:ext>
            </a:extLst>
          </p:cNvPr>
          <p:cNvSpPr/>
          <p:nvPr/>
        </p:nvSpPr>
        <p:spPr>
          <a:xfrm>
            <a:off x="10265325" y="4270870"/>
            <a:ext cx="891293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Manual chances</a:t>
            </a:r>
          </a:p>
        </p:txBody>
      </p:sp>
      <p:grpSp>
        <p:nvGrpSpPr>
          <p:cNvPr id="207" name="Gruppieren 313">
            <a:extLst>
              <a:ext uri="{FF2B5EF4-FFF2-40B4-BE49-F238E27FC236}">
                <a16:creationId xmlns:a16="http://schemas.microsoft.com/office/drawing/2014/main" id="{832141D6-F911-45C9-BB98-F214ECC186E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0352002" y="4753012"/>
            <a:ext cx="746075" cy="473535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208" name="Gruppieren 314">
              <a:extLst>
                <a:ext uri="{FF2B5EF4-FFF2-40B4-BE49-F238E27FC236}">
                  <a16:creationId xmlns:a16="http://schemas.microsoft.com/office/drawing/2014/main" id="{2C7D081A-4410-463D-81F4-D36AA5130004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217" name="Freeform 31">
                <a:extLst>
                  <a:ext uri="{FF2B5EF4-FFF2-40B4-BE49-F238E27FC236}">
                    <a16:creationId xmlns:a16="http://schemas.microsoft.com/office/drawing/2014/main" id="{2F59BC45-DDB4-474B-8280-5244261E34E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8" name="Freeform 32">
                <a:extLst>
                  <a:ext uri="{FF2B5EF4-FFF2-40B4-BE49-F238E27FC236}">
                    <a16:creationId xmlns:a16="http://schemas.microsoft.com/office/drawing/2014/main" id="{60589D74-0E9A-4701-BF97-111E1BB0D03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209" name="Gruppieren 315">
              <a:extLst>
                <a:ext uri="{FF2B5EF4-FFF2-40B4-BE49-F238E27FC236}">
                  <a16:creationId xmlns:a16="http://schemas.microsoft.com/office/drawing/2014/main" id="{90236524-37BA-40CE-BF68-DEAC66041DE0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214" name="Freeform 33">
                <a:extLst>
                  <a:ext uri="{FF2B5EF4-FFF2-40B4-BE49-F238E27FC236}">
                    <a16:creationId xmlns:a16="http://schemas.microsoft.com/office/drawing/2014/main" id="{7B98E08E-3A4E-4C77-9814-EAD8635DAF5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5" name="Freeform 34">
                <a:extLst>
                  <a:ext uri="{FF2B5EF4-FFF2-40B4-BE49-F238E27FC236}">
                    <a16:creationId xmlns:a16="http://schemas.microsoft.com/office/drawing/2014/main" id="{D58879B6-1CF8-47D5-8A02-2A5DE5BF1BA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6" name="Freeform 35">
                <a:extLst>
                  <a:ext uri="{FF2B5EF4-FFF2-40B4-BE49-F238E27FC236}">
                    <a16:creationId xmlns:a16="http://schemas.microsoft.com/office/drawing/2014/main" id="{ACA57328-B15E-4885-8600-46016BE9ABD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210" name="Gruppieren 316">
              <a:extLst>
                <a:ext uri="{FF2B5EF4-FFF2-40B4-BE49-F238E27FC236}">
                  <a16:creationId xmlns:a16="http://schemas.microsoft.com/office/drawing/2014/main" id="{01BD2293-333F-402D-B140-EE2112FF5873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211" name="Freeform 36">
                <a:extLst>
                  <a:ext uri="{FF2B5EF4-FFF2-40B4-BE49-F238E27FC236}">
                    <a16:creationId xmlns:a16="http://schemas.microsoft.com/office/drawing/2014/main" id="{D4AA331E-1D10-44A4-B715-B78AE83E66C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2" name="Freeform 37">
                <a:extLst>
                  <a:ext uri="{FF2B5EF4-FFF2-40B4-BE49-F238E27FC236}">
                    <a16:creationId xmlns:a16="http://schemas.microsoft.com/office/drawing/2014/main" id="{D2F36F16-C970-462C-9318-54D5C776896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3" name="Freeform 38">
                <a:extLst>
                  <a:ext uri="{FF2B5EF4-FFF2-40B4-BE49-F238E27FC236}">
                    <a16:creationId xmlns:a16="http://schemas.microsoft.com/office/drawing/2014/main" id="{D9A4F505-9549-4635-A555-497799BC54D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76FCB3FB-242C-4455-91EE-4C7E445A7CC0}"/>
              </a:ext>
            </a:extLst>
          </p:cNvPr>
          <p:cNvSpPr txBox="1"/>
          <p:nvPr/>
        </p:nvSpPr>
        <p:spPr>
          <a:xfrm>
            <a:off x="10175243" y="5227727"/>
            <a:ext cx="1135732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dirty="0"/>
              <a:t>Operations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8B52152F-1B6E-4F47-ACBC-1E49F994EB31}"/>
              </a:ext>
            </a:extLst>
          </p:cNvPr>
          <p:cNvCxnSpPr>
            <a:cxnSpLocks/>
            <a:stCxn id="206" idx="0"/>
            <a:endCxn id="93" idx="2"/>
          </p:cNvCxnSpPr>
          <p:nvPr/>
        </p:nvCxnSpPr>
        <p:spPr>
          <a:xfrm rot="16200000" flipV="1">
            <a:off x="10541743" y="4040323"/>
            <a:ext cx="460870" cy="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6CD69E-0788-4ECA-BAD8-2B2325061240}"/>
              </a:ext>
            </a:extLst>
          </p:cNvPr>
          <p:cNvCxnSpPr>
            <a:cxnSpLocks/>
          </p:cNvCxnSpPr>
          <p:nvPr/>
        </p:nvCxnSpPr>
        <p:spPr>
          <a:xfrm>
            <a:off x="5988979" y="2994513"/>
            <a:ext cx="1579868" cy="6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6D6FE9D-F1D5-41CD-8307-266D2D3CE73C}"/>
              </a:ext>
            </a:extLst>
          </p:cNvPr>
          <p:cNvSpPr txBox="1"/>
          <p:nvPr/>
        </p:nvSpPr>
        <p:spPr>
          <a:xfrm>
            <a:off x="5880221" y="6051206"/>
            <a:ext cx="5446026" cy="6088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Manual Changes: </a:t>
            </a:r>
            <a:r>
              <a:rPr lang="en-US" sz="800" dirty="0"/>
              <a:t>AAC Managed objects are annotated (outside </a:t>
            </a:r>
            <a:r>
              <a:rPr lang="en-US" sz="800" dirty="0" err="1"/>
              <a:t>gui</a:t>
            </a:r>
            <a:r>
              <a:rPr lang="en-US" sz="800" dirty="0"/>
              <a:t>) should not be changed manually on the APIC. Objects that are not AAC managed can be changed manually and have no effect on the AAC deployment pipeline </a:t>
            </a:r>
          </a:p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Forms: </a:t>
            </a:r>
            <a:r>
              <a:rPr lang="en-US" sz="800" dirty="0" err="1"/>
              <a:t>Rundeck</a:t>
            </a:r>
            <a:r>
              <a:rPr lang="en-US" sz="800" dirty="0"/>
              <a:t> GUI based forms are used for allowing manual trigger of </a:t>
            </a:r>
            <a:r>
              <a:rPr lang="en-US" sz="800" dirty="0" err="1"/>
              <a:t>rundeck</a:t>
            </a:r>
            <a:r>
              <a:rPr lang="en-US" sz="800" dirty="0"/>
              <a:t> AAC deployment jobs for standard ACI Operational tasks by Operations and the </a:t>
            </a:r>
            <a:r>
              <a:rPr lang="en-US" sz="800" dirty="0" err="1"/>
              <a:t>InfraART</a:t>
            </a:r>
            <a:r>
              <a:rPr lang="en-US" sz="800" dirty="0"/>
              <a:t> for non-standard changes to the ACI/RDC Repositories</a:t>
            </a:r>
            <a:endParaRPr lang="en-US" sz="8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77F50D4-A2A7-4E0F-A88B-3F571E99B837}"/>
              </a:ext>
            </a:extLst>
          </p:cNvPr>
          <p:cNvCxnSpPr>
            <a:cxnSpLocks/>
            <a:stCxn id="189" idx="7"/>
            <a:endCxn id="126" idx="2"/>
          </p:cNvCxnSpPr>
          <p:nvPr/>
        </p:nvCxnSpPr>
        <p:spPr>
          <a:xfrm flipV="1">
            <a:off x="3873833" y="3490771"/>
            <a:ext cx="17660" cy="2172722"/>
          </a:xfrm>
          <a:prstGeom prst="bentConnector4">
            <a:avLst>
              <a:gd name="adj1" fmla="val 123817"/>
              <a:gd name="adj2" fmla="val 501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Multidocument 125">
            <a:extLst>
              <a:ext uri="{FF2B5EF4-FFF2-40B4-BE49-F238E27FC236}">
                <a16:creationId xmlns:a16="http://schemas.microsoft.com/office/drawing/2014/main" id="{EB3F24ED-8853-4A09-9A06-F83090521DA4}"/>
              </a:ext>
            </a:extLst>
          </p:cNvPr>
          <p:cNvSpPr/>
          <p:nvPr/>
        </p:nvSpPr>
        <p:spPr>
          <a:xfrm>
            <a:off x="3581400" y="3124200"/>
            <a:ext cx="720372" cy="381000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sp>
        <p:nvSpPr>
          <p:cNvPr id="128" name="Flowchart: Multidocument 127">
            <a:extLst>
              <a:ext uri="{FF2B5EF4-FFF2-40B4-BE49-F238E27FC236}">
                <a16:creationId xmlns:a16="http://schemas.microsoft.com/office/drawing/2014/main" id="{895B859E-6855-44CE-8243-A4402F781064}"/>
              </a:ext>
            </a:extLst>
          </p:cNvPr>
          <p:cNvSpPr/>
          <p:nvPr/>
        </p:nvSpPr>
        <p:spPr>
          <a:xfrm>
            <a:off x="3599853" y="2058256"/>
            <a:ext cx="720372" cy="381000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F767C5-7C9B-4BF5-857E-B53416D4F2EF}"/>
              </a:ext>
            </a:extLst>
          </p:cNvPr>
          <p:cNvSpPr/>
          <p:nvPr/>
        </p:nvSpPr>
        <p:spPr>
          <a:xfrm>
            <a:off x="6308499" y="1389220"/>
            <a:ext cx="1096204" cy="5948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Job (meta) data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185E65E6-5B48-44D6-AAB6-78EA8ABC3E9C}"/>
              </a:ext>
            </a:extLst>
          </p:cNvPr>
          <p:cNvCxnSpPr>
            <a:cxnSpLocks/>
            <a:stCxn id="145" idx="0"/>
            <a:endCxn id="142" idx="1"/>
          </p:cNvCxnSpPr>
          <p:nvPr/>
        </p:nvCxnSpPr>
        <p:spPr>
          <a:xfrm rot="5400000" flipH="1" flipV="1">
            <a:off x="5402969" y="1844362"/>
            <a:ext cx="1063224" cy="747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Freeform 3254">
            <a:extLst>
              <a:ext uri="{FF2B5EF4-FFF2-40B4-BE49-F238E27FC236}">
                <a16:creationId xmlns:a16="http://schemas.microsoft.com/office/drawing/2014/main" id="{5209C963-62DE-46EB-8227-98A817DFFBB1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10076972" y="4178466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6" name="Freeform 3254">
            <a:extLst>
              <a:ext uri="{FF2B5EF4-FFF2-40B4-BE49-F238E27FC236}">
                <a16:creationId xmlns:a16="http://schemas.microsoft.com/office/drawing/2014/main" id="{3028B6F1-F8C8-4DE1-AE2D-961A9A9B8339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379256" y="6133795"/>
            <a:ext cx="426864" cy="426864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8" name="Freeform 3254">
            <a:extLst>
              <a:ext uri="{FF2B5EF4-FFF2-40B4-BE49-F238E27FC236}">
                <a16:creationId xmlns:a16="http://schemas.microsoft.com/office/drawing/2014/main" id="{66856311-F08F-4716-A0B4-E73D84516773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3634771" y="3578221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99" name="Freeform 3254">
            <a:extLst>
              <a:ext uri="{FF2B5EF4-FFF2-40B4-BE49-F238E27FC236}">
                <a16:creationId xmlns:a16="http://schemas.microsoft.com/office/drawing/2014/main" id="{FF929C13-A90D-493F-9047-D231C5A4DB45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4348612" y="1634318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1AB5600-CDAA-4A76-B2FD-A3AB44D550F1}"/>
              </a:ext>
            </a:extLst>
          </p:cNvPr>
          <p:cNvSpPr/>
          <p:nvPr/>
        </p:nvSpPr>
        <p:spPr>
          <a:xfrm>
            <a:off x="7651965" y="1390560"/>
            <a:ext cx="1103013" cy="5878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(</a:t>
            </a:r>
            <a:r>
              <a:rPr lang="en-US" sz="1000" dirty="0" err="1"/>
              <a:t>aac</a:t>
            </a:r>
            <a:r>
              <a:rPr lang="en-US" sz="1000" dirty="0"/>
              <a:t> versions)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60F10957-153F-4AA5-81BE-4FB25983CCFB}"/>
              </a:ext>
            </a:extLst>
          </p:cNvPr>
          <p:cNvCxnSpPr>
            <a:cxnSpLocks/>
            <a:endCxn id="125" idx="2"/>
          </p:cNvCxnSpPr>
          <p:nvPr/>
        </p:nvCxnSpPr>
        <p:spPr>
          <a:xfrm rot="16200000" flipV="1">
            <a:off x="7745245" y="2436640"/>
            <a:ext cx="9164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DD5D050F-DDCA-4B85-B90F-C32EBB19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597666"/>
            <a:ext cx="673501" cy="37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8FA0340E-EE0B-4014-9DAF-3A9165DE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93" y="4619051"/>
            <a:ext cx="903228" cy="22712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5B62CBF-2780-4270-A3B7-7F7D9BF9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069" y="1442441"/>
            <a:ext cx="760930" cy="286611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5F4CC84-2B17-45A1-8A84-6608D2EE1B4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73" y="1424679"/>
            <a:ext cx="550746" cy="355953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8C1955A-A794-4C16-A667-3D7DB7ECA2D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68" y="1422437"/>
            <a:ext cx="611870" cy="312884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5620FF34-FFF0-42B9-A27E-0194133DA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3472" y="2979830"/>
            <a:ext cx="1027803" cy="293873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CA90680E-2DE7-4C0A-AAD3-ECC930723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938" y="2872564"/>
            <a:ext cx="305662" cy="305662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5602F38-6111-4121-A6F9-EA6085BD69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5348" y="2833959"/>
            <a:ext cx="301803" cy="3714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B7FBE3D-A7CA-4202-B91F-6E6748C2195D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11" y="3944036"/>
            <a:ext cx="884289" cy="216964"/>
          </a:xfrm>
          <a:prstGeom prst="rect">
            <a:avLst/>
          </a:prstGeom>
        </p:spPr>
      </p:pic>
      <p:pic>
        <p:nvPicPr>
          <p:cNvPr id="155" name="Picture 2" descr="Scatter-Gather In Depth – MuleSoft Tutorial">
            <a:extLst>
              <a:ext uri="{FF2B5EF4-FFF2-40B4-BE49-F238E27FC236}">
                <a16:creationId xmlns:a16="http://schemas.microsoft.com/office/drawing/2014/main" id="{34D3893D-3D63-4144-8D68-AB243A8E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9" y="4706164"/>
            <a:ext cx="483594" cy="3488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2" name="Picture 6" descr="TIBCO Recognised as a Leader in 2020 Gartner Magic Quadrant for Data  Science and Machine Learning Platforms | Financial IT">
            <a:extLst>
              <a:ext uri="{FF2B5EF4-FFF2-40B4-BE49-F238E27FC236}">
                <a16:creationId xmlns:a16="http://schemas.microsoft.com/office/drawing/2014/main" id="{5A8C1D1B-C598-40A0-B98C-ADBFDC4F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384" y="5081924"/>
            <a:ext cx="622393" cy="1598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3900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8784-67F7-4F08-B860-E86C40F4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request flow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6BCF1-EB2E-4999-8638-001A6DBC6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ServiceNow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Rundeck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(Existing Integration)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5FE42-6DD8-4D4A-8512-67C5BEF956F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715000" y="1369799"/>
            <a:ext cx="5529262" cy="477214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 dirty="0"/>
              <a:t>Process Flow (detailed flow)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Customer fills in a REQ form in ServiceNow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On “Submit” and possible approval tasks a </a:t>
            </a:r>
            <a:r>
              <a:rPr lang="en-US" sz="1000" dirty="0" err="1"/>
              <a:t>ctask</a:t>
            </a:r>
            <a:r>
              <a:rPr lang="en-US" sz="1000" dirty="0"/>
              <a:t> is created by ServiceNow and assigned to </a:t>
            </a:r>
            <a:r>
              <a:rPr lang="en-US" sz="1000" dirty="0" err="1"/>
              <a:t>Rundeck</a:t>
            </a:r>
            <a:r>
              <a:rPr lang="en-US" sz="1000" dirty="0"/>
              <a:t> system queue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Assignment to </a:t>
            </a:r>
            <a:r>
              <a:rPr lang="en-US" sz="1000" dirty="0" err="1"/>
              <a:t>Rundeck</a:t>
            </a:r>
            <a:r>
              <a:rPr lang="en-US" sz="1000" dirty="0"/>
              <a:t> system queue triggers ServiceNow  Tibco interface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JobRouter</a:t>
            </a:r>
            <a:r>
              <a:rPr lang="en-US" sz="1000" dirty="0"/>
              <a:t> receives request from </a:t>
            </a:r>
            <a:r>
              <a:rPr lang="en-US" sz="1000" dirty="0" err="1"/>
              <a:t>tibco</a:t>
            </a:r>
            <a:r>
              <a:rPr lang="en-US" sz="1000" dirty="0"/>
              <a:t> and sends back a 200-OK response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JobRouter</a:t>
            </a:r>
            <a:r>
              <a:rPr lang="en-US" sz="1000" dirty="0"/>
              <a:t> Triggers the “Update-ServiceNow” </a:t>
            </a:r>
            <a:r>
              <a:rPr lang="en-US" sz="1000" dirty="0" err="1"/>
              <a:t>rundeck</a:t>
            </a:r>
            <a:r>
              <a:rPr lang="en-US" sz="1000" dirty="0"/>
              <a:t> job to update the task in ServiceNow with the following info: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Set task state to “In Progress”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Add the </a:t>
            </a:r>
            <a:r>
              <a:rPr lang="en-US" sz="1000" dirty="0" err="1"/>
              <a:t>JobRouter</a:t>
            </a:r>
            <a:r>
              <a:rPr lang="en-US" sz="1000" dirty="0"/>
              <a:t> </a:t>
            </a:r>
            <a:r>
              <a:rPr lang="en-US" sz="1000" dirty="0" err="1"/>
              <a:t>ExecutionID</a:t>
            </a:r>
            <a:r>
              <a:rPr lang="en-US" sz="1000" dirty="0"/>
              <a:t> in the ServiceNow : Correlation ID field with a prefix of DCA (example : "ID":"DCA&lt;###&gt;)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JobRouter</a:t>
            </a:r>
            <a:r>
              <a:rPr lang="en-US" sz="1000" dirty="0"/>
              <a:t> identifies which request has been received and triggers the correct </a:t>
            </a:r>
            <a:r>
              <a:rPr lang="en-US" sz="1000" dirty="0" err="1"/>
              <a:t>Rundeck</a:t>
            </a:r>
            <a:r>
              <a:rPr lang="en-US" sz="1000" dirty="0"/>
              <a:t> Execution Job. It also sends the task number and correlation ID to the execution job for it further update any </a:t>
            </a:r>
            <a:r>
              <a:rPr lang="en-US" sz="1000" dirty="0" err="1"/>
              <a:t>worknotes</a:t>
            </a:r>
            <a:r>
              <a:rPr lang="en-US" sz="1000" dirty="0"/>
              <a:t> in SNOW. 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Add the </a:t>
            </a:r>
            <a:r>
              <a:rPr lang="en-US" sz="1000" dirty="0" err="1"/>
              <a:t>ExecutionJob</a:t>
            </a:r>
            <a:r>
              <a:rPr lang="en-US" sz="1000" dirty="0"/>
              <a:t> – </a:t>
            </a:r>
            <a:r>
              <a:rPr lang="en-US" sz="1000" dirty="0" err="1"/>
              <a:t>ExecutionID</a:t>
            </a:r>
            <a:r>
              <a:rPr lang="en-US" sz="1000" dirty="0"/>
              <a:t> in the ServiceNow: </a:t>
            </a:r>
            <a:r>
              <a:rPr lang="en-US" sz="1000" dirty="0" err="1"/>
              <a:t>Worknotes</a:t>
            </a:r>
            <a:r>
              <a:rPr lang="en-US" sz="1000" dirty="0"/>
              <a:t> field. 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ExecutionJob</a:t>
            </a:r>
            <a:r>
              <a:rPr lang="en-US" sz="1000" dirty="0"/>
              <a:t> Sends one or more task (or output) updates to the “Work Notes” along with CTASK # and Correlation ID # field in ServiceNow via the “</a:t>
            </a:r>
            <a:r>
              <a:rPr lang="en-US" sz="1000" dirty="0" err="1"/>
              <a:t>UpdateServiceNow</a:t>
            </a:r>
            <a:r>
              <a:rPr lang="en-US" sz="1000" dirty="0"/>
              <a:t>” </a:t>
            </a:r>
            <a:r>
              <a:rPr lang="en-US" sz="1000" dirty="0" err="1"/>
              <a:t>Rundeck</a:t>
            </a:r>
            <a:r>
              <a:rPr lang="en-US" sz="1000" dirty="0"/>
              <a:t> job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Happy Flow Example: “Informing the requester of the hostname of the newly deployed VM)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Failure Flow Example: “Storage could not be provisioned due to lack of space”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On </a:t>
            </a:r>
            <a:r>
              <a:rPr lang="en-US" sz="1000" dirty="0" err="1"/>
              <a:t>ExecutionJob</a:t>
            </a:r>
            <a:r>
              <a:rPr lang="en-US" sz="1000" dirty="0"/>
              <a:t> Completion, Execution Job responds to </a:t>
            </a:r>
            <a:r>
              <a:rPr lang="en-US" sz="1000" dirty="0" err="1"/>
              <a:t>JobRouter</a:t>
            </a:r>
            <a:r>
              <a:rPr lang="en-US" sz="1000" dirty="0"/>
              <a:t> with a Job Status: Completed or Failure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JobRouter</a:t>
            </a:r>
            <a:r>
              <a:rPr lang="en-US" sz="1000" dirty="0"/>
              <a:t> Triggers the “Update-ServiceNow” job to: </a:t>
            </a:r>
            <a:r>
              <a:rPr lang="en-US" sz="1000" b="1" dirty="0"/>
              <a:t>(Happy Flow)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Update the comment field with update text (e.g.: Job Processing Completed successfully)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update the status of the task to: </a:t>
            </a:r>
            <a:r>
              <a:rPr lang="en-US" sz="1000" b="1" dirty="0"/>
              <a:t>Closed Complete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JobRouter</a:t>
            </a:r>
            <a:r>
              <a:rPr lang="en-US" sz="1000" dirty="0"/>
              <a:t> Triggers the “Update-ServiceNow” job to: </a:t>
            </a:r>
            <a:r>
              <a:rPr lang="en-US" sz="1000" b="1" dirty="0"/>
              <a:t>(failure flow)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Update the comment field with update text (e.g.: Job Processing has not completed successfully, please refer to the comments for errors)</a:t>
            </a:r>
          </a:p>
          <a:p>
            <a:pPr marL="5197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Update the status of the task to: </a:t>
            </a:r>
            <a:r>
              <a:rPr lang="en-US" sz="1000" b="1" dirty="0"/>
              <a:t>Closed Failed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In all scenarios of updating to SNOW the execution job should pass the ID and correlation ID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C66E2-D8DB-449A-9D15-CF6ACBC714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C4FA2-3F8B-490C-9A35-3CEF2395302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3075-A527-48A2-AFE3-A92A55987F7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288C7-21D3-434A-B7AA-99665EEA41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1417281"/>
            <a:ext cx="5005387" cy="47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876-ABF5-4588-BA5F-3A9D953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E484F-F45E-4C8A-AC09-7C3A751CB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3B400D5-F94B-47CF-B1EB-9AE1E2E179C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118938086"/>
              </p:ext>
            </p:extLst>
          </p:nvPr>
        </p:nvGraphicFramePr>
        <p:xfrm>
          <a:off x="385763" y="1362333"/>
          <a:ext cx="10858500" cy="194557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52463">
                  <a:extLst>
                    <a:ext uri="{9D8B030D-6E8A-4147-A177-3AD203B41FA5}">
                      <a16:colId xmlns:a16="http://schemas.microsoft.com/office/drawing/2014/main" val="3766061007"/>
                    </a:ext>
                  </a:extLst>
                </a:gridCol>
                <a:gridCol w="4641750">
                  <a:extLst>
                    <a:ext uri="{9D8B030D-6E8A-4147-A177-3AD203B41FA5}">
                      <a16:colId xmlns:a16="http://schemas.microsoft.com/office/drawing/2014/main" val="17825663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7129694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4796434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40900003"/>
                    </a:ext>
                  </a:extLst>
                </a:gridCol>
                <a:gridCol w="1403847">
                  <a:extLst>
                    <a:ext uri="{9D8B030D-6E8A-4147-A177-3AD203B41FA5}">
                      <a16:colId xmlns:a16="http://schemas.microsoft.com/office/drawing/2014/main" val="36179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Approver/Owner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 approved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91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version MVP1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Marcel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7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Revised ACI Automation design based on session 17-feb-2022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Marcel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18-feb-2022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7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Revised ACI Automation design based on session 30-mar-2022 and comments based on version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Marcel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04-apr-2022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8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300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466C1-8858-4607-B8F4-48F1CBA9FBC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3B3E-90A4-4EAD-A77E-880AE43BC79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00A3B-E77D-4DE8-BDB2-A4ED460079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ylinder 347">
            <a:extLst>
              <a:ext uri="{FF2B5EF4-FFF2-40B4-BE49-F238E27FC236}">
                <a16:creationId xmlns:a16="http://schemas.microsoft.com/office/drawing/2014/main" id="{89539CF5-ADBF-4410-8EF4-7CE25D3008C5}"/>
              </a:ext>
            </a:extLst>
          </p:cNvPr>
          <p:cNvSpPr/>
          <p:nvPr/>
        </p:nvSpPr>
        <p:spPr>
          <a:xfrm>
            <a:off x="4038600" y="4485084"/>
            <a:ext cx="1097089" cy="53595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RELEASE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2A485-18FB-4C53-8869-AC4D60CF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request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D939-AAF8-4516-85D9-E4A15BEAA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Create, Read, Update, Delete (CRUD)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C5EC-E7AD-472F-89D6-9FEB7206CE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DF4B-523A-48A3-BB97-0E667102D5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E1C7-9F37-49FB-8543-6C95AE36AB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20</a:t>
            </a:fld>
            <a:endParaRPr lang="en-US" dirty="0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19D1F13-80A5-42B4-AF8C-63D674CF2B81}"/>
              </a:ext>
            </a:extLst>
          </p:cNvPr>
          <p:cNvGrpSpPr/>
          <p:nvPr/>
        </p:nvGrpSpPr>
        <p:grpSpPr>
          <a:xfrm>
            <a:off x="9877312" y="1790873"/>
            <a:ext cx="643548" cy="226794"/>
            <a:chOff x="7640389" y="2160566"/>
            <a:chExt cx="643548" cy="226794"/>
          </a:xfrm>
          <a:solidFill>
            <a:schemeClr val="accent1"/>
          </a:solidFill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19F246FA-C5A5-4C48-A82B-71DB6090AC54}"/>
                </a:ext>
              </a:extLst>
            </p:cNvPr>
            <p:cNvSpPr/>
            <p:nvPr/>
          </p:nvSpPr>
          <p:spPr>
            <a:xfrm>
              <a:off x="7640389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4C9A5CD-E2B0-42A3-9A64-BB765187DE1D}"/>
                </a:ext>
              </a:extLst>
            </p:cNvPr>
            <p:cNvSpPr/>
            <p:nvPr/>
          </p:nvSpPr>
          <p:spPr>
            <a:xfrm>
              <a:off x="7841959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5DC78B89-9AEC-4A81-83EA-373D5EEC2D90}"/>
                </a:ext>
              </a:extLst>
            </p:cNvPr>
            <p:cNvSpPr/>
            <p:nvPr/>
          </p:nvSpPr>
          <p:spPr>
            <a:xfrm>
              <a:off x="8041614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327756-F31B-43B7-B506-3D3A84273D9C}"/>
              </a:ext>
            </a:extLst>
          </p:cNvPr>
          <p:cNvSpPr/>
          <p:nvPr/>
        </p:nvSpPr>
        <p:spPr>
          <a:xfrm>
            <a:off x="408788" y="1736868"/>
            <a:ext cx="899031" cy="2585578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ServiceNow</a:t>
            </a:r>
          </a:p>
        </p:txBody>
      </p: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53A8F7EB-FF70-4056-8E93-9925C97B0619}"/>
              </a:ext>
            </a:extLst>
          </p:cNvPr>
          <p:cNvSpPr/>
          <p:nvPr/>
        </p:nvSpPr>
        <p:spPr>
          <a:xfrm>
            <a:off x="1873613" y="2183073"/>
            <a:ext cx="758526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F1803C-A5FE-4FFB-88EC-4214ECBE5A38}"/>
              </a:ext>
            </a:extLst>
          </p:cNvPr>
          <p:cNvSpPr/>
          <p:nvPr/>
        </p:nvSpPr>
        <p:spPr>
          <a:xfrm>
            <a:off x="3042431" y="2169100"/>
            <a:ext cx="8136774" cy="20017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Rundeck</a:t>
            </a:r>
            <a:r>
              <a:rPr lang="en-US" dirty="0">
                <a:solidFill>
                  <a:schemeClr val="tx1"/>
                </a:solidFill>
              </a:rPr>
              <a:t> playbook</a:t>
            </a:r>
          </a:p>
        </p:txBody>
      </p:sp>
      <p:grpSp>
        <p:nvGrpSpPr>
          <p:cNvPr id="50" name="Gruppieren 313">
            <a:extLst>
              <a:ext uri="{FF2B5EF4-FFF2-40B4-BE49-F238E27FC236}">
                <a16:creationId xmlns:a16="http://schemas.microsoft.com/office/drawing/2014/main" id="{6FA49BF7-DA31-4FCD-AF03-CCA3FA9A1E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1335" y="1301698"/>
            <a:ext cx="574688" cy="371280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51" name="Gruppieren 314">
              <a:extLst>
                <a:ext uri="{FF2B5EF4-FFF2-40B4-BE49-F238E27FC236}">
                  <a16:creationId xmlns:a16="http://schemas.microsoft.com/office/drawing/2014/main" id="{C5F0EC62-F771-43C3-BC30-55B1DE1E790D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FCBA9816-9277-4602-B458-D54E64295A3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7A0C4E6-6FB6-467E-9093-B8DA5E97373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52" name="Gruppieren 315">
              <a:extLst>
                <a:ext uri="{FF2B5EF4-FFF2-40B4-BE49-F238E27FC236}">
                  <a16:creationId xmlns:a16="http://schemas.microsoft.com/office/drawing/2014/main" id="{9175B924-1DB5-4E05-9D2D-95BFE0991BE8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70A06E10-59F6-4481-A536-E7279F12CA6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60C40A16-6749-42BD-91F7-C5D99BCC680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12BAC1FC-F46D-4A19-B1C3-ECC9F6FF0ED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53" name="Gruppieren 316">
              <a:extLst>
                <a:ext uri="{FF2B5EF4-FFF2-40B4-BE49-F238E27FC236}">
                  <a16:creationId xmlns:a16="http://schemas.microsoft.com/office/drawing/2014/main" id="{E4C0E7B8-7DDD-4865-B150-48C6643BA9F3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54" name="Freeform 36">
                <a:extLst>
                  <a:ext uri="{FF2B5EF4-FFF2-40B4-BE49-F238E27FC236}">
                    <a16:creationId xmlns:a16="http://schemas.microsoft.com/office/drawing/2014/main" id="{98241727-AD2C-4D19-93B2-CF4CD7235B1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37">
                <a:extLst>
                  <a:ext uri="{FF2B5EF4-FFF2-40B4-BE49-F238E27FC236}">
                    <a16:creationId xmlns:a16="http://schemas.microsoft.com/office/drawing/2014/main" id="{A225D25B-6BFB-486D-99B8-C274C607AA9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38">
                <a:extLst>
                  <a:ext uri="{FF2B5EF4-FFF2-40B4-BE49-F238E27FC236}">
                    <a16:creationId xmlns:a16="http://schemas.microsoft.com/office/drawing/2014/main" id="{90220D54-4474-4DAE-8C9A-84D11EDBCAC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62" name="Flowchart: Multidocument 61">
            <a:extLst>
              <a:ext uri="{FF2B5EF4-FFF2-40B4-BE49-F238E27FC236}">
                <a16:creationId xmlns:a16="http://schemas.microsoft.com/office/drawing/2014/main" id="{92CA3B1B-FF1A-48AC-B458-ADB396EE41B7}"/>
              </a:ext>
            </a:extLst>
          </p:cNvPr>
          <p:cNvSpPr/>
          <p:nvPr/>
        </p:nvSpPr>
        <p:spPr>
          <a:xfrm>
            <a:off x="489983" y="2314929"/>
            <a:ext cx="758526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896A9B2-54F7-4D80-B327-48581C6A952A}"/>
              </a:ext>
            </a:extLst>
          </p:cNvPr>
          <p:cNvCxnSpPr>
            <a:cxnSpLocks/>
            <a:stCxn id="61" idx="15"/>
            <a:endCxn id="62" idx="0"/>
          </p:cNvCxnSpPr>
          <p:nvPr/>
        </p:nvCxnSpPr>
        <p:spPr>
          <a:xfrm flipH="1">
            <a:off x="921430" y="1671620"/>
            <a:ext cx="4661" cy="643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1958047-5672-4B30-AA5E-2E6FC7D3BF7C}"/>
              </a:ext>
            </a:extLst>
          </p:cNvPr>
          <p:cNvSpPr/>
          <p:nvPr/>
        </p:nvSpPr>
        <p:spPr>
          <a:xfrm>
            <a:off x="1752600" y="2806857"/>
            <a:ext cx="896512" cy="740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JobRouter</a:t>
            </a:r>
            <a:endParaRPr lang="en-US" sz="1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B7B5995-BCA0-4348-A627-BFDC2E4308DA}"/>
              </a:ext>
            </a:extLst>
          </p:cNvPr>
          <p:cNvCxnSpPr>
            <a:cxnSpLocks/>
          </p:cNvCxnSpPr>
          <p:nvPr/>
        </p:nvCxnSpPr>
        <p:spPr>
          <a:xfrm>
            <a:off x="1292009" y="3457929"/>
            <a:ext cx="460591" cy="3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E6EEA3-FBBC-45C4-9D4C-50D8A1B64D3D}"/>
              </a:ext>
            </a:extLst>
          </p:cNvPr>
          <p:cNvCxnSpPr>
            <a:cxnSpLocks/>
            <a:stCxn id="19" idx="2"/>
            <a:endCxn id="123" idx="0"/>
          </p:cNvCxnSpPr>
          <p:nvPr/>
        </p:nvCxnSpPr>
        <p:spPr>
          <a:xfrm>
            <a:off x="2200130" y="2617810"/>
            <a:ext cx="726" cy="189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002A9A-F0F1-4485-9BAB-7D6DABAA8696}"/>
              </a:ext>
            </a:extLst>
          </p:cNvPr>
          <p:cNvCxnSpPr>
            <a:cxnSpLocks/>
            <a:stCxn id="453" idx="6"/>
          </p:cNvCxnSpPr>
          <p:nvPr/>
        </p:nvCxnSpPr>
        <p:spPr>
          <a:xfrm>
            <a:off x="2218552" y="1677359"/>
            <a:ext cx="3241" cy="608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9DD458F-EC04-429B-8356-24B57A05009B}"/>
              </a:ext>
            </a:extLst>
          </p:cNvPr>
          <p:cNvCxnSpPr>
            <a:cxnSpLocks/>
          </p:cNvCxnSpPr>
          <p:nvPr/>
        </p:nvCxnSpPr>
        <p:spPr>
          <a:xfrm>
            <a:off x="2667000" y="3436098"/>
            <a:ext cx="3754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Cylinder 166">
            <a:extLst>
              <a:ext uri="{FF2B5EF4-FFF2-40B4-BE49-F238E27FC236}">
                <a16:creationId xmlns:a16="http://schemas.microsoft.com/office/drawing/2014/main" id="{262FC539-69EB-44F7-B363-F9B057427154}"/>
              </a:ext>
            </a:extLst>
          </p:cNvPr>
          <p:cNvSpPr/>
          <p:nvPr/>
        </p:nvSpPr>
        <p:spPr>
          <a:xfrm>
            <a:off x="6324600" y="4464995"/>
            <a:ext cx="1063097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Template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MASTER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(ADAT)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7AA8F5E-F517-401C-A1FF-2019327DE59B}"/>
              </a:ext>
            </a:extLst>
          </p:cNvPr>
          <p:cNvCxnSpPr>
            <a:cxnSpLocks/>
            <a:stCxn id="167" idx="1"/>
            <a:endCxn id="376" idx="2"/>
          </p:cNvCxnSpPr>
          <p:nvPr/>
        </p:nvCxnSpPr>
        <p:spPr>
          <a:xfrm flipH="1" flipV="1">
            <a:off x="6478242" y="3858093"/>
            <a:ext cx="377907" cy="606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3518147-8ACB-4A95-A403-FA9F2A54836C}"/>
              </a:ext>
            </a:extLst>
          </p:cNvPr>
          <p:cNvSpPr/>
          <p:nvPr/>
        </p:nvSpPr>
        <p:spPr>
          <a:xfrm>
            <a:off x="1653575" y="1719546"/>
            <a:ext cx="9616995" cy="2602900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4DF4361-F5FE-4211-9C44-56184F3DB41E}"/>
              </a:ext>
            </a:extLst>
          </p:cNvPr>
          <p:cNvSpPr/>
          <p:nvPr/>
        </p:nvSpPr>
        <p:spPr>
          <a:xfrm>
            <a:off x="1756926" y="3610329"/>
            <a:ext cx="883683" cy="530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ServiceNow notes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E03360B-50E6-477C-8292-9A0F6904AAFE}"/>
              </a:ext>
            </a:extLst>
          </p:cNvPr>
          <p:cNvCxnSpPr>
            <a:cxnSpLocks/>
            <a:endCxn id="176" idx="3"/>
          </p:cNvCxnSpPr>
          <p:nvPr/>
        </p:nvCxnSpPr>
        <p:spPr>
          <a:xfrm flipH="1">
            <a:off x="2640609" y="3870387"/>
            <a:ext cx="405529" cy="5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02EE33E-1271-48F6-8010-666C8A1F3813}"/>
              </a:ext>
            </a:extLst>
          </p:cNvPr>
          <p:cNvSpPr/>
          <p:nvPr/>
        </p:nvSpPr>
        <p:spPr>
          <a:xfrm>
            <a:off x="3124200" y="3358804"/>
            <a:ext cx="703116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input variables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1CA015A-BE32-4885-A3B1-8F4EC3AE9E55}"/>
              </a:ext>
            </a:extLst>
          </p:cNvPr>
          <p:cNvSpPr/>
          <p:nvPr/>
        </p:nvSpPr>
        <p:spPr>
          <a:xfrm>
            <a:off x="7086600" y="3352799"/>
            <a:ext cx="780594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 config with template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29BE646-6B2D-4D30-B981-70949B4D3975}"/>
              </a:ext>
            </a:extLst>
          </p:cNvPr>
          <p:cNvCxnSpPr>
            <a:cxnSpLocks/>
            <a:stCxn id="350" idx="3"/>
            <a:endCxn id="376" idx="1"/>
          </p:cNvCxnSpPr>
          <p:nvPr/>
        </p:nvCxnSpPr>
        <p:spPr>
          <a:xfrm>
            <a:off x="5815515" y="3604676"/>
            <a:ext cx="206768" cy="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E8343E0-AD64-4CF7-AB08-719DB457C641}"/>
              </a:ext>
            </a:extLst>
          </p:cNvPr>
          <p:cNvCxnSpPr>
            <a:cxnSpLocks/>
            <a:stCxn id="193" idx="3"/>
            <a:endCxn id="144" idx="1"/>
          </p:cNvCxnSpPr>
          <p:nvPr/>
        </p:nvCxnSpPr>
        <p:spPr>
          <a:xfrm flipV="1">
            <a:off x="3827316" y="3604676"/>
            <a:ext cx="156371" cy="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C810829-349A-45E0-8410-235C0829FDC6}"/>
              </a:ext>
            </a:extLst>
          </p:cNvPr>
          <p:cNvSpPr/>
          <p:nvPr/>
        </p:nvSpPr>
        <p:spPr>
          <a:xfrm>
            <a:off x="8050364" y="3352799"/>
            <a:ext cx="712636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Commit </a:t>
            </a:r>
            <a:r>
              <a:rPr lang="en-US" sz="1000" dirty="0" err="1"/>
              <a:t>yaml</a:t>
            </a:r>
            <a:r>
              <a:rPr lang="en-US" sz="1000" dirty="0"/>
              <a:t> to repo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4CE6655-0364-4FB3-A32A-D204D8CADC21}"/>
              </a:ext>
            </a:extLst>
          </p:cNvPr>
          <p:cNvCxnSpPr>
            <a:cxnSpLocks/>
            <a:stCxn id="185" idx="0"/>
            <a:endCxn id="101" idx="3"/>
          </p:cNvCxnSpPr>
          <p:nvPr/>
        </p:nvCxnSpPr>
        <p:spPr>
          <a:xfrm rot="16200000" flipV="1">
            <a:off x="10114501" y="2790485"/>
            <a:ext cx="539893" cy="584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5529F752-26A8-4A77-9920-2B10C6AFC011}"/>
              </a:ext>
            </a:extLst>
          </p:cNvPr>
          <p:cNvSpPr/>
          <p:nvPr/>
        </p:nvSpPr>
        <p:spPr>
          <a:xfrm>
            <a:off x="6398182" y="4057708"/>
            <a:ext cx="712636" cy="326534"/>
          </a:xfrm>
          <a:prstGeom prst="flowChart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yaml</a:t>
            </a:r>
            <a:r>
              <a:rPr lang="en-US" sz="1000" dirty="0"/>
              <a:t> template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38FA375-2E08-4DE1-82FB-990461DD21F7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1316133" y="3875657"/>
            <a:ext cx="4407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Flowchart: Multidocument 239">
            <a:extLst>
              <a:ext uri="{FF2B5EF4-FFF2-40B4-BE49-F238E27FC236}">
                <a16:creationId xmlns:a16="http://schemas.microsoft.com/office/drawing/2014/main" id="{664A62EB-EE14-4AEB-956E-3794F5D1F891}"/>
              </a:ext>
            </a:extLst>
          </p:cNvPr>
          <p:cNvSpPr/>
          <p:nvPr/>
        </p:nvSpPr>
        <p:spPr>
          <a:xfrm>
            <a:off x="506989" y="3033612"/>
            <a:ext cx="758526" cy="983644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CTask</a:t>
            </a:r>
            <a:endParaRPr lang="en-US" sz="1050" dirty="0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0731ADC7-15AA-4709-A481-F1A83BA5EE82}"/>
              </a:ext>
            </a:extLst>
          </p:cNvPr>
          <p:cNvCxnSpPr>
            <a:cxnSpLocks/>
          </p:cNvCxnSpPr>
          <p:nvPr/>
        </p:nvCxnSpPr>
        <p:spPr>
          <a:xfrm>
            <a:off x="921430" y="2695929"/>
            <a:ext cx="0" cy="457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A09EE85-E632-48E1-8331-65BCAA9544B0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1329138" y="3176875"/>
            <a:ext cx="423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350B32B-5CC6-4570-B258-1EEA0DA5EBE5}"/>
              </a:ext>
            </a:extLst>
          </p:cNvPr>
          <p:cNvCxnSpPr>
            <a:cxnSpLocks/>
            <a:stCxn id="194" idx="3"/>
            <a:endCxn id="206" idx="1"/>
          </p:cNvCxnSpPr>
          <p:nvPr/>
        </p:nvCxnSpPr>
        <p:spPr>
          <a:xfrm>
            <a:off x="7867194" y="3604676"/>
            <a:ext cx="183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6F442B4-5EF5-4A7E-90DF-E3CDF9C946D3}"/>
              </a:ext>
            </a:extLst>
          </p:cNvPr>
          <p:cNvCxnSpPr>
            <a:cxnSpLocks/>
            <a:stCxn id="206" idx="2"/>
            <a:endCxn id="406" idx="1"/>
          </p:cNvCxnSpPr>
          <p:nvPr/>
        </p:nvCxnSpPr>
        <p:spPr>
          <a:xfrm>
            <a:off x="8406682" y="3856553"/>
            <a:ext cx="268907" cy="622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DEFAA67-723F-4D60-8893-D880D6B6DCA1}"/>
              </a:ext>
            </a:extLst>
          </p:cNvPr>
          <p:cNvSpPr/>
          <p:nvPr/>
        </p:nvSpPr>
        <p:spPr>
          <a:xfrm>
            <a:off x="8915400" y="3352800"/>
            <a:ext cx="1280090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Trigger pipeline after successful “commit” on master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AA03E3D-50DC-4157-AAD6-BE64A410CB67}"/>
              </a:ext>
            </a:extLst>
          </p:cNvPr>
          <p:cNvCxnSpPr>
            <a:cxnSpLocks/>
          </p:cNvCxnSpPr>
          <p:nvPr/>
        </p:nvCxnSpPr>
        <p:spPr>
          <a:xfrm>
            <a:off x="9846720" y="3856553"/>
            <a:ext cx="21612" cy="724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Cylinder 303">
            <a:extLst>
              <a:ext uri="{FF2B5EF4-FFF2-40B4-BE49-F238E27FC236}">
                <a16:creationId xmlns:a16="http://schemas.microsoft.com/office/drawing/2014/main" id="{2A5B31A5-12AE-4E6C-8FB1-254D6B6CDD55}"/>
              </a:ext>
            </a:extLst>
          </p:cNvPr>
          <p:cNvSpPr/>
          <p:nvPr/>
        </p:nvSpPr>
        <p:spPr>
          <a:xfrm rot="16200000">
            <a:off x="10100150" y="4082551"/>
            <a:ext cx="343117" cy="13410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deployment pipeline</a:t>
            </a:r>
          </a:p>
        </p:txBody>
      </p:sp>
      <p:sp>
        <p:nvSpPr>
          <p:cNvPr id="326" name="Flowchart: Connector 325">
            <a:extLst>
              <a:ext uri="{FF2B5EF4-FFF2-40B4-BE49-F238E27FC236}">
                <a16:creationId xmlns:a16="http://schemas.microsoft.com/office/drawing/2014/main" id="{E718D480-EEF6-4C6E-AE12-9A87F936DC16}"/>
              </a:ext>
            </a:extLst>
          </p:cNvPr>
          <p:cNvSpPr/>
          <p:nvPr/>
        </p:nvSpPr>
        <p:spPr>
          <a:xfrm>
            <a:off x="821041" y="2036742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2" name="Flowchart: Connector 331">
            <a:extLst>
              <a:ext uri="{FF2B5EF4-FFF2-40B4-BE49-F238E27FC236}">
                <a16:creationId xmlns:a16="http://schemas.microsoft.com/office/drawing/2014/main" id="{02DDE6E1-B265-4301-A91F-E5919DB508EE}"/>
              </a:ext>
            </a:extLst>
          </p:cNvPr>
          <p:cNvSpPr/>
          <p:nvPr/>
        </p:nvSpPr>
        <p:spPr>
          <a:xfrm>
            <a:off x="815662" y="281024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3" name="Flowchart: Connector 332">
            <a:extLst>
              <a:ext uri="{FF2B5EF4-FFF2-40B4-BE49-F238E27FC236}">
                <a16:creationId xmlns:a16="http://schemas.microsoft.com/office/drawing/2014/main" id="{BC3C11F3-9C14-47C1-BE76-E2408BCB30A1}"/>
              </a:ext>
            </a:extLst>
          </p:cNvPr>
          <p:cNvSpPr/>
          <p:nvPr/>
        </p:nvSpPr>
        <p:spPr>
          <a:xfrm>
            <a:off x="1429222" y="337592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4" name="Flowchart: Connector 333">
            <a:extLst>
              <a:ext uri="{FF2B5EF4-FFF2-40B4-BE49-F238E27FC236}">
                <a16:creationId xmlns:a16="http://schemas.microsoft.com/office/drawing/2014/main" id="{3C0ED481-4C38-4D40-B3F4-A1970315D113}"/>
              </a:ext>
            </a:extLst>
          </p:cNvPr>
          <p:cNvSpPr/>
          <p:nvPr/>
        </p:nvSpPr>
        <p:spPr>
          <a:xfrm>
            <a:off x="2741692" y="3360790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6" name="Flowchart: Connector 335">
            <a:extLst>
              <a:ext uri="{FF2B5EF4-FFF2-40B4-BE49-F238E27FC236}">
                <a16:creationId xmlns:a16="http://schemas.microsoft.com/office/drawing/2014/main" id="{8134A7A9-BFF0-4AC3-8DFD-A323E2C9C8E8}"/>
              </a:ext>
            </a:extLst>
          </p:cNvPr>
          <p:cNvSpPr/>
          <p:nvPr/>
        </p:nvSpPr>
        <p:spPr>
          <a:xfrm>
            <a:off x="9753600" y="4137819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35BDE9E8-A8F5-48C0-8128-313A92A0D5BB}"/>
              </a:ext>
            </a:extLst>
          </p:cNvPr>
          <p:cNvSpPr/>
          <p:nvPr/>
        </p:nvSpPr>
        <p:spPr>
          <a:xfrm>
            <a:off x="2752326" y="3772495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C4D8AFB-05E5-4FD2-B5CD-E2745D390E51}"/>
              </a:ext>
            </a:extLst>
          </p:cNvPr>
          <p:cNvSpPr txBox="1"/>
          <p:nvPr/>
        </p:nvSpPr>
        <p:spPr>
          <a:xfrm>
            <a:off x="1870963" y="1143000"/>
            <a:ext cx="76974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Operations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1E1FB6F-3A77-44AB-9654-0DB3473979F8}"/>
              </a:ext>
            </a:extLst>
          </p:cNvPr>
          <p:cNvSpPr txBox="1"/>
          <p:nvPr/>
        </p:nvSpPr>
        <p:spPr>
          <a:xfrm>
            <a:off x="607017" y="1143883"/>
            <a:ext cx="639971" cy="13261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900" dirty="0"/>
              <a:t>Requesters</a:t>
            </a:r>
          </a:p>
        </p:txBody>
      </p:sp>
      <p:sp>
        <p:nvSpPr>
          <p:cNvPr id="340" name="Flowchart: Connector 339">
            <a:extLst>
              <a:ext uri="{FF2B5EF4-FFF2-40B4-BE49-F238E27FC236}">
                <a16:creationId xmlns:a16="http://schemas.microsoft.com/office/drawing/2014/main" id="{9E1EB080-167F-4B41-B65F-4074D2B51BE4}"/>
              </a:ext>
            </a:extLst>
          </p:cNvPr>
          <p:cNvSpPr/>
          <p:nvPr/>
        </p:nvSpPr>
        <p:spPr>
          <a:xfrm>
            <a:off x="1429222" y="3075429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1" name="Flowchart: Connector 340">
            <a:extLst>
              <a:ext uri="{FF2B5EF4-FFF2-40B4-BE49-F238E27FC236}">
                <a16:creationId xmlns:a16="http://schemas.microsoft.com/office/drawing/2014/main" id="{6D25A839-EAF6-4CF7-9BD0-6FF62A31F5CC}"/>
              </a:ext>
            </a:extLst>
          </p:cNvPr>
          <p:cNvSpPr/>
          <p:nvPr/>
        </p:nvSpPr>
        <p:spPr>
          <a:xfrm>
            <a:off x="1424361" y="3756121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F7876304-335F-4D01-8431-60F2E85D244B}"/>
              </a:ext>
            </a:extLst>
          </p:cNvPr>
          <p:cNvCxnSpPr>
            <a:cxnSpLocks/>
            <a:stCxn id="350" idx="2"/>
            <a:endCxn id="348" idx="1"/>
          </p:cNvCxnSpPr>
          <p:nvPr/>
        </p:nvCxnSpPr>
        <p:spPr>
          <a:xfrm flipH="1">
            <a:off x="4587145" y="3856553"/>
            <a:ext cx="797113" cy="628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4266F11-4777-4DEF-8D29-3639DF6A5637}"/>
              </a:ext>
            </a:extLst>
          </p:cNvPr>
          <p:cNvSpPr/>
          <p:nvPr/>
        </p:nvSpPr>
        <p:spPr>
          <a:xfrm>
            <a:off x="4953000" y="3352799"/>
            <a:ext cx="862515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current config in “release”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3B7D2FF7-3E3B-4B43-9909-942A93AF3C2A}"/>
              </a:ext>
            </a:extLst>
          </p:cNvPr>
          <p:cNvSpPr/>
          <p:nvPr/>
        </p:nvSpPr>
        <p:spPr>
          <a:xfrm>
            <a:off x="6022283" y="3354339"/>
            <a:ext cx="911917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“CRUD” </a:t>
            </a:r>
            <a:r>
              <a:rPr lang="en-US" sz="1000" dirty="0" err="1"/>
              <a:t>yaml</a:t>
            </a:r>
            <a:r>
              <a:rPr lang="en-US" sz="1000" dirty="0"/>
              <a:t> template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B490176-2148-463B-AE10-A38F218D91C7}"/>
              </a:ext>
            </a:extLst>
          </p:cNvPr>
          <p:cNvCxnSpPr>
            <a:cxnSpLocks/>
            <a:stCxn id="376" idx="3"/>
            <a:endCxn id="194" idx="1"/>
          </p:cNvCxnSpPr>
          <p:nvPr/>
        </p:nvCxnSpPr>
        <p:spPr>
          <a:xfrm flipV="1">
            <a:off x="6934200" y="3604676"/>
            <a:ext cx="152400" cy="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Cylinder 405">
            <a:extLst>
              <a:ext uri="{FF2B5EF4-FFF2-40B4-BE49-F238E27FC236}">
                <a16:creationId xmlns:a16="http://schemas.microsoft.com/office/drawing/2014/main" id="{AB01653D-D5B4-4B77-9FB5-682C0285FF00}"/>
              </a:ext>
            </a:extLst>
          </p:cNvPr>
          <p:cNvSpPr/>
          <p:nvPr/>
        </p:nvSpPr>
        <p:spPr>
          <a:xfrm>
            <a:off x="8153400" y="4478896"/>
            <a:ext cx="1044377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MASTER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CAD6BBE1-CB06-4C34-9FB9-4EFD7D16B3AE}"/>
              </a:ext>
            </a:extLst>
          </p:cNvPr>
          <p:cNvCxnSpPr>
            <a:cxnSpLocks/>
            <a:stCxn id="206" idx="3"/>
            <a:endCxn id="286" idx="1"/>
          </p:cNvCxnSpPr>
          <p:nvPr/>
        </p:nvCxnSpPr>
        <p:spPr>
          <a:xfrm>
            <a:off x="8763000" y="3604676"/>
            <a:ext cx="1524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2" name="Gruppieren 313">
            <a:extLst>
              <a:ext uri="{FF2B5EF4-FFF2-40B4-BE49-F238E27FC236}">
                <a16:creationId xmlns:a16="http://schemas.microsoft.com/office/drawing/2014/main" id="{71EB293E-F2EB-4E5E-A55E-D39DA6B27D6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1934449" y="1308116"/>
            <a:ext cx="574688" cy="371280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443" name="Gruppieren 314">
              <a:extLst>
                <a:ext uri="{FF2B5EF4-FFF2-40B4-BE49-F238E27FC236}">
                  <a16:creationId xmlns:a16="http://schemas.microsoft.com/office/drawing/2014/main" id="{871878FA-F718-4014-A6E5-D3B18607B3AC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452" name="Freeform 31">
                <a:extLst>
                  <a:ext uri="{FF2B5EF4-FFF2-40B4-BE49-F238E27FC236}">
                    <a16:creationId xmlns:a16="http://schemas.microsoft.com/office/drawing/2014/main" id="{17F980AB-134F-4616-A46E-3D0E4C04EF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3" name="Freeform 32">
                <a:extLst>
                  <a:ext uri="{FF2B5EF4-FFF2-40B4-BE49-F238E27FC236}">
                    <a16:creationId xmlns:a16="http://schemas.microsoft.com/office/drawing/2014/main" id="{89D4D717-9719-4CEA-93EE-1FC805D24CB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444" name="Gruppieren 315">
              <a:extLst>
                <a:ext uri="{FF2B5EF4-FFF2-40B4-BE49-F238E27FC236}">
                  <a16:creationId xmlns:a16="http://schemas.microsoft.com/office/drawing/2014/main" id="{3E01150C-171B-433F-9644-1E796BD991B0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449" name="Freeform 33">
                <a:extLst>
                  <a:ext uri="{FF2B5EF4-FFF2-40B4-BE49-F238E27FC236}">
                    <a16:creationId xmlns:a16="http://schemas.microsoft.com/office/drawing/2014/main" id="{45765A41-F39A-4E54-9C03-7BD759771E6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0" name="Freeform 34">
                <a:extLst>
                  <a:ext uri="{FF2B5EF4-FFF2-40B4-BE49-F238E27FC236}">
                    <a16:creationId xmlns:a16="http://schemas.microsoft.com/office/drawing/2014/main" id="{002E0D40-F71C-4751-A2A6-601037E0975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1" name="Freeform 35">
                <a:extLst>
                  <a:ext uri="{FF2B5EF4-FFF2-40B4-BE49-F238E27FC236}">
                    <a16:creationId xmlns:a16="http://schemas.microsoft.com/office/drawing/2014/main" id="{0F39EDC5-D31D-4CD5-91F1-02F9D4B4CF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445" name="Gruppieren 316">
              <a:extLst>
                <a:ext uri="{FF2B5EF4-FFF2-40B4-BE49-F238E27FC236}">
                  <a16:creationId xmlns:a16="http://schemas.microsoft.com/office/drawing/2014/main" id="{D1D1987A-74B9-45B0-AF51-6C52BFF1EFE2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446" name="Freeform 36">
                <a:extLst>
                  <a:ext uri="{FF2B5EF4-FFF2-40B4-BE49-F238E27FC236}">
                    <a16:creationId xmlns:a16="http://schemas.microsoft.com/office/drawing/2014/main" id="{15D08A6B-FA5A-4184-94F6-41586EA7E69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7" name="Freeform 37">
                <a:extLst>
                  <a:ext uri="{FF2B5EF4-FFF2-40B4-BE49-F238E27FC236}">
                    <a16:creationId xmlns:a16="http://schemas.microsoft.com/office/drawing/2014/main" id="{5044F1F3-C781-4731-9BE0-AB8F2DD56A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8" name="Freeform 38">
                <a:extLst>
                  <a:ext uri="{FF2B5EF4-FFF2-40B4-BE49-F238E27FC236}">
                    <a16:creationId xmlns:a16="http://schemas.microsoft.com/office/drawing/2014/main" id="{5730EE2C-F6BF-4F85-81D5-9BD801629DE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462" name="Freeform 3254">
            <a:extLst>
              <a:ext uri="{FF2B5EF4-FFF2-40B4-BE49-F238E27FC236}">
                <a16:creationId xmlns:a16="http://schemas.microsoft.com/office/drawing/2014/main" id="{9D676D48-351D-4D43-BC25-455769F5E931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7285869" y="4455304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3" name="Freeform 3254">
            <a:extLst>
              <a:ext uri="{FF2B5EF4-FFF2-40B4-BE49-F238E27FC236}">
                <a16:creationId xmlns:a16="http://schemas.microsoft.com/office/drawing/2014/main" id="{321E1252-4E40-43B1-9032-CC5A24A916FB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426069" y="5944558"/>
            <a:ext cx="426864" cy="426864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3297283-6EA8-4360-9B13-9EF074154BAE}"/>
              </a:ext>
            </a:extLst>
          </p:cNvPr>
          <p:cNvSpPr txBox="1"/>
          <p:nvPr/>
        </p:nvSpPr>
        <p:spPr>
          <a:xfrm>
            <a:off x="5867620" y="5954093"/>
            <a:ext cx="5446026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ACI Templates </a:t>
            </a:r>
            <a:r>
              <a:rPr lang="en-US" sz="800" dirty="0"/>
              <a:t>can be deployed to local file system of Connectivity </a:t>
            </a:r>
            <a:r>
              <a:rPr lang="en-US" sz="800" dirty="0" err="1"/>
              <a:t>ExecNodes</a:t>
            </a:r>
            <a:r>
              <a:rPr lang="en-US" sz="800" dirty="0"/>
              <a:t> as part of automated code deployment removing the need for a Git-Pull improving the speed of the playbook, to be discussed</a:t>
            </a:r>
          </a:p>
        </p:txBody>
      </p:sp>
      <p:sp>
        <p:nvSpPr>
          <p:cNvPr id="466" name="Content Placeholder 3">
            <a:extLst>
              <a:ext uri="{FF2B5EF4-FFF2-40B4-BE49-F238E27FC236}">
                <a16:creationId xmlns:a16="http://schemas.microsoft.com/office/drawing/2014/main" id="{FF675A51-64FF-4AC3-B828-D7508D2AB1E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78968" y="4418769"/>
            <a:ext cx="3546161" cy="1085537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Submit ServiceNow REQ (</a:t>
            </a:r>
            <a:r>
              <a:rPr lang="en-US" sz="1000" dirty="0" err="1"/>
              <a:t>ctask</a:t>
            </a:r>
            <a:r>
              <a:rPr lang="en-US" sz="1000" dirty="0"/>
              <a:t>) to </a:t>
            </a:r>
            <a:r>
              <a:rPr lang="en-US" sz="1000" dirty="0" err="1"/>
              <a:t>Rundeck</a:t>
            </a:r>
            <a:endParaRPr lang="en-US" sz="1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Jobrouter</a:t>
            </a:r>
            <a:r>
              <a:rPr lang="en-US" sz="1000" dirty="0"/>
              <a:t> triggers </a:t>
            </a:r>
            <a:r>
              <a:rPr lang="en-US" sz="1000" dirty="0" err="1"/>
              <a:t>Runeck</a:t>
            </a:r>
            <a:r>
              <a:rPr lang="en-US" sz="1000" dirty="0"/>
              <a:t> (playbook) Job (UUID)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Playbook provides regular updates to </a:t>
            </a:r>
            <a:r>
              <a:rPr lang="en-US" sz="1000" dirty="0" err="1"/>
              <a:t>ctask</a:t>
            </a:r>
            <a:r>
              <a:rPr lang="en-US" sz="1000" dirty="0"/>
              <a:t> (include progress and error messages)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000" dirty="0"/>
              <a:t>A-synchronous trigger AAC pipeline using webhook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000" dirty="0" err="1"/>
              <a:t>Rundeck</a:t>
            </a:r>
            <a:r>
              <a:rPr lang="en-US" sz="1000" dirty="0"/>
              <a:t> “polls” Jenkins for status of Pipeline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1000" dirty="0"/>
              <a:t>If pipeline “completed, </a:t>
            </a:r>
            <a:r>
              <a:rPr lang="en-US" sz="1000" dirty="0" err="1"/>
              <a:t>Rundeck</a:t>
            </a:r>
            <a:r>
              <a:rPr lang="en-US" sz="1000" dirty="0"/>
              <a:t> finalizes the deployment</a:t>
            </a:r>
          </a:p>
        </p:txBody>
      </p:sp>
      <p:sp>
        <p:nvSpPr>
          <p:cNvPr id="507" name="Freeform 3254">
            <a:extLst>
              <a:ext uri="{FF2B5EF4-FFF2-40B4-BE49-F238E27FC236}">
                <a16:creationId xmlns:a16="http://schemas.microsoft.com/office/drawing/2014/main" id="{789FE2DA-8F5B-491B-9E7A-A298152CD072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10715892" y="4878758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25690409-36CB-4C9C-A07E-DF029866FF9D}"/>
              </a:ext>
            </a:extLst>
          </p:cNvPr>
          <p:cNvSpPr txBox="1"/>
          <p:nvPr/>
        </p:nvSpPr>
        <p:spPr>
          <a:xfrm>
            <a:off x="5880235" y="6237780"/>
            <a:ext cx="5446026" cy="467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Deployment pipeline</a:t>
            </a:r>
          </a:p>
          <a:p>
            <a:pPr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- On Successful deployment: </a:t>
            </a:r>
            <a:r>
              <a:rPr lang="en-US" sz="800" dirty="0"/>
              <a:t>Pipeline promotes/commits “master” </a:t>
            </a:r>
            <a:r>
              <a:rPr lang="en-US" sz="800" dirty="0" err="1"/>
              <a:t>branche</a:t>
            </a:r>
            <a:r>
              <a:rPr lang="en-US" sz="800" dirty="0"/>
              <a:t> to “release” </a:t>
            </a:r>
            <a:r>
              <a:rPr lang="en-US" sz="800" dirty="0" err="1"/>
              <a:t>branche</a:t>
            </a:r>
            <a:endParaRPr lang="en-US" sz="800" b="1" dirty="0"/>
          </a:p>
          <a:p>
            <a:pPr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- On failed deployment: </a:t>
            </a:r>
            <a:r>
              <a:rPr lang="en-US" sz="800" dirty="0"/>
              <a:t>Manual rebase performs a rebase from “release” </a:t>
            </a:r>
            <a:r>
              <a:rPr lang="en-US" sz="800" dirty="0" err="1"/>
              <a:t>branche</a:t>
            </a:r>
            <a:r>
              <a:rPr lang="en-US" sz="800" dirty="0"/>
              <a:t> to “master” and “development” </a:t>
            </a:r>
            <a:r>
              <a:rPr lang="en-US" sz="800" dirty="0" err="1"/>
              <a:t>branche</a:t>
            </a:r>
            <a:r>
              <a:rPr lang="en-US" sz="800" dirty="0"/>
              <a:t> to remove the configuration (fail forward) Non-persistent branches are updated manually by the developer</a:t>
            </a:r>
          </a:p>
        </p:txBody>
      </p: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F3324359-400F-4248-92FE-A45A69866F4E}"/>
              </a:ext>
            </a:extLst>
          </p:cNvPr>
          <p:cNvCxnSpPr>
            <a:cxnSpLocks/>
            <a:stCxn id="304" idx="1"/>
            <a:endCxn id="406" idx="4"/>
          </p:cNvCxnSpPr>
          <p:nvPr/>
        </p:nvCxnSpPr>
        <p:spPr>
          <a:xfrm flipH="1">
            <a:off x="9197777" y="4753059"/>
            <a:ext cx="403423" cy="98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69D65276-5176-40B3-AFF8-A555FC5270C2}"/>
              </a:ext>
            </a:extLst>
          </p:cNvPr>
          <p:cNvCxnSpPr>
            <a:cxnSpLocks/>
            <a:stCxn id="304" idx="3"/>
          </p:cNvCxnSpPr>
          <p:nvPr/>
        </p:nvCxnSpPr>
        <p:spPr>
          <a:xfrm flipV="1">
            <a:off x="10942217" y="4752801"/>
            <a:ext cx="377189" cy="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5" name="TextBox 544">
            <a:extLst>
              <a:ext uri="{FF2B5EF4-FFF2-40B4-BE49-F238E27FC236}">
                <a16:creationId xmlns:a16="http://schemas.microsoft.com/office/drawing/2014/main" id="{07A95F2F-1B97-4ABF-9183-8C32DFCB8D62}"/>
              </a:ext>
            </a:extLst>
          </p:cNvPr>
          <p:cNvSpPr txBox="1"/>
          <p:nvPr/>
        </p:nvSpPr>
        <p:spPr>
          <a:xfrm>
            <a:off x="10942217" y="4783135"/>
            <a:ext cx="319680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deploy</a:t>
            </a:r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360CBA0A-8320-4BD3-9417-93D07E847736}"/>
              </a:ext>
            </a:extLst>
          </p:cNvPr>
          <p:cNvSpPr/>
          <p:nvPr/>
        </p:nvSpPr>
        <p:spPr>
          <a:xfrm>
            <a:off x="5181600" y="4477910"/>
            <a:ext cx="1063097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Global Policies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Release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F7BEDA4-A45A-4E3C-A87C-3FC9A39B2713}"/>
              </a:ext>
            </a:extLst>
          </p:cNvPr>
          <p:cNvCxnSpPr>
            <a:cxnSpLocks/>
            <a:stCxn id="350" idx="2"/>
            <a:endCxn id="95" idx="1"/>
          </p:cNvCxnSpPr>
          <p:nvPr/>
        </p:nvCxnSpPr>
        <p:spPr>
          <a:xfrm>
            <a:off x="5384258" y="3856553"/>
            <a:ext cx="328891" cy="621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Flowchart: Document 99">
            <a:extLst>
              <a:ext uri="{FF2B5EF4-FFF2-40B4-BE49-F238E27FC236}">
                <a16:creationId xmlns:a16="http://schemas.microsoft.com/office/drawing/2014/main" id="{467E4D46-43B6-4D2E-8471-79FDBA31F20B}"/>
              </a:ext>
            </a:extLst>
          </p:cNvPr>
          <p:cNvSpPr/>
          <p:nvPr/>
        </p:nvSpPr>
        <p:spPr>
          <a:xfrm>
            <a:off x="8202764" y="4054929"/>
            <a:ext cx="712636" cy="326534"/>
          </a:xfrm>
          <a:prstGeom prst="flowChart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yaml</a:t>
            </a:r>
            <a:r>
              <a:rPr lang="en-US" sz="1000" dirty="0"/>
              <a:t> template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6D879A6-C124-46CA-8C63-C8EE4B4BCA08}"/>
              </a:ext>
            </a:extLst>
          </p:cNvPr>
          <p:cNvSpPr/>
          <p:nvPr/>
        </p:nvSpPr>
        <p:spPr>
          <a:xfrm>
            <a:off x="8991600" y="2561029"/>
            <a:ext cx="1100479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Retrieve Jenkins </a:t>
            </a:r>
            <a:r>
              <a:rPr lang="en-US" sz="1000" dirty="0" err="1"/>
              <a:t>Joblog</a:t>
            </a:r>
            <a:r>
              <a:rPr lang="en-US" sz="1000" dirty="0"/>
              <a:t> based on Pipeline UID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97ED6BE-7E28-40B3-8EC1-4F7335E12CE5}"/>
              </a:ext>
            </a:extLst>
          </p:cNvPr>
          <p:cNvCxnSpPr>
            <a:cxnSpLocks/>
            <a:stCxn id="185" idx="2"/>
          </p:cNvCxnSpPr>
          <p:nvPr/>
        </p:nvCxnSpPr>
        <p:spPr>
          <a:xfrm>
            <a:off x="10676814" y="3856553"/>
            <a:ext cx="21612" cy="724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F72F91D-9A29-4E01-86A8-60E7D4D566B2}"/>
              </a:ext>
            </a:extLst>
          </p:cNvPr>
          <p:cNvSpPr/>
          <p:nvPr/>
        </p:nvSpPr>
        <p:spPr>
          <a:xfrm>
            <a:off x="10588093" y="4134579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2AEEB73-BD80-4895-915E-35FC1AEECA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7004" y="2989307"/>
            <a:ext cx="403274" cy="11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DD4456-976F-481F-B705-D3B13C250E0B}"/>
              </a:ext>
            </a:extLst>
          </p:cNvPr>
          <p:cNvCxnSpPr>
            <a:cxnSpLocks/>
          </p:cNvCxnSpPr>
          <p:nvPr/>
        </p:nvCxnSpPr>
        <p:spPr>
          <a:xfrm flipV="1">
            <a:off x="3172253" y="3223118"/>
            <a:ext cx="7860879" cy="59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BAF0109-F73E-4498-8814-5E9E9BFB9359}"/>
              </a:ext>
            </a:extLst>
          </p:cNvPr>
          <p:cNvSpPr/>
          <p:nvPr/>
        </p:nvSpPr>
        <p:spPr>
          <a:xfrm>
            <a:off x="6400800" y="2558672"/>
            <a:ext cx="929734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</a:t>
            </a:r>
            <a:r>
              <a:rPr lang="en-US" sz="1000" dirty="0" err="1"/>
              <a:t>Worknotes</a:t>
            </a:r>
            <a:r>
              <a:rPr lang="en-US" sz="1000" dirty="0"/>
              <a:t> of request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E95705-245C-49FA-9D79-73CAA9AE251D}"/>
              </a:ext>
            </a:extLst>
          </p:cNvPr>
          <p:cNvSpPr/>
          <p:nvPr/>
        </p:nvSpPr>
        <p:spPr>
          <a:xfrm>
            <a:off x="4963607" y="2564964"/>
            <a:ext cx="1056193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Request status “Completed”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76E7939-1840-4CB8-A1F9-953EAC203294}"/>
              </a:ext>
            </a:extLst>
          </p:cNvPr>
          <p:cNvSpPr/>
          <p:nvPr/>
        </p:nvSpPr>
        <p:spPr>
          <a:xfrm>
            <a:off x="7696200" y="2558672"/>
            <a:ext cx="929734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 pipeline log to </a:t>
            </a:r>
            <a:r>
              <a:rPr lang="en-US" sz="1000" dirty="0" err="1"/>
              <a:t>splunk</a:t>
            </a:r>
            <a:endParaRPr lang="en-US" sz="1000" dirty="0"/>
          </a:p>
        </p:txBody>
      </p:sp>
      <p:sp>
        <p:nvSpPr>
          <p:cNvPr id="327" name="Flowchart: Connector 326">
            <a:extLst>
              <a:ext uri="{FF2B5EF4-FFF2-40B4-BE49-F238E27FC236}">
                <a16:creationId xmlns:a16="http://schemas.microsoft.com/office/drawing/2014/main" id="{B925579A-88FB-4B7A-BDD3-26871BE489E8}"/>
              </a:ext>
            </a:extLst>
          </p:cNvPr>
          <p:cNvSpPr/>
          <p:nvPr/>
        </p:nvSpPr>
        <p:spPr>
          <a:xfrm>
            <a:off x="2761140" y="2921316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F7A8531-B249-49D8-AF56-EBA07E5F5D6F}"/>
              </a:ext>
            </a:extLst>
          </p:cNvPr>
          <p:cNvSpPr/>
          <p:nvPr/>
        </p:nvSpPr>
        <p:spPr>
          <a:xfrm>
            <a:off x="3983687" y="3352799"/>
            <a:ext cx="816913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Retrieve Credent. From PAM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2C90046-6C98-4CF7-A3DE-7FB1D8E23EE9}"/>
              </a:ext>
            </a:extLst>
          </p:cNvPr>
          <p:cNvCxnSpPr>
            <a:cxnSpLocks/>
            <a:stCxn id="144" idx="3"/>
            <a:endCxn id="350" idx="1"/>
          </p:cNvCxnSpPr>
          <p:nvPr/>
        </p:nvCxnSpPr>
        <p:spPr>
          <a:xfrm>
            <a:off x="4800600" y="3604676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C3B2AFE-0FE9-4C2C-9A7B-89C20259E4EE}"/>
              </a:ext>
            </a:extLst>
          </p:cNvPr>
          <p:cNvSpPr/>
          <p:nvPr/>
        </p:nvSpPr>
        <p:spPr>
          <a:xfrm>
            <a:off x="3642266" y="2571749"/>
            <a:ext cx="929734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Cleanup Runbook env.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3BA9C1-1DBA-4641-A5FF-DD4D01FD9921}"/>
              </a:ext>
            </a:extLst>
          </p:cNvPr>
          <p:cNvSpPr/>
          <p:nvPr/>
        </p:nvSpPr>
        <p:spPr>
          <a:xfrm>
            <a:off x="10320496" y="3352799"/>
            <a:ext cx="712636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Poll Status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54617B7-58BD-45E0-ACD8-2BDBB15C73AC}"/>
              </a:ext>
            </a:extLst>
          </p:cNvPr>
          <p:cNvCxnSpPr>
            <a:cxnSpLocks/>
            <a:stCxn id="286" idx="3"/>
            <a:endCxn id="185" idx="1"/>
          </p:cNvCxnSpPr>
          <p:nvPr/>
        </p:nvCxnSpPr>
        <p:spPr>
          <a:xfrm flipV="1">
            <a:off x="10195490" y="3604676"/>
            <a:ext cx="1250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55FF3EA-48FC-4EE7-A798-30BB3810E46C}"/>
              </a:ext>
            </a:extLst>
          </p:cNvPr>
          <p:cNvCxnSpPr>
            <a:cxnSpLocks/>
            <a:stCxn id="101" idx="1"/>
            <a:endCxn id="134" idx="3"/>
          </p:cNvCxnSpPr>
          <p:nvPr/>
        </p:nvCxnSpPr>
        <p:spPr>
          <a:xfrm flipH="1" flipV="1">
            <a:off x="8625934" y="2810549"/>
            <a:ext cx="365666" cy="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6F35688-9350-4A6B-86F4-3162634A386F}"/>
              </a:ext>
            </a:extLst>
          </p:cNvPr>
          <p:cNvCxnSpPr>
            <a:cxnSpLocks/>
            <a:stCxn id="134" idx="1"/>
            <a:endCxn id="132" idx="3"/>
          </p:cNvCxnSpPr>
          <p:nvPr/>
        </p:nvCxnSpPr>
        <p:spPr>
          <a:xfrm flipH="1">
            <a:off x="7330534" y="2810549"/>
            <a:ext cx="365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6548322-E5CA-425C-AB01-53C798575912}"/>
              </a:ext>
            </a:extLst>
          </p:cNvPr>
          <p:cNvCxnSpPr>
            <a:cxnSpLocks/>
            <a:stCxn id="132" idx="1"/>
            <a:endCxn id="133" idx="3"/>
          </p:cNvCxnSpPr>
          <p:nvPr/>
        </p:nvCxnSpPr>
        <p:spPr>
          <a:xfrm flipH="1">
            <a:off x="6019800" y="2810549"/>
            <a:ext cx="381000" cy="6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719138F-EFBB-49B9-8D2A-C10734B8E744}"/>
              </a:ext>
            </a:extLst>
          </p:cNvPr>
          <p:cNvCxnSpPr>
            <a:cxnSpLocks/>
            <a:stCxn id="133" idx="1"/>
            <a:endCxn id="169" idx="3"/>
          </p:cNvCxnSpPr>
          <p:nvPr/>
        </p:nvCxnSpPr>
        <p:spPr>
          <a:xfrm flipH="1">
            <a:off x="4572000" y="2816841"/>
            <a:ext cx="391607" cy="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EA5DAEA-4600-4DDE-81ED-A86CFA08391D}"/>
              </a:ext>
            </a:extLst>
          </p:cNvPr>
          <p:cNvSpPr txBox="1"/>
          <p:nvPr/>
        </p:nvSpPr>
        <p:spPr>
          <a:xfrm>
            <a:off x="5869219" y="5797657"/>
            <a:ext cx="5074925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Request completed notification:</a:t>
            </a:r>
            <a:r>
              <a:rPr lang="en-US" sz="800" dirty="0"/>
              <a:t> Requestor is notified of the delivery vial e-</a:t>
            </a:r>
            <a:r>
              <a:rPr lang="en-US" sz="800" dirty="0" err="1"/>
              <a:t>mai</a:t>
            </a:r>
            <a:r>
              <a:rPr lang="en-US" sz="800" dirty="0"/>
              <a:t> notification in ServiceNow</a:t>
            </a:r>
          </a:p>
        </p:txBody>
      </p:sp>
      <p:sp>
        <p:nvSpPr>
          <p:cNvPr id="217" name="METRO ICON - traffic signs 2">
            <a:extLst>
              <a:ext uri="{FF2B5EF4-FFF2-40B4-BE49-F238E27FC236}">
                <a16:creationId xmlns:a16="http://schemas.microsoft.com/office/drawing/2014/main" id="{B6C6B626-BB38-4CDB-9B41-97D367FB8411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5414591" y="5280235"/>
            <a:ext cx="400422" cy="334332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CADEF38-5D50-4183-9F1A-55331098133F}"/>
              </a:ext>
            </a:extLst>
          </p:cNvPr>
          <p:cNvSpPr txBox="1"/>
          <p:nvPr/>
        </p:nvSpPr>
        <p:spPr>
          <a:xfrm>
            <a:off x="5856559" y="5270669"/>
            <a:ext cx="5274252" cy="35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Pipeline Job Log:</a:t>
            </a:r>
            <a:r>
              <a:rPr lang="en-US" sz="800" dirty="0"/>
              <a:t> We either “retrieve” the job log from Jenkins from the ACI deployment </a:t>
            </a:r>
            <a:r>
              <a:rPr lang="en-US" sz="800" dirty="0" err="1"/>
              <a:t>Rundeck</a:t>
            </a:r>
            <a:r>
              <a:rPr lang="en-US" sz="800" dirty="0"/>
              <a:t> job –or- we create a separate control plane feature where this ACI deployment </a:t>
            </a:r>
            <a:r>
              <a:rPr lang="en-US" sz="800" dirty="0" err="1"/>
              <a:t>rundeck</a:t>
            </a:r>
            <a:r>
              <a:rPr lang="en-US" sz="800" dirty="0"/>
              <a:t> job calls the control plane feature using an API (</a:t>
            </a:r>
            <a:r>
              <a:rPr lang="en-US" sz="800" dirty="0" err="1"/>
              <a:t>tbd</a:t>
            </a:r>
            <a:r>
              <a:rPr lang="en-US" sz="800" dirty="0"/>
              <a:t>, not MVP1)</a:t>
            </a:r>
          </a:p>
        </p:txBody>
      </p:sp>
      <p:sp>
        <p:nvSpPr>
          <p:cNvPr id="219" name="METRO ICON - traffic signs 2">
            <a:extLst>
              <a:ext uri="{FF2B5EF4-FFF2-40B4-BE49-F238E27FC236}">
                <a16:creationId xmlns:a16="http://schemas.microsoft.com/office/drawing/2014/main" id="{9B2A74F6-8CA7-4984-8A54-49A1CA0942D1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323028" y="2267264"/>
            <a:ext cx="380313" cy="317542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0" name="Freeform 3254">
            <a:extLst>
              <a:ext uri="{FF2B5EF4-FFF2-40B4-BE49-F238E27FC236}">
                <a16:creationId xmlns:a16="http://schemas.microsoft.com/office/drawing/2014/main" id="{90522AD0-E1D4-46E7-8C9A-144D497A20CA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4885374" y="2398265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4" name="Flowchart: Connector 223">
            <a:extLst>
              <a:ext uri="{FF2B5EF4-FFF2-40B4-BE49-F238E27FC236}">
                <a16:creationId xmlns:a16="http://schemas.microsoft.com/office/drawing/2014/main" id="{3F553B7D-A46F-4B8A-8E62-81FA4F0186DC}"/>
              </a:ext>
            </a:extLst>
          </p:cNvPr>
          <p:cNvSpPr/>
          <p:nvPr/>
        </p:nvSpPr>
        <p:spPr>
          <a:xfrm>
            <a:off x="10579014" y="294575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711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5311293-9919-45B0-9122-213514B1C5EC}"/>
              </a:ext>
            </a:extLst>
          </p:cNvPr>
          <p:cNvSpPr/>
          <p:nvPr/>
        </p:nvSpPr>
        <p:spPr>
          <a:xfrm>
            <a:off x="1031521" y="2391567"/>
            <a:ext cx="8152775" cy="15047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Rundeck</a:t>
            </a:r>
            <a:r>
              <a:rPr lang="en-US" dirty="0">
                <a:solidFill>
                  <a:schemeClr val="tx1"/>
                </a:solidFill>
              </a:rPr>
              <a:t> playbook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2A485-18FB-4C53-8869-AC4D60CF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Policies vs RDC/APIC Specific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D939-AAF8-4516-85D9-E4A15BEAA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Merge configs from 2 repositories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C5EC-E7AD-472F-89D6-9FEB7206CE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DF4B-523A-48A3-BB97-0E667102D5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E1C7-9F37-49FB-8543-6C95AE36AB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21</a:t>
            </a:fld>
            <a:endParaRPr lang="en-US" dirty="0"/>
          </a:p>
        </p:txBody>
      </p:sp>
      <p:sp>
        <p:nvSpPr>
          <p:cNvPr id="463" name="Freeform 3254">
            <a:extLst>
              <a:ext uri="{FF2B5EF4-FFF2-40B4-BE49-F238E27FC236}">
                <a16:creationId xmlns:a16="http://schemas.microsoft.com/office/drawing/2014/main" id="{321E1252-4E40-43B1-9032-CC5A24A916FB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280598" y="5620522"/>
            <a:ext cx="426864" cy="426864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6" name="Content Placeholder 3">
            <a:extLst>
              <a:ext uri="{FF2B5EF4-FFF2-40B4-BE49-F238E27FC236}">
                <a16:creationId xmlns:a16="http://schemas.microsoft.com/office/drawing/2014/main" id="{FF675A51-64FF-4AC3-B828-D7508D2AB1E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359314"/>
            <a:ext cx="3774761" cy="1032251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Retrieve (pull) the RDC specific config from RDC Repo;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Retrieve (pull) the global policy config from Global Policies Repo;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Check for config conflicts between what is defined in RDC and Global Policies repo;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Merge the two configs into one single config for further processing.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1FFD3CC-7E50-466C-B413-F111C0100388}"/>
              </a:ext>
            </a:extLst>
          </p:cNvPr>
          <p:cNvSpPr txBox="1"/>
          <p:nvPr/>
        </p:nvSpPr>
        <p:spPr>
          <a:xfrm>
            <a:off x="5797974" y="5523692"/>
            <a:ext cx="5446026" cy="7258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Global Policies </a:t>
            </a:r>
            <a:r>
              <a:rPr lang="en-US" sz="800" dirty="0"/>
              <a:t>apply to all ACI/RDC environments. These configurations are stored in a separate </a:t>
            </a:r>
            <a:r>
              <a:rPr lang="en-US" sz="800" dirty="0" err="1"/>
              <a:t>repostory</a:t>
            </a:r>
            <a:r>
              <a:rPr lang="en-US" sz="800" dirty="0"/>
              <a:t> and are the </a:t>
            </a:r>
            <a:r>
              <a:rPr lang="en-US" sz="800" dirty="0" err="1"/>
              <a:t>SSoT</a:t>
            </a:r>
            <a:r>
              <a:rPr lang="en-US" sz="800" dirty="0"/>
              <a:t> reference point for configurations alongside. Preferably the global policy applies to all ACI/RDC environments and is therefore the preferred setup where no global policies are defined in the ACI/RDC Repo (**)</a:t>
            </a:r>
          </a:p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In cases where deviation to Global Policies are required the specific configs can be set at ACI/RDC repository level which will override the configurations in the global policy repository</a:t>
            </a:r>
          </a:p>
        </p:txBody>
      </p:sp>
      <p:sp>
        <p:nvSpPr>
          <p:cNvPr id="49" name="Cylinder 48">
            <a:extLst>
              <a:ext uri="{FF2B5EF4-FFF2-40B4-BE49-F238E27FC236}">
                <a16:creationId xmlns:a16="http://schemas.microsoft.com/office/drawing/2014/main" id="{EBDE4ACE-666F-4A98-AB67-E1970D89AC9F}"/>
              </a:ext>
            </a:extLst>
          </p:cNvPr>
          <p:cNvSpPr/>
          <p:nvPr/>
        </p:nvSpPr>
        <p:spPr>
          <a:xfrm>
            <a:off x="2659786" y="4253808"/>
            <a:ext cx="1076471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Configuration repo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3F866-4A8B-46CE-A431-B6E2D80A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888" y="294583"/>
            <a:ext cx="2424112" cy="137913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67087D5-1D88-4262-8392-2F1FEBEAD111}"/>
              </a:ext>
            </a:extLst>
          </p:cNvPr>
          <p:cNvSpPr/>
          <p:nvPr/>
        </p:nvSpPr>
        <p:spPr>
          <a:xfrm rot="2467579">
            <a:off x="9283639" y="522490"/>
            <a:ext cx="1307882" cy="13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13638C67-456D-4E8B-A51C-B2AEFAB0D056}"/>
              </a:ext>
            </a:extLst>
          </p:cNvPr>
          <p:cNvSpPr/>
          <p:nvPr/>
        </p:nvSpPr>
        <p:spPr>
          <a:xfrm>
            <a:off x="3911145" y="4271746"/>
            <a:ext cx="1082776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Global Policies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99095C-0D39-4E8A-B9B7-00A159D0AFA9}"/>
              </a:ext>
            </a:extLst>
          </p:cNvPr>
          <p:cNvSpPr/>
          <p:nvPr/>
        </p:nvSpPr>
        <p:spPr>
          <a:xfrm>
            <a:off x="2479321" y="2767647"/>
            <a:ext cx="5257800" cy="3487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Config from “release”</a:t>
            </a:r>
            <a:br>
              <a:rPr lang="en-US" sz="1000" dirty="0"/>
            </a:br>
            <a:r>
              <a:rPr lang="en-US" sz="1000" b="1" dirty="0"/>
              <a:t>(Steps)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3EF286-31E9-48FE-B8E4-739D9E5E5F2B}"/>
              </a:ext>
            </a:extLst>
          </p:cNvPr>
          <p:cNvSpPr/>
          <p:nvPr/>
        </p:nvSpPr>
        <p:spPr>
          <a:xfrm>
            <a:off x="2707921" y="3272162"/>
            <a:ext cx="980203" cy="510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Retrieve RDC config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3DEED3-D526-4168-91E6-C9A5436AECF9}"/>
              </a:ext>
            </a:extLst>
          </p:cNvPr>
          <p:cNvSpPr/>
          <p:nvPr/>
        </p:nvSpPr>
        <p:spPr>
          <a:xfrm>
            <a:off x="3927121" y="3280473"/>
            <a:ext cx="1044520" cy="495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Retrieve Global Policies config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705075-8E2F-42FF-A805-290598C0BA88}"/>
              </a:ext>
            </a:extLst>
          </p:cNvPr>
          <p:cNvSpPr/>
          <p:nvPr/>
        </p:nvSpPr>
        <p:spPr>
          <a:xfrm>
            <a:off x="5191997" y="3272162"/>
            <a:ext cx="980203" cy="510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for config overlap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2E992B-7E02-41C3-B9CE-F66FCC5DF9B1}"/>
              </a:ext>
            </a:extLst>
          </p:cNvPr>
          <p:cNvSpPr/>
          <p:nvPr/>
        </p:nvSpPr>
        <p:spPr>
          <a:xfrm>
            <a:off x="6422003" y="3272163"/>
            <a:ext cx="1044520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 configs to single payload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37BF63-B61F-4A71-89FA-61B2B0AF4ECC}"/>
              </a:ext>
            </a:extLst>
          </p:cNvPr>
          <p:cNvSpPr/>
          <p:nvPr/>
        </p:nvSpPr>
        <p:spPr>
          <a:xfrm>
            <a:off x="1170253" y="2767645"/>
            <a:ext cx="1006067" cy="34874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input variables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22B9D4-53FA-462E-8806-37AC3967E0B5}"/>
              </a:ext>
            </a:extLst>
          </p:cNvPr>
          <p:cNvSpPr/>
          <p:nvPr/>
        </p:nvSpPr>
        <p:spPr>
          <a:xfrm>
            <a:off x="7991055" y="2767645"/>
            <a:ext cx="1023383" cy="3487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“CRUD” </a:t>
            </a:r>
            <a:r>
              <a:rPr lang="en-US" sz="1000" dirty="0" err="1"/>
              <a:t>yaml</a:t>
            </a:r>
            <a:r>
              <a:rPr lang="en-US" sz="1000" dirty="0"/>
              <a:t> template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3281993-48B4-4DD7-9B4A-525AA7083FE9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2426106" y="3245802"/>
            <a:ext cx="411230" cy="152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E636309-0A54-4C91-ABD8-14FA83076EF7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688124" y="3527617"/>
            <a:ext cx="238997" cy="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7066BB4-F776-40A8-9735-3090527D7AB6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4971641" y="3527617"/>
            <a:ext cx="220356" cy="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C6CEAD0-DA32-4774-9709-191FCEA1584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6172200" y="3524040"/>
            <a:ext cx="249803" cy="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9CC1635-D322-4A20-8705-0051A0C7A0A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466523" y="3116386"/>
            <a:ext cx="194398" cy="4076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C3E57F9-ABBC-4B3A-8406-D5C80BAC9004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 flipV="1">
            <a:off x="7737121" y="2942015"/>
            <a:ext cx="253934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FE40A88-EC9B-46AD-92CD-784397F8B9F5}"/>
              </a:ext>
            </a:extLst>
          </p:cNvPr>
          <p:cNvCxnSpPr>
            <a:cxnSpLocks/>
            <a:stCxn id="61" idx="3"/>
            <a:endCxn id="55" idx="1"/>
          </p:cNvCxnSpPr>
          <p:nvPr/>
        </p:nvCxnSpPr>
        <p:spPr>
          <a:xfrm>
            <a:off x="2176320" y="2942016"/>
            <a:ext cx="3030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C465860-FE10-49CD-8D64-54BE29206B7A}"/>
              </a:ext>
            </a:extLst>
          </p:cNvPr>
          <p:cNvCxnSpPr>
            <a:cxnSpLocks/>
            <a:stCxn id="58" idx="2"/>
            <a:endCxn id="53" idx="1"/>
          </p:cNvCxnSpPr>
          <p:nvPr/>
        </p:nvCxnSpPr>
        <p:spPr>
          <a:xfrm rot="16200000" flipH="1">
            <a:off x="4203042" y="4022255"/>
            <a:ext cx="495830" cy="3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2E6873A-33DB-4296-9DEB-C794571D766D}"/>
              </a:ext>
            </a:extLst>
          </p:cNvPr>
          <p:cNvCxnSpPr>
            <a:cxnSpLocks/>
            <a:stCxn id="56" idx="2"/>
            <a:endCxn id="49" idx="1"/>
          </p:cNvCxnSpPr>
          <p:nvPr/>
        </p:nvCxnSpPr>
        <p:spPr>
          <a:xfrm rot="5400000">
            <a:off x="2962655" y="4018440"/>
            <a:ext cx="47073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9">
            <a:extLst>
              <a:ext uri="{FF2B5EF4-FFF2-40B4-BE49-F238E27FC236}">
                <a16:creationId xmlns:a16="http://schemas.microsoft.com/office/drawing/2014/main" id="{10F020A0-FBD7-4F68-81C4-23B173610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75659"/>
              </p:ext>
            </p:extLst>
          </p:nvPr>
        </p:nvGraphicFramePr>
        <p:xfrm>
          <a:off x="6172200" y="4253228"/>
          <a:ext cx="5029200" cy="10807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93521">
                  <a:extLst>
                    <a:ext uri="{9D8B030D-6E8A-4147-A177-3AD203B41FA5}">
                      <a16:colId xmlns:a16="http://schemas.microsoft.com/office/drawing/2014/main" val="2455650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4248612"/>
                    </a:ext>
                  </a:extLst>
                </a:gridCol>
                <a:gridCol w="1559279">
                  <a:extLst>
                    <a:ext uri="{9D8B030D-6E8A-4147-A177-3AD203B41FA5}">
                      <a16:colId xmlns:a16="http://schemas.microsoft.com/office/drawing/2014/main" val="688437972"/>
                    </a:ext>
                  </a:extLst>
                </a:gridCol>
              </a:tblGrid>
              <a:tr h="198867">
                <a:tc>
                  <a:txBody>
                    <a:bodyPr/>
                    <a:lstStyle/>
                    <a:p>
                      <a:r>
                        <a:rPr lang="en-US" dirty="0"/>
                        <a:t>Global Policy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RDC Config exist?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9155"/>
                  </a:ext>
                </a:extLst>
              </a:tr>
              <a:tr h="198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Global policy**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13351"/>
                  </a:ext>
                </a:extLst>
              </a:tr>
              <a:tr h="198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RDC 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7091"/>
                  </a:ext>
                </a:extLst>
              </a:tr>
              <a:tr h="198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RDC config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68159"/>
                  </a:ext>
                </a:extLst>
              </a:tr>
            </a:tbl>
          </a:graphicData>
        </a:graphic>
      </p:graphicFrame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BB6300E-F6ED-4E74-8314-D42EF921DC0A}"/>
              </a:ext>
            </a:extLst>
          </p:cNvPr>
          <p:cNvCxnSpPr>
            <a:cxnSpLocks/>
            <a:stCxn id="59" idx="2"/>
            <a:endCxn id="48" idx="1"/>
          </p:cNvCxnSpPr>
          <p:nvPr/>
        </p:nvCxnSpPr>
        <p:spPr>
          <a:xfrm rot="16200000" flipH="1">
            <a:off x="5421878" y="4043292"/>
            <a:ext cx="1010542" cy="490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reeform 3254">
            <a:extLst>
              <a:ext uri="{FF2B5EF4-FFF2-40B4-BE49-F238E27FC236}">
                <a16:creationId xmlns:a16="http://schemas.microsoft.com/office/drawing/2014/main" id="{2D916673-2E1F-4494-AC8E-46F9A6EF48C3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981477" y="4109659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88EB7646-09B9-4F5D-AE6A-83383883F61E}"/>
              </a:ext>
            </a:extLst>
          </p:cNvPr>
          <p:cNvSpPr/>
          <p:nvPr/>
        </p:nvSpPr>
        <p:spPr>
          <a:xfrm>
            <a:off x="3098494" y="397621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0C755501-6A62-4028-8795-7D3E071E597F}"/>
              </a:ext>
            </a:extLst>
          </p:cNvPr>
          <p:cNvSpPr/>
          <p:nvPr/>
        </p:nvSpPr>
        <p:spPr>
          <a:xfrm>
            <a:off x="4349854" y="397621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C2C3B270-8246-4976-B4F7-46BD928E1655}"/>
              </a:ext>
            </a:extLst>
          </p:cNvPr>
          <p:cNvSpPr/>
          <p:nvPr/>
        </p:nvSpPr>
        <p:spPr>
          <a:xfrm>
            <a:off x="5576630" y="3980001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D0F5624E-BFD8-49BE-B7EB-7F5028F5DC55}"/>
              </a:ext>
            </a:extLst>
          </p:cNvPr>
          <p:cNvSpPr/>
          <p:nvPr/>
        </p:nvSpPr>
        <p:spPr>
          <a:xfrm>
            <a:off x="7255202" y="3594332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858148-64D7-4DA1-BDA6-01461A58DB51}"/>
              </a:ext>
            </a:extLst>
          </p:cNvPr>
          <p:cNvCxnSpPr>
            <a:cxnSpLocks/>
          </p:cNvCxnSpPr>
          <p:nvPr/>
        </p:nvCxnSpPr>
        <p:spPr>
          <a:xfrm flipH="1">
            <a:off x="9067800" y="1771174"/>
            <a:ext cx="456575" cy="55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2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3518147-8ACB-4A95-A403-FA9F2A54836C}"/>
              </a:ext>
            </a:extLst>
          </p:cNvPr>
          <p:cNvSpPr/>
          <p:nvPr/>
        </p:nvSpPr>
        <p:spPr>
          <a:xfrm>
            <a:off x="8099199" y="2118617"/>
            <a:ext cx="3102201" cy="166237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5311293-9919-45B0-9122-213514B1C5EC}"/>
              </a:ext>
            </a:extLst>
          </p:cNvPr>
          <p:cNvSpPr/>
          <p:nvPr/>
        </p:nvSpPr>
        <p:spPr>
          <a:xfrm>
            <a:off x="8219034" y="2492805"/>
            <a:ext cx="2829966" cy="116165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Playbook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2A485-18FB-4C53-8869-AC4D60CF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request / hotfix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D939-AAF8-4516-85D9-E4A15BEAA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C5EC-E7AD-472F-89D6-9FEB7206CE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DF4B-523A-48A3-BB97-0E667102D5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E1C7-9F37-49FB-8543-6C95AE36AB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22</a:t>
            </a:fld>
            <a:endParaRPr lang="en-US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DEFAA67-723F-4D60-8893-D880D6B6DCA1}"/>
              </a:ext>
            </a:extLst>
          </p:cNvPr>
          <p:cNvSpPr/>
          <p:nvPr/>
        </p:nvSpPr>
        <p:spPr>
          <a:xfrm>
            <a:off x="9802341" y="2923931"/>
            <a:ext cx="980203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Trigger AAC deployment pipeline</a:t>
            </a:r>
          </a:p>
        </p:txBody>
      </p:sp>
      <p:sp>
        <p:nvSpPr>
          <p:cNvPr id="304" name="Cylinder 303">
            <a:extLst>
              <a:ext uri="{FF2B5EF4-FFF2-40B4-BE49-F238E27FC236}">
                <a16:creationId xmlns:a16="http://schemas.microsoft.com/office/drawing/2014/main" id="{2A5B31A5-12AE-4E6C-8FB1-254D6B6CDD55}"/>
              </a:ext>
            </a:extLst>
          </p:cNvPr>
          <p:cNvSpPr/>
          <p:nvPr/>
        </p:nvSpPr>
        <p:spPr>
          <a:xfrm rot="16200000">
            <a:off x="10076344" y="3604233"/>
            <a:ext cx="421316" cy="198120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AAC deployment pipeline</a:t>
            </a:r>
          </a:p>
        </p:txBody>
      </p:sp>
      <p:sp>
        <p:nvSpPr>
          <p:cNvPr id="406" name="Cylinder 405">
            <a:extLst>
              <a:ext uri="{FF2B5EF4-FFF2-40B4-BE49-F238E27FC236}">
                <a16:creationId xmlns:a16="http://schemas.microsoft.com/office/drawing/2014/main" id="{AB01653D-D5B4-4B77-9FB5-682C0285FF00}"/>
              </a:ext>
            </a:extLst>
          </p:cNvPr>
          <p:cNvSpPr/>
          <p:nvPr/>
        </p:nvSpPr>
        <p:spPr>
          <a:xfrm>
            <a:off x="4917155" y="4303313"/>
            <a:ext cx="1676400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Configuration repo</a:t>
            </a:r>
            <a:br>
              <a:rPr lang="en-US" sz="800" dirty="0"/>
            </a:br>
            <a:r>
              <a:rPr lang="en-US" sz="800" dirty="0"/>
              <a:t>(NETA)</a:t>
            </a:r>
          </a:p>
        </p:txBody>
      </p:sp>
      <p:sp>
        <p:nvSpPr>
          <p:cNvPr id="463" name="Freeform 3254">
            <a:extLst>
              <a:ext uri="{FF2B5EF4-FFF2-40B4-BE49-F238E27FC236}">
                <a16:creationId xmlns:a16="http://schemas.microsoft.com/office/drawing/2014/main" id="{321E1252-4E40-43B1-9032-CC5A24A916FB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299578" y="5377102"/>
            <a:ext cx="426864" cy="426864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6" name="Content Placeholder 3">
            <a:extLst>
              <a:ext uri="{FF2B5EF4-FFF2-40B4-BE49-F238E27FC236}">
                <a16:creationId xmlns:a16="http://schemas.microsoft.com/office/drawing/2014/main" id="{FF675A51-64FF-4AC3-B828-D7508D2AB1E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04611" y="1384128"/>
            <a:ext cx="3423100" cy="1928955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Developing non-standard changes and/or hotfixes using feature branches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Commit feature </a:t>
            </a:r>
            <a:r>
              <a:rPr lang="en-US" sz="1000" dirty="0" err="1"/>
              <a:t>branche</a:t>
            </a:r>
            <a:r>
              <a:rPr lang="en-US" sz="1000" dirty="0"/>
              <a:t> and create a Pull Request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Approvers are notified by e-mail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Approvers review and approve the PR request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On approval Developer triggers the </a:t>
            </a:r>
            <a:r>
              <a:rPr lang="en-US" sz="1000" dirty="0" err="1"/>
              <a:t>Rundeck</a:t>
            </a:r>
            <a:r>
              <a:rPr lang="en-US" sz="1000" dirty="0"/>
              <a:t> Job for the deployment of the approved non-standard request  or hotfix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 err="1"/>
              <a:t>Rundeck</a:t>
            </a:r>
            <a:r>
              <a:rPr lang="en-US" sz="1000" dirty="0"/>
              <a:t> triggers the AAC deployment pipeline using a webhook to stay in control of the deployment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AAC Pipeline committed inventory files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And deploys the inventory files to ACI/APIC</a:t>
            </a:r>
          </a:p>
        </p:txBody>
      </p:sp>
      <p:sp>
        <p:nvSpPr>
          <p:cNvPr id="507" name="Freeform 3254">
            <a:extLst>
              <a:ext uri="{FF2B5EF4-FFF2-40B4-BE49-F238E27FC236}">
                <a16:creationId xmlns:a16="http://schemas.microsoft.com/office/drawing/2014/main" id="{789FE2DA-8F5B-491B-9E7A-A298152CD072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10665391" y="3215112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49" name="Gruppieren 313">
            <a:extLst>
              <a:ext uri="{FF2B5EF4-FFF2-40B4-BE49-F238E27FC236}">
                <a16:creationId xmlns:a16="http://schemas.microsoft.com/office/drawing/2014/main" id="{4A71D69C-A17B-413D-B611-DEBFBEC11D57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10235" y="1543778"/>
            <a:ext cx="746075" cy="473535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150" name="Gruppieren 314">
              <a:extLst>
                <a:ext uri="{FF2B5EF4-FFF2-40B4-BE49-F238E27FC236}">
                  <a16:creationId xmlns:a16="http://schemas.microsoft.com/office/drawing/2014/main" id="{D435A33F-3F0D-47D7-A1B3-90481CF20CC4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159" name="Freeform 31">
                <a:extLst>
                  <a:ext uri="{FF2B5EF4-FFF2-40B4-BE49-F238E27FC236}">
                    <a16:creationId xmlns:a16="http://schemas.microsoft.com/office/drawing/2014/main" id="{FA220779-2317-4889-9553-36F253DD11F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0" name="Freeform 32">
                <a:extLst>
                  <a:ext uri="{FF2B5EF4-FFF2-40B4-BE49-F238E27FC236}">
                    <a16:creationId xmlns:a16="http://schemas.microsoft.com/office/drawing/2014/main" id="{5E9232B8-E210-4BEE-8EDA-7F3B5E54A0B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51" name="Gruppieren 315">
              <a:extLst>
                <a:ext uri="{FF2B5EF4-FFF2-40B4-BE49-F238E27FC236}">
                  <a16:creationId xmlns:a16="http://schemas.microsoft.com/office/drawing/2014/main" id="{1A9EFF6F-F40D-4D9A-9E28-AC405C62B70C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156" name="Freeform 33">
                <a:extLst>
                  <a:ext uri="{FF2B5EF4-FFF2-40B4-BE49-F238E27FC236}">
                    <a16:creationId xmlns:a16="http://schemas.microsoft.com/office/drawing/2014/main" id="{ACAFDC91-31D6-48A3-837F-0A2B0F72FDF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7" name="Freeform 34">
                <a:extLst>
                  <a:ext uri="{FF2B5EF4-FFF2-40B4-BE49-F238E27FC236}">
                    <a16:creationId xmlns:a16="http://schemas.microsoft.com/office/drawing/2014/main" id="{82B24A7A-11C0-40F8-89C2-F13FB59C069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8" name="Freeform 35">
                <a:extLst>
                  <a:ext uri="{FF2B5EF4-FFF2-40B4-BE49-F238E27FC236}">
                    <a16:creationId xmlns:a16="http://schemas.microsoft.com/office/drawing/2014/main" id="{96FBE5F4-CB1B-40EB-A76B-095D6CC1DA7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52" name="Gruppieren 316">
              <a:extLst>
                <a:ext uri="{FF2B5EF4-FFF2-40B4-BE49-F238E27FC236}">
                  <a16:creationId xmlns:a16="http://schemas.microsoft.com/office/drawing/2014/main" id="{D7DD7F02-5711-44DB-9CBA-2CACA7006F79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153" name="Freeform 36">
                <a:extLst>
                  <a:ext uri="{FF2B5EF4-FFF2-40B4-BE49-F238E27FC236}">
                    <a16:creationId xmlns:a16="http://schemas.microsoft.com/office/drawing/2014/main" id="{3F07312F-BD79-4CF5-80F0-7798D513D0B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4" name="Freeform 37">
                <a:extLst>
                  <a:ext uri="{FF2B5EF4-FFF2-40B4-BE49-F238E27FC236}">
                    <a16:creationId xmlns:a16="http://schemas.microsoft.com/office/drawing/2014/main" id="{BC121F5C-5165-4BE6-91A7-03589C68F2B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55" name="Freeform 38">
                <a:extLst>
                  <a:ext uri="{FF2B5EF4-FFF2-40B4-BE49-F238E27FC236}">
                    <a16:creationId xmlns:a16="http://schemas.microsoft.com/office/drawing/2014/main" id="{394C5B89-594D-4797-8F9B-40DF4C0657B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62" name="Flowchart: Multidocument 161">
            <a:extLst>
              <a:ext uri="{FF2B5EF4-FFF2-40B4-BE49-F238E27FC236}">
                <a16:creationId xmlns:a16="http://schemas.microsoft.com/office/drawing/2014/main" id="{F6043D31-1EC2-46CC-9BDD-2A053EC1D074}"/>
              </a:ext>
            </a:extLst>
          </p:cNvPr>
          <p:cNvSpPr/>
          <p:nvPr/>
        </p:nvSpPr>
        <p:spPr>
          <a:xfrm>
            <a:off x="5371517" y="2550713"/>
            <a:ext cx="891293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</a:t>
            </a:r>
            <a:r>
              <a:rPr lang="en-US" sz="1100" dirty="0" err="1"/>
              <a:t>branche</a:t>
            </a:r>
            <a:endParaRPr lang="en-US" sz="11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7D757AD-009E-480D-AB57-7F65D339020B}"/>
              </a:ext>
            </a:extLst>
          </p:cNvPr>
          <p:cNvSpPr txBox="1"/>
          <p:nvPr/>
        </p:nvSpPr>
        <p:spPr>
          <a:xfrm>
            <a:off x="6685881" y="1371600"/>
            <a:ext cx="1744388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 err="1"/>
              <a:t>InfraART</a:t>
            </a:r>
            <a:r>
              <a:rPr lang="en-US" sz="1200" dirty="0"/>
              <a:t> + Ops teams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D3F27FB-308B-46A3-A89F-D837AA707057}"/>
              </a:ext>
            </a:extLst>
          </p:cNvPr>
          <p:cNvCxnSpPr>
            <a:cxnSpLocks/>
            <a:stCxn id="304" idx="1"/>
            <a:endCxn id="406" idx="4"/>
          </p:cNvCxnSpPr>
          <p:nvPr/>
        </p:nvCxnSpPr>
        <p:spPr>
          <a:xfrm flipH="1" flipV="1">
            <a:off x="6593555" y="4578465"/>
            <a:ext cx="2702845" cy="163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922161D-4762-426A-9453-8A677FB6BD3F}"/>
              </a:ext>
            </a:extLst>
          </p:cNvPr>
          <p:cNvCxnSpPr>
            <a:cxnSpLocks/>
            <a:stCxn id="162" idx="2"/>
            <a:endCxn id="406" idx="1"/>
          </p:cNvCxnSpPr>
          <p:nvPr/>
        </p:nvCxnSpPr>
        <p:spPr>
          <a:xfrm>
            <a:off x="5755186" y="2985450"/>
            <a:ext cx="169" cy="1317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Freeform 3254">
            <a:extLst>
              <a:ext uri="{FF2B5EF4-FFF2-40B4-BE49-F238E27FC236}">
                <a16:creationId xmlns:a16="http://schemas.microsoft.com/office/drawing/2014/main" id="{8F76178B-9DFF-42E5-93C5-41701ECAE8B3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4746308" y="4467622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EBFFE8-4BB6-47DE-AEC6-2B32CCF54BB1}"/>
              </a:ext>
            </a:extLst>
          </p:cNvPr>
          <p:cNvSpPr txBox="1"/>
          <p:nvPr/>
        </p:nvSpPr>
        <p:spPr>
          <a:xfrm>
            <a:off x="5821666" y="5756490"/>
            <a:ext cx="5446026" cy="467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Trigger AAC deployment pipeline </a:t>
            </a:r>
            <a:r>
              <a:rPr lang="en-US" sz="800" dirty="0"/>
              <a:t>is the main trigger using a webhook to start the AAC deployment pipeline. By triggering the deployment pipeline via a </a:t>
            </a:r>
            <a:r>
              <a:rPr lang="en-US" sz="800" dirty="0" err="1"/>
              <a:t>rundeck</a:t>
            </a:r>
            <a:r>
              <a:rPr lang="en-US" sz="800" dirty="0"/>
              <a:t> job instead of “</a:t>
            </a:r>
            <a:r>
              <a:rPr lang="en-US" sz="800" dirty="0" err="1"/>
              <a:t>branche</a:t>
            </a:r>
            <a:r>
              <a:rPr lang="en-US" sz="800" dirty="0"/>
              <a:t> triggered” has the purpose for the orchestration to remain in control of progress and status of the deployment as well as maintain metrics on job duration and success/failure rates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3A7F0E1-42AB-4762-A994-7B5A9D4AB8DF}"/>
              </a:ext>
            </a:extLst>
          </p:cNvPr>
          <p:cNvCxnSpPr>
            <a:cxnSpLocks/>
            <a:stCxn id="304" idx="3"/>
          </p:cNvCxnSpPr>
          <p:nvPr/>
        </p:nvCxnSpPr>
        <p:spPr>
          <a:xfrm>
            <a:off x="11277604" y="4594835"/>
            <a:ext cx="380996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41FFD3CC-7E50-466C-B413-F111C0100388}"/>
              </a:ext>
            </a:extLst>
          </p:cNvPr>
          <p:cNvSpPr txBox="1"/>
          <p:nvPr/>
        </p:nvSpPr>
        <p:spPr>
          <a:xfrm>
            <a:off x="5833993" y="5238124"/>
            <a:ext cx="5446026" cy="467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Feature development </a:t>
            </a:r>
            <a:r>
              <a:rPr lang="en-US" sz="800" dirty="0"/>
              <a:t>”direct” access to the ACI/RDC repositories for the purpose of non-standard change and/or hotfix development comes with responsibilities which means only skilled development or Operations specialists should be allowed to have this access and need to adhere a pre-defined way of working in order to guarantee high quality deployments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F3250D9-15D6-4A07-AEE2-DBF0B55DD767}"/>
              </a:ext>
            </a:extLst>
          </p:cNvPr>
          <p:cNvCxnSpPr>
            <a:cxnSpLocks/>
            <a:stCxn id="158" idx="12"/>
            <a:endCxn id="162" idx="3"/>
          </p:cNvCxnSpPr>
          <p:nvPr/>
        </p:nvCxnSpPr>
        <p:spPr>
          <a:xfrm flipH="1">
            <a:off x="6262810" y="1936555"/>
            <a:ext cx="1126303" cy="840083"/>
          </a:xfrm>
          <a:prstGeom prst="bentConnector3">
            <a:avLst>
              <a:gd name="adj1" fmla="val 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DA56FA4-C72F-451A-94AE-274B49541A0A}"/>
              </a:ext>
            </a:extLst>
          </p:cNvPr>
          <p:cNvCxnSpPr>
            <a:cxnSpLocks/>
            <a:stCxn id="154" idx="7"/>
            <a:endCxn id="70" idx="1"/>
          </p:cNvCxnSpPr>
          <p:nvPr/>
        </p:nvCxnSpPr>
        <p:spPr>
          <a:xfrm>
            <a:off x="7816206" y="1936555"/>
            <a:ext cx="1028890" cy="1242899"/>
          </a:xfrm>
          <a:prstGeom prst="bentConnector3">
            <a:avLst>
              <a:gd name="adj1" fmla="val 16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7D5A279-D653-4F5E-8EBF-CAD883623C68}"/>
              </a:ext>
            </a:extLst>
          </p:cNvPr>
          <p:cNvSpPr txBox="1"/>
          <p:nvPr/>
        </p:nvSpPr>
        <p:spPr>
          <a:xfrm>
            <a:off x="6759254" y="2607628"/>
            <a:ext cx="463166" cy="1608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100" dirty="0"/>
              <a:t>manual</a:t>
            </a:r>
          </a:p>
        </p:txBody>
      </p:sp>
      <p:sp>
        <p:nvSpPr>
          <p:cNvPr id="70" name="Flowchart: Multidocument 69">
            <a:extLst>
              <a:ext uri="{FF2B5EF4-FFF2-40B4-BE49-F238E27FC236}">
                <a16:creationId xmlns:a16="http://schemas.microsoft.com/office/drawing/2014/main" id="{DD9E0A36-8108-4FDA-9A85-AA340B3872CD}"/>
              </a:ext>
            </a:extLst>
          </p:cNvPr>
          <p:cNvSpPr/>
          <p:nvPr/>
        </p:nvSpPr>
        <p:spPr>
          <a:xfrm>
            <a:off x="8845096" y="2988954"/>
            <a:ext cx="720372" cy="381000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5FC32FD-9DD3-4740-A6A7-F885C20EB062}"/>
              </a:ext>
            </a:extLst>
          </p:cNvPr>
          <p:cNvCxnSpPr>
            <a:cxnSpLocks/>
            <a:stCxn id="70" idx="3"/>
            <a:endCxn id="286" idx="1"/>
          </p:cNvCxnSpPr>
          <p:nvPr/>
        </p:nvCxnSpPr>
        <p:spPr>
          <a:xfrm flipV="1">
            <a:off x="9565468" y="3175808"/>
            <a:ext cx="236873" cy="3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3254">
            <a:extLst>
              <a:ext uri="{FF2B5EF4-FFF2-40B4-BE49-F238E27FC236}">
                <a16:creationId xmlns:a16="http://schemas.microsoft.com/office/drawing/2014/main" id="{9FD86B84-FA1E-45AE-A50D-43AEA086F57C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218566" y="2486090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D38BE-E616-4B06-A20A-40ABD2A0F238}"/>
              </a:ext>
            </a:extLst>
          </p:cNvPr>
          <p:cNvSpPr txBox="1"/>
          <p:nvPr/>
        </p:nvSpPr>
        <p:spPr>
          <a:xfrm>
            <a:off x="5833993" y="6268633"/>
            <a:ext cx="5446026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Global Policies Repository Changes: </a:t>
            </a:r>
            <a:r>
              <a:rPr lang="en-US" sz="800" dirty="0"/>
              <a:t>Modifications to the Global Policy Repository is in all occasions done via the non-standard request flow process creating a feature </a:t>
            </a:r>
            <a:r>
              <a:rPr lang="en-US" sz="800" dirty="0" err="1"/>
              <a:t>branche</a:t>
            </a:r>
            <a:endParaRPr lang="en-US" sz="8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961535E-CAE1-45F7-A498-39C548C0D6EC}"/>
              </a:ext>
            </a:extLst>
          </p:cNvPr>
          <p:cNvSpPr/>
          <p:nvPr/>
        </p:nvSpPr>
        <p:spPr>
          <a:xfrm>
            <a:off x="4295335" y="2119731"/>
            <a:ext cx="2943496" cy="2795262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3A4AD6-ACBB-45EA-822B-04D30E158AAA}"/>
              </a:ext>
            </a:extLst>
          </p:cNvPr>
          <p:cNvGrpSpPr/>
          <p:nvPr/>
        </p:nvGrpSpPr>
        <p:grpSpPr>
          <a:xfrm>
            <a:off x="3283826" y="3067305"/>
            <a:ext cx="754774" cy="836797"/>
            <a:chOff x="1172118" y="4333232"/>
            <a:chExt cx="754774" cy="836797"/>
          </a:xfrm>
        </p:grpSpPr>
        <p:grpSp>
          <p:nvGrpSpPr>
            <p:cNvPr id="59" name="Gruppieren 313">
              <a:extLst>
                <a:ext uri="{FF2B5EF4-FFF2-40B4-BE49-F238E27FC236}">
                  <a16:creationId xmlns:a16="http://schemas.microsoft.com/office/drawing/2014/main" id="{77512ED4-09FB-4060-AACF-4E2CB7EED3AE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1180817" y="4333232"/>
              <a:ext cx="746075" cy="473535"/>
              <a:chOff x="4297363" y="4643438"/>
              <a:chExt cx="3300413" cy="2047876"/>
            </a:xfrm>
            <a:solidFill>
              <a:schemeClr val="tx1"/>
            </a:solidFill>
          </p:grpSpPr>
          <p:grpSp>
            <p:nvGrpSpPr>
              <p:cNvPr id="60" name="Gruppieren 314">
                <a:extLst>
                  <a:ext uri="{FF2B5EF4-FFF2-40B4-BE49-F238E27FC236}">
                    <a16:creationId xmlns:a16="http://schemas.microsoft.com/office/drawing/2014/main" id="{B2EFEC3C-B1F4-4ED6-A455-849D1CBD3261}"/>
                  </a:ext>
                </a:extLst>
              </p:cNvPr>
              <p:cNvGrpSpPr/>
              <p:nvPr/>
            </p:nvGrpSpPr>
            <p:grpSpPr bwMode="gray">
              <a:xfrm>
                <a:off x="5268913" y="5064126"/>
                <a:ext cx="1335088" cy="1627188"/>
                <a:chOff x="5268913" y="5064126"/>
                <a:chExt cx="1335088" cy="1627188"/>
              </a:xfrm>
              <a:grpFill/>
            </p:grpSpPr>
            <p:sp>
              <p:nvSpPr>
                <p:cNvPr id="73" name="Freeform 31">
                  <a:extLst>
                    <a:ext uri="{FF2B5EF4-FFF2-40B4-BE49-F238E27FC236}">
                      <a16:creationId xmlns:a16="http://schemas.microsoft.com/office/drawing/2014/main" id="{C262CE3D-EA45-4AD0-A498-1C11E297B184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564188" y="5064126"/>
                  <a:ext cx="712788" cy="1177925"/>
                </a:xfrm>
                <a:custGeom>
                  <a:avLst/>
                  <a:gdLst>
                    <a:gd name="T0" fmla="*/ 69 w 190"/>
                    <a:gd name="T1" fmla="*/ 270 h 314"/>
                    <a:gd name="T2" fmla="*/ 96 w 190"/>
                    <a:gd name="T3" fmla="*/ 314 h 314"/>
                    <a:gd name="T4" fmla="*/ 118 w 190"/>
                    <a:gd name="T5" fmla="*/ 282 h 314"/>
                    <a:gd name="T6" fmla="*/ 139 w 190"/>
                    <a:gd name="T7" fmla="*/ 197 h 314"/>
                    <a:gd name="T8" fmla="*/ 138 w 190"/>
                    <a:gd name="T9" fmla="*/ 192 h 314"/>
                    <a:gd name="T10" fmla="*/ 190 w 190"/>
                    <a:gd name="T11" fmla="*/ 187 h 314"/>
                    <a:gd name="T12" fmla="*/ 169 w 190"/>
                    <a:gd name="T13" fmla="*/ 129 h 314"/>
                    <a:gd name="T14" fmla="*/ 97 w 190"/>
                    <a:gd name="T15" fmla="*/ 23 h 314"/>
                    <a:gd name="T16" fmla="*/ 26 w 190"/>
                    <a:gd name="T17" fmla="*/ 130 h 314"/>
                    <a:gd name="T18" fmla="*/ 0 w 190"/>
                    <a:gd name="T19" fmla="*/ 184 h 314"/>
                    <a:gd name="T20" fmla="*/ 54 w 190"/>
                    <a:gd name="T21" fmla="*/ 192 h 314"/>
                    <a:gd name="T22" fmla="*/ 53 w 190"/>
                    <a:gd name="T23" fmla="*/ 194 h 314"/>
                    <a:gd name="T24" fmla="*/ 54 w 190"/>
                    <a:gd name="T25" fmla="*/ 194 h 314"/>
                    <a:gd name="T26" fmla="*/ 69 w 190"/>
                    <a:gd name="T27" fmla="*/ 27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314">
                      <a:moveTo>
                        <a:pt x="69" y="270"/>
                      </a:moveTo>
                      <a:cubicBezTo>
                        <a:pt x="76" y="286"/>
                        <a:pt x="85" y="302"/>
                        <a:pt x="96" y="314"/>
                      </a:cubicBezTo>
                      <a:cubicBezTo>
                        <a:pt x="96" y="314"/>
                        <a:pt x="106" y="306"/>
                        <a:pt x="118" y="282"/>
                      </a:cubicBezTo>
                      <a:cubicBezTo>
                        <a:pt x="132" y="250"/>
                        <a:pt x="138" y="209"/>
                        <a:pt x="139" y="197"/>
                      </a:cubicBezTo>
                      <a:cubicBezTo>
                        <a:pt x="139" y="195"/>
                        <a:pt x="138" y="194"/>
                        <a:pt x="138" y="192"/>
                      </a:cubicBezTo>
                      <a:cubicBezTo>
                        <a:pt x="154" y="193"/>
                        <a:pt x="173" y="193"/>
                        <a:pt x="190" y="187"/>
                      </a:cubicBezTo>
                      <a:cubicBezTo>
                        <a:pt x="190" y="187"/>
                        <a:pt x="172" y="176"/>
                        <a:pt x="169" y="129"/>
                      </a:cubicBezTo>
                      <a:cubicBezTo>
                        <a:pt x="169" y="127"/>
                        <a:pt x="189" y="8"/>
                        <a:pt x="97" y="23"/>
                      </a:cubicBezTo>
                      <a:cubicBezTo>
                        <a:pt x="97" y="23"/>
                        <a:pt x="12" y="0"/>
                        <a:pt x="26" y="130"/>
                      </a:cubicBezTo>
                      <a:cubicBezTo>
                        <a:pt x="28" y="149"/>
                        <a:pt x="14" y="169"/>
                        <a:pt x="0" y="184"/>
                      </a:cubicBezTo>
                      <a:cubicBezTo>
                        <a:pt x="0" y="184"/>
                        <a:pt x="25" y="192"/>
                        <a:pt x="54" y="192"/>
                      </a:cubicBezTo>
                      <a:cubicBezTo>
                        <a:pt x="54" y="193"/>
                        <a:pt x="54" y="194"/>
                        <a:pt x="53" y="194"/>
                      </a:cubicBezTo>
                      <a:cubicBezTo>
                        <a:pt x="53" y="194"/>
                        <a:pt x="54" y="194"/>
                        <a:pt x="54" y="194"/>
                      </a:cubicBezTo>
                      <a:cubicBezTo>
                        <a:pt x="54" y="194"/>
                        <a:pt x="57" y="235"/>
                        <a:pt x="69" y="27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4" name="Freeform 32">
                  <a:extLst>
                    <a:ext uri="{FF2B5EF4-FFF2-40B4-BE49-F238E27FC236}">
                      <a16:creationId xmlns:a16="http://schemas.microsoft.com/office/drawing/2014/main" id="{B3EDB933-A3F6-4CFC-BFF8-50F935438E05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268913" y="5930901"/>
                  <a:ext cx="1335088" cy="760413"/>
                </a:xfrm>
                <a:custGeom>
                  <a:avLst/>
                  <a:gdLst>
                    <a:gd name="T0" fmla="*/ 325 w 356"/>
                    <a:gd name="T1" fmla="*/ 43 h 203"/>
                    <a:gd name="T2" fmla="*/ 258 w 356"/>
                    <a:gd name="T3" fmla="*/ 8 h 203"/>
                    <a:gd name="T4" fmla="*/ 242 w 356"/>
                    <a:gd name="T5" fmla="*/ 0 h 203"/>
                    <a:gd name="T6" fmla="*/ 250 w 356"/>
                    <a:gd name="T7" fmla="*/ 12 h 203"/>
                    <a:gd name="T8" fmla="*/ 281 w 356"/>
                    <a:gd name="T9" fmla="*/ 40 h 203"/>
                    <a:gd name="T10" fmla="*/ 221 w 356"/>
                    <a:gd name="T11" fmla="*/ 49 h 203"/>
                    <a:gd name="T12" fmla="*/ 176 w 356"/>
                    <a:gd name="T13" fmla="*/ 200 h 203"/>
                    <a:gd name="T14" fmla="*/ 127 w 356"/>
                    <a:gd name="T15" fmla="*/ 48 h 203"/>
                    <a:gd name="T16" fmla="*/ 70 w 356"/>
                    <a:gd name="T17" fmla="*/ 40 h 203"/>
                    <a:gd name="T18" fmla="*/ 100 w 356"/>
                    <a:gd name="T19" fmla="*/ 12 h 203"/>
                    <a:gd name="T20" fmla="*/ 108 w 356"/>
                    <a:gd name="T21" fmla="*/ 1 h 203"/>
                    <a:gd name="T22" fmla="*/ 56 w 356"/>
                    <a:gd name="T23" fmla="*/ 20 h 203"/>
                    <a:gd name="T24" fmla="*/ 30 w 356"/>
                    <a:gd name="T25" fmla="*/ 36 h 203"/>
                    <a:gd name="T26" fmla="*/ 0 w 356"/>
                    <a:gd name="T27" fmla="*/ 152 h 203"/>
                    <a:gd name="T28" fmla="*/ 9 w 356"/>
                    <a:gd name="T29" fmla="*/ 172 h 203"/>
                    <a:gd name="T30" fmla="*/ 177 w 356"/>
                    <a:gd name="T31" fmla="*/ 201 h 203"/>
                    <a:gd name="T32" fmla="*/ 338 w 356"/>
                    <a:gd name="T33" fmla="*/ 176 h 203"/>
                    <a:gd name="T34" fmla="*/ 349 w 356"/>
                    <a:gd name="T35" fmla="*/ 165 h 203"/>
                    <a:gd name="T36" fmla="*/ 325 w 356"/>
                    <a:gd name="T37" fmla="*/ 43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56" h="203">
                      <a:moveTo>
                        <a:pt x="325" y="43"/>
                      </a:moveTo>
                      <a:cubicBezTo>
                        <a:pt x="315" y="24"/>
                        <a:pt x="258" y="8"/>
                        <a:pt x="258" y="8"/>
                      </a:cubicBezTo>
                      <a:cubicBezTo>
                        <a:pt x="252" y="5"/>
                        <a:pt x="246" y="3"/>
                        <a:pt x="242" y="0"/>
                      </a:cubicBezTo>
                      <a:cubicBezTo>
                        <a:pt x="247" y="7"/>
                        <a:pt x="250" y="12"/>
                        <a:pt x="250" y="12"/>
                      </a:cubicBezTo>
                      <a:cubicBezTo>
                        <a:pt x="259" y="32"/>
                        <a:pt x="281" y="40"/>
                        <a:pt x="281" y="40"/>
                      </a:cubicBezTo>
                      <a:cubicBezTo>
                        <a:pt x="254" y="35"/>
                        <a:pt x="235" y="41"/>
                        <a:pt x="221" y="49"/>
                      </a:cubicBezTo>
                      <a:cubicBezTo>
                        <a:pt x="210" y="102"/>
                        <a:pt x="193" y="175"/>
                        <a:pt x="176" y="200"/>
                      </a:cubicBezTo>
                      <a:cubicBezTo>
                        <a:pt x="176" y="200"/>
                        <a:pt x="141" y="124"/>
                        <a:pt x="127" y="48"/>
                      </a:cubicBezTo>
                      <a:cubicBezTo>
                        <a:pt x="114" y="41"/>
                        <a:pt x="95" y="35"/>
                        <a:pt x="70" y="40"/>
                      </a:cubicBezTo>
                      <a:cubicBezTo>
                        <a:pt x="70" y="40"/>
                        <a:pt x="91" y="32"/>
                        <a:pt x="100" y="12"/>
                      </a:cubicBezTo>
                      <a:cubicBezTo>
                        <a:pt x="100" y="12"/>
                        <a:pt x="103" y="7"/>
                        <a:pt x="108" y="1"/>
                      </a:cubicBezTo>
                      <a:cubicBezTo>
                        <a:pt x="89" y="11"/>
                        <a:pt x="56" y="20"/>
                        <a:pt x="56" y="20"/>
                      </a:cubicBezTo>
                      <a:cubicBezTo>
                        <a:pt x="38" y="27"/>
                        <a:pt x="30" y="36"/>
                        <a:pt x="30" y="36"/>
                      </a:cubicBezTo>
                      <a:cubicBezTo>
                        <a:pt x="3" y="72"/>
                        <a:pt x="0" y="152"/>
                        <a:pt x="0" y="152"/>
                      </a:cubicBezTo>
                      <a:cubicBezTo>
                        <a:pt x="1" y="170"/>
                        <a:pt x="9" y="172"/>
                        <a:pt x="9" y="172"/>
                      </a:cubicBezTo>
                      <a:cubicBezTo>
                        <a:pt x="71" y="197"/>
                        <a:pt x="177" y="201"/>
                        <a:pt x="177" y="201"/>
                      </a:cubicBezTo>
                      <a:cubicBezTo>
                        <a:pt x="276" y="203"/>
                        <a:pt x="338" y="176"/>
                        <a:pt x="338" y="176"/>
                      </a:cubicBezTo>
                      <a:cubicBezTo>
                        <a:pt x="348" y="170"/>
                        <a:pt x="349" y="165"/>
                        <a:pt x="349" y="165"/>
                      </a:cubicBezTo>
                      <a:cubicBezTo>
                        <a:pt x="356" y="108"/>
                        <a:pt x="325" y="43"/>
                        <a:pt x="325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grpSp>
            <p:nvGrpSpPr>
              <p:cNvPr id="61" name="Gruppieren 315">
                <a:extLst>
                  <a:ext uri="{FF2B5EF4-FFF2-40B4-BE49-F238E27FC236}">
                    <a16:creationId xmlns:a16="http://schemas.microsoft.com/office/drawing/2014/main" id="{4EE8FB07-4722-4145-A1F4-3CEC66D3D00D}"/>
                  </a:ext>
                </a:extLst>
              </p:cNvPr>
              <p:cNvGrpSpPr/>
              <p:nvPr/>
            </p:nvGrpSpPr>
            <p:grpSpPr bwMode="gray">
              <a:xfrm>
                <a:off x="4297363" y="4643438"/>
                <a:ext cx="1360488" cy="1698626"/>
                <a:chOff x="4297363" y="4643438"/>
                <a:chExt cx="1360488" cy="1698626"/>
              </a:xfrm>
              <a:grpFill/>
            </p:grpSpPr>
            <p:sp>
              <p:nvSpPr>
                <p:cNvPr id="67" name="Freeform 33">
                  <a:extLst>
                    <a:ext uri="{FF2B5EF4-FFF2-40B4-BE49-F238E27FC236}">
                      <a16:creationId xmlns:a16="http://schemas.microsoft.com/office/drawing/2014/main" id="{94E9C563-A071-435C-9299-21DBE27EA32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297363" y="5446713"/>
                  <a:ext cx="652463" cy="889000"/>
                </a:xfrm>
                <a:custGeom>
                  <a:avLst/>
                  <a:gdLst>
                    <a:gd name="T0" fmla="*/ 143 w 174"/>
                    <a:gd name="T1" fmla="*/ 88 h 237"/>
                    <a:gd name="T2" fmla="*/ 143 w 174"/>
                    <a:gd name="T3" fmla="*/ 88 h 237"/>
                    <a:gd name="T4" fmla="*/ 127 w 174"/>
                    <a:gd name="T5" fmla="*/ 0 h 237"/>
                    <a:gd name="T6" fmla="*/ 59 w 174"/>
                    <a:gd name="T7" fmla="*/ 33 h 237"/>
                    <a:gd name="T8" fmla="*/ 32 w 174"/>
                    <a:gd name="T9" fmla="*/ 51 h 237"/>
                    <a:gd name="T10" fmla="*/ 0 w 174"/>
                    <a:gd name="T11" fmla="*/ 183 h 237"/>
                    <a:gd name="T12" fmla="*/ 10 w 174"/>
                    <a:gd name="T13" fmla="*/ 206 h 237"/>
                    <a:gd name="T14" fmla="*/ 155 w 174"/>
                    <a:gd name="T15" fmla="*/ 237 h 237"/>
                    <a:gd name="T16" fmla="*/ 174 w 174"/>
                    <a:gd name="T17" fmla="*/ 89 h 237"/>
                    <a:gd name="T18" fmla="*/ 163 w 174"/>
                    <a:gd name="T19" fmla="*/ 62 h 237"/>
                    <a:gd name="T20" fmla="*/ 143 w 174"/>
                    <a:gd name="T21" fmla="*/ 88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4" h="237">
                      <a:moveTo>
                        <a:pt x="143" y="88"/>
                      </a:moveTo>
                      <a:cubicBezTo>
                        <a:pt x="143" y="88"/>
                        <a:pt x="143" y="88"/>
                        <a:pt x="143" y="88"/>
                      </a:cubicBezTo>
                      <a:cubicBezTo>
                        <a:pt x="143" y="88"/>
                        <a:pt x="128" y="23"/>
                        <a:pt x="127" y="0"/>
                      </a:cubicBezTo>
                      <a:cubicBezTo>
                        <a:pt x="117" y="16"/>
                        <a:pt x="59" y="33"/>
                        <a:pt x="59" y="33"/>
                      </a:cubicBezTo>
                      <a:cubicBezTo>
                        <a:pt x="40" y="40"/>
                        <a:pt x="32" y="51"/>
                        <a:pt x="32" y="51"/>
                      </a:cubicBezTo>
                      <a:cubicBezTo>
                        <a:pt x="4" y="92"/>
                        <a:pt x="0" y="183"/>
                        <a:pt x="0" y="183"/>
                      </a:cubicBezTo>
                      <a:cubicBezTo>
                        <a:pt x="1" y="204"/>
                        <a:pt x="10" y="206"/>
                        <a:pt x="10" y="206"/>
                      </a:cubicBezTo>
                      <a:cubicBezTo>
                        <a:pt x="53" y="225"/>
                        <a:pt x="117" y="233"/>
                        <a:pt x="155" y="237"/>
                      </a:cubicBezTo>
                      <a:cubicBezTo>
                        <a:pt x="156" y="197"/>
                        <a:pt x="174" y="89"/>
                        <a:pt x="174" y="89"/>
                      </a:cubicBezTo>
                      <a:cubicBezTo>
                        <a:pt x="167" y="81"/>
                        <a:pt x="164" y="65"/>
                        <a:pt x="163" y="62"/>
                      </a:cubicBezTo>
                      <a:cubicBezTo>
                        <a:pt x="157" y="68"/>
                        <a:pt x="151" y="76"/>
                        <a:pt x="143" y="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9" name="Freeform 34">
                  <a:extLst>
                    <a:ext uri="{FF2B5EF4-FFF2-40B4-BE49-F238E27FC236}">
                      <a16:creationId xmlns:a16="http://schemas.microsoft.com/office/drawing/2014/main" id="{68D47DD5-AD5C-400B-BB07-5F69EDA1B15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676776" y="4643438"/>
                  <a:ext cx="663575" cy="985838"/>
                </a:xfrm>
                <a:custGeom>
                  <a:avLst/>
                  <a:gdLst>
                    <a:gd name="T0" fmla="*/ 137 w 177"/>
                    <a:gd name="T1" fmla="*/ 197 h 263"/>
                    <a:gd name="T2" fmla="*/ 138 w 177"/>
                    <a:gd name="T3" fmla="*/ 203 h 263"/>
                    <a:gd name="T4" fmla="*/ 138 w 177"/>
                    <a:gd name="T5" fmla="*/ 193 h 263"/>
                    <a:gd name="T6" fmla="*/ 137 w 177"/>
                    <a:gd name="T7" fmla="*/ 194 h 263"/>
                    <a:gd name="T8" fmla="*/ 155 w 177"/>
                    <a:gd name="T9" fmla="*/ 162 h 263"/>
                    <a:gd name="T10" fmla="*/ 165 w 177"/>
                    <a:gd name="T11" fmla="*/ 139 h 263"/>
                    <a:gd name="T12" fmla="*/ 162 w 177"/>
                    <a:gd name="T13" fmla="*/ 113 h 263"/>
                    <a:gd name="T14" fmla="*/ 162 w 177"/>
                    <a:gd name="T15" fmla="*/ 112 h 263"/>
                    <a:gd name="T16" fmla="*/ 125 w 177"/>
                    <a:gd name="T17" fmla="*/ 26 h 263"/>
                    <a:gd name="T18" fmla="*/ 56 w 177"/>
                    <a:gd name="T19" fmla="*/ 14 h 263"/>
                    <a:gd name="T20" fmla="*/ 7 w 177"/>
                    <a:gd name="T21" fmla="*/ 73 h 263"/>
                    <a:gd name="T22" fmla="*/ 10 w 177"/>
                    <a:gd name="T23" fmla="*/ 118 h 263"/>
                    <a:gd name="T24" fmla="*/ 8 w 177"/>
                    <a:gd name="T25" fmla="*/ 144 h 263"/>
                    <a:gd name="T26" fmla="*/ 17 w 177"/>
                    <a:gd name="T27" fmla="*/ 158 h 263"/>
                    <a:gd name="T28" fmla="*/ 33 w 177"/>
                    <a:gd name="T29" fmla="*/ 192 h 263"/>
                    <a:gd name="T30" fmla="*/ 33 w 177"/>
                    <a:gd name="T31" fmla="*/ 191 h 263"/>
                    <a:gd name="T32" fmla="*/ 31 w 177"/>
                    <a:gd name="T33" fmla="*/ 207 h 263"/>
                    <a:gd name="T34" fmla="*/ 82 w 177"/>
                    <a:gd name="T35" fmla="*/ 263 h 263"/>
                    <a:gd name="T36" fmla="*/ 82 w 177"/>
                    <a:gd name="T37" fmla="*/ 263 h 263"/>
                    <a:gd name="T38" fmla="*/ 83 w 177"/>
                    <a:gd name="T39" fmla="*/ 263 h 263"/>
                    <a:gd name="T40" fmla="*/ 84 w 177"/>
                    <a:gd name="T41" fmla="*/ 263 h 263"/>
                    <a:gd name="T42" fmla="*/ 137 w 177"/>
                    <a:gd name="T43" fmla="*/ 197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7" h="263">
                      <a:moveTo>
                        <a:pt x="137" y="197"/>
                      </a:moveTo>
                      <a:cubicBezTo>
                        <a:pt x="137" y="198"/>
                        <a:pt x="137" y="200"/>
                        <a:pt x="138" y="203"/>
                      </a:cubicBezTo>
                      <a:cubicBezTo>
                        <a:pt x="138" y="200"/>
                        <a:pt x="138" y="197"/>
                        <a:pt x="138" y="193"/>
                      </a:cubicBezTo>
                      <a:cubicBezTo>
                        <a:pt x="138" y="193"/>
                        <a:pt x="138" y="193"/>
                        <a:pt x="137" y="194"/>
                      </a:cubicBezTo>
                      <a:cubicBezTo>
                        <a:pt x="145" y="184"/>
                        <a:pt x="151" y="173"/>
                        <a:pt x="155" y="162"/>
                      </a:cubicBezTo>
                      <a:cubicBezTo>
                        <a:pt x="163" y="159"/>
                        <a:pt x="165" y="139"/>
                        <a:pt x="165" y="139"/>
                      </a:cubicBezTo>
                      <a:cubicBezTo>
                        <a:pt x="174" y="121"/>
                        <a:pt x="165" y="115"/>
                        <a:pt x="162" y="113"/>
                      </a:cubicBezTo>
                      <a:cubicBezTo>
                        <a:pt x="162" y="113"/>
                        <a:pt x="162" y="112"/>
                        <a:pt x="162" y="112"/>
                      </a:cubicBezTo>
                      <a:cubicBezTo>
                        <a:pt x="163" y="104"/>
                        <a:pt x="177" y="33"/>
                        <a:pt x="125" y="26"/>
                      </a:cubicBezTo>
                      <a:cubicBezTo>
                        <a:pt x="100" y="0"/>
                        <a:pt x="56" y="14"/>
                        <a:pt x="56" y="14"/>
                      </a:cubicBezTo>
                      <a:cubicBezTo>
                        <a:pt x="11" y="26"/>
                        <a:pt x="7" y="73"/>
                        <a:pt x="7" y="73"/>
                      </a:cubicBezTo>
                      <a:cubicBezTo>
                        <a:pt x="5" y="98"/>
                        <a:pt x="10" y="117"/>
                        <a:pt x="10" y="118"/>
                      </a:cubicBezTo>
                      <a:cubicBezTo>
                        <a:pt x="0" y="116"/>
                        <a:pt x="8" y="144"/>
                        <a:pt x="8" y="144"/>
                      </a:cubicBezTo>
                      <a:cubicBezTo>
                        <a:pt x="9" y="156"/>
                        <a:pt x="16" y="157"/>
                        <a:pt x="17" y="158"/>
                      </a:cubicBezTo>
                      <a:cubicBezTo>
                        <a:pt x="20" y="170"/>
                        <a:pt x="26" y="181"/>
                        <a:pt x="33" y="192"/>
                      </a:cubicBezTo>
                      <a:cubicBezTo>
                        <a:pt x="33" y="191"/>
                        <a:pt x="33" y="191"/>
                        <a:pt x="33" y="191"/>
                      </a:cubicBezTo>
                      <a:cubicBezTo>
                        <a:pt x="33" y="191"/>
                        <a:pt x="34" y="199"/>
                        <a:pt x="31" y="207"/>
                      </a:cubicBezTo>
                      <a:cubicBezTo>
                        <a:pt x="36" y="223"/>
                        <a:pt x="49" y="255"/>
                        <a:pt x="82" y="263"/>
                      </a:cubicBezTo>
                      <a:cubicBezTo>
                        <a:pt x="82" y="263"/>
                        <a:pt x="82" y="263"/>
                        <a:pt x="82" y="263"/>
                      </a:cubicBezTo>
                      <a:cubicBezTo>
                        <a:pt x="83" y="263"/>
                        <a:pt x="83" y="263"/>
                        <a:pt x="83" y="263"/>
                      </a:cubicBezTo>
                      <a:cubicBezTo>
                        <a:pt x="83" y="263"/>
                        <a:pt x="83" y="263"/>
                        <a:pt x="84" y="263"/>
                      </a:cubicBezTo>
                      <a:cubicBezTo>
                        <a:pt x="126" y="250"/>
                        <a:pt x="137" y="197"/>
                        <a:pt x="137" y="1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71" name="Freeform 35">
                  <a:extLst>
                    <a:ext uri="{FF2B5EF4-FFF2-40B4-BE49-F238E27FC236}">
                      <a16:creationId xmlns:a16="http://schemas.microsoft.com/office/drawing/2014/main" id="{72940968-BA3E-4EC9-9E6C-E994320374D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5021263" y="5441951"/>
                  <a:ext cx="636588" cy="900113"/>
                </a:xfrm>
                <a:custGeom>
                  <a:avLst/>
                  <a:gdLst>
                    <a:gd name="T0" fmla="*/ 169 w 170"/>
                    <a:gd name="T1" fmla="*/ 118 h 240"/>
                    <a:gd name="T2" fmla="*/ 169 w 170"/>
                    <a:gd name="T3" fmla="*/ 118 h 240"/>
                    <a:gd name="T4" fmla="*/ 161 w 170"/>
                    <a:gd name="T5" fmla="*/ 92 h 240"/>
                    <a:gd name="T6" fmla="*/ 136 w 170"/>
                    <a:gd name="T7" fmla="*/ 86 h 240"/>
                    <a:gd name="T8" fmla="*/ 152 w 170"/>
                    <a:gd name="T9" fmla="*/ 65 h 240"/>
                    <a:gd name="T10" fmla="*/ 150 w 170"/>
                    <a:gd name="T11" fmla="*/ 60 h 240"/>
                    <a:gd name="T12" fmla="*/ 79 w 170"/>
                    <a:gd name="T13" fmla="*/ 20 h 240"/>
                    <a:gd name="T14" fmla="*/ 52 w 170"/>
                    <a:gd name="T15" fmla="*/ 3 h 240"/>
                    <a:gd name="T16" fmla="*/ 50 w 170"/>
                    <a:gd name="T17" fmla="*/ 0 h 240"/>
                    <a:gd name="T18" fmla="*/ 32 w 170"/>
                    <a:gd name="T19" fmla="*/ 91 h 240"/>
                    <a:gd name="T20" fmla="*/ 13 w 170"/>
                    <a:gd name="T21" fmla="*/ 64 h 240"/>
                    <a:gd name="T22" fmla="*/ 0 w 170"/>
                    <a:gd name="T23" fmla="*/ 91 h 240"/>
                    <a:gd name="T24" fmla="*/ 18 w 170"/>
                    <a:gd name="T25" fmla="*/ 240 h 240"/>
                    <a:gd name="T26" fmla="*/ 60 w 170"/>
                    <a:gd name="T27" fmla="*/ 237 h 240"/>
                    <a:gd name="T28" fmla="*/ 87 w 170"/>
                    <a:gd name="T29" fmla="*/ 161 h 240"/>
                    <a:gd name="T30" fmla="*/ 115 w 170"/>
                    <a:gd name="T31" fmla="*/ 143 h 240"/>
                    <a:gd name="T32" fmla="*/ 170 w 170"/>
                    <a:gd name="T33" fmla="*/ 122 h 240"/>
                    <a:gd name="T34" fmla="*/ 169 w 170"/>
                    <a:gd name="T35" fmla="*/ 11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0" h="240">
                      <a:moveTo>
                        <a:pt x="169" y="118"/>
                      </a:moveTo>
                      <a:cubicBezTo>
                        <a:pt x="169" y="118"/>
                        <a:pt x="169" y="118"/>
                        <a:pt x="169" y="118"/>
                      </a:cubicBezTo>
                      <a:cubicBezTo>
                        <a:pt x="166" y="109"/>
                        <a:pt x="164" y="100"/>
                        <a:pt x="161" y="92"/>
                      </a:cubicBezTo>
                      <a:cubicBezTo>
                        <a:pt x="146" y="89"/>
                        <a:pt x="136" y="86"/>
                        <a:pt x="136" y="86"/>
                      </a:cubicBezTo>
                      <a:cubicBezTo>
                        <a:pt x="141" y="79"/>
                        <a:pt x="147" y="72"/>
                        <a:pt x="152" y="65"/>
                      </a:cubicBezTo>
                      <a:cubicBezTo>
                        <a:pt x="150" y="62"/>
                        <a:pt x="150" y="60"/>
                        <a:pt x="150" y="60"/>
                      </a:cubicBezTo>
                      <a:cubicBezTo>
                        <a:pt x="140" y="39"/>
                        <a:pt x="79" y="20"/>
                        <a:pt x="79" y="20"/>
                      </a:cubicBezTo>
                      <a:cubicBezTo>
                        <a:pt x="64" y="13"/>
                        <a:pt x="56" y="7"/>
                        <a:pt x="52" y="3"/>
                      </a:cubicBezTo>
                      <a:cubicBezTo>
                        <a:pt x="51" y="2"/>
                        <a:pt x="50" y="1"/>
                        <a:pt x="50" y="0"/>
                      </a:cubicBezTo>
                      <a:cubicBezTo>
                        <a:pt x="50" y="20"/>
                        <a:pt x="32" y="91"/>
                        <a:pt x="32" y="91"/>
                      </a:cubicBezTo>
                      <a:cubicBezTo>
                        <a:pt x="25" y="79"/>
                        <a:pt x="19" y="70"/>
                        <a:pt x="13" y="64"/>
                      </a:cubicBezTo>
                      <a:cubicBezTo>
                        <a:pt x="9" y="79"/>
                        <a:pt x="4" y="87"/>
                        <a:pt x="0" y="91"/>
                      </a:cubicBezTo>
                      <a:cubicBezTo>
                        <a:pt x="8" y="117"/>
                        <a:pt x="17" y="226"/>
                        <a:pt x="18" y="240"/>
                      </a:cubicBezTo>
                      <a:cubicBezTo>
                        <a:pt x="33" y="239"/>
                        <a:pt x="47" y="238"/>
                        <a:pt x="60" y="237"/>
                      </a:cubicBezTo>
                      <a:cubicBezTo>
                        <a:pt x="65" y="210"/>
                        <a:pt x="73" y="180"/>
                        <a:pt x="87" y="161"/>
                      </a:cubicBezTo>
                      <a:cubicBezTo>
                        <a:pt x="87" y="161"/>
                        <a:pt x="95" y="150"/>
                        <a:pt x="115" y="143"/>
                      </a:cubicBezTo>
                      <a:cubicBezTo>
                        <a:pt x="115" y="143"/>
                        <a:pt x="149" y="134"/>
                        <a:pt x="170" y="122"/>
                      </a:cubicBezTo>
                      <a:lnTo>
                        <a:pt x="169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  <p:grpSp>
            <p:nvGrpSpPr>
              <p:cNvPr id="62" name="Gruppieren 316">
                <a:extLst>
                  <a:ext uri="{FF2B5EF4-FFF2-40B4-BE49-F238E27FC236}">
                    <a16:creationId xmlns:a16="http://schemas.microsoft.com/office/drawing/2014/main" id="{0A2477E5-74A7-4927-9AD5-1E70BDBB0687}"/>
                  </a:ext>
                </a:extLst>
              </p:cNvPr>
              <p:cNvGrpSpPr/>
              <p:nvPr/>
            </p:nvGrpSpPr>
            <p:grpSpPr bwMode="gray">
              <a:xfrm>
                <a:off x="6213476" y="4643438"/>
                <a:ext cx="1384300" cy="1698626"/>
                <a:chOff x="6213476" y="4643438"/>
                <a:chExt cx="1384300" cy="1698626"/>
              </a:xfrm>
              <a:grpFill/>
            </p:grpSpPr>
            <p:sp>
              <p:nvSpPr>
                <p:cNvPr id="64" name="Freeform 36">
                  <a:extLst>
                    <a:ext uri="{FF2B5EF4-FFF2-40B4-BE49-F238E27FC236}">
                      <a16:creationId xmlns:a16="http://schemas.microsoft.com/office/drawing/2014/main" id="{4411D693-7234-4EF8-978F-EC7EE0A3F873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565901" y="4643438"/>
                  <a:ext cx="663575" cy="985838"/>
                </a:xfrm>
                <a:custGeom>
                  <a:avLst/>
                  <a:gdLst>
                    <a:gd name="T0" fmla="*/ 137 w 177"/>
                    <a:gd name="T1" fmla="*/ 197 h 263"/>
                    <a:gd name="T2" fmla="*/ 138 w 177"/>
                    <a:gd name="T3" fmla="*/ 203 h 263"/>
                    <a:gd name="T4" fmla="*/ 138 w 177"/>
                    <a:gd name="T5" fmla="*/ 193 h 263"/>
                    <a:gd name="T6" fmla="*/ 137 w 177"/>
                    <a:gd name="T7" fmla="*/ 194 h 263"/>
                    <a:gd name="T8" fmla="*/ 155 w 177"/>
                    <a:gd name="T9" fmla="*/ 162 h 263"/>
                    <a:gd name="T10" fmla="*/ 165 w 177"/>
                    <a:gd name="T11" fmla="*/ 139 h 263"/>
                    <a:gd name="T12" fmla="*/ 162 w 177"/>
                    <a:gd name="T13" fmla="*/ 113 h 263"/>
                    <a:gd name="T14" fmla="*/ 162 w 177"/>
                    <a:gd name="T15" fmla="*/ 112 h 263"/>
                    <a:gd name="T16" fmla="*/ 125 w 177"/>
                    <a:gd name="T17" fmla="*/ 26 h 263"/>
                    <a:gd name="T18" fmla="*/ 56 w 177"/>
                    <a:gd name="T19" fmla="*/ 14 h 263"/>
                    <a:gd name="T20" fmla="*/ 7 w 177"/>
                    <a:gd name="T21" fmla="*/ 73 h 263"/>
                    <a:gd name="T22" fmla="*/ 10 w 177"/>
                    <a:gd name="T23" fmla="*/ 118 h 263"/>
                    <a:gd name="T24" fmla="*/ 8 w 177"/>
                    <a:gd name="T25" fmla="*/ 144 h 263"/>
                    <a:gd name="T26" fmla="*/ 17 w 177"/>
                    <a:gd name="T27" fmla="*/ 158 h 263"/>
                    <a:gd name="T28" fmla="*/ 33 w 177"/>
                    <a:gd name="T29" fmla="*/ 192 h 263"/>
                    <a:gd name="T30" fmla="*/ 33 w 177"/>
                    <a:gd name="T31" fmla="*/ 191 h 263"/>
                    <a:gd name="T32" fmla="*/ 31 w 177"/>
                    <a:gd name="T33" fmla="*/ 207 h 263"/>
                    <a:gd name="T34" fmla="*/ 82 w 177"/>
                    <a:gd name="T35" fmla="*/ 263 h 263"/>
                    <a:gd name="T36" fmla="*/ 82 w 177"/>
                    <a:gd name="T37" fmla="*/ 263 h 263"/>
                    <a:gd name="T38" fmla="*/ 83 w 177"/>
                    <a:gd name="T39" fmla="*/ 263 h 263"/>
                    <a:gd name="T40" fmla="*/ 84 w 177"/>
                    <a:gd name="T41" fmla="*/ 263 h 263"/>
                    <a:gd name="T42" fmla="*/ 137 w 177"/>
                    <a:gd name="T43" fmla="*/ 197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7" h="263">
                      <a:moveTo>
                        <a:pt x="137" y="197"/>
                      </a:moveTo>
                      <a:cubicBezTo>
                        <a:pt x="137" y="198"/>
                        <a:pt x="137" y="200"/>
                        <a:pt x="138" y="203"/>
                      </a:cubicBezTo>
                      <a:cubicBezTo>
                        <a:pt x="138" y="200"/>
                        <a:pt x="138" y="197"/>
                        <a:pt x="138" y="193"/>
                      </a:cubicBezTo>
                      <a:cubicBezTo>
                        <a:pt x="138" y="193"/>
                        <a:pt x="138" y="193"/>
                        <a:pt x="137" y="194"/>
                      </a:cubicBezTo>
                      <a:cubicBezTo>
                        <a:pt x="145" y="184"/>
                        <a:pt x="151" y="173"/>
                        <a:pt x="155" y="162"/>
                      </a:cubicBezTo>
                      <a:cubicBezTo>
                        <a:pt x="163" y="159"/>
                        <a:pt x="165" y="139"/>
                        <a:pt x="165" y="139"/>
                      </a:cubicBezTo>
                      <a:cubicBezTo>
                        <a:pt x="174" y="121"/>
                        <a:pt x="165" y="115"/>
                        <a:pt x="162" y="113"/>
                      </a:cubicBezTo>
                      <a:cubicBezTo>
                        <a:pt x="162" y="113"/>
                        <a:pt x="162" y="112"/>
                        <a:pt x="162" y="112"/>
                      </a:cubicBezTo>
                      <a:cubicBezTo>
                        <a:pt x="163" y="104"/>
                        <a:pt x="177" y="33"/>
                        <a:pt x="125" y="26"/>
                      </a:cubicBezTo>
                      <a:cubicBezTo>
                        <a:pt x="100" y="0"/>
                        <a:pt x="56" y="14"/>
                        <a:pt x="56" y="14"/>
                      </a:cubicBezTo>
                      <a:cubicBezTo>
                        <a:pt x="11" y="26"/>
                        <a:pt x="7" y="73"/>
                        <a:pt x="7" y="73"/>
                      </a:cubicBezTo>
                      <a:cubicBezTo>
                        <a:pt x="5" y="98"/>
                        <a:pt x="10" y="117"/>
                        <a:pt x="10" y="118"/>
                      </a:cubicBezTo>
                      <a:cubicBezTo>
                        <a:pt x="0" y="116"/>
                        <a:pt x="8" y="144"/>
                        <a:pt x="8" y="144"/>
                      </a:cubicBezTo>
                      <a:cubicBezTo>
                        <a:pt x="9" y="156"/>
                        <a:pt x="16" y="157"/>
                        <a:pt x="17" y="158"/>
                      </a:cubicBezTo>
                      <a:cubicBezTo>
                        <a:pt x="20" y="170"/>
                        <a:pt x="26" y="181"/>
                        <a:pt x="33" y="192"/>
                      </a:cubicBezTo>
                      <a:cubicBezTo>
                        <a:pt x="33" y="191"/>
                        <a:pt x="33" y="191"/>
                        <a:pt x="33" y="191"/>
                      </a:cubicBezTo>
                      <a:cubicBezTo>
                        <a:pt x="33" y="191"/>
                        <a:pt x="34" y="199"/>
                        <a:pt x="31" y="207"/>
                      </a:cubicBezTo>
                      <a:cubicBezTo>
                        <a:pt x="36" y="223"/>
                        <a:pt x="49" y="255"/>
                        <a:pt x="82" y="263"/>
                      </a:cubicBezTo>
                      <a:cubicBezTo>
                        <a:pt x="82" y="263"/>
                        <a:pt x="82" y="263"/>
                        <a:pt x="82" y="263"/>
                      </a:cubicBezTo>
                      <a:cubicBezTo>
                        <a:pt x="83" y="263"/>
                        <a:pt x="83" y="263"/>
                        <a:pt x="83" y="263"/>
                      </a:cubicBezTo>
                      <a:cubicBezTo>
                        <a:pt x="83" y="263"/>
                        <a:pt x="83" y="263"/>
                        <a:pt x="84" y="263"/>
                      </a:cubicBezTo>
                      <a:cubicBezTo>
                        <a:pt x="126" y="250"/>
                        <a:pt x="137" y="197"/>
                        <a:pt x="137" y="1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5" name="Freeform 37">
                  <a:extLst>
                    <a:ext uri="{FF2B5EF4-FFF2-40B4-BE49-F238E27FC236}">
                      <a16:creationId xmlns:a16="http://schemas.microsoft.com/office/drawing/2014/main" id="{7575A6ED-BAED-42C9-A677-20D5CFB901F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910388" y="5441951"/>
                  <a:ext cx="687388" cy="900113"/>
                </a:xfrm>
                <a:custGeom>
                  <a:avLst/>
                  <a:gdLst>
                    <a:gd name="T0" fmla="*/ 150 w 183"/>
                    <a:gd name="T1" fmla="*/ 60 h 240"/>
                    <a:gd name="T2" fmla="*/ 79 w 183"/>
                    <a:gd name="T3" fmla="*/ 20 h 240"/>
                    <a:gd name="T4" fmla="*/ 52 w 183"/>
                    <a:gd name="T5" fmla="*/ 3 h 240"/>
                    <a:gd name="T6" fmla="*/ 50 w 183"/>
                    <a:gd name="T7" fmla="*/ 0 h 240"/>
                    <a:gd name="T8" fmla="*/ 32 w 183"/>
                    <a:gd name="T9" fmla="*/ 91 h 240"/>
                    <a:gd name="T10" fmla="*/ 13 w 183"/>
                    <a:gd name="T11" fmla="*/ 64 h 240"/>
                    <a:gd name="T12" fmla="*/ 0 w 183"/>
                    <a:gd name="T13" fmla="*/ 91 h 240"/>
                    <a:gd name="T14" fmla="*/ 18 w 183"/>
                    <a:gd name="T15" fmla="*/ 240 h 240"/>
                    <a:gd name="T16" fmla="*/ 164 w 183"/>
                    <a:gd name="T17" fmla="*/ 211 h 240"/>
                    <a:gd name="T18" fmla="*/ 175 w 183"/>
                    <a:gd name="T19" fmla="*/ 199 h 240"/>
                    <a:gd name="T20" fmla="*/ 150 w 183"/>
                    <a:gd name="T21" fmla="*/ 6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3" h="240">
                      <a:moveTo>
                        <a:pt x="150" y="60"/>
                      </a:moveTo>
                      <a:cubicBezTo>
                        <a:pt x="140" y="39"/>
                        <a:pt x="79" y="20"/>
                        <a:pt x="79" y="20"/>
                      </a:cubicBezTo>
                      <a:cubicBezTo>
                        <a:pt x="64" y="13"/>
                        <a:pt x="56" y="7"/>
                        <a:pt x="52" y="3"/>
                      </a:cubicBezTo>
                      <a:cubicBezTo>
                        <a:pt x="51" y="2"/>
                        <a:pt x="50" y="1"/>
                        <a:pt x="50" y="0"/>
                      </a:cubicBezTo>
                      <a:cubicBezTo>
                        <a:pt x="50" y="20"/>
                        <a:pt x="32" y="91"/>
                        <a:pt x="32" y="91"/>
                      </a:cubicBezTo>
                      <a:cubicBezTo>
                        <a:pt x="25" y="79"/>
                        <a:pt x="19" y="70"/>
                        <a:pt x="13" y="64"/>
                      </a:cubicBezTo>
                      <a:cubicBezTo>
                        <a:pt x="9" y="79"/>
                        <a:pt x="4" y="87"/>
                        <a:pt x="0" y="91"/>
                      </a:cubicBezTo>
                      <a:cubicBezTo>
                        <a:pt x="8" y="117"/>
                        <a:pt x="17" y="226"/>
                        <a:pt x="18" y="240"/>
                      </a:cubicBezTo>
                      <a:cubicBezTo>
                        <a:pt x="108" y="237"/>
                        <a:pt x="164" y="211"/>
                        <a:pt x="164" y="211"/>
                      </a:cubicBezTo>
                      <a:cubicBezTo>
                        <a:pt x="175" y="204"/>
                        <a:pt x="175" y="199"/>
                        <a:pt x="175" y="199"/>
                      </a:cubicBezTo>
                      <a:cubicBezTo>
                        <a:pt x="183" y="134"/>
                        <a:pt x="150" y="60"/>
                        <a:pt x="150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66" name="Freeform 38">
                  <a:extLst>
                    <a:ext uri="{FF2B5EF4-FFF2-40B4-BE49-F238E27FC236}">
                      <a16:creationId xmlns:a16="http://schemas.microsoft.com/office/drawing/2014/main" id="{79328F2E-688A-41B9-B930-84067C94A98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6213476" y="5446713"/>
                  <a:ext cx="625475" cy="889000"/>
                </a:xfrm>
                <a:custGeom>
                  <a:avLst/>
                  <a:gdLst>
                    <a:gd name="T0" fmla="*/ 156 w 167"/>
                    <a:gd name="T1" fmla="*/ 62 h 237"/>
                    <a:gd name="T2" fmla="*/ 136 w 167"/>
                    <a:gd name="T3" fmla="*/ 88 h 237"/>
                    <a:gd name="T4" fmla="*/ 136 w 167"/>
                    <a:gd name="T5" fmla="*/ 88 h 237"/>
                    <a:gd name="T6" fmla="*/ 120 w 167"/>
                    <a:gd name="T7" fmla="*/ 0 h 237"/>
                    <a:gd name="T8" fmla="*/ 52 w 167"/>
                    <a:gd name="T9" fmla="*/ 33 h 237"/>
                    <a:gd name="T10" fmla="*/ 25 w 167"/>
                    <a:gd name="T11" fmla="*/ 51 h 237"/>
                    <a:gd name="T12" fmla="*/ 16 w 167"/>
                    <a:gd name="T13" fmla="*/ 67 h 237"/>
                    <a:gd name="T14" fmla="*/ 31 w 167"/>
                    <a:gd name="T15" fmla="*/ 88 h 237"/>
                    <a:gd name="T16" fmla="*/ 7 w 167"/>
                    <a:gd name="T17" fmla="*/ 93 h 237"/>
                    <a:gd name="T18" fmla="*/ 2 w 167"/>
                    <a:gd name="T19" fmla="*/ 116 h 237"/>
                    <a:gd name="T20" fmla="*/ 2 w 167"/>
                    <a:gd name="T21" fmla="*/ 116 h 237"/>
                    <a:gd name="T22" fmla="*/ 0 w 167"/>
                    <a:gd name="T23" fmla="*/ 121 h 237"/>
                    <a:gd name="T24" fmla="*/ 16 w 167"/>
                    <a:gd name="T25" fmla="*/ 129 h 237"/>
                    <a:gd name="T26" fmla="*/ 88 w 167"/>
                    <a:gd name="T27" fmla="*/ 168 h 237"/>
                    <a:gd name="T28" fmla="*/ 109 w 167"/>
                    <a:gd name="T29" fmla="*/ 232 h 237"/>
                    <a:gd name="T30" fmla="*/ 148 w 167"/>
                    <a:gd name="T31" fmla="*/ 237 h 237"/>
                    <a:gd name="T32" fmla="*/ 167 w 167"/>
                    <a:gd name="T33" fmla="*/ 89 h 237"/>
                    <a:gd name="T34" fmla="*/ 156 w 167"/>
                    <a:gd name="T35" fmla="*/ 62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67" h="237">
                      <a:moveTo>
                        <a:pt x="156" y="62"/>
                      </a:moveTo>
                      <a:cubicBezTo>
                        <a:pt x="150" y="68"/>
                        <a:pt x="144" y="76"/>
                        <a:pt x="136" y="88"/>
                      </a:cubicBezTo>
                      <a:cubicBezTo>
                        <a:pt x="136" y="88"/>
                        <a:pt x="136" y="88"/>
                        <a:pt x="136" y="88"/>
                      </a:cubicBezTo>
                      <a:cubicBezTo>
                        <a:pt x="136" y="88"/>
                        <a:pt x="121" y="23"/>
                        <a:pt x="120" y="0"/>
                      </a:cubicBezTo>
                      <a:cubicBezTo>
                        <a:pt x="110" y="16"/>
                        <a:pt x="52" y="33"/>
                        <a:pt x="52" y="33"/>
                      </a:cubicBezTo>
                      <a:cubicBezTo>
                        <a:pt x="33" y="40"/>
                        <a:pt x="25" y="51"/>
                        <a:pt x="25" y="51"/>
                      </a:cubicBezTo>
                      <a:cubicBezTo>
                        <a:pt x="22" y="56"/>
                        <a:pt x="19" y="61"/>
                        <a:pt x="16" y="67"/>
                      </a:cubicBezTo>
                      <a:cubicBezTo>
                        <a:pt x="23" y="83"/>
                        <a:pt x="31" y="88"/>
                        <a:pt x="31" y="88"/>
                      </a:cubicBezTo>
                      <a:cubicBezTo>
                        <a:pt x="23" y="91"/>
                        <a:pt x="15" y="92"/>
                        <a:pt x="7" y="93"/>
                      </a:cubicBezTo>
                      <a:cubicBezTo>
                        <a:pt x="5" y="101"/>
                        <a:pt x="3" y="108"/>
                        <a:pt x="2" y="116"/>
                      </a:cubicBezTo>
                      <a:cubicBezTo>
                        <a:pt x="2" y="116"/>
                        <a:pt x="2" y="116"/>
                        <a:pt x="2" y="116"/>
                      </a:cubicBezTo>
                      <a:cubicBezTo>
                        <a:pt x="0" y="121"/>
                        <a:pt x="0" y="121"/>
                        <a:pt x="0" y="121"/>
                      </a:cubicBezTo>
                      <a:cubicBezTo>
                        <a:pt x="2" y="122"/>
                        <a:pt x="13" y="127"/>
                        <a:pt x="16" y="129"/>
                      </a:cubicBezTo>
                      <a:cubicBezTo>
                        <a:pt x="16" y="129"/>
                        <a:pt x="78" y="147"/>
                        <a:pt x="88" y="168"/>
                      </a:cubicBezTo>
                      <a:cubicBezTo>
                        <a:pt x="88" y="168"/>
                        <a:pt x="101" y="196"/>
                        <a:pt x="109" y="232"/>
                      </a:cubicBezTo>
                      <a:cubicBezTo>
                        <a:pt x="124" y="234"/>
                        <a:pt x="137" y="236"/>
                        <a:pt x="148" y="237"/>
                      </a:cubicBezTo>
                      <a:cubicBezTo>
                        <a:pt x="149" y="197"/>
                        <a:pt x="167" y="89"/>
                        <a:pt x="167" y="89"/>
                      </a:cubicBezTo>
                      <a:cubicBezTo>
                        <a:pt x="160" y="81"/>
                        <a:pt x="157" y="65"/>
                        <a:pt x="156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D57F29A-2EEA-4155-89D7-CE8AFCA62AFD}"/>
                </a:ext>
              </a:extLst>
            </p:cNvPr>
            <p:cNvSpPr txBox="1"/>
            <p:nvPr/>
          </p:nvSpPr>
          <p:spPr>
            <a:xfrm>
              <a:off x="1172118" y="4819164"/>
              <a:ext cx="744201" cy="3508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200" dirty="0"/>
                <a:t>PR Approvers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15293FF-71CA-44E3-8834-958D6D9DDB3B}"/>
              </a:ext>
            </a:extLst>
          </p:cNvPr>
          <p:cNvCxnSpPr>
            <a:cxnSpLocks/>
            <a:stCxn id="160" idx="6"/>
          </p:cNvCxnSpPr>
          <p:nvPr/>
        </p:nvCxnSpPr>
        <p:spPr>
          <a:xfrm flipH="1">
            <a:off x="6269995" y="2014714"/>
            <a:ext cx="1309070" cy="2304970"/>
          </a:xfrm>
          <a:prstGeom prst="bentConnector4">
            <a:avLst>
              <a:gd name="adj1" fmla="val 1164"/>
              <a:gd name="adj2" fmla="val 500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F65093A-BECD-418A-9C23-180BA96223BC}"/>
              </a:ext>
            </a:extLst>
          </p:cNvPr>
          <p:cNvCxnSpPr>
            <a:cxnSpLocks/>
            <a:stCxn id="286" idx="2"/>
            <a:endCxn id="304" idx="4"/>
          </p:cNvCxnSpPr>
          <p:nvPr/>
        </p:nvCxnSpPr>
        <p:spPr>
          <a:xfrm flipH="1">
            <a:off x="10287002" y="3427685"/>
            <a:ext cx="5441" cy="95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E711EA6-9A0D-4C90-A6DD-3E2FEE39CE5D}"/>
              </a:ext>
            </a:extLst>
          </p:cNvPr>
          <p:cNvCxnSpPr>
            <a:cxnSpLocks/>
            <a:endCxn id="64" idx="5"/>
          </p:cNvCxnSpPr>
          <p:nvPr/>
        </p:nvCxnSpPr>
        <p:spPr>
          <a:xfrm rot="10800000">
            <a:off x="3945174" y="3187785"/>
            <a:ext cx="1500789" cy="1111051"/>
          </a:xfrm>
          <a:prstGeom prst="bentConnector3">
            <a:avLst>
              <a:gd name="adj1" fmla="val 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E9A5B5FC-3851-45E8-BEAE-1B26DD30C1E7}"/>
              </a:ext>
            </a:extLst>
          </p:cNvPr>
          <p:cNvCxnSpPr>
            <a:cxnSpLocks/>
            <a:stCxn id="74" idx="16"/>
          </p:cNvCxnSpPr>
          <p:nvPr/>
        </p:nvCxnSpPr>
        <p:spPr>
          <a:xfrm>
            <a:off x="3798692" y="3517453"/>
            <a:ext cx="1413366" cy="781380"/>
          </a:xfrm>
          <a:prstGeom prst="bentConnector3">
            <a:avLst>
              <a:gd name="adj1" fmla="val 1000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METRO ICON - check award">
            <a:extLst>
              <a:ext uri="{FF2B5EF4-FFF2-40B4-BE49-F238E27FC236}">
                <a16:creationId xmlns:a16="http://schemas.microsoft.com/office/drawing/2014/main" id="{7568A8C1-8333-4EAF-A71B-9494D64EC21E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4812143" y="3287311"/>
            <a:ext cx="305766" cy="302529"/>
          </a:xfrm>
          <a:custGeom>
            <a:avLst/>
            <a:gdLst>
              <a:gd name="T0" fmla="*/ 161 w 265"/>
              <a:gd name="T1" fmla="*/ 258 h 263"/>
              <a:gd name="T2" fmla="*/ 148 w 265"/>
              <a:gd name="T3" fmla="*/ 254 h 263"/>
              <a:gd name="T4" fmla="*/ 116 w 265"/>
              <a:gd name="T5" fmla="*/ 254 h 263"/>
              <a:gd name="T6" fmla="*/ 80 w 265"/>
              <a:gd name="T7" fmla="*/ 243 h 263"/>
              <a:gd name="T8" fmla="*/ 54 w 265"/>
              <a:gd name="T9" fmla="*/ 226 h 263"/>
              <a:gd name="T10" fmla="*/ 28 w 265"/>
              <a:gd name="T11" fmla="*/ 197 h 263"/>
              <a:gd name="T12" fmla="*/ 15 w 265"/>
              <a:gd name="T13" fmla="*/ 169 h 263"/>
              <a:gd name="T14" fmla="*/ 7 w 265"/>
              <a:gd name="T15" fmla="*/ 135 h 263"/>
              <a:gd name="T16" fmla="*/ 10 w 265"/>
              <a:gd name="T17" fmla="*/ 131 h 263"/>
              <a:gd name="T18" fmla="*/ 15 w 265"/>
              <a:gd name="T19" fmla="*/ 101 h 263"/>
              <a:gd name="T20" fmla="*/ 15 w 265"/>
              <a:gd name="T21" fmla="*/ 77 h 263"/>
              <a:gd name="T22" fmla="*/ 30 w 265"/>
              <a:gd name="T23" fmla="*/ 65 h 263"/>
              <a:gd name="T24" fmla="*/ 50 w 265"/>
              <a:gd name="T25" fmla="*/ 47 h 263"/>
              <a:gd name="T26" fmla="*/ 51 w 265"/>
              <a:gd name="T27" fmla="*/ 42 h 263"/>
              <a:gd name="T28" fmla="*/ 83 w 265"/>
              <a:gd name="T29" fmla="*/ 21 h 263"/>
              <a:gd name="T30" fmla="*/ 108 w 265"/>
              <a:gd name="T31" fmla="*/ 17 h 263"/>
              <a:gd name="T32" fmla="*/ 113 w 265"/>
              <a:gd name="T33" fmla="*/ 12 h 263"/>
              <a:gd name="T34" fmla="*/ 151 w 265"/>
              <a:gd name="T35" fmla="*/ 12 h 263"/>
              <a:gd name="T36" fmla="*/ 167 w 265"/>
              <a:gd name="T37" fmla="*/ 22 h 263"/>
              <a:gd name="T38" fmla="*/ 180 w 265"/>
              <a:gd name="T39" fmla="*/ 21 h 263"/>
              <a:gd name="T40" fmla="*/ 213 w 265"/>
              <a:gd name="T41" fmla="*/ 42 h 263"/>
              <a:gd name="T42" fmla="*/ 233 w 265"/>
              <a:gd name="T43" fmla="*/ 65 h 263"/>
              <a:gd name="T44" fmla="*/ 252 w 265"/>
              <a:gd name="T45" fmla="*/ 86 h 263"/>
              <a:gd name="T46" fmla="*/ 250 w 265"/>
              <a:gd name="T47" fmla="*/ 100 h 263"/>
              <a:gd name="T48" fmla="*/ 254 w 265"/>
              <a:gd name="T49" fmla="*/ 131 h 263"/>
              <a:gd name="T50" fmla="*/ 248 w 265"/>
              <a:gd name="T51" fmla="*/ 169 h 263"/>
              <a:gd name="T52" fmla="*/ 235 w 265"/>
              <a:gd name="T53" fmla="*/ 191 h 263"/>
              <a:gd name="T54" fmla="*/ 236 w 265"/>
              <a:gd name="T55" fmla="*/ 197 h 263"/>
              <a:gd name="T56" fmla="*/ 211 w 265"/>
              <a:gd name="T57" fmla="*/ 226 h 263"/>
              <a:gd name="T58" fmla="*/ 184 w 265"/>
              <a:gd name="T59" fmla="*/ 243 h 263"/>
              <a:gd name="T60" fmla="*/ 161 w 265"/>
              <a:gd name="T61" fmla="*/ 258 h 263"/>
              <a:gd name="T62" fmla="*/ 80 w 265"/>
              <a:gd name="T63" fmla="*/ 116 h 263"/>
              <a:gd name="T64" fmla="*/ 57 w 265"/>
              <a:gd name="T65" fmla="*/ 138 h 263"/>
              <a:gd name="T66" fmla="*/ 111 w 265"/>
              <a:gd name="T67" fmla="*/ 192 h 263"/>
              <a:gd name="T68" fmla="*/ 206 w 265"/>
              <a:gd name="T69" fmla="*/ 97 h 263"/>
              <a:gd name="T70" fmla="*/ 182 w 265"/>
              <a:gd name="T71" fmla="*/ 74 h 263"/>
              <a:gd name="T72" fmla="*/ 110 w 265"/>
              <a:gd name="T73" fmla="*/ 146 h 263"/>
              <a:gd name="T74" fmla="*/ 80 w 265"/>
              <a:gd name="T75" fmla="*/ 11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5" h="263">
                <a:moveTo>
                  <a:pt x="161" y="258"/>
                </a:moveTo>
                <a:cubicBezTo>
                  <a:pt x="156" y="258"/>
                  <a:pt x="152" y="257"/>
                  <a:pt x="148" y="254"/>
                </a:cubicBezTo>
                <a:cubicBezTo>
                  <a:pt x="137" y="247"/>
                  <a:pt x="127" y="247"/>
                  <a:pt x="116" y="254"/>
                </a:cubicBezTo>
                <a:cubicBezTo>
                  <a:pt x="103" y="263"/>
                  <a:pt x="86" y="257"/>
                  <a:pt x="80" y="243"/>
                </a:cubicBezTo>
                <a:cubicBezTo>
                  <a:pt x="75" y="231"/>
                  <a:pt x="66" y="226"/>
                  <a:pt x="54" y="226"/>
                </a:cubicBezTo>
                <a:cubicBezTo>
                  <a:pt x="37" y="226"/>
                  <a:pt x="26" y="213"/>
                  <a:pt x="28" y="197"/>
                </a:cubicBezTo>
                <a:cubicBezTo>
                  <a:pt x="30" y="184"/>
                  <a:pt x="26" y="175"/>
                  <a:pt x="15" y="169"/>
                </a:cubicBezTo>
                <a:cubicBezTo>
                  <a:pt x="4" y="161"/>
                  <a:pt x="0" y="147"/>
                  <a:pt x="7" y="135"/>
                </a:cubicBezTo>
                <a:cubicBezTo>
                  <a:pt x="8" y="133"/>
                  <a:pt x="9" y="132"/>
                  <a:pt x="10" y="131"/>
                </a:cubicBezTo>
                <a:cubicBezTo>
                  <a:pt x="18" y="122"/>
                  <a:pt x="20" y="112"/>
                  <a:pt x="15" y="101"/>
                </a:cubicBezTo>
                <a:cubicBezTo>
                  <a:pt x="11" y="93"/>
                  <a:pt x="11" y="85"/>
                  <a:pt x="15" y="77"/>
                </a:cubicBezTo>
                <a:cubicBezTo>
                  <a:pt x="18" y="71"/>
                  <a:pt x="24" y="67"/>
                  <a:pt x="30" y="65"/>
                </a:cubicBezTo>
                <a:cubicBezTo>
                  <a:pt x="40" y="63"/>
                  <a:pt x="47" y="57"/>
                  <a:pt x="50" y="47"/>
                </a:cubicBezTo>
                <a:cubicBezTo>
                  <a:pt x="50" y="46"/>
                  <a:pt x="50" y="44"/>
                  <a:pt x="51" y="42"/>
                </a:cubicBezTo>
                <a:cubicBezTo>
                  <a:pt x="53" y="26"/>
                  <a:pt x="67" y="16"/>
                  <a:pt x="83" y="21"/>
                </a:cubicBezTo>
                <a:cubicBezTo>
                  <a:pt x="93" y="24"/>
                  <a:pt x="101" y="23"/>
                  <a:pt x="108" y="17"/>
                </a:cubicBezTo>
                <a:cubicBezTo>
                  <a:pt x="110" y="15"/>
                  <a:pt x="112" y="13"/>
                  <a:pt x="113" y="12"/>
                </a:cubicBezTo>
                <a:cubicBezTo>
                  <a:pt x="123" y="0"/>
                  <a:pt x="141" y="0"/>
                  <a:pt x="151" y="12"/>
                </a:cubicBezTo>
                <a:cubicBezTo>
                  <a:pt x="155" y="17"/>
                  <a:pt x="160" y="21"/>
                  <a:pt x="167" y="22"/>
                </a:cubicBezTo>
                <a:cubicBezTo>
                  <a:pt x="172" y="22"/>
                  <a:pt x="176" y="22"/>
                  <a:pt x="180" y="21"/>
                </a:cubicBezTo>
                <a:cubicBezTo>
                  <a:pt x="197" y="17"/>
                  <a:pt x="211" y="25"/>
                  <a:pt x="213" y="42"/>
                </a:cubicBezTo>
                <a:cubicBezTo>
                  <a:pt x="215" y="54"/>
                  <a:pt x="221" y="62"/>
                  <a:pt x="233" y="65"/>
                </a:cubicBezTo>
                <a:cubicBezTo>
                  <a:pt x="244" y="68"/>
                  <a:pt x="250" y="75"/>
                  <a:pt x="252" y="86"/>
                </a:cubicBezTo>
                <a:cubicBezTo>
                  <a:pt x="253" y="91"/>
                  <a:pt x="252" y="95"/>
                  <a:pt x="250" y="100"/>
                </a:cubicBezTo>
                <a:cubicBezTo>
                  <a:pt x="244" y="111"/>
                  <a:pt x="245" y="121"/>
                  <a:pt x="254" y="131"/>
                </a:cubicBezTo>
                <a:cubicBezTo>
                  <a:pt x="265" y="143"/>
                  <a:pt x="262" y="160"/>
                  <a:pt x="248" y="169"/>
                </a:cubicBezTo>
                <a:cubicBezTo>
                  <a:pt x="240" y="174"/>
                  <a:pt x="235" y="181"/>
                  <a:pt x="235" y="191"/>
                </a:cubicBezTo>
                <a:cubicBezTo>
                  <a:pt x="235" y="193"/>
                  <a:pt x="235" y="195"/>
                  <a:pt x="236" y="197"/>
                </a:cubicBezTo>
                <a:cubicBezTo>
                  <a:pt x="238" y="212"/>
                  <a:pt x="227" y="226"/>
                  <a:pt x="211" y="226"/>
                </a:cubicBezTo>
                <a:cubicBezTo>
                  <a:pt x="198" y="226"/>
                  <a:pt x="189" y="231"/>
                  <a:pt x="184" y="243"/>
                </a:cubicBezTo>
                <a:cubicBezTo>
                  <a:pt x="180" y="253"/>
                  <a:pt x="172" y="258"/>
                  <a:pt x="161" y="258"/>
                </a:cubicBezTo>
                <a:close/>
                <a:moveTo>
                  <a:pt x="80" y="116"/>
                </a:moveTo>
                <a:cubicBezTo>
                  <a:pt x="72" y="123"/>
                  <a:pt x="64" y="131"/>
                  <a:pt x="57" y="138"/>
                </a:cubicBezTo>
                <a:cubicBezTo>
                  <a:pt x="75" y="156"/>
                  <a:pt x="93" y="174"/>
                  <a:pt x="111" y="192"/>
                </a:cubicBezTo>
                <a:cubicBezTo>
                  <a:pt x="142" y="161"/>
                  <a:pt x="174" y="129"/>
                  <a:pt x="206" y="97"/>
                </a:cubicBezTo>
                <a:cubicBezTo>
                  <a:pt x="198" y="90"/>
                  <a:pt x="191" y="82"/>
                  <a:pt x="182" y="74"/>
                </a:cubicBezTo>
                <a:cubicBezTo>
                  <a:pt x="158" y="98"/>
                  <a:pt x="134" y="122"/>
                  <a:pt x="110" y="146"/>
                </a:cubicBezTo>
                <a:cubicBezTo>
                  <a:pt x="100" y="136"/>
                  <a:pt x="90" y="126"/>
                  <a:pt x="80" y="116"/>
                </a:cubicBezTo>
                <a:close/>
              </a:path>
            </a:pathLst>
          </a:custGeom>
          <a:solidFill>
            <a:srgbClr val="1D8E2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72" name="Gruppieren 236">
            <a:extLst>
              <a:ext uri="{FF2B5EF4-FFF2-40B4-BE49-F238E27FC236}">
                <a16:creationId xmlns:a16="http://schemas.microsoft.com/office/drawing/2014/main" id="{67004453-775E-4AB7-ACA7-FB1901EC6EB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816432" y="2994474"/>
            <a:ext cx="312523" cy="227957"/>
            <a:chOff x="5946775" y="6148388"/>
            <a:chExt cx="539751" cy="393701"/>
          </a:xfrm>
        </p:grpSpPr>
        <p:sp>
          <p:nvSpPr>
            <p:cNvPr id="173" name="Freeform 2994">
              <a:extLst>
                <a:ext uri="{FF2B5EF4-FFF2-40B4-BE49-F238E27FC236}">
                  <a16:creationId xmlns:a16="http://schemas.microsoft.com/office/drawing/2014/main" id="{64346D47-B441-40A0-BCE5-E94A4618A2BC}"/>
                </a:ext>
              </a:extLst>
            </p:cNvPr>
            <p:cNvSpPr>
              <a:spLocks/>
            </p:cNvSpPr>
            <p:nvPr/>
          </p:nvSpPr>
          <p:spPr bwMode="gray">
            <a:xfrm>
              <a:off x="5946775" y="6148388"/>
              <a:ext cx="539750" cy="244475"/>
            </a:xfrm>
            <a:custGeom>
              <a:avLst/>
              <a:gdLst>
                <a:gd name="T0" fmla="*/ 192 w 192"/>
                <a:gd name="T1" fmla="*/ 27 h 87"/>
                <a:gd name="T2" fmla="*/ 162 w 192"/>
                <a:gd name="T3" fmla="*/ 0 h 87"/>
                <a:gd name="T4" fmla="*/ 29 w 192"/>
                <a:gd name="T5" fmla="*/ 0 h 87"/>
                <a:gd name="T6" fmla="*/ 0 w 192"/>
                <a:gd name="T7" fmla="*/ 27 h 87"/>
                <a:gd name="T8" fmla="*/ 96 w 192"/>
                <a:gd name="T9" fmla="*/ 87 h 87"/>
                <a:gd name="T10" fmla="*/ 192 w 192"/>
                <a:gd name="T11" fmla="*/ 2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7">
                  <a:moveTo>
                    <a:pt x="192" y="27"/>
                  </a:moveTo>
                  <a:cubicBezTo>
                    <a:pt x="191" y="12"/>
                    <a:pt x="178" y="0"/>
                    <a:pt x="16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" y="12"/>
                    <a:pt x="0" y="27"/>
                  </a:cubicBezTo>
                  <a:cubicBezTo>
                    <a:pt x="96" y="87"/>
                    <a:pt x="96" y="87"/>
                    <a:pt x="96" y="87"/>
                  </a:cubicBezTo>
                  <a:lnTo>
                    <a:pt x="19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76" name="Freeform 2995">
              <a:extLst>
                <a:ext uri="{FF2B5EF4-FFF2-40B4-BE49-F238E27FC236}">
                  <a16:creationId xmlns:a16="http://schemas.microsoft.com/office/drawing/2014/main" id="{3E352D46-BDA0-4299-BA39-85BD3D51E851}"/>
                </a:ext>
              </a:extLst>
            </p:cNvPr>
            <p:cNvSpPr>
              <a:spLocks/>
            </p:cNvSpPr>
            <p:nvPr/>
          </p:nvSpPr>
          <p:spPr bwMode="gray">
            <a:xfrm>
              <a:off x="5946775" y="6257926"/>
              <a:ext cx="131763" cy="247650"/>
            </a:xfrm>
            <a:custGeom>
              <a:avLst/>
              <a:gdLst>
                <a:gd name="T0" fmla="*/ 0 w 47"/>
                <a:gd name="T1" fmla="*/ 0 h 88"/>
                <a:gd name="T2" fmla="*/ 0 w 47"/>
                <a:gd name="T3" fmla="*/ 71 h 88"/>
                <a:gd name="T4" fmla="*/ 5 w 47"/>
                <a:gd name="T5" fmla="*/ 88 h 88"/>
                <a:gd name="T6" fmla="*/ 47 w 47"/>
                <a:gd name="T7" fmla="*/ 30 h 88"/>
                <a:gd name="T8" fmla="*/ 0 w 4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7"/>
                    <a:pt x="2" y="83"/>
                    <a:pt x="5" y="88"/>
                  </a:cubicBezTo>
                  <a:cubicBezTo>
                    <a:pt x="47" y="30"/>
                    <a:pt x="47" y="30"/>
                    <a:pt x="47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77" name="Freeform 2996">
              <a:extLst>
                <a:ext uri="{FF2B5EF4-FFF2-40B4-BE49-F238E27FC236}">
                  <a16:creationId xmlns:a16="http://schemas.microsoft.com/office/drawing/2014/main" id="{F35C2970-CB1A-4A5C-8498-47A163225BC6}"/>
                </a:ext>
              </a:extLst>
            </p:cNvPr>
            <p:cNvSpPr>
              <a:spLocks/>
            </p:cNvSpPr>
            <p:nvPr/>
          </p:nvSpPr>
          <p:spPr bwMode="gray">
            <a:xfrm>
              <a:off x="6345238" y="6254751"/>
              <a:ext cx="141288" cy="254000"/>
            </a:xfrm>
            <a:custGeom>
              <a:avLst/>
              <a:gdLst>
                <a:gd name="T0" fmla="*/ 50 w 50"/>
                <a:gd name="T1" fmla="*/ 0 h 90"/>
                <a:gd name="T2" fmla="*/ 0 w 50"/>
                <a:gd name="T3" fmla="*/ 32 h 90"/>
                <a:gd name="T4" fmla="*/ 44 w 50"/>
                <a:gd name="T5" fmla="*/ 90 h 90"/>
                <a:gd name="T6" fmla="*/ 50 w 50"/>
                <a:gd name="T7" fmla="*/ 72 h 90"/>
                <a:gd name="T8" fmla="*/ 50 w 5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0">
                  <a:moveTo>
                    <a:pt x="5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85"/>
                    <a:pt x="50" y="79"/>
                    <a:pt x="50" y="72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78" name="Freeform 2997">
              <a:extLst>
                <a:ext uri="{FF2B5EF4-FFF2-40B4-BE49-F238E27FC236}">
                  <a16:creationId xmlns:a16="http://schemas.microsoft.com/office/drawing/2014/main" id="{46D73195-58D1-4252-8B45-5C5B8699BBFF}"/>
                </a:ext>
              </a:extLst>
            </p:cNvPr>
            <p:cNvSpPr>
              <a:spLocks/>
            </p:cNvSpPr>
            <p:nvPr/>
          </p:nvSpPr>
          <p:spPr bwMode="gray">
            <a:xfrm>
              <a:off x="5980113" y="6356351"/>
              <a:ext cx="469900" cy="185738"/>
            </a:xfrm>
            <a:custGeom>
              <a:avLst/>
              <a:gdLst>
                <a:gd name="T0" fmla="*/ 84 w 167"/>
                <a:gd name="T1" fmla="*/ 25 h 66"/>
                <a:gd name="T2" fmla="*/ 44 w 167"/>
                <a:gd name="T3" fmla="*/ 0 h 66"/>
                <a:gd name="T4" fmla="*/ 0 w 167"/>
                <a:gd name="T5" fmla="*/ 60 h 66"/>
                <a:gd name="T6" fmla="*/ 17 w 167"/>
                <a:gd name="T7" fmla="*/ 66 h 66"/>
                <a:gd name="T8" fmla="*/ 150 w 167"/>
                <a:gd name="T9" fmla="*/ 66 h 66"/>
                <a:gd name="T10" fmla="*/ 167 w 167"/>
                <a:gd name="T11" fmla="*/ 61 h 66"/>
                <a:gd name="T12" fmla="*/ 122 w 167"/>
                <a:gd name="T13" fmla="*/ 1 h 66"/>
                <a:gd name="T14" fmla="*/ 84 w 167"/>
                <a:gd name="T15" fmla="*/ 2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66">
                  <a:moveTo>
                    <a:pt x="84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64"/>
                    <a:pt x="11" y="66"/>
                    <a:pt x="17" y="66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57" y="66"/>
                    <a:pt x="162" y="64"/>
                    <a:pt x="167" y="61"/>
                  </a:cubicBezTo>
                  <a:cubicBezTo>
                    <a:pt x="122" y="1"/>
                    <a:pt x="122" y="1"/>
                    <a:pt x="122" y="1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ED64FEAC-6348-4D04-8ED9-24B48FDF893E}"/>
              </a:ext>
            </a:extLst>
          </p:cNvPr>
          <p:cNvSpPr/>
          <p:nvPr/>
        </p:nvSpPr>
        <p:spPr>
          <a:xfrm>
            <a:off x="7899842" y="3075019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AD7F75BB-8C78-4A01-8520-C7D6CD818D7A}"/>
              </a:ext>
            </a:extLst>
          </p:cNvPr>
          <p:cNvSpPr/>
          <p:nvPr/>
        </p:nvSpPr>
        <p:spPr>
          <a:xfrm>
            <a:off x="4365589" y="3090324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F925AC9F-CC07-42C1-B6C5-6C5C00CDBC8D}"/>
              </a:ext>
            </a:extLst>
          </p:cNvPr>
          <p:cNvSpPr/>
          <p:nvPr/>
        </p:nvSpPr>
        <p:spPr>
          <a:xfrm>
            <a:off x="5097609" y="3945264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5" name="Flowchart: Connector 224">
            <a:extLst>
              <a:ext uri="{FF2B5EF4-FFF2-40B4-BE49-F238E27FC236}">
                <a16:creationId xmlns:a16="http://schemas.microsoft.com/office/drawing/2014/main" id="{AB6584BB-7BD2-4599-BD33-AFABE1761A43}"/>
              </a:ext>
            </a:extLst>
          </p:cNvPr>
          <p:cNvSpPr/>
          <p:nvPr/>
        </p:nvSpPr>
        <p:spPr>
          <a:xfrm>
            <a:off x="10198850" y="3904102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9EFBF938-9D1F-4C6D-BF67-D7D3DD6E53B7}"/>
              </a:ext>
            </a:extLst>
          </p:cNvPr>
          <p:cNvSpPr/>
          <p:nvPr/>
        </p:nvSpPr>
        <p:spPr>
          <a:xfrm>
            <a:off x="8514502" y="4514582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4FC15E5B-44B8-47B5-86AB-31E8D68D04E9}"/>
              </a:ext>
            </a:extLst>
          </p:cNvPr>
          <p:cNvSpPr/>
          <p:nvPr/>
        </p:nvSpPr>
        <p:spPr>
          <a:xfrm>
            <a:off x="11346216" y="4509350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7B0416A-AFF7-47AF-B9B7-1DABCDD9E71C}"/>
              </a:ext>
            </a:extLst>
          </p:cNvPr>
          <p:cNvSpPr txBox="1"/>
          <p:nvPr/>
        </p:nvSpPr>
        <p:spPr>
          <a:xfrm>
            <a:off x="4852882" y="2140285"/>
            <a:ext cx="1533092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SCM (Bitbucket)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1E8468A-F395-473F-A180-D059138D48BB}"/>
              </a:ext>
            </a:extLst>
          </p:cNvPr>
          <p:cNvSpPr txBox="1"/>
          <p:nvPr/>
        </p:nvSpPr>
        <p:spPr>
          <a:xfrm>
            <a:off x="8634480" y="2107471"/>
            <a:ext cx="224751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Orchestration (</a:t>
            </a:r>
            <a:r>
              <a:rPr lang="en-US" sz="1600" dirty="0" err="1"/>
              <a:t>Rundeck</a:t>
            </a:r>
            <a:r>
              <a:rPr lang="en-US" sz="1600" dirty="0"/>
              <a:t>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087D894-0076-4357-BA94-60C52FDE2708}"/>
              </a:ext>
            </a:extLst>
          </p:cNvPr>
          <p:cNvSpPr txBox="1"/>
          <p:nvPr/>
        </p:nvSpPr>
        <p:spPr>
          <a:xfrm>
            <a:off x="8313639" y="3027375"/>
            <a:ext cx="463166" cy="1608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100" dirty="0"/>
              <a:t>manual</a:t>
            </a:r>
          </a:p>
        </p:txBody>
      </p:sp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id="{EBCB525B-2444-4B9D-9497-CC4BD0DA61C3}"/>
              </a:ext>
            </a:extLst>
          </p:cNvPr>
          <p:cNvSpPr/>
          <p:nvPr/>
        </p:nvSpPr>
        <p:spPr>
          <a:xfrm>
            <a:off x="6165088" y="3945264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38605D58-0384-4ECF-8282-FE633C52F790}"/>
              </a:ext>
            </a:extLst>
          </p:cNvPr>
          <p:cNvSpPr/>
          <p:nvPr/>
        </p:nvSpPr>
        <p:spPr>
          <a:xfrm>
            <a:off x="5664920" y="3942863"/>
            <a:ext cx="17630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AC06C32-D25C-4DB0-9A47-B0ABF94EE667}"/>
              </a:ext>
            </a:extLst>
          </p:cNvPr>
          <p:cNvSpPr txBox="1"/>
          <p:nvPr/>
        </p:nvSpPr>
        <p:spPr>
          <a:xfrm>
            <a:off x="6766764" y="2999362"/>
            <a:ext cx="463166" cy="1608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100" dirty="0"/>
              <a:t>manual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EB100FA-0420-4DE4-A3CA-2391A0333013}"/>
              </a:ext>
            </a:extLst>
          </p:cNvPr>
          <p:cNvSpPr txBox="1"/>
          <p:nvPr/>
        </p:nvSpPr>
        <p:spPr>
          <a:xfrm>
            <a:off x="4305037" y="3356549"/>
            <a:ext cx="463166" cy="1608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100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427225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23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r>
              <a:rPr lang="en-US" dirty="0"/>
              <a:t>Cisco AAC Framework</a:t>
            </a:r>
          </a:p>
        </p:txBody>
      </p:sp>
    </p:spTree>
    <p:extLst>
      <p:ext uri="{BB962C8B-B14F-4D97-AF65-F5344CB8AC3E}">
        <p14:creationId xmlns:p14="http://schemas.microsoft.com/office/powerpoint/2010/main" val="177881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D885-5701-4C28-982D-0D58F8E8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3F26-4C29-4657-A726-86FA0195F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D9528-6E1B-40AD-A85F-8D927D12E668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Cisco AAC Framework is a deployment framework which does </a:t>
            </a:r>
            <a:r>
              <a:rPr lang="en-US" b="1" u="sng" dirty="0"/>
              <a:t>not</a:t>
            </a:r>
            <a:r>
              <a:rPr lang="en-US" dirty="0"/>
              <a:t> include orchestration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AAC framework consists of:</a:t>
            </a:r>
          </a:p>
          <a:p>
            <a:pPr marL="519750" lvl="2" indent="-285750"/>
            <a:r>
              <a:rPr lang="en-US" dirty="0"/>
              <a:t>Syntax and semantic validation checks</a:t>
            </a:r>
          </a:p>
          <a:p>
            <a:pPr marL="519750" lvl="2" indent="-285750"/>
            <a:r>
              <a:rPr lang="en-US" dirty="0"/>
              <a:t>Ansible roles and collections that support Cisco ACI</a:t>
            </a:r>
          </a:p>
          <a:p>
            <a:pPr marL="519750" lvl="2" indent="-285750"/>
            <a:r>
              <a:rPr lang="en-US" dirty="0"/>
              <a:t>Playbooks to deploy inventory files (</a:t>
            </a:r>
            <a:r>
              <a:rPr lang="en-US" dirty="0" err="1"/>
              <a:t>yaml</a:t>
            </a:r>
            <a:r>
              <a:rPr lang="en-US" dirty="0"/>
              <a:t>) configurations to ACI / APIC</a:t>
            </a:r>
          </a:p>
          <a:p>
            <a:pPr marL="519750" lvl="2" indent="-285750"/>
            <a:r>
              <a:rPr lang="en-US" dirty="0"/>
              <a:t>Post deployment testing</a:t>
            </a:r>
          </a:p>
          <a:p>
            <a:pPr lvl="2" indent="0">
              <a:buNone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dirty="0"/>
              <a:t>ASML specific components added to the framework / pipeline:</a:t>
            </a:r>
          </a:p>
          <a:p>
            <a:pPr marL="519750" lvl="2" indent="-285750"/>
            <a:r>
              <a:rPr lang="en-US" b="0" dirty="0"/>
              <a:t>Integration with Artifactory to check for new versions of Cisco AAC framework</a:t>
            </a:r>
          </a:p>
          <a:p>
            <a:pPr marL="519750" lvl="2" indent="-285750"/>
            <a:r>
              <a:rPr lang="en-US" b="0" dirty="0"/>
              <a:t>Integration with Privileged Account Management (PAM) for retrieval of appropriate credentials</a:t>
            </a:r>
            <a:endParaRPr lang="en-US" dirty="0"/>
          </a:p>
          <a:p>
            <a:pPr lvl="2" indent="0">
              <a:buNone/>
            </a:pPr>
            <a:endParaRPr lang="en-US" b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30CD-8203-43EB-B40A-662F77E6383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0898-456F-4D30-A06D-55B1F470BE3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236C-7D4D-4487-893F-F14537F3398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6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C27243-A404-43DE-80DF-1733619D60FD}"/>
              </a:ext>
            </a:extLst>
          </p:cNvPr>
          <p:cNvCxnSpPr>
            <a:cxnSpLocks/>
          </p:cNvCxnSpPr>
          <p:nvPr/>
        </p:nvCxnSpPr>
        <p:spPr>
          <a:xfrm>
            <a:off x="9659613" y="1428357"/>
            <a:ext cx="17787" cy="34484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5256A71-BCE8-42ED-8AE5-C0CFB5080C7D}"/>
              </a:ext>
            </a:extLst>
          </p:cNvPr>
          <p:cNvCxnSpPr>
            <a:cxnSpLocks/>
          </p:cNvCxnSpPr>
          <p:nvPr/>
        </p:nvCxnSpPr>
        <p:spPr>
          <a:xfrm>
            <a:off x="3089386" y="1411288"/>
            <a:ext cx="22451" cy="33893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EE2CCD-5261-47FC-BEDB-7E8D9473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4757-6BF6-4F2E-B123-AB18A27DB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Happy flow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21DB7-AFA2-4FBB-9C5B-07127459E76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49DE0-BDA7-4919-9581-D6B0A37215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E1352-8E40-4380-B66E-ECC3F315398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25</a:t>
            </a:fld>
            <a:endParaRPr lang="en-US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DA393D0-978C-4099-8706-92823A706E41}"/>
              </a:ext>
            </a:extLst>
          </p:cNvPr>
          <p:cNvSpPr/>
          <p:nvPr/>
        </p:nvSpPr>
        <p:spPr>
          <a:xfrm>
            <a:off x="2003561" y="1786261"/>
            <a:ext cx="1314924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Start Pipeline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82C5A9A-DA7C-4859-9ACF-20EF2212257A}"/>
              </a:ext>
            </a:extLst>
          </p:cNvPr>
          <p:cNvSpPr/>
          <p:nvPr/>
        </p:nvSpPr>
        <p:spPr>
          <a:xfrm>
            <a:off x="3098696" y="1786261"/>
            <a:ext cx="1240606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Pre-flight checks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F0E2C4CD-2EE1-4743-B0FE-6201F85F6716}"/>
              </a:ext>
            </a:extLst>
          </p:cNvPr>
          <p:cNvSpPr/>
          <p:nvPr/>
        </p:nvSpPr>
        <p:spPr>
          <a:xfrm>
            <a:off x="4115287" y="1786261"/>
            <a:ext cx="1314923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Prepare Environment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0E289C1-4F73-4A7A-91C1-88720E83A35D}"/>
              </a:ext>
            </a:extLst>
          </p:cNvPr>
          <p:cNvSpPr/>
          <p:nvPr/>
        </p:nvSpPr>
        <p:spPr>
          <a:xfrm>
            <a:off x="6328493" y="1780093"/>
            <a:ext cx="1371916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34C4F2E0-C51F-49A3-AA4A-DBB1ACB7B297}"/>
              </a:ext>
            </a:extLst>
          </p:cNvPr>
          <p:cNvSpPr/>
          <p:nvPr/>
        </p:nvSpPr>
        <p:spPr>
          <a:xfrm>
            <a:off x="9601199" y="1780093"/>
            <a:ext cx="1625277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Complete Runbook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870FDA0-D981-4C00-8455-88558D1DF6B0}"/>
              </a:ext>
            </a:extLst>
          </p:cNvPr>
          <p:cNvSpPr/>
          <p:nvPr/>
        </p:nvSpPr>
        <p:spPr>
          <a:xfrm>
            <a:off x="538060" y="1786261"/>
            <a:ext cx="1691266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Run Playbook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F18103-A79B-4DD2-95BB-3B1671347386}"/>
              </a:ext>
            </a:extLst>
          </p:cNvPr>
          <p:cNvSpPr/>
          <p:nvPr/>
        </p:nvSpPr>
        <p:spPr>
          <a:xfrm>
            <a:off x="2034657" y="2455196"/>
            <a:ext cx="1033049" cy="1308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Trigger Jenkins Executor from Jenkins Master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(a-synch)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Return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- Status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- Pipeline UID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AA377B-ED98-4255-9B84-514D330DCF87}"/>
              </a:ext>
            </a:extLst>
          </p:cNvPr>
          <p:cNvSpPr/>
          <p:nvPr/>
        </p:nvSpPr>
        <p:spPr>
          <a:xfrm>
            <a:off x="3131565" y="3889423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Perform ACI health check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5CE7EB-683A-42F5-A2D6-25DEE00FEE1F}"/>
              </a:ext>
            </a:extLst>
          </p:cNvPr>
          <p:cNvSpPr/>
          <p:nvPr/>
        </p:nvSpPr>
        <p:spPr>
          <a:xfrm>
            <a:off x="3127116" y="4364566"/>
            <a:ext cx="1033049" cy="5884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Perform ACI configuration check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7CA3A8-B8C8-49A7-B0BA-B10DB603A5CD}"/>
              </a:ext>
            </a:extLst>
          </p:cNvPr>
          <p:cNvSpPr/>
          <p:nvPr/>
        </p:nvSpPr>
        <p:spPr>
          <a:xfrm>
            <a:off x="5320041" y="3398999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Pull “Release” </a:t>
            </a:r>
            <a:r>
              <a:rPr lang="en-US" sz="1000" dirty="0" err="1">
                <a:solidFill>
                  <a:schemeClr val="tx2">
                    <a:lumMod val="50000"/>
                  </a:schemeClr>
                </a:solidFill>
              </a:rPr>
              <a:t>branche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config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C36D41-D334-4BF3-9991-06C78BFCE25B}"/>
              </a:ext>
            </a:extLst>
          </p:cNvPr>
          <p:cNvSpPr/>
          <p:nvPr/>
        </p:nvSpPr>
        <p:spPr>
          <a:xfrm>
            <a:off x="5318923" y="2436673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Syntax Linting</a:t>
            </a:r>
          </a:p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RDC inventory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A29D5D-2B71-441C-B81F-E3D0DFB26B6F}"/>
              </a:ext>
            </a:extLst>
          </p:cNvPr>
          <p:cNvSpPr/>
          <p:nvPr/>
        </p:nvSpPr>
        <p:spPr>
          <a:xfrm>
            <a:off x="5323985" y="2917499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Validate Inventory files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3D461-5FEA-4461-BDB5-10EC704F3A9F}"/>
              </a:ext>
            </a:extLst>
          </p:cNvPr>
          <p:cNvSpPr/>
          <p:nvPr/>
        </p:nvSpPr>
        <p:spPr>
          <a:xfrm>
            <a:off x="3127417" y="2928302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Identify RDC and environment from params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0F193-4CD7-4375-89C7-AF8FB6490049}"/>
              </a:ext>
            </a:extLst>
          </p:cNvPr>
          <p:cNvSpPr/>
          <p:nvPr/>
        </p:nvSpPr>
        <p:spPr>
          <a:xfrm>
            <a:off x="3128804" y="3407428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Retrieve credentials from CyberArk Vault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485064-400F-4592-8C10-47F6AC6EA388}"/>
              </a:ext>
            </a:extLst>
          </p:cNvPr>
          <p:cNvSpPr/>
          <p:nvPr/>
        </p:nvSpPr>
        <p:spPr>
          <a:xfrm>
            <a:off x="4218896" y="2447454"/>
            <a:ext cx="1033049" cy="5487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Pull inventory (</a:t>
            </a:r>
            <a:r>
              <a:rPr lang="en-US" sz="1000" dirty="0" err="1">
                <a:solidFill>
                  <a:schemeClr val="tx2">
                    <a:lumMod val="50000"/>
                  </a:schemeClr>
                </a:solidFill>
              </a:rPr>
              <a:t>yaml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) file from NETA RDC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100726-A1FA-4B40-A4F7-58458464C3E8}"/>
              </a:ext>
            </a:extLst>
          </p:cNvPr>
          <p:cNvSpPr/>
          <p:nvPr/>
        </p:nvSpPr>
        <p:spPr>
          <a:xfrm>
            <a:off x="4209161" y="3048000"/>
            <a:ext cx="1033049" cy="11435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Set env. vars based on inventory file</a:t>
            </a:r>
          </a:p>
          <a:p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- RDC</a:t>
            </a:r>
            <a:br>
              <a:rPr lang="en-US" sz="9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- Prod/non-prod</a:t>
            </a:r>
            <a:br>
              <a:rPr lang="en-US" sz="9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(based on </a:t>
            </a:r>
            <a:r>
              <a:rPr lang="en-US" sz="900" dirty="0" err="1">
                <a:solidFill>
                  <a:schemeClr val="tx2">
                    <a:lumMod val="50000"/>
                  </a:schemeClr>
                </a:solidFill>
              </a:rPr>
              <a:t>branche</a:t>
            </a: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BF5A64-87E3-46E4-9A1C-FA27703E8684}"/>
              </a:ext>
            </a:extLst>
          </p:cNvPr>
          <p:cNvSpPr/>
          <p:nvPr/>
        </p:nvSpPr>
        <p:spPr>
          <a:xfrm>
            <a:off x="6414781" y="2436673"/>
            <a:ext cx="1033049" cy="441600"/>
          </a:xfrm>
          <a:prstGeom prst="rect">
            <a:avLst/>
          </a:prstGeom>
          <a:solidFill>
            <a:srgbClr val="FFC00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967200"/>
                </a:solidFill>
              </a:rPr>
              <a:t>Snapshot APIC Config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rgbClr val="967200"/>
                </a:solidFill>
              </a:rPr>
              <a:t>(Ansible role)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567959-1D31-47D6-8BA6-68F55F3DFA6E}"/>
              </a:ext>
            </a:extLst>
          </p:cNvPr>
          <p:cNvSpPr/>
          <p:nvPr/>
        </p:nvSpPr>
        <p:spPr>
          <a:xfrm>
            <a:off x="9756818" y="2450452"/>
            <a:ext cx="1198094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Poll Pipeline for Completion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287265-EF5B-48D3-A5B9-498678319E42}"/>
              </a:ext>
            </a:extLst>
          </p:cNvPr>
          <p:cNvSpPr/>
          <p:nvPr/>
        </p:nvSpPr>
        <p:spPr>
          <a:xfrm>
            <a:off x="771916" y="3056515"/>
            <a:ext cx="1195558" cy="8806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Trigger AAC pipeline from Conn </a:t>
            </a:r>
            <a:r>
              <a:rPr lang="en-US" sz="1000" dirty="0" err="1">
                <a:solidFill>
                  <a:schemeClr val="tx2">
                    <a:lumMod val="50000"/>
                  </a:schemeClr>
                </a:solidFill>
              </a:rPr>
              <a:t>ExecNode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via webhook on Jenkins Master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DF2450-3570-4F88-958F-F895EE3F90F9}"/>
              </a:ext>
            </a:extLst>
          </p:cNvPr>
          <p:cNvSpPr/>
          <p:nvPr/>
        </p:nvSpPr>
        <p:spPr>
          <a:xfrm>
            <a:off x="4213014" y="4235848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Echo runtime params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(for logging)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0121F895-00A9-4B0C-AA68-1DD60DB66451}"/>
              </a:ext>
            </a:extLst>
          </p:cNvPr>
          <p:cNvSpPr/>
          <p:nvPr/>
        </p:nvSpPr>
        <p:spPr>
          <a:xfrm>
            <a:off x="5205220" y="1785571"/>
            <a:ext cx="1314923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Prepare deployment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443829-A161-4FBB-B94D-0B8DFE070091}"/>
              </a:ext>
            </a:extLst>
          </p:cNvPr>
          <p:cNvSpPr/>
          <p:nvPr/>
        </p:nvSpPr>
        <p:spPr>
          <a:xfrm>
            <a:off x="5327236" y="3883010"/>
            <a:ext cx="1014334" cy="4411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Validate Inventory (diff)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5B0774-F3CD-4260-9CA8-959629E5745C}"/>
              </a:ext>
            </a:extLst>
          </p:cNvPr>
          <p:cNvSpPr/>
          <p:nvPr/>
        </p:nvSpPr>
        <p:spPr>
          <a:xfrm>
            <a:off x="6424217" y="2950650"/>
            <a:ext cx="1033049" cy="1514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Deploy to APIC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AC0C3A-5BBD-4E62-AA74-EDEF34EC7726}"/>
              </a:ext>
            </a:extLst>
          </p:cNvPr>
          <p:cNvSpPr txBox="1"/>
          <p:nvPr/>
        </p:nvSpPr>
        <p:spPr>
          <a:xfrm>
            <a:off x="6530416" y="3392250"/>
            <a:ext cx="876187" cy="10107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Deploy steps:</a:t>
            </a:r>
          </a:p>
          <a:p>
            <a:pPr marL="171450" indent="-171450" algn="l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Vars</a:t>
            </a:r>
          </a:p>
          <a:p>
            <a:pPr marL="171450" indent="-171450" algn="l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Schema</a:t>
            </a:r>
          </a:p>
          <a:p>
            <a:pPr marL="171450" indent="-171450" algn="l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Defaults</a:t>
            </a:r>
          </a:p>
          <a:p>
            <a:pPr marL="171450" indent="-171450" algn="l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Diff config</a:t>
            </a:r>
          </a:p>
          <a:p>
            <a:pPr marL="171450" indent="-171450" algn="l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Push config</a:t>
            </a:r>
          </a:p>
          <a:p>
            <a:pPr marL="171450" indent="-171450" algn="l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900" dirty="0">
                <a:solidFill>
                  <a:schemeClr val="tx2">
                    <a:lumMod val="50000"/>
                  </a:schemeClr>
                </a:solidFill>
              </a:rPr>
              <a:t>Cleanup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17F1298-01D2-4FFA-B223-143929EA91DA}"/>
              </a:ext>
            </a:extLst>
          </p:cNvPr>
          <p:cNvSpPr/>
          <p:nvPr/>
        </p:nvSpPr>
        <p:spPr>
          <a:xfrm>
            <a:off x="7480668" y="1780093"/>
            <a:ext cx="1240606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Post deployment checks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7CA6EA-12C0-4807-85D8-4ABEE09BE433}"/>
              </a:ext>
            </a:extLst>
          </p:cNvPr>
          <p:cNvSpPr/>
          <p:nvPr/>
        </p:nvSpPr>
        <p:spPr>
          <a:xfrm>
            <a:off x="7503481" y="2450453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Perform ACI config check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347F72-28A4-4262-9044-B5B7E2617097}"/>
              </a:ext>
            </a:extLst>
          </p:cNvPr>
          <p:cNvSpPr/>
          <p:nvPr/>
        </p:nvSpPr>
        <p:spPr>
          <a:xfrm>
            <a:off x="7498201" y="2944909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Perform ACI health check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3ED6D1-EAA4-4E95-99F7-DCF23A3D9DDB}"/>
              </a:ext>
            </a:extLst>
          </p:cNvPr>
          <p:cNvSpPr/>
          <p:nvPr/>
        </p:nvSpPr>
        <p:spPr>
          <a:xfrm>
            <a:off x="7493809" y="3458891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Perform ACI Operations check</a:t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000" b="1" dirty="0">
                <a:solidFill>
                  <a:schemeClr val="tx2">
                    <a:lumMod val="50000"/>
                  </a:schemeClr>
                </a:solidFill>
              </a:rPr>
              <a:t>(Ansible role)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F184DE53-A179-4382-844D-7BAF0FEAA1A6}"/>
              </a:ext>
            </a:extLst>
          </p:cNvPr>
          <p:cNvSpPr/>
          <p:nvPr/>
        </p:nvSpPr>
        <p:spPr>
          <a:xfrm>
            <a:off x="8520368" y="1781676"/>
            <a:ext cx="1240606" cy="504000"/>
          </a:xfrm>
          <a:prstGeom prst="chevron">
            <a:avLst/>
          </a:prstGeom>
          <a:solidFill>
            <a:schemeClr val="accent1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Complete pipeline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737C4F4-8D28-40B0-A5BA-B6DF78BD0B43}"/>
              </a:ext>
            </a:extLst>
          </p:cNvPr>
          <p:cNvSpPr/>
          <p:nvPr/>
        </p:nvSpPr>
        <p:spPr>
          <a:xfrm>
            <a:off x="8588013" y="2450452"/>
            <a:ext cx="1033049" cy="6377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promote code to “Release”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</a:rPr>
              <a:t>branche</a:t>
            </a:r>
            <a:endParaRPr lang="en-US" sz="105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551B7C-2CDF-4ED9-B66F-FB349DE5610D}"/>
              </a:ext>
            </a:extLst>
          </p:cNvPr>
          <p:cNvSpPr/>
          <p:nvPr/>
        </p:nvSpPr>
        <p:spPr>
          <a:xfrm>
            <a:off x="8596014" y="3138300"/>
            <a:ext cx="1033049" cy="4719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50000"/>
                  </a:schemeClr>
                </a:solidFill>
              </a:rPr>
              <a:t>Cleanup pipeline params, vars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54084-1B89-4150-8C61-3ACA3F4A34F0}"/>
              </a:ext>
            </a:extLst>
          </p:cNvPr>
          <p:cNvSpPr txBox="1"/>
          <p:nvPr/>
        </p:nvSpPr>
        <p:spPr>
          <a:xfrm>
            <a:off x="6013961" y="5987406"/>
            <a:ext cx="5379725" cy="2923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b="1" dirty="0"/>
              <a:t>Snapshot</a:t>
            </a:r>
            <a:r>
              <a:rPr lang="en-US" sz="1000" dirty="0"/>
              <a:t> task will not be performed, In the unhappy flow the “release” </a:t>
            </a:r>
            <a:r>
              <a:rPr lang="en-US" sz="1000" dirty="0" err="1"/>
              <a:t>branche</a:t>
            </a:r>
            <a:r>
              <a:rPr lang="en-US" sz="1000" dirty="0"/>
              <a:t> is manually rebased to master </a:t>
            </a:r>
            <a:r>
              <a:rPr lang="en-US" sz="1000" dirty="0" err="1"/>
              <a:t>branche</a:t>
            </a:r>
            <a:r>
              <a:rPr lang="en-US" sz="1000" dirty="0"/>
              <a:t> for reverting to “last known good configuration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B1DE84-43BE-4A5D-8731-8D4ABFDCBBEE}"/>
              </a:ext>
            </a:extLst>
          </p:cNvPr>
          <p:cNvSpPr txBox="1"/>
          <p:nvPr/>
        </p:nvSpPr>
        <p:spPr>
          <a:xfrm>
            <a:off x="5690397" y="1414577"/>
            <a:ext cx="1323149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dirty="0"/>
              <a:t>Jenkins Pipeline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651314-46EF-4B88-8382-0E656EEB7C37}"/>
              </a:ext>
            </a:extLst>
          </p:cNvPr>
          <p:cNvSpPr txBox="1"/>
          <p:nvPr/>
        </p:nvSpPr>
        <p:spPr>
          <a:xfrm>
            <a:off x="1743063" y="1442989"/>
            <a:ext cx="799167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dirty="0" err="1"/>
              <a:t>Rundeck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46A28-9DF7-443A-A425-023920F97B0F}"/>
              </a:ext>
            </a:extLst>
          </p:cNvPr>
          <p:cNvSpPr txBox="1"/>
          <p:nvPr/>
        </p:nvSpPr>
        <p:spPr>
          <a:xfrm>
            <a:off x="9951556" y="1442988"/>
            <a:ext cx="799167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dirty="0" err="1"/>
              <a:t>Rundeck</a:t>
            </a:r>
            <a:endParaRPr lang="en-US" sz="1400" dirty="0"/>
          </a:p>
        </p:txBody>
      </p:sp>
      <p:sp>
        <p:nvSpPr>
          <p:cNvPr id="58" name="Freeform 3254">
            <a:extLst>
              <a:ext uri="{FF2B5EF4-FFF2-40B4-BE49-F238E27FC236}">
                <a16:creationId xmlns:a16="http://schemas.microsoft.com/office/drawing/2014/main" id="{B7234DAC-4FE4-41BF-9A75-4957C3CF1ABB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6348239" y="2555566"/>
            <a:ext cx="198231" cy="19823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1" name="Freeform 3254">
            <a:extLst>
              <a:ext uri="{FF2B5EF4-FFF2-40B4-BE49-F238E27FC236}">
                <a16:creationId xmlns:a16="http://schemas.microsoft.com/office/drawing/2014/main" id="{F621AAE6-1E42-4F96-AA32-DDD793234962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513701" y="5916780"/>
            <a:ext cx="426864" cy="426864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AD9E08-2F63-4C2A-8131-EF7ACDF11238}"/>
              </a:ext>
            </a:extLst>
          </p:cNvPr>
          <p:cNvSpPr txBox="1"/>
          <p:nvPr/>
        </p:nvSpPr>
        <p:spPr>
          <a:xfrm>
            <a:off x="6013961" y="5585648"/>
            <a:ext cx="4508303" cy="153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b="1" dirty="0"/>
              <a:t>ACI Operations Check:</a:t>
            </a:r>
            <a:r>
              <a:rPr lang="en-US" sz="1050" dirty="0"/>
              <a:t> To be verified if this is needed </a:t>
            </a:r>
            <a:r>
              <a:rPr lang="en-US" sz="1050" dirty="0">
                <a:solidFill>
                  <a:srgbClr val="FF0000"/>
                </a:solidFill>
              </a:rPr>
              <a:t>(action: Akini)</a:t>
            </a:r>
          </a:p>
        </p:txBody>
      </p:sp>
      <p:sp>
        <p:nvSpPr>
          <p:cNvPr id="76" name="METRO ICON - traffic signs 2">
            <a:extLst>
              <a:ext uri="{FF2B5EF4-FFF2-40B4-BE49-F238E27FC236}">
                <a16:creationId xmlns:a16="http://schemas.microsoft.com/office/drawing/2014/main" id="{29125461-1DBA-4CCE-BA0A-A7481DB33426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5477613" y="5437946"/>
            <a:ext cx="490253" cy="409337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8" name="METRO ICON - traffic signs 2">
            <a:extLst>
              <a:ext uri="{FF2B5EF4-FFF2-40B4-BE49-F238E27FC236}">
                <a16:creationId xmlns:a16="http://schemas.microsoft.com/office/drawing/2014/main" id="{06CA4B4F-EB5C-419F-A9ED-F43905013128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8357168" y="3702271"/>
            <a:ext cx="358703" cy="299499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492C053-B221-430C-BB0A-852A0374462A}"/>
              </a:ext>
            </a:extLst>
          </p:cNvPr>
          <p:cNvSpPr/>
          <p:nvPr/>
        </p:nvSpPr>
        <p:spPr>
          <a:xfrm>
            <a:off x="3120361" y="2450453"/>
            <a:ext cx="1033049" cy="44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Check AAC version in Artifactory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6523F33B-FDBE-4C39-9DBC-381CBE1A6540}"/>
              </a:ext>
            </a:extLst>
          </p:cNvPr>
          <p:cNvSpPr/>
          <p:nvPr/>
        </p:nvSpPr>
        <p:spPr>
          <a:xfrm>
            <a:off x="762000" y="2476649"/>
            <a:ext cx="1188638" cy="490351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2">
                    <a:lumMod val="50000"/>
                  </a:schemeClr>
                </a:solidFill>
              </a:rPr>
              <a:t>Rundeck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job content (slide 20)</a:t>
            </a:r>
          </a:p>
        </p:txBody>
      </p:sp>
      <p:sp>
        <p:nvSpPr>
          <p:cNvPr id="88" name="Flowchart: Predefined Process 87">
            <a:extLst>
              <a:ext uri="{FF2B5EF4-FFF2-40B4-BE49-F238E27FC236}">
                <a16:creationId xmlns:a16="http://schemas.microsoft.com/office/drawing/2014/main" id="{7E70ECB1-16D2-473E-9009-928D443ABDBD}"/>
              </a:ext>
            </a:extLst>
          </p:cNvPr>
          <p:cNvSpPr/>
          <p:nvPr/>
        </p:nvSpPr>
        <p:spPr>
          <a:xfrm>
            <a:off x="9756820" y="3010235"/>
            <a:ext cx="1188638" cy="490351"/>
          </a:xfrm>
          <a:prstGeom prst="flowChartPredefined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2">
                    <a:lumMod val="50000"/>
                  </a:schemeClr>
                </a:solidFill>
              </a:rPr>
              <a:t>Rundeck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 job content (slide 20)</a:t>
            </a:r>
          </a:p>
        </p:txBody>
      </p:sp>
    </p:spTree>
    <p:extLst>
      <p:ext uri="{BB962C8B-B14F-4D97-AF65-F5344CB8AC3E}">
        <p14:creationId xmlns:p14="http://schemas.microsoft.com/office/powerpoint/2010/main" val="396124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19D7-7D09-4896-B582-936F1FC2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Unhappy flow – recover from failed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69BE-CA3A-433A-98F8-BDE727A6E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F6AE-CA2B-4C65-9948-5EDF85632DF1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method for recovering from deployment failures is “Fail forward” used by P3 and P4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Secondary method for recovering from deployment failures is “Re-Apply “Last known good Configuration”. Only used with P1/P2 service recovery (urgency). Case approval is required to perform this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methods are performed manually</a:t>
            </a:r>
          </a:p>
          <a:p>
            <a:endParaRPr lang="en-US" b="1" dirty="0"/>
          </a:p>
          <a:p>
            <a:r>
              <a:rPr lang="en-US" b="1" dirty="0"/>
              <a:t>Trigger: ServiceNow Standard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Failures in the ACI </a:t>
            </a:r>
            <a:r>
              <a:rPr lang="en-US" dirty="0" err="1"/>
              <a:t>Rundeck</a:t>
            </a:r>
            <a:r>
              <a:rPr lang="en-US" dirty="0"/>
              <a:t> job or AAC pipeline results in a ServiceNow Request to be set to “Closed Failed”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ServiceNow holds the required business logic to create an incident based on the failed Request flow (technology already in place in ServiceNow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incident is resolved, Requestor submits a new request, previous “failed” request is not re-opened</a:t>
            </a:r>
          </a:p>
          <a:p>
            <a:r>
              <a:rPr lang="en-US" b="1" dirty="0"/>
              <a:t>Trigger: Synchronous API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failure in the ACI </a:t>
            </a:r>
            <a:r>
              <a:rPr lang="en-US" dirty="0" err="1"/>
              <a:t>Rundeck</a:t>
            </a:r>
            <a:r>
              <a:rPr lang="en-US" dirty="0"/>
              <a:t> job or AAC pipeline results in an error response on the API to the requestor.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Requestor is responsible for logging an incident based in case the API request returns a failure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DFF9-7387-47E1-AA8F-28CE00D6DB1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8CE4-5A5F-4A65-9886-B9004CEC65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B720-908B-4281-B0D1-1C2B666F517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E3518147-8ACB-4A95-A403-FA9F2A54836C}"/>
              </a:ext>
            </a:extLst>
          </p:cNvPr>
          <p:cNvSpPr/>
          <p:nvPr/>
        </p:nvSpPr>
        <p:spPr>
          <a:xfrm>
            <a:off x="5299963" y="3711497"/>
            <a:ext cx="3676847" cy="2155903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5311293-9919-45B0-9122-213514B1C5EC}"/>
              </a:ext>
            </a:extLst>
          </p:cNvPr>
          <p:cNvSpPr/>
          <p:nvPr/>
        </p:nvSpPr>
        <p:spPr>
          <a:xfrm>
            <a:off x="6761928" y="4101230"/>
            <a:ext cx="1965174" cy="161376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2A485-18FB-4C53-8869-AC4D60CF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Unhappy flow – recover from failed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D939-AAF8-4516-85D9-E4A15BEAA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ServiceNow: Request / Incident process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C5EC-E7AD-472F-89D6-9FEB7206CE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DF4B-523A-48A3-BB97-0E667102D5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E1C7-9F37-49FB-8543-6C95AE36AB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27</a:t>
            </a:fld>
            <a:endParaRPr lang="en-US" dirty="0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19D1F13-80A5-42B4-AF8C-63D674CF2B81}"/>
              </a:ext>
            </a:extLst>
          </p:cNvPr>
          <p:cNvGrpSpPr/>
          <p:nvPr/>
        </p:nvGrpSpPr>
        <p:grpSpPr>
          <a:xfrm>
            <a:off x="8232935" y="3813285"/>
            <a:ext cx="643548" cy="226794"/>
            <a:chOff x="7640389" y="2160566"/>
            <a:chExt cx="643548" cy="226794"/>
          </a:xfrm>
          <a:solidFill>
            <a:schemeClr val="accent1"/>
          </a:solidFill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19F246FA-C5A5-4C48-A82B-71DB6090AC54}"/>
                </a:ext>
              </a:extLst>
            </p:cNvPr>
            <p:cNvSpPr/>
            <p:nvPr/>
          </p:nvSpPr>
          <p:spPr>
            <a:xfrm>
              <a:off x="7640389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14C9A5CD-E2B0-42A3-9A64-BB765187DE1D}"/>
                </a:ext>
              </a:extLst>
            </p:cNvPr>
            <p:cNvSpPr/>
            <p:nvPr/>
          </p:nvSpPr>
          <p:spPr>
            <a:xfrm>
              <a:off x="7841959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5DC78B89-9AEC-4A81-83EA-373D5EEC2D90}"/>
                </a:ext>
              </a:extLst>
            </p:cNvPr>
            <p:cNvSpPr/>
            <p:nvPr/>
          </p:nvSpPr>
          <p:spPr>
            <a:xfrm>
              <a:off x="8041614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BC1669B8-41A9-4E8E-83B9-8FF90397BE7B}"/>
              </a:ext>
            </a:extLst>
          </p:cNvPr>
          <p:cNvSpPr/>
          <p:nvPr/>
        </p:nvSpPr>
        <p:spPr>
          <a:xfrm>
            <a:off x="3989862" y="3292226"/>
            <a:ext cx="1046784" cy="584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Incident and assign to support queue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511E4D-406D-4E5F-9820-071332E2A913}"/>
              </a:ext>
            </a:extLst>
          </p:cNvPr>
          <p:cNvSpPr/>
          <p:nvPr/>
        </p:nvSpPr>
        <p:spPr>
          <a:xfrm>
            <a:off x="2446962" y="2337074"/>
            <a:ext cx="2683629" cy="352501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78" name="Gruppieren 313">
            <a:extLst>
              <a:ext uri="{FF2B5EF4-FFF2-40B4-BE49-F238E27FC236}">
                <a16:creationId xmlns:a16="http://schemas.microsoft.com/office/drawing/2014/main" id="{01017667-E704-4E57-8ABE-71E22FFDC19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695981" y="1751577"/>
            <a:ext cx="574688" cy="371280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79" name="Gruppieren 314">
              <a:extLst>
                <a:ext uri="{FF2B5EF4-FFF2-40B4-BE49-F238E27FC236}">
                  <a16:creationId xmlns:a16="http://schemas.microsoft.com/office/drawing/2014/main" id="{F215D2C0-961F-44BF-8B79-D2CF392393F5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F980408F-B010-4DC8-8B00-F9450B86703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ADC07BDF-13D7-4672-AFB8-DFC6F0BCE81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0" name="Gruppieren 315">
              <a:extLst>
                <a:ext uri="{FF2B5EF4-FFF2-40B4-BE49-F238E27FC236}">
                  <a16:creationId xmlns:a16="http://schemas.microsoft.com/office/drawing/2014/main" id="{472667D1-D296-4394-BD4A-BCD30819C729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22F9FA80-81E9-4FE9-B135-2B51941CD33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2D82E57E-A8FE-4E00-9FD4-455F09F5922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A8DB4B35-5A5A-4545-862E-532805F67C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1" name="Gruppieren 316">
              <a:extLst>
                <a:ext uri="{FF2B5EF4-FFF2-40B4-BE49-F238E27FC236}">
                  <a16:creationId xmlns:a16="http://schemas.microsoft.com/office/drawing/2014/main" id="{CE84893D-5773-4456-A043-8C7C0C8BA021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6DF99C94-AF59-44CE-AD26-9B57666AE6E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A081819D-6502-4E0C-A322-EBDF93D8151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3DFE8DFE-4CC9-4970-9660-BB8AE29EC0B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90" name="Flowchart: Multidocument 89">
            <a:extLst>
              <a:ext uri="{FF2B5EF4-FFF2-40B4-BE49-F238E27FC236}">
                <a16:creationId xmlns:a16="http://schemas.microsoft.com/office/drawing/2014/main" id="{5B56B8C6-B3A6-41F7-9549-6008AB857B7C}"/>
              </a:ext>
            </a:extLst>
          </p:cNvPr>
          <p:cNvSpPr/>
          <p:nvPr/>
        </p:nvSpPr>
        <p:spPr>
          <a:xfrm>
            <a:off x="2553614" y="4617844"/>
            <a:ext cx="758526" cy="45184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81A205-EDC7-4861-B526-3E0E6AE4EEAE}"/>
              </a:ext>
            </a:extLst>
          </p:cNvPr>
          <p:cNvCxnSpPr>
            <a:cxnSpLocks/>
            <a:stCxn id="89" idx="15"/>
            <a:endCxn id="90" idx="0"/>
          </p:cNvCxnSpPr>
          <p:nvPr/>
        </p:nvCxnSpPr>
        <p:spPr>
          <a:xfrm>
            <a:off x="2980737" y="2121499"/>
            <a:ext cx="4324" cy="2496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Multidocument 91">
            <a:extLst>
              <a:ext uri="{FF2B5EF4-FFF2-40B4-BE49-F238E27FC236}">
                <a16:creationId xmlns:a16="http://schemas.microsoft.com/office/drawing/2014/main" id="{CA9144A0-4A7D-4DEC-97AD-B7DA572C8659}"/>
              </a:ext>
            </a:extLst>
          </p:cNvPr>
          <p:cNvSpPr/>
          <p:nvPr/>
        </p:nvSpPr>
        <p:spPr>
          <a:xfrm>
            <a:off x="4080744" y="4293722"/>
            <a:ext cx="758526" cy="1086515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CTask</a:t>
            </a:r>
            <a:endParaRPr lang="en-US" sz="105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BFEF18E-FCB9-4FDC-932D-4C411F4BE03A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 flipV="1">
            <a:off x="3312140" y="4836980"/>
            <a:ext cx="768604" cy="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BC8217A-E7F7-48E2-95FD-A4F57DB42174}"/>
              </a:ext>
            </a:extLst>
          </p:cNvPr>
          <p:cNvSpPr txBox="1"/>
          <p:nvPr/>
        </p:nvSpPr>
        <p:spPr>
          <a:xfrm>
            <a:off x="2597341" y="1592067"/>
            <a:ext cx="639971" cy="13261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900" dirty="0"/>
              <a:t>Requesters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5FA8F0EE-04A5-4DA9-9E1F-0F50D5E9BB78}"/>
              </a:ext>
            </a:extLst>
          </p:cNvPr>
          <p:cNvSpPr/>
          <p:nvPr/>
        </p:nvSpPr>
        <p:spPr>
          <a:xfrm>
            <a:off x="4038933" y="2514600"/>
            <a:ext cx="946516" cy="584877"/>
          </a:xfrm>
          <a:prstGeom prst="flowChartPredefinedProcess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Incident process</a:t>
            </a:r>
          </a:p>
        </p:txBody>
      </p:sp>
      <p:grpSp>
        <p:nvGrpSpPr>
          <p:cNvPr id="97" name="Gruppieren 313">
            <a:extLst>
              <a:ext uri="{FF2B5EF4-FFF2-40B4-BE49-F238E27FC236}">
                <a16:creationId xmlns:a16="http://schemas.microsoft.com/office/drawing/2014/main" id="{8C022100-CAC0-4139-AE09-09BF5C965F3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224847" y="1762320"/>
            <a:ext cx="574688" cy="371280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98" name="Gruppieren 314">
              <a:extLst>
                <a:ext uri="{FF2B5EF4-FFF2-40B4-BE49-F238E27FC236}">
                  <a16:creationId xmlns:a16="http://schemas.microsoft.com/office/drawing/2014/main" id="{610FD79F-9734-41E3-8BF2-094CDC30CD50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D5D108B8-04AE-4294-BD75-6659EA89D1B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0CFACBD7-FFB3-4144-BA1D-4AD1E7237A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99" name="Gruppieren 315">
              <a:extLst>
                <a:ext uri="{FF2B5EF4-FFF2-40B4-BE49-F238E27FC236}">
                  <a16:creationId xmlns:a16="http://schemas.microsoft.com/office/drawing/2014/main" id="{00CBAF36-2448-4DD1-8607-9753E2D9CF34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25467517-7F13-47B5-B64B-CF5CDD0308E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69923CA4-3504-4F44-9FC7-87CE2373A22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202DC66E-13C5-4149-88EC-12442713E9F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00" name="Gruppieren 316">
              <a:extLst>
                <a:ext uri="{FF2B5EF4-FFF2-40B4-BE49-F238E27FC236}">
                  <a16:creationId xmlns:a16="http://schemas.microsoft.com/office/drawing/2014/main" id="{AA9014E3-3FBD-49D1-9968-E321A3EE993E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24ED6043-6D97-4BF6-859E-0BACE36D4FF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C5EABA1B-DCF0-40A3-8E36-712168D91D8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817C376C-911D-40A8-9CFB-84666388281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DC2C5B5-DA9C-4D68-94E7-8AAA6A3A5CBE}"/>
              </a:ext>
            </a:extLst>
          </p:cNvPr>
          <p:cNvSpPr txBox="1"/>
          <p:nvPr/>
        </p:nvSpPr>
        <p:spPr>
          <a:xfrm>
            <a:off x="4182442" y="1469651"/>
            <a:ext cx="639971" cy="2631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Operations</a:t>
            </a:r>
          </a:p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DevOps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CDB9933-74F0-47F0-AA64-205E985CDDBC}"/>
              </a:ext>
            </a:extLst>
          </p:cNvPr>
          <p:cNvCxnSpPr>
            <a:cxnSpLocks/>
            <a:stCxn id="28" idx="0"/>
            <a:endCxn id="109" idx="15"/>
          </p:cNvCxnSpPr>
          <p:nvPr/>
        </p:nvCxnSpPr>
        <p:spPr>
          <a:xfrm flipH="1" flipV="1">
            <a:off x="4509603" y="2132242"/>
            <a:ext cx="2588" cy="382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A36E585-F9DE-4CFF-886A-6EF1A4D6DB15}"/>
              </a:ext>
            </a:extLst>
          </p:cNvPr>
          <p:cNvSpPr/>
          <p:nvPr/>
        </p:nvSpPr>
        <p:spPr>
          <a:xfrm>
            <a:off x="5455550" y="4101231"/>
            <a:ext cx="896512" cy="740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JobRouter</a:t>
            </a:r>
            <a:endParaRPr lang="en-US" sz="1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81966F5-EAD8-45B3-8BE1-D09813192274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6352062" y="4471248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228A685-E59A-49D7-AA62-BFC63DE77337}"/>
              </a:ext>
            </a:extLst>
          </p:cNvPr>
          <p:cNvSpPr/>
          <p:nvPr/>
        </p:nvSpPr>
        <p:spPr>
          <a:xfrm>
            <a:off x="5459876" y="4904703"/>
            <a:ext cx="883683" cy="530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ServiceNow notes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5149A3-E770-46F4-BFDA-EE0A531FEF34}"/>
              </a:ext>
            </a:extLst>
          </p:cNvPr>
          <p:cNvCxnSpPr>
            <a:cxnSpLocks/>
            <a:endCxn id="125" idx="3"/>
          </p:cNvCxnSpPr>
          <p:nvPr/>
        </p:nvCxnSpPr>
        <p:spPr>
          <a:xfrm flipH="1">
            <a:off x="6343559" y="5170031"/>
            <a:ext cx="618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05D7A19B-F5C3-4504-A6AF-E4D786F9E75C}"/>
              </a:ext>
            </a:extLst>
          </p:cNvPr>
          <p:cNvSpPr/>
          <p:nvPr/>
        </p:nvSpPr>
        <p:spPr>
          <a:xfrm>
            <a:off x="6485474" y="438576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D9A83B9-3D01-457F-8BD1-56BB7F7B6921}"/>
              </a:ext>
            </a:extLst>
          </p:cNvPr>
          <p:cNvCxnSpPr>
            <a:cxnSpLocks/>
            <a:stCxn id="92" idx="0"/>
            <a:endCxn id="76" idx="2"/>
          </p:cNvCxnSpPr>
          <p:nvPr/>
        </p:nvCxnSpPr>
        <p:spPr>
          <a:xfrm flipV="1">
            <a:off x="4512191" y="3877103"/>
            <a:ext cx="1063" cy="41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447FB74-4A03-4CFF-950D-8561647C693A}"/>
              </a:ext>
            </a:extLst>
          </p:cNvPr>
          <p:cNvCxnSpPr>
            <a:cxnSpLocks/>
          </p:cNvCxnSpPr>
          <p:nvPr/>
        </p:nvCxnSpPr>
        <p:spPr>
          <a:xfrm flipH="1" flipV="1">
            <a:off x="3173266" y="2149445"/>
            <a:ext cx="905891" cy="2393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uppieren 236">
            <a:extLst>
              <a:ext uri="{FF2B5EF4-FFF2-40B4-BE49-F238E27FC236}">
                <a16:creationId xmlns:a16="http://schemas.microsoft.com/office/drawing/2014/main" id="{B5E8E57E-4B59-4F74-ACFB-31DEC2ECA211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331466" y="2801903"/>
            <a:ext cx="312523" cy="227957"/>
            <a:chOff x="5946775" y="6148388"/>
            <a:chExt cx="539751" cy="393701"/>
          </a:xfrm>
        </p:grpSpPr>
        <p:sp>
          <p:nvSpPr>
            <p:cNvPr id="141" name="Freeform 2994">
              <a:extLst>
                <a:ext uri="{FF2B5EF4-FFF2-40B4-BE49-F238E27FC236}">
                  <a16:creationId xmlns:a16="http://schemas.microsoft.com/office/drawing/2014/main" id="{9E57C693-FF89-4221-BFF8-EDB51B14850B}"/>
                </a:ext>
              </a:extLst>
            </p:cNvPr>
            <p:cNvSpPr>
              <a:spLocks/>
            </p:cNvSpPr>
            <p:nvPr/>
          </p:nvSpPr>
          <p:spPr bwMode="gray">
            <a:xfrm>
              <a:off x="5946775" y="6148388"/>
              <a:ext cx="539750" cy="244475"/>
            </a:xfrm>
            <a:custGeom>
              <a:avLst/>
              <a:gdLst>
                <a:gd name="T0" fmla="*/ 192 w 192"/>
                <a:gd name="T1" fmla="*/ 27 h 87"/>
                <a:gd name="T2" fmla="*/ 162 w 192"/>
                <a:gd name="T3" fmla="*/ 0 h 87"/>
                <a:gd name="T4" fmla="*/ 29 w 192"/>
                <a:gd name="T5" fmla="*/ 0 h 87"/>
                <a:gd name="T6" fmla="*/ 0 w 192"/>
                <a:gd name="T7" fmla="*/ 27 h 87"/>
                <a:gd name="T8" fmla="*/ 96 w 192"/>
                <a:gd name="T9" fmla="*/ 87 h 87"/>
                <a:gd name="T10" fmla="*/ 192 w 192"/>
                <a:gd name="T11" fmla="*/ 2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87">
                  <a:moveTo>
                    <a:pt x="192" y="27"/>
                  </a:moveTo>
                  <a:cubicBezTo>
                    <a:pt x="191" y="12"/>
                    <a:pt x="178" y="0"/>
                    <a:pt x="16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" y="12"/>
                    <a:pt x="0" y="27"/>
                  </a:cubicBezTo>
                  <a:cubicBezTo>
                    <a:pt x="96" y="87"/>
                    <a:pt x="96" y="87"/>
                    <a:pt x="96" y="87"/>
                  </a:cubicBezTo>
                  <a:lnTo>
                    <a:pt x="19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2" name="Freeform 2995">
              <a:extLst>
                <a:ext uri="{FF2B5EF4-FFF2-40B4-BE49-F238E27FC236}">
                  <a16:creationId xmlns:a16="http://schemas.microsoft.com/office/drawing/2014/main" id="{2953E1C6-9E81-411D-8B9E-1DF3A57290C7}"/>
                </a:ext>
              </a:extLst>
            </p:cNvPr>
            <p:cNvSpPr>
              <a:spLocks/>
            </p:cNvSpPr>
            <p:nvPr/>
          </p:nvSpPr>
          <p:spPr bwMode="gray">
            <a:xfrm>
              <a:off x="5946775" y="6257926"/>
              <a:ext cx="131763" cy="247650"/>
            </a:xfrm>
            <a:custGeom>
              <a:avLst/>
              <a:gdLst>
                <a:gd name="T0" fmla="*/ 0 w 47"/>
                <a:gd name="T1" fmla="*/ 0 h 88"/>
                <a:gd name="T2" fmla="*/ 0 w 47"/>
                <a:gd name="T3" fmla="*/ 71 h 88"/>
                <a:gd name="T4" fmla="*/ 5 w 47"/>
                <a:gd name="T5" fmla="*/ 88 h 88"/>
                <a:gd name="T6" fmla="*/ 47 w 47"/>
                <a:gd name="T7" fmla="*/ 30 h 88"/>
                <a:gd name="T8" fmla="*/ 0 w 4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7"/>
                    <a:pt x="2" y="83"/>
                    <a:pt x="5" y="88"/>
                  </a:cubicBezTo>
                  <a:cubicBezTo>
                    <a:pt x="47" y="30"/>
                    <a:pt x="47" y="30"/>
                    <a:pt x="47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3" name="Freeform 2996">
              <a:extLst>
                <a:ext uri="{FF2B5EF4-FFF2-40B4-BE49-F238E27FC236}">
                  <a16:creationId xmlns:a16="http://schemas.microsoft.com/office/drawing/2014/main" id="{951E781B-8C58-4AFE-B798-6B693B2F7D3C}"/>
                </a:ext>
              </a:extLst>
            </p:cNvPr>
            <p:cNvSpPr>
              <a:spLocks/>
            </p:cNvSpPr>
            <p:nvPr/>
          </p:nvSpPr>
          <p:spPr bwMode="gray">
            <a:xfrm>
              <a:off x="6345238" y="6254751"/>
              <a:ext cx="141288" cy="254000"/>
            </a:xfrm>
            <a:custGeom>
              <a:avLst/>
              <a:gdLst>
                <a:gd name="T0" fmla="*/ 50 w 50"/>
                <a:gd name="T1" fmla="*/ 0 h 90"/>
                <a:gd name="T2" fmla="*/ 0 w 50"/>
                <a:gd name="T3" fmla="*/ 32 h 90"/>
                <a:gd name="T4" fmla="*/ 44 w 50"/>
                <a:gd name="T5" fmla="*/ 90 h 90"/>
                <a:gd name="T6" fmla="*/ 50 w 50"/>
                <a:gd name="T7" fmla="*/ 72 h 90"/>
                <a:gd name="T8" fmla="*/ 50 w 5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0">
                  <a:moveTo>
                    <a:pt x="5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85"/>
                    <a:pt x="50" y="79"/>
                    <a:pt x="50" y="72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  <p:sp>
          <p:nvSpPr>
            <p:cNvPr id="144" name="Freeform 2997">
              <a:extLst>
                <a:ext uri="{FF2B5EF4-FFF2-40B4-BE49-F238E27FC236}">
                  <a16:creationId xmlns:a16="http://schemas.microsoft.com/office/drawing/2014/main" id="{0CF379F3-DB32-4010-8CF0-8D2ABD0F19B5}"/>
                </a:ext>
              </a:extLst>
            </p:cNvPr>
            <p:cNvSpPr>
              <a:spLocks/>
            </p:cNvSpPr>
            <p:nvPr/>
          </p:nvSpPr>
          <p:spPr bwMode="gray">
            <a:xfrm>
              <a:off x="5980113" y="6356351"/>
              <a:ext cx="469900" cy="185738"/>
            </a:xfrm>
            <a:custGeom>
              <a:avLst/>
              <a:gdLst>
                <a:gd name="T0" fmla="*/ 84 w 167"/>
                <a:gd name="T1" fmla="*/ 25 h 66"/>
                <a:gd name="T2" fmla="*/ 44 w 167"/>
                <a:gd name="T3" fmla="*/ 0 h 66"/>
                <a:gd name="T4" fmla="*/ 0 w 167"/>
                <a:gd name="T5" fmla="*/ 60 h 66"/>
                <a:gd name="T6" fmla="*/ 17 w 167"/>
                <a:gd name="T7" fmla="*/ 66 h 66"/>
                <a:gd name="T8" fmla="*/ 150 w 167"/>
                <a:gd name="T9" fmla="*/ 66 h 66"/>
                <a:gd name="T10" fmla="*/ 167 w 167"/>
                <a:gd name="T11" fmla="*/ 61 h 66"/>
                <a:gd name="T12" fmla="*/ 122 w 167"/>
                <a:gd name="T13" fmla="*/ 1 h 66"/>
                <a:gd name="T14" fmla="*/ 84 w 167"/>
                <a:gd name="T15" fmla="*/ 2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66">
                  <a:moveTo>
                    <a:pt x="84" y="25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64"/>
                    <a:pt x="11" y="66"/>
                    <a:pt x="17" y="66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57" y="66"/>
                    <a:pt x="162" y="64"/>
                    <a:pt x="167" y="61"/>
                  </a:cubicBezTo>
                  <a:cubicBezTo>
                    <a:pt x="122" y="1"/>
                    <a:pt x="122" y="1"/>
                    <a:pt x="122" y="1"/>
                  </a:cubicBezTo>
                  <a:lnTo>
                    <a:pt x="84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A3B0D90-EC12-442A-97BB-A79CBA7380A6}"/>
              </a:ext>
            </a:extLst>
          </p:cNvPr>
          <p:cNvCxnSpPr>
            <a:cxnSpLocks/>
            <a:stCxn id="76" idx="0"/>
            <a:endCxn id="28" idx="2"/>
          </p:cNvCxnSpPr>
          <p:nvPr/>
        </p:nvCxnSpPr>
        <p:spPr>
          <a:xfrm flipH="1" flipV="1">
            <a:off x="4512191" y="3099477"/>
            <a:ext cx="1063" cy="192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8601393-5697-4FA1-9099-E3EDC866935B}"/>
              </a:ext>
            </a:extLst>
          </p:cNvPr>
          <p:cNvCxnSpPr>
            <a:cxnSpLocks/>
          </p:cNvCxnSpPr>
          <p:nvPr/>
        </p:nvCxnSpPr>
        <p:spPr>
          <a:xfrm flipH="1">
            <a:off x="3399102" y="1974083"/>
            <a:ext cx="727890" cy="46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FA931E2-2386-4AF7-9080-34F550C6EC3D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857521" y="4471249"/>
            <a:ext cx="598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F447755-375F-4463-A80F-3CC75BA50665}"/>
              </a:ext>
            </a:extLst>
          </p:cNvPr>
          <p:cNvCxnSpPr>
            <a:cxnSpLocks/>
            <a:stCxn id="125" idx="1"/>
          </p:cNvCxnSpPr>
          <p:nvPr/>
        </p:nvCxnSpPr>
        <p:spPr>
          <a:xfrm flipH="1">
            <a:off x="4799535" y="5170031"/>
            <a:ext cx="6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5ACF131-64B6-4FFD-A5C9-D9FCE9C7ACEC}"/>
              </a:ext>
            </a:extLst>
          </p:cNvPr>
          <p:cNvSpPr txBox="1"/>
          <p:nvPr/>
        </p:nvSpPr>
        <p:spPr>
          <a:xfrm>
            <a:off x="3331466" y="5622629"/>
            <a:ext cx="1189192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ServiceNow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8B4CB05-4E40-4DAD-A837-051CCB822BDC}"/>
              </a:ext>
            </a:extLst>
          </p:cNvPr>
          <p:cNvSpPr/>
          <p:nvPr/>
        </p:nvSpPr>
        <p:spPr>
          <a:xfrm>
            <a:off x="6961662" y="4274157"/>
            <a:ext cx="1613923" cy="1054901"/>
          </a:xfrm>
          <a:prstGeom prst="rect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Request Deployment</a:t>
            </a:r>
          </a:p>
          <a:p>
            <a:pPr algn="ctr"/>
            <a:r>
              <a:rPr lang="en-US" sz="1000" b="1" dirty="0"/>
              <a:t>!!!FAILURE!!!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505B5DBD-B78E-4E7F-8729-A5EB6AA51CEA}"/>
              </a:ext>
            </a:extLst>
          </p:cNvPr>
          <p:cNvSpPr/>
          <p:nvPr/>
        </p:nvSpPr>
        <p:spPr>
          <a:xfrm>
            <a:off x="6480680" y="5084547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0" name="Flowchart: Connector 249">
            <a:extLst>
              <a:ext uri="{FF2B5EF4-FFF2-40B4-BE49-F238E27FC236}">
                <a16:creationId xmlns:a16="http://schemas.microsoft.com/office/drawing/2014/main" id="{B97AB060-BB8A-41E4-A93E-C18DFF5CFC50}"/>
              </a:ext>
            </a:extLst>
          </p:cNvPr>
          <p:cNvSpPr/>
          <p:nvPr/>
        </p:nvSpPr>
        <p:spPr>
          <a:xfrm>
            <a:off x="5097937" y="507253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1" name="Flowchart: Connector 250">
            <a:extLst>
              <a:ext uri="{FF2B5EF4-FFF2-40B4-BE49-F238E27FC236}">
                <a16:creationId xmlns:a16="http://schemas.microsoft.com/office/drawing/2014/main" id="{22C3E6BB-5BC4-48CC-AD5D-54DD4273735D}"/>
              </a:ext>
            </a:extLst>
          </p:cNvPr>
          <p:cNvSpPr/>
          <p:nvPr/>
        </p:nvSpPr>
        <p:spPr>
          <a:xfrm>
            <a:off x="5117819" y="438576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2" name="Flowchart: Connector 251">
            <a:extLst>
              <a:ext uri="{FF2B5EF4-FFF2-40B4-BE49-F238E27FC236}">
                <a16:creationId xmlns:a16="http://schemas.microsoft.com/office/drawing/2014/main" id="{14680E05-62C5-4A2E-B7C3-505EBF89469C}"/>
              </a:ext>
            </a:extLst>
          </p:cNvPr>
          <p:cNvSpPr/>
          <p:nvPr/>
        </p:nvSpPr>
        <p:spPr>
          <a:xfrm>
            <a:off x="4402901" y="4189681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3" name="Flowchart: Connector 252">
            <a:extLst>
              <a:ext uri="{FF2B5EF4-FFF2-40B4-BE49-F238E27FC236}">
                <a16:creationId xmlns:a16="http://schemas.microsoft.com/office/drawing/2014/main" id="{61FCF305-2C4B-4A89-83EF-72D354BAEF86}"/>
              </a:ext>
            </a:extLst>
          </p:cNvPr>
          <p:cNvSpPr/>
          <p:nvPr/>
        </p:nvSpPr>
        <p:spPr>
          <a:xfrm>
            <a:off x="3679469" y="3605442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4" name="Content Placeholder 3">
            <a:extLst>
              <a:ext uri="{FF2B5EF4-FFF2-40B4-BE49-F238E27FC236}">
                <a16:creationId xmlns:a16="http://schemas.microsoft.com/office/drawing/2014/main" id="{C592ED0A-4566-4FE3-95AE-560B8037C29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699103" y="1970911"/>
            <a:ext cx="4283097" cy="1262643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Failure occurs in ACI deployment process, </a:t>
            </a:r>
            <a:r>
              <a:rPr lang="en-US" sz="1050" dirty="0" err="1"/>
              <a:t>Worknotes</a:t>
            </a:r>
            <a:r>
              <a:rPr lang="en-US" sz="1050" dirty="0"/>
              <a:t> field of the request is updated with root cause of failure (error messages)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Status of request is set to “Complete Failed”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Incident is automatically created by ServiceNow with request owner/support group, request details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Requestor is notified of the failed request and that an incident has been created for the failed request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/>
              <a:t>Operations/DevOps liaises with Requester on incident process</a:t>
            </a:r>
          </a:p>
        </p:txBody>
      </p:sp>
      <p:sp>
        <p:nvSpPr>
          <p:cNvPr id="255" name="Flowchart: Connector 254">
            <a:extLst>
              <a:ext uri="{FF2B5EF4-FFF2-40B4-BE49-F238E27FC236}">
                <a16:creationId xmlns:a16="http://schemas.microsoft.com/office/drawing/2014/main" id="{949DEF77-2915-4198-839B-D69B60241FB5}"/>
              </a:ext>
            </a:extLst>
          </p:cNvPr>
          <p:cNvSpPr/>
          <p:nvPr/>
        </p:nvSpPr>
        <p:spPr>
          <a:xfrm>
            <a:off x="3666139" y="190305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D9D1CFB-1B32-438D-A077-0D702AE98836}"/>
              </a:ext>
            </a:extLst>
          </p:cNvPr>
          <p:cNvSpPr txBox="1"/>
          <p:nvPr/>
        </p:nvSpPr>
        <p:spPr>
          <a:xfrm>
            <a:off x="7128247" y="5414387"/>
            <a:ext cx="1280752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ACI Runbook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DF5FCAC-2E40-42F5-B362-7A0011F274A1}"/>
              </a:ext>
            </a:extLst>
          </p:cNvPr>
          <p:cNvSpPr txBox="1"/>
          <p:nvPr/>
        </p:nvSpPr>
        <p:spPr>
          <a:xfrm>
            <a:off x="6580207" y="3740994"/>
            <a:ext cx="1280752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402457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40E-9514-4A19-B2F5-20F7D81F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Unhappy flow – recover from failed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3707-75AE-4020-B5CC-D0AE22163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1: “Fail forward”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600E8-3A7E-4E69-B5CC-6E889A12D20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forward follows the defined branching and development strategy, which includes existing ASML (emergency) change and approval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forward is accomplished by:</a:t>
            </a:r>
          </a:p>
          <a:p>
            <a:pPr marL="576900" lvl="2" indent="-342900">
              <a:buFont typeface="+mj-lt"/>
              <a:buAutoNum type="arabicPeriod"/>
            </a:pPr>
            <a:r>
              <a:rPr lang="en-US" dirty="0"/>
              <a:t>Creating a “hotfix” branch of “master” </a:t>
            </a:r>
            <a:r>
              <a:rPr lang="en-US" dirty="0" err="1"/>
              <a:t>branche</a:t>
            </a:r>
            <a:r>
              <a:rPr lang="en-US" dirty="0"/>
              <a:t> (Incident Urgency: high) or, </a:t>
            </a:r>
          </a:p>
          <a:p>
            <a:pPr marL="576900" lvl="2" indent="-342900">
              <a:buFont typeface="+mj-lt"/>
              <a:buAutoNum type="arabicPeriod"/>
            </a:pPr>
            <a:r>
              <a:rPr lang="en-US" dirty="0"/>
              <a:t>Creating a “feature” </a:t>
            </a:r>
            <a:r>
              <a:rPr lang="en-US" dirty="0" err="1"/>
              <a:t>bracnche</a:t>
            </a:r>
            <a:r>
              <a:rPr lang="en-US" dirty="0"/>
              <a:t> of “Development” </a:t>
            </a:r>
            <a:r>
              <a:rPr lang="en-US" dirty="0" err="1"/>
              <a:t>branche</a:t>
            </a:r>
            <a:r>
              <a:rPr lang="en-US" dirty="0"/>
              <a:t> and is treated as bugfix development (Urgency: medium)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use of the “Hotfix” pattern requires Case-by-Case approval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A326-E33F-46AC-B701-B21AD58A63F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E09DF-6551-41DA-920D-761AEA40B00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F364C-1E6D-4930-BC09-4D3AE30034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28</a:t>
            </a:fld>
            <a:endParaRPr lang="en-US" dirty="0"/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E40E2791-433A-4AEC-AD72-FC6B5E8CAB79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3378293" y="4414906"/>
            <a:ext cx="5542301" cy="11574"/>
          </a:xfrm>
          <a:prstGeom prst="line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DFFFDCAA-6765-4DC0-AB31-303258EB89E7}"/>
              </a:ext>
            </a:extLst>
          </p:cNvPr>
          <p:cNvSpPr>
            <a:spLocks/>
          </p:cNvSpPr>
          <p:nvPr/>
        </p:nvSpPr>
        <p:spPr bwMode="gray">
          <a:xfrm>
            <a:off x="4208769" y="3813342"/>
            <a:ext cx="1355332" cy="59934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0C3068-C114-4FAB-994D-7CC2A88FFA7C}"/>
              </a:ext>
            </a:extLst>
          </p:cNvPr>
          <p:cNvCxnSpPr>
            <a:cxnSpLocks/>
          </p:cNvCxnSpPr>
          <p:nvPr/>
        </p:nvCxnSpPr>
        <p:spPr>
          <a:xfrm flipH="1">
            <a:off x="7107967" y="3352800"/>
            <a:ext cx="5572" cy="2487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22">
            <a:extLst>
              <a:ext uri="{FF2B5EF4-FFF2-40B4-BE49-F238E27FC236}">
                <a16:creationId xmlns:a16="http://schemas.microsoft.com/office/drawing/2014/main" id="{7BFB8ED1-51E6-4BC2-A608-A1B90390382F}"/>
              </a:ext>
            </a:extLst>
          </p:cNvPr>
          <p:cNvSpPr>
            <a:spLocks/>
          </p:cNvSpPr>
          <p:nvPr/>
        </p:nvSpPr>
        <p:spPr bwMode="gray">
          <a:xfrm>
            <a:off x="6791021" y="4383471"/>
            <a:ext cx="596195" cy="114476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0EE90C-7010-4762-B4D4-74DCDDEE3A7C}"/>
              </a:ext>
            </a:extLst>
          </p:cNvPr>
          <p:cNvCxnSpPr>
            <a:cxnSpLocks/>
          </p:cNvCxnSpPr>
          <p:nvPr/>
        </p:nvCxnSpPr>
        <p:spPr>
          <a:xfrm flipH="1">
            <a:off x="5331804" y="3352800"/>
            <a:ext cx="3695" cy="248731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22">
            <a:extLst>
              <a:ext uri="{FF2B5EF4-FFF2-40B4-BE49-F238E27FC236}">
                <a16:creationId xmlns:a16="http://schemas.microsoft.com/office/drawing/2014/main" id="{1EF81938-E646-4C15-9244-971E9A553785}"/>
              </a:ext>
            </a:extLst>
          </p:cNvPr>
          <p:cNvSpPr>
            <a:spLocks/>
          </p:cNvSpPr>
          <p:nvPr/>
        </p:nvSpPr>
        <p:spPr bwMode="gray">
          <a:xfrm>
            <a:off x="4971822" y="4394846"/>
            <a:ext cx="596195" cy="112167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50FC159-862A-407C-9AA9-9750A3DB4CBB}"/>
              </a:ext>
            </a:extLst>
          </p:cNvPr>
          <p:cNvSpPr>
            <a:spLocks/>
          </p:cNvSpPr>
          <p:nvPr/>
        </p:nvSpPr>
        <p:spPr bwMode="gray">
          <a:xfrm flipH="1">
            <a:off x="7507522" y="4399471"/>
            <a:ext cx="948320" cy="1120731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4">
                <a:lumMod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24396A29-562B-4394-96B5-844DFA8AF143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3378293" y="5521730"/>
            <a:ext cx="5542301" cy="1351"/>
          </a:xfrm>
          <a:prstGeom prst="line">
            <a:avLst/>
          </a:prstGeom>
          <a:noFill/>
          <a:ln w="38100" cap="flat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BC796F43-7C10-4044-9D28-7BAEDB3CAE82}"/>
              </a:ext>
            </a:extLst>
          </p:cNvPr>
          <p:cNvSpPr>
            <a:spLocks/>
          </p:cNvSpPr>
          <p:nvPr/>
        </p:nvSpPr>
        <p:spPr bwMode="gray">
          <a:xfrm>
            <a:off x="6437356" y="5499311"/>
            <a:ext cx="923243" cy="56006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815116B3-3C40-410F-99BC-BA6C97ACCD18}"/>
              </a:ext>
            </a:extLst>
          </p:cNvPr>
          <p:cNvSpPr>
            <a:spLocks/>
          </p:cNvSpPr>
          <p:nvPr/>
        </p:nvSpPr>
        <p:spPr bwMode="gray">
          <a:xfrm>
            <a:off x="7922442" y="5446013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99202A80-3E7B-446F-AAF5-B69FDA49B2BA}"/>
              </a:ext>
            </a:extLst>
          </p:cNvPr>
          <p:cNvSpPr>
            <a:spLocks/>
          </p:cNvSpPr>
          <p:nvPr/>
        </p:nvSpPr>
        <p:spPr bwMode="gray">
          <a:xfrm>
            <a:off x="3939342" y="3671539"/>
            <a:ext cx="297519" cy="268287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0"/>
              </a:cxn>
              <a:cxn ang="0">
                <a:pos x="54" y="0"/>
              </a:cxn>
              <a:cxn ang="0">
                <a:pos x="54" y="0"/>
              </a:cxn>
              <a:cxn ang="0">
                <a:pos x="108" y="54"/>
              </a:cxn>
              <a:cxn ang="0">
                <a:pos x="108" y="54"/>
              </a:cxn>
              <a:cxn ang="0">
                <a:pos x="108" y="54"/>
              </a:cxn>
              <a:cxn ang="0">
                <a:pos x="54" y="108"/>
              </a:cxn>
              <a:cxn ang="0">
                <a:pos x="54" y="108"/>
              </a:cxn>
              <a:cxn ang="0">
                <a:pos x="54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8" h="108">
                <a:moveTo>
                  <a:pt x="0" y="54"/>
                </a:move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84"/>
                  <a:pt x="84" y="108"/>
                  <a:pt x="54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9" name="Textfeld 121">
            <a:extLst>
              <a:ext uri="{FF2B5EF4-FFF2-40B4-BE49-F238E27FC236}">
                <a16:creationId xmlns:a16="http://schemas.microsoft.com/office/drawing/2014/main" id="{E7371D3F-DF98-46A8-A708-6688832A6294}"/>
              </a:ext>
            </a:extLst>
          </p:cNvPr>
          <p:cNvSpPr txBox="1"/>
          <p:nvPr/>
        </p:nvSpPr>
        <p:spPr bwMode="gray">
          <a:xfrm>
            <a:off x="3352891" y="5314864"/>
            <a:ext cx="923243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20" name="Textfeld 121">
            <a:extLst>
              <a:ext uri="{FF2B5EF4-FFF2-40B4-BE49-F238E27FC236}">
                <a16:creationId xmlns:a16="http://schemas.microsoft.com/office/drawing/2014/main" id="{586EE55B-C912-422D-A994-54CC3E84D51B}"/>
              </a:ext>
            </a:extLst>
          </p:cNvPr>
          <p:cNvSpPr txBox="1"/>
          <p:nvPr/>
        </p:nvSpPr>
        <p:spPr bwMode="gray">
          <a:xfrm>
            <a:off x="3671537" y="5630514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Features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(Non-persistent)</a:t>
            </a:r>
          </a:p>
        </p:txBody>
      </p:sp>
      <p:sp>
        <p:nvSpPr>
          <p:cNvPr id="21" name="Textfeld 121">
            <a:extLst>
              <a:ext uri="{FF2B5EF4-FFF2-40B4-BE49-F238E27FC236}">
                <a16:creationId xmlns:a16="http://schemas.microsoft.com/office/drawing/2014/main" id="{F2087491-A418-48AB-AB9E-54342A19872A}"/>
              </a:ext>
            </a:extLst>
          </p:cNvPr>
          <p:cNvSpPr txBox="1"/>
          <p:nvPr/>
        </p:nvSpPr>
        <p:spPr bwMode="gray">
          <a:xfrm>
            <a:off x="3355178" y="4237408"/>
            <a:ext cx="565059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66F96797-197A-46F1-B80E-D73D4D39E0D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3378293" y="3552437"/>
            <a:ext cx="5685682" cy="20229"/>
          </a:xfrm>
          <a:prstGeom prst="lin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feld 121">
            <a:extLst>
              <a:ext uri="{FF2B5EF4-FFF2-40B4-BE49-F238E27FC236}">
                <a16:creationId xmlns:a16="http://schemas.microsoft.com/office/drawing/2014/main" id="{9A643282-C98D-4FD4-8266-14A86C08F824}"/>
              </a:ext>
            </a:extLst>
          </p:cNvPr>
          <p:cNvSpPr txBox="1"/>
          <p:nvPr/>
        </p:nvSpPr>
        <p:spPr bwMode="gray">
          <a:xfrm>
            <a:off x="3350442" y="3389968"/>
            <a:ext cx="625231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/>
              <a:t>Release</a:t>
            </a: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A76172B-3B26-440D-A568-E5C8EF5B9AEC}"/>
              </a:ext>
            </a:extLst>
          </p:cNvPr>
          <p:cNvSpPr>
            <a:spLocks/>
          </p:cNvSpPr>
          <p:nvPr/>
        </p:nvSpPr>
        <p:spPr bwMode="gray">
          <a:xfrm flipH="1">
            <a:off x="6930016" y="5491811"/>
            <a:ext cx="804590" cy="563269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7CE27040-D90B-49E9-9129-12D11E29EC2A}"/>
              </a:ext>
            </a:extLst>
          </p:cNvPr>
          <p:cNvSpPr>
            <a:spLocks/>
          </p:cNvSpPr>
          <p:nvPr/>
        </p:nvSpPr>
        <p:spPr bwMode="gray">
          <a:xfrm>
            <a:off x="6961283" y="5984849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grpSp>
        <p:nvGrpSpPr>
          <p:cNvPr id="26" name="Gruppieren 4">
            <a:extLst>
              <a:ext uri="{FF2B5EF4-FFF2-40B4-BE49-F238E27FC236}">
                <a16:creationId xmlns:a16="http://schemas.microsoft.com/office/drawing/2014/main" id="{DEBB78A4-4B9F-462D-B541-696280E93979}"/>
              </a:ext>
            </a:extLst>
          </p:cNvPr>
          <p:cNvGrpSpPr/>
          <p:nvPr/>
        </p:nvGrpSpPr>
        <p:grpSpPr>
          <a:xfrm>
            <a:off x="6261125" y="5380530"/>
            <a:ext cx="297519" cy="268287"/>
            <a:chOff x="11530982" y="2762250"/>
            <a:chExt cx="413368" cy="268287"/>
          </a:xfrm>
        </p:grpSpPr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37DE283A-0CEF-4826-8358-DC3D74C0B8E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28" name="Gruppieren 113">
              <a:extLst>
                <a:ext uri="{FF2B5EF4-FFF2-40B4-BE49-F238E27FC236}">
                  <a16:creationId xmlns:a16="http://schemas.microsoft.com/office/drawing/2014/main" id="{1E463E1A-19DB-4974-B161-63B8727AE1F6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695F224B-9F31-40DB-B789-AB188D277CB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30" name="Oval 7">
                <a:extLst>
                  <a:ext uri="{FF2B5EF4-FFF2-40B4-BE49-F238E27FC236}">
                    <a16:creationId xmlns:a16="http://schemas.microsoft.com/office/drawing/2014/main" id="{319BFA0B-4FD2-4B0B-AA7C-2D741FBA73B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A587A-DF2B-455E-B03A-F01462AE3CEC}"/>
              </a:ext>
            </a:extLst>
          </p:cNvPr>
          <p:cNvSpPr txBox="1"/>
          <p:nvPr/>
        </p:nvSpPr>
        <p:spPr>
          <a:xfrm>
            <a:off x="3551061" y="3947049"/>
            <a:ext cx="1018581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Standard change + OPS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Rundeck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forms</a:t>
            </a: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80701F9-3B5D-462B-B727-DAD52C2F6732}"/>
              </a:ext>
            </a:extLst>
          </p:cNvPr>
          <p:cNvSpPr>
            <a:spLocks/>
          </p:cNvSpPr>
          <p:nvPr/>
        </p:nvSpPr>
        <p:spPr bwMode="gray">
          <a:xfrm>
            <a:off x="5163620" y="5435297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67D530-7420-4C5E-BF7E-FC50F691177D}"/>
              </a:ext>
            </a:extLst>
          </p:cNvPr>
          <p:cNvSpPr txBox="1"/>
          <p:nvPr/>
        </p:nvSpPr>
        <p:spPr>
          <a:xfrm>
            <a:off x="5369542" y="4554251"/>
            <a:ext cx="352720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incident</a:t>
            </a: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77A188A1-C1C5-4BC6-B34D-C78EC45D13C6}"/>
              </a:ext>
            </a:extLst>
          </p:cNvPr>
          <p:cNvSpPr>
            <a:spLocks/>
          </p:cNvSpPr>
          <p:nvPr/>
        </p:nvSpPr>
        <p:spPr bwMode="gray">
          <a:xfrm flipH="1">
            <a:off x="4782559" y="3565879"/>
            <a:ext cx="545537" cy="85201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89C87B33-B5E5-4743-81C3-7D1699657B07}"/>
              </a:ext>
            </a:extLst>
          </p:cNvPr>
          <p:cNvSpPr>
            <a:spLocks/>
          </p:cNvSpPr>
          <p:nvPr/>
        </p:nvSpPr>
        <p:spPr bwMode="gray">
          <a:xfrm>
            <a:off x="5274214" y="349398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5DEF0070-0E2C-49DF-B60D-768BA298F995}"/>
              </a:ext>
            </a:extLst>
          </p:cNvPr>
          <p:cNvSpPr>
            <a:spLocks/>
          </p:cNvSpPr>
          <p:nvPr/>
        </p:nvSpPr>
        <p:spPr bwMode="gray">
          <a:xfrm>
            <a:off x="4878300" y="4327540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13C4D2-624D-4FDF-94DE-97C058DCF0C1}"/>
              </a:ext>
            </a:extLst>
          </p:cNvPr>
          <p:cNvSpPr txBox="1"/>
          <p:nvPr/>
        </p:nvSpPr>
        <p:spPr>
          <a:xfrm>
            <a:off x="6097500" y="5651885"/>
            <a:ext cx="638759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Non-standard change</a:t>
            </a:r>
          </a:p>
        </p:txBody>
      </p:sp>
      <p:sp>
        <p:nvSpPr>
          <p:cNvPr id="38" name="Textfeld 121">
            <a:extLst>
              <a:ext uri="{FF2B5EF4-FFF2-40B4-BE49-F238E27FC236}">
                <a16:creationId xmlns:a16="http://schemas.microsoft.com/office/drawing/2014/main" id="{7EBB3E71-D3AA-49BF-81DD-A012C1845DCD}"/>
              </a:ext>
            </a:extLst>
          </p:cNvPr>
          <p:cNvSpPr txBox="1"/>
          <p:nvPr/>
        </p:nvSpPr>
        <p:spPr bwMode="gray">
          <a:xfrm>
            <a:off x="3653416" y="4614736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50E16"/>
                </a:solidFill>
              </a:rPr>
              <a:t>Hotfix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C50E16"/>
                </a:solidFill>
              </a:rPr>
              <a:t>(Non-persistent)</a:t>
            </a:r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E917BF9A-CC66-4A02-96E0-B6C821ECC91C}"/>
              </a:ext>
            </a:extLst>
          </p:cNvPr>
          <p:cNvSpPr>
            <a:spLocks/>
          </p:cNvSpPr>
          <p:nvPr/>
        </p:nvSpPr>
        <p:spPr bwMode="gray">
          <a:xfrm>
            <a:off x="5517663" y="4406223"/>
            <a:ext cx="842792" cy="50104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B2FCA427-0C7D-467A-A244-33EAF0086722}"/>
              </a:ext>
            </a:extLst>
          </p:cNvPr>
          <p:cNvSpPr>
            <a:spLocks/>
          </p:cNvSpPr>
          <p:nvPr/>
        </p:nvSpPr>
        <p:spPr bwMode="gray">
          <a:xfrm flipH="1">
            <a:off x="5939416" y="4398723"/>
            <a:ext cx="804590" cy="51292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1" name="Gruppieren 4">
            <a:extLst>
              <a:ext uri="{FF2B5EF4-FFF2-40B4-BE49-F238E27FC236}">
                <a16:creationId xmlns:a16="http://schemas.microsoft.com/office/drawing/2014/main" id="{40C4FCB9-0DC8-4BE2-8028-3B7B1A6BF299}"/>
              </a:ext>
            </a:extLst>
          </p:cNvPr>
          <p:cNvGrpSpPr/>
          <p:nvPr/>
        </p:nvGrpSpPr>
        <p:grpSpPr>
          <a:xfrm>
            <a:off x="5463520" y="4286045"/>
            <a:ext cx="297519" cy="268287"/>
            <a:chOff x="11530982" y="2762250"/>
            <a:chExt cx="413368" cy="268287"/>
          </a:xfrm>
        </p:grpSpPr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1197B054-B383-4A3D-B762-6B88D4D3D7D6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43" name="Gruppieren 113">
              <a:extLst>
                <a:ext uri="{FF2B5EF4-FFF2-40B4-BE49-F238E27FC236}">
                  <a16:creationId xmlns:a16="http://schemas.microsoft.com/office/drawing/2014/main" id="{746DC562-34EE-4FCC-A340-B29FC2BE3808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91956A9A-D100-4818-92FB-BFE7F531D50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45" name="Oval 7">
                <a:extLst>
                  <a:ext uri="{FF2B5EF4-FFF2-40B4-BE49-F238E27FC236}">
                    <a16:creationId xmlns:a16="http://schemas.microsoft.com/office/drawing/2014/main" id="{BF55C684-6A64-4621-A9F8-2ABEC53C54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46" name="Freeform 8">
            <a:extLst>
              <a:ext uri="{FF2B5EF4-FFF2-40B4-BE49-F238E27FC236}">
                <a16:creationId xmlns:a16="http://schemas.microsoft.com/office/drawing/2014/main" id="{565D79FF-1212-4D67-9E40-F250923502DF}"/>
              </a:ext>
            </a:extLst>
          </p:cNvPr>
          <p:cNvSpPr>
            <a:spLocks/>
          </p:cNvSpPr>
          <p:nvPr/>
        </p:nvSpPr>
        <p:spPr bwMode="gray">
          <a:xfrm>
            <a:off x="7620140" y="5431341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67F0A769-D5F7-4337-99E6-543DE9D3EC49}"/>
              </a:ext>
            </a:extLst>
          </p:cNvPr>
          <p:cNvSpPr>
            <a:spLocks/>
          </p:cNvSpPr>
          <p:nvPr/>
        </p:nvSpPr>
        <p:spPr bwMode="gray">
          <a:xfrm flipH="1">
            <a:off x="6701416" y="3559766"/>
            <a:ext cx="386684" cy="85201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rgbClr val="C50E16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BAF51297-DC70-411C-8ABE-799AFB945061}"/>
              </a:ext>
            </a:extLst>
          </p:cNvPr>
          <p:cNvSpPr>
            <a:spLocks/>
          </p:cNvSpPr>
          <p:nvPr/>
        </p:nvSpPr>
        <p:spPr bwMode="gray">
          <a:xfrm>
            <a:off x="7030895" y="348616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334F3F13-5EA9-46DE-BE7A-593B1820ED5D}"/>
              </a:ext>
            </a:extLst>
          </p:cNvPr>
          <p:cNvSpPr>
            <a:spLocks/>
          </p:cNvSpPr>
          <p:nvPr/>
        </p:nvSpPr>
        <p:spPr bwMode="gray">
          <a:xfrm>
            <a:off x="6701416" y="4321427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3D59393C-E6E6-436F-84E9-5080F6BEE71B}"/>
              </a:ext>
            </a:extLst>
          </p:cNvPr>
          <p:cNvSpPr>
            <a:spLocks/>
          </p:cNvSpPr>
          <p:nvPr/>
        </p:nvSpPr>
        <p:spPr bwMode="gray">
          <a:xfrm flipH="1">
            <a:off x="8206707" y="3565879"/>
            <a:ext cx="516076" cy="85201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7ECDADCA-608B-43EC-A980-C2ECD3AAC606}"/>
              </a:ext>
            </a:extLst>
          </p:cNvPr>
          <p:cNvSpPr>
            <a:spLocks/>
          </p:cNvSpPr>
          <p:nvPr/>
        </p:nvSpPr>
        <p:spPr bwMode="gray">
          <a:xfrm>
            <a:off x="8591970" y="3493984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E63D7308-EA7F-42F3-84E1-3B6184A3056E}"/>
              </a:ext>
            </a:extLst>
          </p:cNvPr>
          <p:cNvSpPr>
            <a:spLocks/>
          </p:cNvSpPr>
          <p:nvPr/>
        </p:nvSpPr>
        <p:spPr bwMode="gray">
          <a:xfrm>
            <a:off x="6960422" y="5408920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43AF4FEC-F71C-43D2-8B51-263D461C1B09}"/>
              </a:ext>
            </a:extLst>
          </p:cNvPr>
          <p:cNvSpPr>
            <a:spLocks/>
          </p:cNvSpPr>
          <p:nvPr/>
        </p:nvSpPr>
        <p:spPr bwMode="gray">
          <a:xfrm>
            <a:off x="8315941" y="4339093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E76FD36B-9139-484D-A1A3-6B3FC473977D}"/>
              </a:ext>
            </a:extLst>
          </p:cNvPr>
          <p:cNvSpPr>
            <a:spLocks/>
          </p:cNvSpPr>
          <p:nvPr/>
        </p:nvSpPr>
        <p:spPr bwMode="gray">
          <a:xfrm>
            <a:off x="6021579" y="4855837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3905C7EA-5919-4F5F-AC10-AB5FDCAF6023}"/>
              </a:ext>
            </a:extLst>
          </p:cNvPr>
          <p:cNvSpPr>
            <a:spLocks/>
          </p:cNvSpPr>
          <p:nvPr/>
        </p:nvSpPr>
        <p:spPr bwMode="gray">
          <a:xfrm>
            <a:off x="5654932" y="5449985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AC6F3CB3-B5C4-4924-804C-391A97147971}"/>
              </a:ext>
            </a:extLst>
          </p:cNvPr>
          <p:cNvSpPr>
            <a:spLocks/>
          </p:cNvSpPr>
          <p:nvPr/>
        </p:nvSpPr>
        <p:spPr bwMode="gray">
          <a:xfrm>
            <a:off x="7173929" y="5986907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1FA7B7-B4F2-48CB-8203-FE4A65262629}"/>
              </a:ext>
            </a:extLst>
          </p:cNvPr>
          <p:cNvSpPr/>
          <p:nvPr/>
        </p:nvSpPr>
        <p:spPr>
          <a:xfrm>
            <a:off x="8920595" y="5369513"/>
            <a:ext cx="754448" cy="254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RDC APIC</a:t>
            </a:r>
            <a:br>
              <a:rPr lang="en-US" sz="800" dirty="0"/>
            </a:br>
            <a:r>
              <a:rPr lang="en-US" sz="800" dirty="0"/>
              <a:t>(non-</a:t>
            </a:r>
            <a:r>
              <a:rPr lang="en-US" sz="800" dirty="0" err="1"/>
              <a:t>prd</a:t>
            </a:r>
            <a:r>
              <a:rPr lang="en-US" sz="800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6D70CA-2AE2-47AA-A295-19A4B9C923AD}"/>
              </a:ext>
            </a:extLst>
          </p:cNvPr>
          <p:cNvSpPr/>
          <p:nvPr/>
        </p:nvSpPr>
        <p:spPr>
          <a:xfrm>
            <a:off x="8924355" y="4293065"/>
            <a:ext cx="750687" cy="2546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RDC APIC</a:t>
            </a:r>
            <a:br>
              <a:rPr lang="en-US" sz="800" dirty="0"/>
            </a:br>
            <a:r>
              <a:rPr lang="en-US" sz="800" dirty="0"/>
              <a:t>(production)</a:t>
            </a:r>
          </a:p>
        </p:txBody>
      </p:sp>
      <p:grpSp>
        <p:nvGrpSpPr>
          <p:cNvPr id="59" name="Gruppieren 16">
            <a:extLst>
              <a:ext uri="{FF2B5EF4-FFF2-40B4-BE49-F238E27FC236}">
                <a16:creationId xmlns:a16="http://schemas.microsoft.com/office/drawing/2014/main" id="{2381F29D-E5C1-4637-9798-16C276138846}"/>
              </a:ext>
            </a:extLst>
          </p:cNvPr>
          <p:cNvGrpSpPr/>
          <p:nvPr/>
        </p:nvGrpSpPr>
        <p:grpSpPr bwMode="gray">
          <a:xfrm>
            <a:off x="7316814" y="5543667"/>
            <a:ext cx="191330" cy="247259"/>
            <a:chOff x="9233637" y="3392838"/>
            <a:chExt cx="486305" cy="568843"/>
          </a:xfrm>
          <a:solidFill>
            <a:schemeClr val="accent1"/>
          </a:solidFill>
        </p:grpSpPr>
        <p:sp>
          <p:nvSpPr>
            <p:cNvPr id="60" name="Freeform 1462">
              <a:extLst>
                <a:ext uri="{FF2B5EF4-FFF2-40B4-BE49-F238E27FC236}">
                  <a16:creationId xmlns:a16="http://schemas.microsoft.com/office/drawing/2014/main" id="{EF11204C-001F-4228-B4C8-525AA5BBB5D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33637" y="3392838"/>
              <a:ext cx="486305" cy="568843"/>
            </a:xfrm>
            <a:custGeom>
              <a:avLst/>
              <a:gdLst>
                <a:gd name="T0" fmla="*/ 306 w 306"/>
                <a:gd name="T1" fmla="*/ 357 h 357"/>
                <a:gd name="T2" fmla="*/ 0 w 306"/>
                <a:gd name="T3" fmla="*/ 357 h 357"/>
                <a:gd name="T4" fmla="*/ 0 w 306"/>
                <a:gd name="T5" fmla="*/ 28 h 357"/>
                <a:gd name="T6" fmla="*/ 5 w 306"/>
                <a:gd name="T7" fmla="*/ 28 h 357"/>
                <a:gd name="T8" fmla="*/ 49 w 306"/>
                <a:gd name="T9" fmla="*/ 28 h 357"/>
                <a:gd name="T10" fmla="*/ 74 w 306"/>
                <a:gd name="T11" fmla="*/ 18 h 357"/>
                <a:gd name="T12" fmla="*/ 88 w 306"/>
                <a:gd name="T13" fmla="*/ 3 h 357"/>
                <a:gd name="T14" fmla="*/ 94 w 306"/>
                <a:gd name="T15" fmla="*/ 1 h 357"/>
                <a:gd name="T16" fmla="*/ 211 w 306"/>
                <a:gd name="T17" fmla="*/ 1 h 357"/>
                <a:gd name="T18" fmla="*/ 217 w 306"/>
                <a:gd name="T19" fmla="*/ 3 h 357"/>
                <a:gd name="T20" fmla="*/ 232 w 306"/>
                <a:gd name="T21" fmla="*/ 18 h 357"/>
                <a:gd name="T22" fmla="*/ 257 w 306"/>
                <a:gd name="T23" fmla="*/ 28 h 357"/>
                <a:gd name="T24" fmla="*/ 301 w 306"/>
                <a:gd name="T25" fmla="*/ 28 h 357"/>
                <a:gd name="T26" fmla="*/ 306 w 306"/>
                <a:gd name="T27" fmla="*/ 28 h 357"/>
                <a:gd name="T28" fmla="*/ 306 w 306"/>
                <a:gd name="T29" fmla="*/ 357 h 357"/>
                <a:gd name="T30" fmla="*/ 270 w 306"/>
                <a:gd name="T31" fmla="*/ 322 h 357"/>
                <a:gd name="T32" fmla="*/ 270 w 306"/>
                <a:gd name="T33" fmla="*/ 62 h 357"/>
                <a:gd name="T34" fmla="*/ 221 w 306"/>
                <a:gd name="T35" fmla="*/ 63 h 357"/>
                <a:gd name="T36" fmla="*/ 217 w 306"/>
                <a:gd name="T37" fmla="*/ 65 h 357"/>
                <a:gd name="T38" fmla="*/ 200 w 306"/>
                <a:gd name="T39" fmla="*/ 81 h 357"/>
                <a:gd name="T40" fmla="*/ 194 w 306"/>
                <a:gd name="T41" fmla="*/ 84 h 357"/>
                <a:gd name="T42" fmla="*/ 113 w 306"/>
                <a:gd name="T43" fmla="*/ 84 h 357"/>
                <a:gd name="T44" fmla="*/ 107 w 306"/>
                <a:gd name="T45" fmla="*/ 82 h 357"/>
                <a:gd name="T46" fmla="*/ 91 w 306"/>
                <a:gd name="T47" fmla="*/ 65 h 357"/>
                <a:gd name="T48" fmla="*/ 84 w 306"/>
                <a:gd name="T49" fmla="*/ 63 h 357"/>
                <a:gd name="T50" fmla="*/ 39 w 306"/>
                <a:gd name="T51" fmla="*/ 62 h 357"/>
                <a:gd name="T52" fmla="*/ 34 w 306"/>
                <a:gd name="T53" fmla="*/ 63 h 357"/>
                <a:gd name="T54" fmla="*/ 34 w 306"/>
                <a:gd name="T55" fmla="*/ 322 h 357"/>
                <a:gd name="T56" fmla="*/ 270 w 306"/>
                <a:gd name="T57" fmla="*/ 32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57">
                  <a:moveTo>
                    <a:pt x="306" y="357"/>
                  </a:moveTo>
                  <a:cubicBezTo>
                    <a:pt x="204" y="357"/>
                    <a:pt x="102" y="357"/>
                    <a:pt x="0" y="357"/>
                  </a:cubicBezTo>
                  <a:cubicBezTo>
                    <a:pt x="0" y="248"/>
                    <a:pt x="0" y="138"/>
                    <a:pt x="0" y="28"/>
                  </a:cubicBezTo>
                  <a:cubicBezTo>
                    <a:pt x="2" y="28"/>
                    <a:pt x="4" y="28"/>
                    <a:pt x="5" y="28"/>
                  </a:cubicBezTo>
                  <a:cubicBezTo>
                    <a:pt x="20" y="28"/>
                    <a:pt x="34" y="28"/>
                    <a:pt x="49" y="28"/>
                  </a:cubicBezTo>
                  <a:cubicBezTo>
                    <a:pt x="59" y="28"/>
                    <a:pt x="67" y="25"/>
                    <a:pt x="74" y="18"/>
                  </a:cubicBezTo>
                  <a:cubicBezTo>
                    <a:pt x="78" y="13"/>
                    <a:pt x="83" y="8"/>
                    <a:pt x="88" y="3"/>
                  </a:cubicBezTo>
                  <a:cubicBezTo>
                    <a:pt x="90" y="2"/>
                    <a:pt x="92" y="1"/>
                    <a:pt x="94" y="1"/>
                  </a:cubicBezTo>
                  <a:cubicBezTo>
                    <a:pt x="133" y="0"/>
                    <a:pt x="172" y="0"/>
                    <a:pt x="211" y="1"/>
                  </a:cubicBezTo>
                  <a:cubicBezTo>
                    <a:pt x="213" y="1"/>
                    <a:pt x="216" y="2"/>
                    <a:pt x="217" y="3"/>
                  </a:cubicBezTo>
                  <a:cubicBezTo>
                    <a:pt x="222" y="8"/>
                    <a:pt x="227" y="13"/>
                    <a:pt x="232" y="18"/>
                  </a:cubicBezTo>
                  <a:cubicBezTo>
                    <a:pt x="239" y="25"/>
                    <a:pt x="247" y="28"/>
                    <a:pt x="257" y="28"/>
                  </a:cubicBezTo>
                  <a:cubicBezTo>
                    <a:pt x="271" y="28"/>
                    <a:pt x="286" y="28"/>
                    <a:pt x="301" y="28"/>
                  </a:cubicBezTo>
                  <a:cubicBezTo>
                    <a:pt x="302" y="28"/>
                    <a:pt x="304" y="28"/>
                    <a:pt x="306" y="28"/>
                  </a:cubicBezTo>
                  <a:cubicBezTo>
                    <a:pt x="306" y="138"/>
                    <a:pt x="306" y="247"/>
                    <a:pt x="306" y="357"/>
                  </a:cubicBezTo>
                  <a:close/>
                  <a:moveTo>
                    <a:pt x="270" y="322"/>
                  </a:moveTo>
                  <a:cubicBezTo>
                    <a:pt x="270" y="235"/>
                    <a:pt x="270" y="149"/>
                    <a:pt x="270" y="62"/>
                  </a:cubicBezTo>
                  <a:cubicBezTo>
                    <a:pt x="254" y="62"/>
                    <a:pt x="238" y="62"/>
                    <a:pt x="221" y="63"/>
                  </a:cubicBezTo>
                  <a:cubicBezTo>
                    <a:pt x="220" y="63"/>
                    <a:pt x="218" y="64"/>
                    <a:pt x="217" y="65"/>
                  </a:cubicBezTo>
                  <a:cubicBezTo>
                    <a:pt x="211" y="70"/>
                    <a:pt x="206" y="76"/>
                    <a:pt x="200" y="81"/>
                  </a:cubicBezTo>
                  <a:cubicBezTo>
                    <a:pt x="198" y="83"/>
                    <a:pt x="196" y="84"/>
                    <a:pt x="194" y="84"/>
                  </a:cubicBezTo>
                  <a:cubicBezTo>
                    <a:pt x="167" y="84"/>
                    <a:pt x="140" y="84"/>
                    <a:pt x="113" y="84"/>
                  </a:cubicBezTo>
                  <a:cubicBezTo>
                    <a:pt x="111" y="84"/>
                    <a:pt x="109" y="83"/>
                    <a:pt x="107" y="82"/>
                  </a:cubicBezTo>
                  <a:cubicBezTo>
                    <a:pt x="102" y="76"/>
                    <a:pt x="97" y="71"/>
                    <a:pt x="91" y="65"/>
                  </a:cubicBezTo>
                  <a:cubicBezTo>
                    <a:pt x="89" y="64"/>
                    <a:pt x="87" y="63"/>
                    <a:pt x="84" y="63"/>
                  </a:cubicBezTo>
                  <a:cubicBezTo>
                    <a:pt x="69" y="62"/>
                    <a:pt x="54" y="62"/>
                    <a:pt x="39" y="62"/>
                  </a:cubicBezTo>
                  <a:cubicBezTo>
                    <a:pt x="37" y="62"/>
                    <a:pt x="36" y="63"/>
                    <a:pt x="34" y="63"/>
                  </a:cubicBezTo>
                  <a:cubicBezTo>
                    <a:pt x="34" y="149"/>
                    <a:pt x="34" y="236"/>
                    <a:pt x="34" y="322"/>
                  </a:cubicBezTo>
                  <a:cubicBezTo>
                    <a:pt x="113" y="322"/>
                    <a:pt x="191" y="322"/>
                    <a:pt x="270" y="3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Freeform 1464">
              <a:extLst>
                <a:ext uri="{FF2B5EF4-FFF2-40B4-BE49-F238E27FC236}">
                  <a16:creationId xmlns:a16="http://schemas.microsoft.com/office/drawing/2014/main" id="{3D518F10-2094-4A21-84F1-AC9123BB72BE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0" y="3577989"/>
              <a:ext cx="145000" cy="122691"/>
            </a:xfrm>
            <a:custGeom>
              <a:avLst/>
              <a:gdLst>
                <a:gd name="T0" fmla="*/ 0 w 91"/>
                <a:gd name="T1" fmla="*/ 39 h 78"/>
                <a:gd name="T2" fmla="*/ 6 w 91"/>
                <a:gd name="T3" fmla="*/ 34 h 78"/>
                <a:gd name="T4" fmla="*/ 10 w 91"/>
                <a:gd name="T5" fmla="*/ 34 h 78"/>
                <a:gd name="T6" fmla="*/ 33 w 91"/>
                <a:gd name="T7" fmla="*/ 47 h 78"/>
                <a:gd name="T8" fmla="*/ 88 w 91"/>
                <a:gd name="T9" fmla="*/ 0 h 78"/>
                <a:gd name="T10" fmla="*/ 87 w 91"/>
                <a:gd name="T11" fmla="*/ 9 h 78"/>
                <a:gd name="T12" fmla="*/ 43 w 91"/>
                <a:gd name="T13" fmla="*/ 66 h 78"/>
                <a:gd name="T14" fmla="*/ 37 w 91"/>
                <a:gd name="T15" fmla="*/ 77 h 78"/>
                <a:gd name="T16" fmla="*/ 36 w 91"/>
                <a:gd name="T17" fmla="*/ 78 h 78"/>
                <a:gd name="T18" fmla="*/ 0 w 91"/>
                <a:gd name="T1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0" y="39"/>
                  </a:moveTo>
                  <a:cubicBezTo>
                    <a:pt x="2" y="37"/>
                    <a:pt x="4" y="35"/>
                    <a:pt x="6" y="34"/>
                  </a:cubicBezTo>
                  <a:cubicBezTo>
                    <a:pt x="7" y="33"/>
                    <a:pt x="9" y="33"/>
                    <a:pt x="10" y="34"/>
                  </a:cubicBezTo>
                  <a:cubicBezTo>
                    <a:pt x="18" y="38"/>
                    <a:pt x="25" y="42"/>
                    <a:pt x="33" y="47"/>
                  </a:cubicBezTo>
                  <a:cubicBezTo>
                    <a:pt x="49" y="29"/>
                    <a:pt x="67" y="12"/>
                    <a:pt x="88" y="0"/>
                  </a:cubicBezTo>
                  <a:cubicBezTo>
                    <a:pt x="91" y="3"/>
                    <a:pt x="91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7" y="77"/>
                  </a:cubicBezTo>
                  <a:cubicBezTo>
                    <a:pt x="37" y="77"/>
                    <a:pt x="36" y="78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2" name="Freeform 1465">
              <a:extLst>
                <a:ext uri="{FF2B5EF4-FFF2-40B4-BE49-F238E27FC236}">
                  <a16:creationId xmlns:a16="http://schemas.microsoft.com/office/drawing/2014/main" id="{66FF4801-9B82-46D6-9C40-2FD05C979237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1" y="3725218"/>
              <a:ext cx="145000" cy="124922"/>
            </a:xfrm>
            <a:custGeom>
              <a:avLst/>
              <a:gdLst>
                <a:gd name="T0" fmla="*/ 88 w 91"/>
                <a:gd name="T1" fmla="*/ 0 h 78"/>
                <a:gd name="T2" fmla="*/ 87 w 91"/>
                <a:gd name="T3" fmla="*/ 9 h 78"/>
                <a:gd name="T4" fmla="*/ 43 w 91"/>
                <a:gd name="T5" fmla="*/ 66 h 78"/>
                <a:gd name="T6" fmla="*/ 36 w 91"/>
                <a:gd name="T7" fmla="*/ 78 h 78"/>
                <a:gd name="T8" fmla="*/ 0 w 91"/>
                <a:gd name="T9" fmla="*/ 39 h 78"/>
                <a:gd name="T10" fmla="*/ 5 w 91"/>
                <a:gd name="T11" fmla="*/ 34 h 78"/>
                <a:gd name="T12" fmla="*/ 10 w 91"/>
                <a:gd name="T13" fmla="*/ 33 h 78"/>
                <a:gd name="T14" fmla="*/ 28 w 91"/>
                <a:gd name="T15" fmla="*/ 44 h 78"/>
                <a:gd name="T16" fmla="*/ 33 w 91"/>
                <a:gd name="T17" fmla="*/ 47 h 78"/>
                <a:gd name="T18" fmla="*/ 88 w 91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88" y="0"/>
                  </a:moveTo>
                  <a:cubicBezTo>
                    <a:pt x="91" y="3"/>
                    <a:pt x="90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ubicBezTo>
                    <a:pt x="2" y="38"/>
                    <a:pt x="3" y="36"/>
                    <a:pt x="5" y="34"/>
                  </a:cubicBezTo>
                  <a:cubicBezTo>
                    <a:pt x="6" y="32"/>
                    <a:pt x="8" y="32"/>
                    <a:pt x="10" y="33"/>
                  </a:cubicBezTo>
                  <a:cubicBezTo>
                    <a:pt x="16" y="37"/>
                    <a:pt x="22" y="41"/>
                    <a:pt x="28" y="44"/>
                  </a:cubicBezTo>
                  <a:cubicBezTo>
                    <a:pt x="30" y="45"/>
                    <a:pt x="31" y="46"/>
                    <a:pt x="33" y="47"/>
                  </a:cubicBezTo>
                  <a:cubicBezTo>
                    <a:pt x="49" y="28"/>
                    <a:pt x="67" y="12"/>
                    <a:pt x="8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Freeform 1466">
              <a:extLst>
                <a:ext uri="{FF2B5EF4-FFF2-40B4-BE49-F238E27FC236}">
                  <a16:creationId xmlns:a16="http://schemas.microsoft.com/office/drawing/2014/main" id="{EB5FCA41-235B-436E-9A67-DB84F6DDEDD4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71" y="3600295"/>
              <a:ext cx="95923" cy="26769"/>
            </a:xfrm>
            <a:custGeom>
              <a:avLst/>
              <a:gdLst>
                <a:gd name="T0" fmla="*/ 0 w 61"/>
                <a:gd name="T1" fmla="*/ 17 h 17"/>
                <a:gd name="T2" fmla="*/ 0 w 61"/>
                <a:gd name="T3" fmla="*/ 0 h 17"/>
                <a:gd name="T4" fmla="*/ 61 w 61"/>
                <a:gd name="T5" fmla="*/ 0 h 17"/>
                <a:gd name="T6" fmla="*/ 61 w 61"/>
                <a:gd name="T7" fmla="*/ 17 h 17"/>
                <a:gd name="T8" fmla="*/ 0 w 6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4" name="Freeform 1467">
              <a:extLst>
                <a:ext uri="{FF2B5EF4-FFF2-40B4-BE49-F238E27FC236}">
                  <a16:creationId xmlns:a16="http://schemas.microsoft.com/office/drawing/2014/main" id="{E6AA5C5B-1C2F-4582-B8A9-CE5376643880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401" y="3653832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5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5" name="Freeform 1468">
              <a:extLst>
                <a:ext uri="{FF2B5EF4-FFF2-40B4-BE49-F238E27FC236}">
                  <a16:creationId xmlns:a16="http://schemas.microsoft.com/office/drawing/2014/main" id="{79666C9B-40D1-43A9-BBC1-2164E0376882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65" y="3760908"/>
              <a:ext cx="95923" cy="28999"/>
            </a:xfrm>
            <a:custGeom>
              <a:avLst/>
              <a:gdLst>
                <a:gd name="T0" fmla="*/ 0 w 61"/>
                <a:gd name="T1" fmla="*/ 0 h 17"/>
                <a:gd name="T2" fmla="*/ 61 w 61"/>
                <a:gd name="T3" fmla="*/ 0 h 17"/>
                <a:gd name="T4" fmla="*/ 61 w 61"/>
                <a:gd name="T5" fmla="*/ 17 h 17"/>
                <a:gd name="T6" fmla="*/ 0 w 61"/>
                <a:gd name="T7" fmla="*/ 17 h 17"/>
                <a:gd name="T8" fmla="*/ 0 w 6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0"/>
                  </a:moveTo>
                  <a:cubicBezTo>
                    <a:pt x="21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6" name="Freeform 1469">
              <a:extLst>
                <a:ext uri="{FF2B5EF4-FFF2-40B4-BE49-F238E27FC236}">
                  <a16:creationId xmlns:a16="http://schemas.microsoft.com/office/drawing/2014/main" id="{9D2D0FD7-9738-438A-A9A2-36B2036D15C6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389" y="3814438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6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METRO ICON - certificate">
            <a:extLst>
              <a:ext uri="{FF2B5EF4-FFF2-40B4-BE49-F238E27FC236}">
                <a16:creationId xmlns:a16="http://schemas.microsoft.com/office/drawing/2014/main" id="{5BF9853A-AF9D-43BE-86F0-7CFE7033F28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296196" y="4448438"/>
            <a:ext cx="239700" cy="199575"/>
            <a:chOff x="7137089" y="5334676"/>
            <a:chExt cx="506381" cy="421613"/>
          </a:xfrm>
          <a:solidFill>
            <a:schemeClr val="accent1"/>
          </a:solidFill>
        </p:grpSpPr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7FA5E724-09EB-4F2D-8748-F14D2CB312AA}"/>
                </a:ext>
              </a:extLst>
            </p:cNvPr>
            <p:cNvSpPr>
              <a:spLocks/>
            </p:cNvSpPr>
            <p:nvPr/>
          </p:nvSpPr>
          <p:spPr bwMode="gray">
            <a:xfrm>
              <a:off x="7137089" y="5334676"/>
              <a:ext cx="506381" cy="356920"/>
            </a:xfrm>
            <a:custGeom>
              <a:avLst/>
              <a:gdLst>
                <a:gd name="T0" fmla="*/ 318 w 318"/>
                <a:gd name="T1" fmla="*/ 0 h 225"/>
                <a:gd name="T2" fmla="*/ 318 w 318"/>
                <a:gd name="T3" fmla="*/ 225 h 225"/>
                <a:gd name="T4" fmla="*/ 265 w 318"/>
                <a:gd name="T5" fmla="*/ 225 h 225"/>
                <a:gd name="T6" fmla="*/ 265 w 318"/>
                <a:gd name="T7" fmla="*/ 199 h 225"/>
                <a:gd name="T8" fmla="*/ 291 w 318"/>
                <a:gd name="T9" fmla="*/ 199 h 225"/>
                <a:gd name="T10" fmla="*/ 291 w 318"/>
                <a:gd name="T11" fmla="*/ 27 h 225"/>
                <a:gd name="T12" fmla="*/ 27 w 318"/>
                <a:gd name="T13" fmla="*/ 27 h 225"/>
                <a:gd name="T14" fmla="*/ 27 w 318"/>
                <a:gd name="T15" fmla="*/ 199 h 225"/>
                <a:gd name="T16" fmla="*/ 145 w 318"/>
                <a:gd name="T17" fmla="*/ 199 h 225"/>
                <a:gd name="T18" fmla="*/ 145 w 318"/>
                <a:gd name="T19" fmla="*/ 225 h 225"/>
                <a:gd name="T20" fmla="*/ 0 w 318"/>
                <a:gd name="T21" fmla="*/ 225 h 225"/>
                <a:gd name="T22" fmla="*/ 0 w 318"/>
                <a:gd name="T23" fmla="*/ 0 h 225"/>
                <a:gd name="T24" fmla="*/ 318 w 318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5">
                  <a:moveTo>
                    <a:pt x="318" y="0"/>
                  </a:moveTo>
                  <a:cubicBezTo>
                    <a:pt x="318" y="75"/>
                    <a:pt x="318" y="150"/>
                    <a:pt x="318" y="225"/>
                  </a:cubicBezTo>
                  <a:cubicBezTo>
                    <a:pt x="300" y="225"/>
                    <a:pt x="283" y="225"/>
                    <a:pt x="265" y="225"/>
                  </a:cubicBezTo>
                  <a:cubicBezTo>
                    <a:pt x="265" y="217"/>
                    <a:pt x="265" y="208"/>
                    <a:pt x="265" y="199"/>
                  </a:cubicBezTo>
                  <a:cubicBezTo>
                    <a:pt x="274" y="199"/>
                    <a:pt x="282" y="199"/>
                    <a:pt x="291" y="199"/>
                  </a:cubicBezTo>
                  <a:cubicBezTo>
                    <a:pt x="291" y="142"/>
                    <a:pt x="291" y="85"/>
                    <a:pt x="291" y="27"/>
                  </a:cubicBezTo>
                  <a:cubicBezTo>
                    <a:pt x="203" y="27"/>
                    <a:pt x="115" y="27"/>
                    <a:pt x="27" y="27"/>
                  </a:cubicBezTo>
                  <a:cubicBezTo>
                    <a:pt x="27" y="84"/>
                    <a:pt x="27" y="141"/>
                    <a:pt x="27" y="199"/>
                  </a:cubicBezTo>
                  <a:cubicBezTo>
                    <a:pt x="66" y="199"/>
                    <a:pt x="106" y="199"/>
                    <a:pt x="145" y="199"/>
                  </a:cubicBezTo>
                  <a:cubicBezTo>
                    <a:pt x="145" y="208"/>
                    <a:pt x="145" y="216"/>
                    <a:pt x="145" y="225"/>
                  </a:cubicBezTo>
                  <a:cubicBezTo>
                    <a:pt x="97" y="225"/>
                    <a:pt x="48" y="225"/>
                    <a:pt x="0" y="225"/>
                  </a:cubicBezTo>
                  <a:cubicBezTo>
                    <a:pt x="0" y="150"/>
                    <a:pt x="0" y="75"/>
                    <a:pt x="0" y="0"/>
                  </a:cubicBezTo>
                  <a:cubicBezTo>
                    <a:pt x="106" y="0"/>
                    <a:pt x="212" y="0"/>
                    <a:pt x="3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2">
              <a:extLst>
                <a:ext uri="{FF2B5EF4-FFF2-40B4-BE49-F238E27FC236}">
                  <a16:creationId xmlns:a16="http://schemas.microsoft.com/office/drawing/2014/main" id="{F4EEF0B7-0FC3-477F-B507-8CB718D9A28B}"/>
                </a:ext>
              </a:extLst>
            </p:cNvPr>
            <p:cNvSpPr>
              <a:spLocks/>
            </p:cNvSpPr>
            <p:nvPr/>
          </p:nvSpPr>
          <p:spPr bwMode="gray">
            <a:xfrm>
              <a:off x="7411473" y="5609059"/>
              <a:ext cx="104846" cy="147230"/>
            </a:xfrm>
            <a:custGeom>
              <a:avLst/>
              <a:gdLst>
                <a:gd name="T0" fmla="*/ 0 w 66"/>
                <a:gd name="T1" fmla="*/ 1 h 93"/>
                <a:gd name="T2" fmla="*/ 15 w 66"/>
                <a:gd name="T3" fmla="*/ 1 h 93"/>
                <a:gd name="T4" fmla="*/ 19 w 66"/>
                <a:gd name="T5" fmla="*/ 3 h 93"/>
                <a:gd name="T6" fmla="*/ 48 w 66"/>
                <a:gd name="T7" fmla="*/ 2 h 93"/>
                <a:gd name="T8" fmla="*/ 51 w 66"/>
                <a:gd name="T9" fmla="*/ 1 h 93"/>
                <a:gd name="T10" fmla="*/ 66 w 66"/>
                <a:gd name="T11" fmla="*/ 1 h 93"/>
                <a:gd name="T12" fmla="*/ 66 w 66"/>
                <a:gd name="T13" fmla="*/ 93 h 93"/>
                <a:gd name="T14" fmla="*/ 46 w 66"/>
                <a:gd name="T15" fmla="*/ 81 h 93"/>
                <a:gd name="T16" fmla="*/ 33 w 66"/>
                <a:gd name="T17" fmla="*/ 74 h 93"/>
                <a:gd name="T18" fmla="*/ 21 w 66"/>
                <a:gd name="T19" fmla="*/ 81 h 93"/>
                <a:gd name="T20" fmla="*/ 0 w 66"/>
                <a:gd name="T21" fmla="*/ 93 h 93"/>
                <a:gd name="T22" fmla="*/ 0 w 66"/>
                <a:gd name="T2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3">
                  <a:moveTo>
                    <a:pt x="0" y="1"/>
                  </a:moveTo>
                  <a:cubicBezTo>
                    <a:pt x="6" y="1"/>
                    <a:pt x="10" y="0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9" y="9"/>
                    <a:pt x="39" y="9"/>
                    <a:pt x="48" y="2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6" y="1"/>
                    <a:pt x="61" y="1"/>
                    <a:pt x="66" y="1"/>
                  </a:cubicBezTo>
                  <a:cubicBezTo>
                    <a:pt x="66" y="32"/>
                    <a:pt x="66" y="62"/>
                    <a:pt x="66" y="93"/>
                  </a:cubicBezTo>
                  <a:cubicBezTo>
                    <a:pt x="59" y="89"/>
                    <a:pt x="53" y="85"/>
                    <a:pt x="46" y="81"/>
                  </a:cubicBezTo>
                  <a:cubicBezTo>
                    <a:pt x="42" y="79"/>
                    <a:pt x="38" y="74"/>
                    <a:pt x="33" y="74"/>
                  </a:cubicBezTo>
                  <a:cubicBezTo>
                    <a:pt x="29" y="74"/>
                    <a:pt x="25" y="79"/>
                    <a:pt x="21" y="81"/>
                  </a:cubicBezTo>
                  <a:cubicBezTo>
                    <a:pt x="14" y="85"/>
                    <a:pt x="8" y="89"/>
                    <a:pt x="0" y="93"/>
                  </a:cubicBezTo>
                  <a:cubicBezTo>
                    <a:pt x="0" y="62"/>
                    <a:pt x="0" y="32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04B0ED1F-4080-4E99-B4A2-45541EC434A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165" y="5437291"/>
              <a:ext cx="151691" cy="151691"/>
            </a:xfrm>
            <a:custGeom>
              <a:avLst/>
              <a:gdLst>
                <a:gd name="T0" fmla="*/ 29 w 95"/>
                <a:gd name="T1" fmla="*/ 8 h 95"/>
                <a:gd name="T2" fmla="*/ 39 w 95"/>
                <a:gd name="T3" fmla="*/ 5 h 95"/>
                <a:gd name="T4" fmla="*/ 55 w 95"/>
                <a:gd name="T5" fmla="*/ 5 h 95"/>
                <a:gd name="T6" fmla="*/ 67 w 95"/>
                <a:gd name="T7" fmla="*/ 8 h 95"/>
                <a:gd name="T8" fmla="*/ 80 w 95"/>
                <a:gd name="T9" fmla="*/ 18 h 95"/>
                <a:gd name="T10" fmla="*/ 88 w 95"/>
                <a:gd name="T11" fmla="*/ 28 h 95"/>
                <a:gd name="T12" fmla="*/ 92 w 95"/>
                <a:gd name="T13" fmla="*/ 42 h 95"/>
                <a:gd name="T14" fmla="*/ 92 w 95"/>
                <a:gd name="T15" fmla="*/ 54 h 95"/>
                <a:gd name="T16" fmla="*/ 88 w 95"/>
                <a:gd name="T17" fmla="*/ 68 h 95"/>
                <a:gd name="T18" fmla="*/ 80 w 95"/>
                <a:gd name="T19" fmla="*/ 79 h 95"/>
                <a:gd name="T20" fmla="*/ 68 w 95"/>
                <a:gd name="T21" fmla="*/ 87 h 95"/>
                <a:gd name="T22" fmla="*/ 54 w 95"/>
                <a:gd name="T23" fmla="*/ 91 h 95"/>
                <a:gd name="T24" fmla="*/ 40 w 95"/>
                <a:gd name="T25" fmla="*/ 91 h 95"/>
                <a:gd name="T26" fmla="*/ 27 w 95"/>
                <a:gd name="T27" fmla="*/ 87 h 95"/>
                <a:gd name="T28" fmla="*/ 15 w 95"/>
                <a:gd name="T29" fmla="*/ 78 h 95"/>
                <a:gd name="T30" fmla="*/ 7 w 95"/>
                <a:gd name="T31" fmla="*/ 68 h 95"/>
                <a:gd name="T32" fmla="*/ 2 w 95"/>
                <a:gd name="T33" fmla="*/ 54 h 95"/>
                <a:gd name="T34" fmla="*/ 2 w 95"/>
                <a:gd name="T35" fmla="*/ 41 h 95"/>
                <a:gd name="T36" fmla="*/ 6 w 95"/>
                <a:gd name="T37" fmla="*/ 28 h 95"/>
                <a:gd name="T38" fmla="*/ 15 w 95"/>
                <a:gd name="T39" fmla="*/ 16 h 95"/>
                <a:gd name="T40" fmla="*/ 29 w 95"/>
                <a:gd name="T41" fmla="*/ 8 h 95"/>
                <a:gd name="T42" fmla="*/ 47 w 95"/>
                <a:gd name="T43" fmla="*/ 71 h 95"/>
                <a:gd name="T44" fmla="*/ 70 w 95"/>
                <a:gd name="T45" fmla="*/ 48 h 95"/>
                <a:gd name="T46" fmla="*/ 47 w 95"/>
                <a:gd name="T47" fmla="*/ 25 h 95"/>
                <a:gd name="T48" fmla="*/ 24 w 95"/>
                <a:gd name="T49" fmla="*/ 48 h 95"/>
                <a:gd name="T50" fmla="*/ 47 w 95"/>
                <a:gd name="T51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95">
                  <a:moveTo>
                    <a:pt x="29" y="8"/>
                  </a:moveTo>
                  <a:cubicBezTo>
                    <a:pt x="33" y="9"/>
                    <a:pt x="36" y="7"/>
                    <a:pt x="39" y="5"/>
                  </a:cubicBezTo>
                  <a:cubicBezTo>
                    <a:pt x="46" y="0"/>
                    <a:pt x="49" y="0"/>
                    <a:pt x="55" y="5"/>
                  </a:cubicBezTo>
                  <a:cubicBezTo>
                    <a:pt x="59" y="8"/>
                    <a:pt x="63" y="9"/>
                    <a:pt x="67" y="8"/>
                  </a:cubicBezTo>
                  <a:cubicBezTo>
                    <a:pt x="75" y="8"/>
                    <a:pt x="78" y="10"/>
                    <a:pt x="80" y="18"/>
                  </a:cubicBezTo>
                  <a:cubicBezTo>
                    <a:pt x="82" y="22"/>
                    <a:pt x="84" y="25"/>
                    <a:pt x="88" y="28"/>
                  </a:cubicBezTo>
                  <a:cubicBezTo>
                    <a:pt x="94" y="32"/>
                    <a:pt x="95" y="35"/>
                    <a:pt x="92" y="42"/>
                  </a:cubicBezTo>
                  <a:cubicBezTo>
                    <a:pt x="91" y="46"/>
                    <a:pt x="91" y="50"/>
                    <a:pt x="92" y="54"/>
                  </a:cubicBezTo>
                  <a:cubicBezTo>
                    <a:pt x="95" y="61"/>
                    <a:pt x="94" y="64"/>
                    <a:pt x="88" y="68"/>
                  </a:cubicBezTo>
                  <a:cubicBezTo>
                    <a:pt x="84" y="71"/>
                    <a:pt x="81" y="74"/>
                    <a:pt x="80" y="79"/>
                  </a:cubicBezTo>
                  <a:cubicBezTo>
                    <a:pt x="78" y="85"/>
                    <a:pt x="75" y="87"/>
                    <a:pt x="68" y="87"/>
                  </a:cubicBezTo>
                  <a:cubicBezTo>
                    <a:pt x="63" y="87"/>
                    <a:pt x="59" y="88"/>
                    <a:pt x="54" y="91"/>
                  </a:cubicBezTo>
                  <a:cubicBezTo>
                    <a:pt x="49" y="95"/>
                    <a:pt x="46" y="95"/>
                    <a:pt x="40" y="91"/>
                  </a:cubicBezTo>
                  <a:cubicBezTo>
                    <a:pt x="36" y="88"/>
                    <a:pt x="32" y="87"/>
                    <a:pt x="27" y="87"/>
                  </a:cubicBezTo>
                  <a:cubicBezTo>
                    <a:pt x="20" y="87"/>
                    <a:pt x="17" y="85"/>
                    <a:pt x="15" y="78"/>
                  </a:cubicBezTo>
                  <a:cubicBezTo>
                    <a:pt x="13" y="74"/>
                    <a:pt x="11" y="71"/>
                    <a:pt x="7" y="68"/>
                  </a:cubicBezTo>
                  <a:cubicBezTo>
                    <a:pt x="1" y="64"/>
                    <a:pt x="0" y="61"/>
                    <a:pt x="2" y="54"/>
                  </a:cubicBezTo>
                  <a:cubicBezTo>
                    <a:pt x="4" y="50"/>
                    <a:pt x="4" y="45"/>
                    <a:pt x="2" y="41"/>
                  </a:cubicBezTo>
                  <a:cubicBezTo>
                    <a:pt x="0" y="35"/>
                    <a:pt x="1" y="32"/>
                    <a:pt x="6" y="28"/>
                  </a:cubicBezTo>
                  <a:cubicBezTo>
                    <a:pt x="11" y="25"/>
                    <a:pt x="14" y="22"/>
                    <a:pt x="15" y="16"/>
                  </a:cubicBezTo>
                  <a:cubicBezTo>
                    <a:pt x="17" y="10"/>
                    <a:pt x="20" y="8"/>
                    <a:pt x="29" y="8"/>
                  </a:cubicBezTo>
                  <a:close/>
                  <a:moveTo>
                    <a:pt x="47" y="71"/>
                  </a:moveTo>
                  <a:cubicBezTo>
                    <a:pt x="60" y="71"/>
                    <a:pt x="70" y="61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ubicBezTo>
                    <a:pt x="35" y="25"/>
                    <a:pt x="24" y="35"/>
                    <a:pt x="24" y="48"/>
                  </a:cubicBezTo>
                  <a:cubicBezTo>
                    <a:pt x="24" y="60"/>
                    <a:pt x="35" y="71"/>
                    <a:pt x="47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2">
              <a:extLst>
                <a:ext uri="{FF2B5EF4-FFF2-40B4-BE49-F238E27FC236}">
                  <a16:creationId xmlns:a16="http://schemas.microsoft.com/office/drawing/2014/main" id="{B8EE8DEA-EF65-4002-BFA5-FB827E1BE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41752"/>
              <a:ext cx="104846" cy="17846"/>
            </a:xfrm>
            <a:custGeom>
              <a:avLst/>
              <a:gdLst>
                <a:gd name="T0" fmla="*/ 66 w 66"/>
                <a:gd name="T1" fmla="*/ 0 h 12"/>
                <a:gd name="T2" fmla="*/ 66 w 66"/>
                <a:gd name="T3" fmla="*/ 12 h 12"/>
                <a:gd name="T4" fmla="*/ 0 w 66"/>
                <a:gd name="T5" fmla="*/ 12 h 12"/>
                <a:gd name="T6" fmla="*/ 0 w 66"/>
                <a:gd name="T7" fmla="*/ 0 h 12"/>
                <a:gd name="T8" fmla="*/ 66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66" y="0"/>
                  </a:move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6E11E770-6E85-4A6B-A04E-E139B0F3E199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81906"/>
              <a:ext cx="104846" cy="22308"/>
            </a:xfrm>
            <a:custGeom>
              <a:avLst/>
              <a:gdLst>
                <a:gd name="T0" fmla="*/ 66 w 66"/>
                <a:gd name="T1" fmla="*/ 0 h 13"/>
                <a:gd name="T2" fmla="*/ 66 w 66"/>
                <a:gd name="T3" fmla="*/ 13 h 13"/>
                <a:gd name="T4" fmla="*/ 0 w 66"/>
                <a:gd name="T5" fmla="*/ 13 h 13"/>
                <a:gd name="T6" fmla="*/ 0 w 66"/>
                <a:gd name="T7" fmla="*/ 0 h 13"/>
                <a:gd name="T8" fmla="*/ 66 w 6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">
                  <a:moveTo>
                    <a:pt x="66" y="0"/>
                  </a:moveTo>
                  <a:cubicBezTo>
                    <a:pt x="66" y="5"/>
                    <a:pt x="66" y="9"/>
                    <a:pt x="66" y="13"/>
                  </a:cubicBezTo>
                  <a:cubicBezTo>
                    <a:pt x="44" y="13"/>
                    <a:pt x="2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42">
              <a:extLst>
                <a:ext uri="{FF2B5EF4-FFF2-40B4-BE49-F238E27FC236}">
                  <a16:creationId xmlns:a16="http://schemas.microsoft.com/office/drawing/2014/main" id="{58818641-7C8C-4869-93A9-5A779CAF81D8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26521"/>
              <a:ext cx="104846" cy="17846"/>
            </a:xfrm>
            <a:custGeom>
              <a:avLst/>
              <a:gdLst>
                <a:gd name="T0" fmla="*/ 0 w 66"/>
                <a:gd name="T1" fmla="*/ 0 h 12"/>
                <a:gd name="T2" fmla="*/ 66 w 66"/>
                <a:gd name="T3" fmla="*/ 0 h 12"/>
                <a:gd name="T4" fmla="*/ 66 w 66"/>
                <a:gd name="T5" fmla="*/ 12 h 12"/>
                <a:gd name="T6" fmla="*/ 0 w 66"/>
                <a:gd name="T7" fmla="*/ 12 h 12"/>
                <a:gd name="T8" fmla="*/ 0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A3210E6A-1E16-4F47-9432-C7EB7F284F12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66674"/>
              <a:ext cx="64692" cy="20077"/>
            </a:xfrm>
            <a:custGeom>
              <a:avLst/>
              <a:gdLst>
                <a:gd name="T0" fmla="*/ 40 w 40"/>
                <a:gd name="T1" fmla="*/ 0 h 13"/>
                <a:gd name="T2" fmla="*/ 40 w 40"/>
                <a:gd name="T3" fmla="*/ 13 h 13"/>
                <a:gd name="T4" fmla="*/ 0 w 40"/>
                <a:gd name="T5" fmla="*/ 13 h 13"/>
                <a:gd name="T6" fmla="*/ 0 w 40"/>
                <a:gd name="T7" fmla="*/ 0 h 13"/>
                <a:gd name="T8" fmla="*/ 40 w 4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40" y="0"/>
                  </a:moveTo>
                  <a:cubicBezTo>
                    <a:pt x="40" y="4"/>
                    <a:pt x="40" y="9"/>
                    <a:pt x="40" y="13"/>
                  </a:cubicBezTo>
                  <a:cubicBezTo>
                    <a:pt x="27" y="13"/>
                    <a:pt x="14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5" name="METRO ICON - gear wheel 2">
            <a:extLst>
              <a:ext uri="{FF2B5EF4-FFF2-40B4-BE49-F238E27FC236}">
                <a16:creationId xmlns:a16="http://schemas.microsoft.com/office/drawing/2014/main" id="{69D218BD-9ADB-47AC-8307-0005CF6DFFB3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997137" y="3720951"/>
            <a:ext cx="208519" cy="197762"/>
            <a:chOff x="7060957" y="4378201"/>
            <a:chExt cx="572246" cy="542726"/>
          </a:xfrm>
          <a:solidFill>
            <a:schemeClr val="tx1"/>
          </a:solidFill>
        </p:grpSpPr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3A1BA9ED-1343-4AE7-B4F7-62EF09C16B11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224323" y="4505591"/>
              <a:ext cx="408880" cy="415336"/>
            </a:xfrm>
            <a:custGeom>
              <a:avLst/>
              <a:gdLst>
                <a:gd name="T0" fmla="*/ 51 w 266"/>
                <a:gd name="T1" fmla="*/ 26 h 270"/>
                <a:gd name="T2" fmla="*/ 69 w 266"/>
                <a:gd name="T3" fmla="*/ 35 h 270"/>
                <a:gd name="T4" fmla="*/ 108 w 266"/>
                <a:gd name="T5" fmla="*/ 18 h 270"/>
                <a:gd name="T6" fmla="*/ 113 w 266"/>
                <a:gd name="T7" fmla="*/ 3 h 270"/>
                <a:gd name="T8" fmla="*/ 118 w 266"/>
                <a:gd name="T9" fmla="*/ 0 h 270"/>
                <a:gd name="T10" fmla="*/ 147 w 266"/>
                <a:gd name="T11" fmla="*/ 0 h 270"/>
                <a:gd name="T12" fmla="*/ 152 w 266"/>
                <a:gd name="T13" fmla="*/ 4 h 270"/>
                <a:gd name="T14" fmla="*/ 158 w 266"/>
                <a:gd name="T15" fmla="*/ 21 h 270"/>
                <a:gd name="T16" fmla="*/ 194 w 266"/>
                <a:gd name="T17" fmla="*/ 36 h 270"/>
                <a:gd name="T18" fmla="*/ 210 w 266"/>
                <a:gd name="T19" fmla="*/ 28 h 270"/>
                <a:gd name="T20" fmla="*/ 217 w 266"/>
                <a:gd name="T21" fmla="*/ 29 h 270"/>
                <a:gd name="T22" fmla="*/ 237 w 266"/>
                <a:gd name="T23" fmla="*/ 50 h 270"/>
                <a:gd name="T24" fmla="*/ 238 w 266"/>
                <a:gd name="T25" fmla="*/ 55 h 270"/>
                <a:gd name="T26" fmla="*/ 231 w 266"/>
                <a:gd name="T27" fmla="*/ 70 h 270"/>
                <a:gd name="T28" fmla="*/ 247 w 266"/>
                <a:gd name="T29" fmla="*/ 110 h 270"/>
                <a:gd name="T30" fmla="*/ 262 w 266"/>
                <a:gd name="T31" fmla="*/ 115 h 270"/>
                <a:gd name="T32" fmla="*/ 266 w 266"/>
                <a:gd name="T33" fmla="*/ 121 h 270"/>
                <a:gd name="T34" fmla="*/ 266 w 266"/>
                <a:gd name="T35" fmla="*/ 148 h 270"/>
                <a:gd name="T36" fmla="*/ 261 w 266"/>
                <a:gd name="T37" fmla="*/ 155 h 270"/>
                <a:gd name="T38" fmla="*/ 244 w 266"/>
                <a:gd name="T39" fmla="*/ 161 h 270"/>
                <a:gd name="T40" fmla="*/ 230 w 266"/>
                <a:gd name="T41" fmla="*/ 196 h 270"/>
                <a:gd name="T42" fmla="*/ 239 w 266"/>
                <a:gd name="T43" fmla="*/ 217 h 270"/>
                <a:gd name="T44" fmla="*/ 216 w 266"/>
                <a:gd name="T45" fmla="*/ 241 h 270"/>
                <a:gd name="T46" fmla="*/ 211 w 266"/>
                <a:gd name="T47" fmla="*/ 241 h 270"/>
                <a:gd name="T48" fmla="*/ 195 w 266"/>
                <a:gd name="T49" fmla="*/ 234 h 270"/>
                <a:gd name="T50" fmla="*/ 158 w 266"/>
                <a:gd name="T51" fmla="*/ 249 h 270"/>
                <a:gd name="T52" fmla="*/ 152 w 266"/>
                <a:gd name="T53" fmla="*/ 266 h 270"/>
                <a:gd name="T54" fmla="*/ 147 w 266"/>
                <a:gd name="T55" fmla="*/ 269 h 270"/>
                <a:gd name="T56" fmla="*/ 118 w 266"/>
                <a:gd name="T57" fmla="*/ 269 h 270"/>
                <a:gd name="T58" fmla="*/ 114 w 266"/>
                <a:gd name="T59" fmla="*/ 266 h 270"/>
                <a:gd name="T60" fmla="*/ 108 w 266"/>
                <a:gd name="T61" fmla="*/ 251 h 270"/>
                <a:gd name="T62" fmla="*/ 70 w 266"/>
                <a:gd name="T63" fmla="*/ 234 h 270"/>
                <a:gd name="T64" fmla="*/ 54 w 266"/>
                <a:gd name="T65" fmla="*/ 241 h 270"/>
                <a:gd name="T66" fmla="*/ 49 w 266"/>
                <a:gd name="T67" fmla="*/ 241 h 270"/>
                <a:gd name="T68" fmla="*/ 28 w 266"/>
                <a:gd name="T69" fmla="*/ 220 h 270"/>
                <a:gd name="T70" fmla="*/ 28 w 266"/>
                <a:gd name="T71" fmla="*/ 214 h 270"/>
                <a:gd name="T72" fmla="*/ 36 w 266"/>
                <a:gd name="T73" fmla="*/ 196 h 270"/>
                <a:gd name="T74" fmla="*/ 22 w 266"/>
                <a:gd name="T75" fmla="*/ 161 h 270"/>
                <a:gd name="T76" fmla="*/ 3 w 266"/>
                <a:gd name="T77" fmla="*/ 154 h 270"/>
                <a:gd name="T78" fmla="*/ 0 w 266"/>
                <a:gd name="T79" fmla="*/ 149 h 270"/>
                <a:gd name="T80" fmla="*/ 0 w 266"/>
                <a:gd name="T81" fmla="*/ 120 h 270"/>
                <a:gd name="T82" fmla="*/ 3 w 266"/>
                <a:gd name="T83" fmla="*/ 115 h 270"/>
                <a:gd name="T84" fmla="*/ 19 w 266"/>
                <a:gd name="T85" fmla="*/ 109 h 270"/>
                <a:gd name="T86" fmla="*/ 34 w 266"/>
                <a:gd name="T87" fmla="*/ 70 h 270"/>
                <a:gd name="T88" fmla="*/ 28 w 266"/>
                <a:gd name="T89" fmla="*/ 55 h 270"/>
                <a:gd name="T90" fmla="*/ 28 w 266"/>
                <a:gd name="T91" fmla="*/ 50 h 270"/>
                <a:gd name="T92" fmla="*/ 51 w 266"/>
                <a:gd name="T93" fmla="*/ 26 h 270"/>
                <a:gd name="T94" fmla="*/ 181 w 266"/>
                <a:gd name="T95" fmla="*/ 135 h 270"/>
                <a:gd name="T96" fmla="*/ 133 w 266"/>
                <a:gd name="T97" fmla="*/ 85 h 270"/>
                <a:gd name="T98" fmla="*/ 84 w 266"/>
                <a:gd name="T99" fmla="*/ 135 h 270"/>
                <a:gd name="T100" fmla="*/ 133 w 266"/>
                <a:gd name="T101" fmla="*/ 184 h 270"/>
                <a:gd name="T102" fmla="*/ 181 w 266"/>
                <a:gd name="T103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6" h="270">
                  <a:moveTo>
                    <a:pt x="51" y="26"/>
                  </a:moveTo>
                  <a:cubicBezTo>
                    <a:pt x="57" y="29"/>
                    <a:pt x="63" y="32"/>
                    <a:pt x="69" y="35"/>
                  </a:cubicBezTo>
                  <a:cubicBezTo>
                    <a:pt x="86" y="43"/>
                    <a:pt x="102" y="36"/>
                    <a:pt x="108" y="18"/>
                  </a:cubicBezTo>
                  <a:cubicBezTo>
                    <a:pt x="110" y="13"/>
                    <a:pt x="112" y="8"/>
                    <a:pt x="113" y="3"/>
                  </a:cubicBezTo>
                  <a:cubicBezTo>
                    <a:pt x="114" y="1"/>
                    <a:pt x="116" y="0"/>
                    <a:pt x="118" y="0"/>
                  </a:cubicBezTo>
                  <a:cubicBezTo>
                    <a:pt x="128" y="0"/>
                    <a:pt x="137" y="0"/>
                    <a:pt x="147" y="0"/>
                  </a:cubicBezTo>
                  <a:cubicBezTo>
                    <a:pt x="150" y="0"/>
                    <a:pt x="151" y="1"/>
                    <a:pt x="152" y="4"/>
                  </a:cubicBezTo>
                  <a:cubicBezTo>
                    <a:pt x="154" y="10"/>
                    <a:pt x="156" y="16"/>
                    <a:pt x="158" y="21"/>
                  </a:cubicBezTo>
                  <a:cubicBezTo>
                    <a:pt x="165" y="35"/>
                    <a:pt x="179" y="42"/>
                    <a:pt x="194" y="36"/>
                  </a:cubicBezTo>
                  <a:cubicBezTo>
                    <a:pt x="199" y="34"/>
                    <a:pt x="205" y="31"/>
                    <a:pt x="210" y="28"/>
                  </a:cubicBezTo>
                  <a:cubicBezTo>
                    <a:pt x="213" y="27"/>
                    <a:pt x="214" y="27"/>
                    <a:pt x="217" y="29"/>
                  </a:cubicBezTo>
                  <a:cubicBezTo>
                    <a:pt x="223" y="36"/>
                    <a:pt x="230" y="43"/>
                    <a:pt x="237" y="50"/>
                  </a:cubicBezTo>
                  <a:cubicBezTo>
                    <a:pt x="239" y="52"/>
                    <a:pt x="239" y="53"/>
                    <a:pt x="238" y="55"/>
                  </a:cubicBezTo>
                  <a:cubicBezTo>
                    <a:pt x="236" y="60"/>
                    <a:pt x="233" y="65"/>
                    <a:pt x="231" y="70"/>
                  </a:cubicBezTo>
                  <a:cubicBezTo>
                    <a:pt x="223" y="87"/>
                    <a:pt x="230" y="103"/>
                    <a:pt x="247" y="110"/>
                  </a:cubicBezTo>
                  <a:cubicBezTo>
                    <a:pt x="252" y="112"/>
                    <a:pt x="257" y="114"/>
                    <a:pt x="262" y="115"/>
                  </a:cubicBezTo>
                  <a:cubicBezTo>
                    <a:pt x="265" y="116"/>
                    <a:pt x="266" y="118"/>
                    <a:pt x="266" y="121"/>
                  </a:cubicBezTo>
                  <a:cubicBezTo>
                    <a:pt x="265" y="130"/>
                    <a:pt x="265" y="139"/>
                    <a:pt x="266" y="148"/>
                  </a:cubicBezTo>
                  <a:cubicBezTo>
                    <a:pt x="266" y="152"/>
                    <a:pt x="264" y="154"/>
                    <a:pt x="261" y="155"/>
                  </a:cubicBezTo>
                  <a:cubicBezTo>
                    <a:pt x="255" y="156"/>
                    <a:pt x="250" y="158"/>
                    <a:pt x="244" y="161"/>
                  </a:cubicBezTo>
                  <a:cubicBezTo>
                    <a:pt x="231" y="167"/>
                    <a:pt x="224" y="182"/>
                    <a:pt x="230" y="196"/>
                  </a:cubicBezTo>
                  <a:cubicBezTo>
                    <a:pt x="232" y="203"/>
                    <a:pt x="236" y="210"/>
                    <a:pt x="239" y="217"/>
                  </a:cubicBezTo>
                  <a:cubicBezTo>
                    <a:pt x="231" y="225"/>
                    <a:pt x="224" y="233"/>
                    <a:pt x="216" y="241"/>
                  </a:cubicBezTo>
                  <a:cubicBezTo>
                    <a:pt x="215" y="242"/>
                    <a:pt x="212" y="242"/>
                    <a:pt x="211" y="241"/>
                  </a:cubicBezTo>
                  <a:cubicBezTo>
                    <a:pt x="206" y="239"/>
                    <a:pt x="200" y="236"/>
                    <a:pt x="195" y="234"/>
                  </a:cubicBezTo>
                  <a:cubicBezTo>
                    <a:pt x="180" y="228"/>
                    <a:pt x="165" y="234"/>
                    <a:pt x="158" y="249"/>
                  </a:cubicBezTo>
                  <a:cubicBezTo>
                    <a:pt x="156" y="254"/>
                    <a:pt x="154" y="261"/>
                    <a:pt x="152" y="266"/>
                  </a:cubicBezTo>
                  <a:cubicBezTo>
                    <a:pt x="151" y="268"/>
                    <a:pt x="149" y="269"/>
                    <a:pt x="147" y="269"/>
                  </a:cubicBezTo>
                  <a:cubicBezTo>
                    <a:pt x="137" y="270"/>
                    <a:pt x="128" y="270"/>
                    <a:pt x="118" y="269"/>
                  </a:cubicBezTo>
                  <a:cubicBezTo>
                    <a:pt x="116" y="269"/>
                    <a:pt x="114" y="268"/>
                    <a:pt x="114" y="266"/>
                  </a:cubicBezTo>
                  <a:cubicBezTo>
                    <a:pt x="112" y="261"/>
                    <a:pt x="110" y="256"/>
                    <a:pt x="108" y="251"/>
                  </a:cubicBezTo>
                  <a:cubicBezTo>
                    <a:pt x="102" y="234"/>
                    <a:pt x="86" y="227"/>
                    <a:pt x="70" y="234"/>
                  </a:cubicBezTo>
                  <a:cubicBezTo>
                    <a:pt x="65" y="236"/>
                    <a:pt x="59" y="239"/>
                    <a:pt x="54" y="241"/>
                  </a:cubicBezTo>
                  <a:cubicBezTo>
                    <a:pt x="53" y="242"/>
                    <a:pt x="50" y="242"/>
                    <a:pt x="49" y="241"/>
                  </a:cubicBezTo>
                  <a:cubicBezTo>
                    <a:pt x="42" y="234"/>
                    <a:pt x="35" y="227"/>
                    <a:pt x="28" y="220"/>
                  </a:cubicBezTo>
                  <a:cubicBezTo>
                    <a:pt x="26" y="218"/>
                    <a:pt x="26" y="216"/>
                    <a:pt x="28" y="214"/>
                  </a:cubicBezTo>
                  <a:cubicBezTo>
                    <a:pt x="30" y="208"/>
                    <a:pt x="33" y="202"/>
                    <a:pt x="36" y="196"/>
                  </a:cubicBezTo>
                  <a:cubicBezTo>
                    <a:pt x="41" y="182"/>
                    <a:pt x="35" y="167"/>
                    <a:pt x="22" y="161"/>
                  </a:cubicBezTo>
                  <a:cubicBezTo>
                    <a:pt x="16" y="158"/>
                    <a:pt x="9" y="156"/>
                    <a:pt x="3" y="154"/>
                  </a:cubicBezTo>
                  <a:cubicBezTo>
                    <a:pt x="1" y="153"/>
                    <a:pt x="0" y="152"/>
                    <a:pt x="0" y="149"/>
                  </a:cubicBezTo>
                  <a:cubicBezTo>
                    <a:pt x="0" y="139"/>
                    <a:pt x="0" y="130"/>
                    <a:pt x="0" y="120"/>
                  </a:cubicBezTo>
                  <a:cubicBezTo>
                    <a:pt x="0" y="117"/>
                    <a:pt x="0" y="116"/>
                    <a:pt x="3" y="115"/>
                  </a:cubicBezTo>
                  <a:cubicBezTo>
                    <a:pt x="8" y="113"/>
                    <a:pt x="14" y="112"/>
                    <a:pt x="19" y="109"/>
                  </a:cubicBezTo>
                  <a:cubicBezTo>
                    <a:pt x="35" y="103"/>
                    <a:pt x="42" y="86"/>
                    <a:pt x="34" y="70"/>
                  </a:cubicBezTo>
                  <a:cubicBezTo>
                    <a:pt x="32" y="65"/>
                    <a:pt x="30" y="60"/>
                    <a:pt x="28" y="55"/>
                  </a:cubicBezTo>
                  <a:cubicBezTo>
                    <a:pt x="27" y="54"/>
                    <a:pt x="27" y="51"/>
                    <a:pt x="28" y="50"/>
                  </a:cubicBezTo>
                  <a:cubicBezTo>
                    <a:pt x="36" y="42"/>
                    <a:pt x="43" y="34"/>
                    <a:pt x="51" y="26"/>
                  </a:cubicBezTo>
                  <a:close/>
                  <a:moveTo>
                    <a:pt x="181" y="135"/>
                  </a:moveTo>
                  <a:cubicBezTo>
                    <a:pt x="181" y="107"/>
                    <a:pt x="160" y="85"/>
                    <a:pt x="133" y="85"/>
                  </a:cubicBezTo>
                  <a:cubicBezTo>
                    <a:pt x="106" y="85"/>
                    <a:pt x="84" y="107"/>
                    <a:pt x="84" y="135"/>
                  </a:cubicBezTo>
                  <a:cubicBezTo>
                    <a:pt x="84" y="162"/>
                    <a:pt x="106" y="185"/>
                    <a:pt x="133" y="184"/>
                  </a:cubicBezTo>
                  <a:cubicBezTo>
                    <a:pt x="160" y="184"/>
                    <a:pt x="181" y="162"/>
                    <a:pt x="181" y="13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B3457646-8BD4-4361-9BDB-D09158AB2165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060957" y="4378201"/>
              <a:ext cx="217353" cy="221656"/>
            </a:xfrm>
            <a:custGeom>
              <a:avLst/>
              <a:gdLst>
                <a:gd name="T0" fmla="*/ 127 w 141"/>
                <a:gd name="T1" fmla="*/ 28 h 144"/>
                <a:gd name="T2" fmla="*/ 124 w 141"/>
                <a:gd name="T3" fmla="*/ 36 h 144"/>
                <a:gd name="T4" fmla="*/ 133 w 141"/>
                <a:gd name="T5" fmla="*/ 59 h 144"/>
                <a:gd name="T6" fmla="*/ 141 w 141"/>
                <a:gd name="T7" fmla="*/ 71 h 144"/>
                <a:gd name="T8" fmla="*/ 132 w 141"/>
                <a:gd name="T9" fmla="*/ 85 h 144"/>
                <a:gd name="T10" fmla="*/ 124 w 141"/>
                <a:gd name="T11" fmla="*/ 107 h 144"/>
                <a:gd name="T12" fmla="*/ 121 w 141"/>
                <a:gd name="T13" fmla="*/ 123 h 144"/>
                <a:gd name="T14" fmla="*/ 106 w 141"/>
                <a:gd name="T15" fmla="*/ 125 h 144"/>
                <a:gd name="T16" fmla="*/ 84 w 141"/>
                <a:gd name="T17" fmla="*/ 135 h 144"/>
                <a:gd name="T18" fmla="*/ 71 w 141"/>
                <a:gd name="T19" fmla="*/ 144 h 144"/>
                <a:gd name="T20" fmla="*/ 58 w 141"/>
                <a:gd name="T21" fmla="*/ 135 h 144"/>
                <a:gd name="T22" fmla="*/ 36 w 141"/>
                <a:gd name="T23" fmla="*/ 126 h 144"/>
                <a:gd name="T24" fmla="*/ 21 w 141"/>
                <a:gd name="T25" fmla="*/ 123 h 144"/>
                <a:gd name="T26" fmla="*/ 18 w 141"/>
                <a:gd name="T27" fmla="*/ 107 h 144"/>
                <a:gd name="T28" fmla="*/ 9 w 141"/>
                <a:gd name="T29" fmla="*/ 85 h 144"/>
                <a:gd name="T30" fmla="*/ 0 w 141"/>
                <a:gd name="T31" fmla="*/ 71 h 144"/>
                <a:gd name="T32" fmla="*/ 8 w 141"/>
                <a:gd name="T33" fmla="*/ 60 h 144"/>
                <a:gd name="T34" fmla="*/ 18 w 141"/>
                <a:gd name="T35" fmla="*/ 36 h 144"/>
                <a:gd name="T36" fmla="*/ 20 w 141"/>
                <a:gd name="T37" fmla="*/ 22 h 144"/>
                <a:gd name="T38" fmla="*/ 37 w 141"/>
                <a:gd name="T39" fmla="*/ 19 h 144"/>
                <a:gd name="T40" fmla="*/ 58 w 141"/>
                <a:gd name="T41" fmla="*/ 10 h 144"/>
                <a:gd name="T42" fmla="*/ 73 w 141"/>
                <a:gd name="T43" fmla="*/ 0 h 144"/>
                <a:gd name="T44" fmla="*/ 78 w 141"/>
                <a:gd name="T45" fmla="*/ 0 h 144"/>
                <a:gd name="T46" fmla="*/ 81 w 141"/>
                <a:gd name="T47" fmla="*/ 3 h 144"/>
                <a:gd name="T48" fmla="*/ 84 w 141"/>
                <a:gd name="T49" fmla="*/ 11 h 144"/>
                <a:gd name="T50" fmla="*/ 104 w 141"/>
                <a:gd name="T51" fmla="*/ 19 h 144"/>
                <a:gd name="T52" fmla="*/ 123 w 141"/>
                <a:gd name="T53" fmla="*/ 23 h 144"/>
                <a:gd name="T54" fmla="*/ 127 w 141"/>
                <a:gd name="T55" fmla="*/ 28 h 144"/>
                <a:gd name="T56" fmla="*/ 97 w 141"/>
                <a:gd name="T57" fmla="*/ 72 h 144"/>
                <a:gd name="T58" fmla="*/ 71 w 141"/>
                <a:gd name="T59" fmla="*/ 46 h 144"/>
                <a:gd name="T60" fmla="*/ 45 w 141"/>
                <a:gd name="T61" fmla="*/ 72 h 144"/>
                <a:gd name="T62" fmla="*/ 71 w 141"/>
                <a:gd name="T63" fmla="*/ 98 h 144"/>
                <a:gd name="T64" fmla="*/ 97 w 141"/>
                <a:gd name="T65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44">
                  <a:moveTo>
                    <a:pt x="127" y="28"/>
                  </a:moveTo>
                  <a:cubicBezTo>
                    <a:pt x="126" y="31"/>
                    <a:pt x="125" y="34"/>
                    <a:pt x="124" y="36"/>
                  </a:cubicBezTo>
                  <a:cubicBezTo>
                    <a:pt x="119" y="47"/>
                    <a:pt x="122" y="55"/>
                    <a:pt x="133" y="59"/>
                  </a:cubicBezTo>
                  <a:cubicBezTo>
                    <a:pt x="141" y="62"/>
                    <a:pt x="141" y="62"/>
                    <a:pt x="141" y="71"/>
                  </a:cubicBezTo>
                  <a:cubicBezTo>
                    <a:pt x="141" y="81"/>
                    <a:pt x="141" y="81"/>
                    <a:pt x="132" y="85"/>
                  </a:cubicBezTo>
                  <a:cubicBezTo>
                    <a:pt x="122" y="89"/>
                    <a:pt x="119" y="97"/>
                    <a:pt x="124" y="107"/>
                  </a:cubicBezTo>
                  <a:cubicBezTo>
                    <a:pt x="128" y="116"/>
                    <a:pt x="128" y="116"/>
                    <a:pt x="121" y="123"/>
                  </a:cubicBezTo>
                  <a:cubicBezTo>
                    <a:pt x="114" y="129"/>
                    <a:pt x="114" y="129"/>
                    <a:pt x="106" y="125"/>
                  </a:cubicBezTo>
                  <a:cubicBezTo>
                    <a:pt x="96" y="121"/>
                    <a:pt x="87" y="124"/>
                    <a:pt x="84" y="135"/>
                  </a:cubicBezTo>
                  <a:cubicBezTo>
                    <a:pt x="80" y="144"/>
                    <a:pt x="80" y="144"/>
                    <a:pt x="71" y="144"/>
                  </a:cubicBezTo>
                  <a:cubicBezTo>
                    <a:pt x="61" y="144"/>
                    <a:pt x="61" y="144"/>
                    <a:pt x="58" y="135"/>
                  </a:cubicBezTo>
                  <a:cubicBezTo>
                    <a:pt x="54" y="124"/>
                    <a:pt x="46" y="121"/>
                    <a:pt x="36" y="126"/>
                  </a:cubicBezTo>
                  <a:cubicBezTo>
                    <a:pt x="28" y="129"/>
                    <a:pt x="28" y="129"/>
                    <a:pt x="21" y="123"/>
                  </a:cubicBezTo>
                  <a:cubicBezTo>
                    <a:pt x="14" y="116"/>
                    <a:pt x="14" y="116"/>
                    <a:pt x="18" y="107"/>
                  </a:cubicBezTo>
                  <a:cubicBezTo>
                    <a:pt x="23" y="97"/>
                    <a:pt x="19" y="89"/>
                    <a:pt x="9" y="85"/>
                  </a:cubicBezTo>
                  <a:cubicBezTo>
                    <a:pt x="0" y="81"/>
                    <a:pt x="0" y="81"/>
                    <a:pt x="0" y="71"/>
                  </a:cubicBezTo>
                  <a:cubicBezTo>
                    <a:pt x="0" y="62"/>
                    <a:pt x="0" y="62"/>
                    <a:pt x="8" y="60"/>
                  </a:cubicBezTo>
                  <a:cubicBezTo>
                    <a:pt x="20" y="55"/>
                    <a:pt x="23" y="47"/>
                    <a:pt x="18" y="36"/>
                  </a:cubicBezTo>
                  <a:cubicBezTo>
                    <a:pt x="14" y="28"/>
                    <a:pt x="14" y="28"/>
                    <a:pt x="20" y="22"/>
                  </a:cubicBezTo>
                  <a:cubicBezTo>
                    <a:pt x="27" y="15"/>
                    <a:pt x="27" y="15"/>
                    <a:pt x="37" y="19"/>
                  </a:cubicBezTo>
                  <a:cubicBezTo>
                    <a:pt x="46" y="23"/>
                    <a:pt x="54" y="20"/>
                    <a:pt x="58" y="10"/>
                  </a:cubicBezTo>
                  <a:cubicBezTo>
                    <a:pt x="62" y="0"/>
                    <a:pt x="62" y="0"/>
                    <a:pt x="73" y="0"/>
                  </a:cubicBezTo>
                  <a:cubicBezTo>
                    <a:pt x="74" y="0"/>
                    <a:pt x="76" y="0"/>
                    <a:pt x="78" y="0"/>
                  </a:cubicBezTo>
                  <a:cubicBezTo>
                    <a:pt x="79" y="1"/>
                    <a:pt x="81" y="2"/>
                    <a:pt x="81" y="3"/>
                  </a:cubicBezTo>
                  <a:cubicBezTo>
                    <a:pt x="83" y="6"/>
                    <a:pt x="83" y="8"/>
                    <a:pt x="84" y="11"/>
                  </a:cubicBezTo>
                  <a:cubicBezTo>
                    <a:pt x="88" y="19"/>
                    <a:pt x="96" y="24"/>
                    <a:pt x="104" y="19"/>
                  </a:cubicBezTo>
                  <a:cubicBezTo>
                    <a:pt x="112" y="14"/>
                    <a:pt x="118" y="16"/>
                    <a:pt x="123" y="23"/>
                  </a:cubicBezTo>
                  <a:cubicBezTo>
                    <a:pt x="124" y="25"/>
                    <a:pt x="126" y="27"/>
                    <a:pt x="127" y="28"/>
                  </a:cubicBezTo>
                  <a:close/>
                  <a:moveTo>
                    <a:pt x="97" y="72"/>
                  </a:moveTo>
                  <a:cubicBezTo>
                    <a:pt x="97" y="58"/>
                    <a:pt x="85" y="46"/>
                    <a:pt x="71" y="46"/>
                  </a:cubicBezTo>
                  <a:cubicBezTo>
                    <a:pt x="57" y="46"/>
                    <a:pt x="45" y="58"/>
                    <a:pt x="45" y="72"/>
                  </a:cubicBezTo>
                  <a:cubicBezTo>
                    <a:pt x="45" y="87"/>
                    <a:pt x="57" y="98"/>
                    <a:pt x="71" y="98"/>
                  </a:cubicBezTo>
                  <a:cubicBezTo>
                    <a:pt x="85" y="98"/>
                    <a:pt x="97" y="86"/>
                    <a:pt x="97" y="7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8" name="METRO ICON - certificate">
            <a:extLst>
              <a:ext uri="{FF2B5EF4-FFF2-40B4-BE49-F238E27FC236}">
                <a16:creationId xmlns:a16="http://schemas.microsoft.com/office/drawing/2014/main" id="{FE0C798C-7A35-4D9A-995A-A090E0DE58A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995727" y="4460905"/>
            <a:ext cx="239700" cy="199575"/>
            <a:chOff x="7137089" y="5334676"/>
            <a:chExt cx="506381" cy="421613"/>
          </a:xfrm>
          <a:solidFill>
            <a:schemeClr val="accent1"/>
          </a:solidFill>
        </p:grpSpPr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C167F175-DB28-45E9-846A-4742CA11BAC9}"/>
                </a:ext>
              </a:extLst>
            </p:cNvPr>
            <p:cNvSpPr>
              <a:spLocks/>
            </p:cNvSpPr>
            <p:nvPr/>
          </p:nvSpPr>
          <p:spPr bwMode="gray">
            <a:xfrm>
              <a:off x="7137089" y="5334676"/>
              <a:ext cx="506381" cy="356920"/>
            </a:xfrm>
            <a:custGeom>
              <a:avLst/>
              <a:gdLst>
                <a:gd name="T0" fmla="*/ 318 w 318"/>
                <a:gd name="T1" fmla="*/ 0 h 225"/>
                <a:gd name="T2" fmla="*/ 318 w 318"/>
                <a:gd name="T3" fmla="*/ 225 h 225"/>
                <a:gd name="T4" fmla="*/ 265 w 318"/>
                <a:gd name="T5" fmla="*/ 225 h 225"/>
                <a:gd name="T6" fmla="*/ 265 w 318"/>
                <a:gd name="T7" fmla="*/ 199 h 225"/>
                <a:gd name="T8" fmla="*/ 291 w 318"/>
                <a:gd name="T9" fmla="*/ 199 h 225"/>
                <a:gd name="T10" fmla="*/ 291 w 318"/>
                <a:gd name="T11" fmla="*/ 27 h 225"/>
                <a:gd name="T12" fmla="*/ 27 w 318"/>
                <a:gd name="T13" fmla="*/ 27 h 225"/>
                <a:gd name="T14" fmla="*/ 27 w 318"/>
                <a:gd name="T15" fmla="*/ 199 h 225"/>
                <a:gd name="T16" fmla="*/ 145 w 318"/>
                <a:gd name="T17" fmla="*/ 199 h 225"/>
                <a:gd name="T18" fmla="*/ 145 w 318"/>
                <a:gd name="T19" fmla="*/ 225 h 225"/>
                <a:gd name="T20" fmla="*/ 0 w 318"/>
                <a:gd name="T21" fmla="*/ 225 h 225"/>
                <a:gd name="T22" fmla="*/ 0 w 318"/>
                <a:gd name="T23" fmla="*/ 0 h 225"/>
                <a:gd name="T24" fmla="*/ 318 w 318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8" h="225">
                  <a:moveTo>
                    <a:pt x="318" y="0"/>
                  </a:moveTo>
                  <a:cubicBezTo>
                    <a:pt x="318" y="75"/>
                    <a:pt x="318" y="150"/>
                    <a:pt x="318" y="225"/>
                  </a:cubicBezTo>
                  <a:cubicBezTo>
                    <a:pt x="300" y="225"/>
                    <a:pt x="283" y="225"/>
                    <a:pt x="265" y="225"/>
                  </a:cubicBezTo>
                  <a:cubicBezTo>
                    <a:pt x="265" y="217"/>
                    <a:pt x="265" y="208"/>
                    <a:pt x="265" y="199"/>
                  </a:cubicBezTo>
                  <a:cubicBezTo>
                    <a:pt x="274" y="199"/>
                    <a:pt x="282" y="199"/>
                    <a:pt x="291" y="199"/>
                  </a:cubicBezTo>
                  <a:cubicBezTo>
                    <a:pt x="291" y="142"/>
                    <a:pt x="291" y="85"/>
                    <a:pt x="291" y="27"/>
                  </a:cubicBezTo>
                  <a:cubicBezTo>
                    <a:pt x="203" y="27"/>
                    <a:pt x="115" y="27"/>
                    <a:pt x="27" y="27"/>
                  </a:cubicBezTo>
                  <a:cubicBezTo>
                    <a:pt x="27" y="84"/>
                    <a:pt x="27" y="141"/>
                    <a:pt x="27" y="199"/>
                  </a:cubicBezTo>
                  <a:cubicBezTo>
                    <a:pt x="66" y="199"/>
                    <a:pt x="106" y="199"/>
                    <a:pt x="145" y="199"/>
                  </a:cubicBezTo>
                  <a:cubicBezTo>
                    <a:pt x="145" y="208"/>
                    <a:pt x="145" y="216"/>
                    <a:pt x="145" y="225"/>
                  </a:cubicBezTo>
                  <a:cubicBezTo>
                    <a:pt x="97" y="225"/>
                    <a:pt x="48" y="225"/>
                    <a:pt x="0" y="225"/>
                  </a:cubicBezTo>
                  <a:cubicBezTo>
                    <a:pt x="0" y="150"/>
                    <a:pt x="0" y="75"/>
                    <a:pt x="0" y="0"/>
                  </a:cubicBezTo>
                  <a:cubicBezTo>
                    <a:pt x="106" y="0"/>
                    <a:pt x="212" y="0"/>
                    <a:pt x="3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0B2DFBFE-80A5-46A4-A008-81C350C6893F}"/>
                </a:ext>
              </a:extLst>
            </p:cNvPr>
            <p:cNvSpPr>
              <a:spLocks/>
            </p:cNvSpPr>
            <p:nvPr/>
          </p:nvSpPr>
          <p:spPr bwMode="gray">
            <a:xfrm>
              <a:off x="7411473" y="5609059"/>
              <a:ext cx="104846" cy="147230"/>
            </a:xfrm>
            <a:custGeom>
              <a:avLst/>
              <a:gdLst>
                <a:gd name="T0" fmla="*/ 0 w 66"/>
                <a:gd name="T1" fmla="*/ 1 h 93"/>
                <a:gd name="T2" fmla="*/ 15 w 66"/>
                <a:gd name="T3" fmla="*/ 1 h 93"/>
                <a:gd name="T4" fmla="*/ 19 w 66"/>
                <a:gd name="T5" fmla="*/ 3 h 93"/>
                <a:gd name="T6" fmla="*/ 48 w 66"/>
                <a:gd name="T7" fmla="*/ 2 h 93"/>
                <a:gd name="T8" fmla="*/ 51 w 66"/>
                <a:gd name="T9" fmla="*/ 1 h 93"/>
                <a:gd name="T10" fmla="*/ 66 w 66"/>
                <a:gd name="T11" fmla="*/ 1 h 93"/>
                <a:gd name="T12" fmla="*/ 66 w 66"/>
                <a:gd name="T13" fmla="*/ 93 h 93"/>
                <a:gd name="T14" fmla="*/ 46 w 66"/>
                <a:gd name="T15" fmla="*/ 81 h 93"/>
                <a:gd name="T16" fmla="*/ 33 w 66"/>
                <a:gd name="T17" fmla="*/ 74 h 93"/>
                <a:gd name="T18" fmla="*/ 21 w 66"/>
                <a:gd name="T19" fmla="*/ 81 h 93"/>
                <a:gd name="T20" fmla="*/ 0 w 66"/>
                <a:gd name="T21" fmla="*/ 93 h 93"/>
                <a:gd name="T22" fmla="*/ 0 w 66"/>
                <a:gd name="T2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93">
                  <a:moveTo>
                    <a:pt x="0" y="1"/>
                  </a:moveTo>
                  <a:cubicBezTo>
                    <a:pt x="6" y="1"/>
                    <a:pt x="10" y="0"/>
                    <a:pt x="15" y="1"/>
                  </a:cubicBezTo>
                  <a:cubicBezTo>
                    <a:pt x="17" y="1"/>
                    <a:pt x="18" y="2"/>
                    <a:pt x="19" y="3"/>
                  </a:cubicBezTo>
                  <a:cubicBezTo>
                    <a:pt x="29" y="9"/>
                    <a:pt x="39" y="9"/>
                    <a:pt x="48" y="2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6" y="1"/>
                    <a:pt x="61" y="1"/>
                    <a:pt x="66" y="1"/>
                  </a:cubicBezTo>
                  <a:cubicBezTo>
                    <a:pt x="66" y="32"/>
                    <a:pt x="66" y="62"/>
                    <a:pt x="66" y="93"/>
                  </a:cubicBezTo>
                  <a:cubicBezTo>
                    <a:pt x="59" y="89"/>
                    <a:pt x="53" y="85"/>
                    <a:pt x="46" y="81"/>
                  </a:cubicBezTo>
                  <a:cubicBezTo>
                    <a:pt x="42" y="79"/>
                    <a:pt x="38" y="74"/>
                    <a:pt x="33" y="74"/>
                  </a:cubicBezTo>
                  <a:cubicBezTo>
                    <a:pt x="29" y="74"/>
                    <a:pt x="25" y="79"/>
                    <a:pt x="21" y="81"/>
                  </a:cubicBezTo>
                  <a:cubicBezTo>
                    <a:pt x="14" y="85"/>
                    <a:pt x="8" y="89"/>
                    <a:pt x="0" y="93"/>
                  </a:cubicBezTo>
                  <a:cubicBezTo>
                    <a:pt x="0" y="62"/>
                    <a:pt x="0" y="32"/>
                    <a:pt x="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42">
              <a:extLst>
                <a:ext uri="{FF2B5EF4-FFF2-40B4-BE49-F238E27FC236}">
                  <a16:creationId xmlns:a16="http://schemas.microsoft.com/office/drawing/2014/main" id="{BA50F9CA-258C-4CA4-9BA8-666AE27E6BB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389165" y="5437291"/>
              <a:ext cx="151691" cy="151691"/>
            </a:xfrm>
            <a:custGeom>
              <a:avLst/>
              <a:gdLst>
                <a:gd name="T0" fmla="*/ 29 w 95"/>
                <a:gd name="T1" fmla="*/ 8 h 95"/>
                <a:gd name="T2" fmla="*/ 39 w 95"/>
                <a:gd name="T3" fmla="*/ 5 h 95"/>
                <a:gd name="T4" fmla="*/ 55 w 95"/>
                <a:gd name="T5" fmla="*/ 5 h 95"/>
                <a:gd name="T6" fmla="*/ 67 w 95"/>
                <a:gd name="T7" fmla="*/ 8 h 95"/>
                <a:gd name="T8" fmla="*/ 80 w 95"/>
                <a:gd name="T9" fmla="*/ 18 h 95"/>
                <a:gd name="T10" fmla="*/ 88 w 95"/>
                <a:gd name="T11" fmla="*/ 28 h 95"/>
                <a:gd name="T12" fmla="*/ 92 w 95"/>
                <a:gd name="T13" fmla="*/ 42 h 95"/>
                <a:gd name="T14" fmla="*/ 92 w 95"/>
                <a:gd name="T15" fmla="*/ 54 h 95"/>
                <a:gd name="T16" fmla="*/ 88 w 95"/>
                <a:gd name="T17" fmla="*/ 68 h 95"/>
                <a:gd name="T18" fmla="*/ 80 w 95"/>
                <a:gd name="T19" fmla="*/ 79 h 95"/>
                <a:gd name="T20" fmla="*/ 68 w 95"/>
                <a:gd name="T21" fmla="*/ 87 h 95"/>
                <a:gd name="T22" fmla="*/ 54 w 95"/>
                <a:gd name="T23" fmla="*/ 91 h 95"/>
                <a:gd name="T24" fmla="*/ 40 w 95"/>
                <a:gd name="T25" fmla="*/ 91 h 95"/>
                <a:gd name="T26" fmla="*/ 27 w 95"/>
                <a:gd name="T27" fmla="*/ 87 h 95"/>
                <a:gd name="T28" fmla="*/ 15 w 95"/>
                <a:gd name="T29" fmla="*/ 78 h 95"/>
                <a:gd name="T30" fmla="*/ 7 w 95"/>
                <a:gd name="T31" fmla="*/ 68 h 95"/>
                <a:gd name="T32" fmla="*/ 2 w 95"/>
                <a:gd name="T33" fmla="*/ 54 h 95"/>
                <a:gd name="T34" fmla="*/ 2 w 95"/>
                <a:gd name="T35" fmla="*/ 41 h 95"/>
                <a:gd name="T36" fmla="*/ 6 w 95"/>
                <a:gd name="T37" fmla="*/ 28 h 95"/>
                <a:gd name="T38" fmla="*/ 15 w 95"/>
                <a:gd name="T39" fmla="*/ 16 h 95"/>
                <a:gd name="T40" fmla="*/ 29 w 95"/>
                <a:gd name="T41" fmla="*/ 8 h 95"/>
                <a:gd name="T42" fmla="*/ 47 w 95"/>
                <a:gd name="T43" fmla="*/ 71 h 95"/>
                <a:gd name="T44" fmla="*/ 70 w 95"/>
                <a:gd name="T45" fmla="*/ 48 h 95"/>
                <a:gd name="T46" fmla="*/ 47 w 95"/>
                <a:gd name="T47" fmla="*/ 25 h 95"/>
                <a:gd name="T48" fmla="*/ 24 w 95"/>
                <a:gd name="T49" fmla="*/ 48 h 95"/>
                <a:gd name="T50" fmla="*/ 47 w 95"/>
                <a:gd name="T51" fmla="*/ 7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5" h="95">
                  <a:moveTo>
                    <a:pt x="29" y="8"/>
                  </a:moveTo>
                  <a:cubicBezTo>
                    <a:pt x="33" y="9"/>
                    <a:pt x="36" y="7"/>
                    <a:pt x="39" y="5"/>
                  </a:cubicBezTo>
                  <a:cubicBezTo>
                    <a:pt x="46" y="0"/>
                    <a:pt x="49" y="0"/>
                    <a:pt x="55" y="5"/>
                  </a:cubicBezTo>
                  <a:cubicBezTo>
                    <a:pt x="59" y="8"/>
                    <a:pt x="63" y="9"/>
                    <a:pt x="67" y="8"/>
                  </a:cubicBezTo>
                  <a:cubicBezTo>
                    <a:pt x="75" y="8"/>
                    <a:pt x="78" y="10"/>
                    <a:pt x="80" y="18"/>
                  </a:cubicBezTo>
                  <a:cubicBezTo>
                    <a:pt x="82" y="22"/>
                    <a:pt x="84" y="25"/>
                    <a:pt x="88" y="28"/>
                  </a:cubicBezTo>
                  <a:cubicBezTo>
                    <a:pt x="94" y="32"/>
                    <a:pt x="95" y="35"/>
                    <a:pt x="92" y="42"/>
                  </a:cubicBezTo>
                  <a:cubicBezTo>
                    <a:pt x="91" y="46"/>
                    <a:pt x="91" y="50"/>
                    <a:pt x="92" y="54"/>
                  </a:cubicBezTo>
                  <a:cubicBezTo>
                    <a:pt x="95" y="61"/>
                    <a:pt x="94" y="64"/>
                    <a:pt x="88" y="68"/>
                  </a:cubicBezTo>
                  <a:cubicBezTo>
                    <a:pt x="84" y="71"/>
                    <a:pt x="81" y="74"/>
                    <a:pt x="80" y="79"/>
                  </a:cubicBezTo>
                  <a:cubicBezTo>
                    <a:pt x="78" y="85"/>
                    <a:pt x="75" y="87"/>
                    <a:pt x="68" y="87"/>
                  </a:cubicBezTo>
                  <a:cubicBezTo>
                    <a:pt x="63" y="87"/>
                    <a:pt x="59" y="88"/>
                    <a:pt x="54" y="91"/>
                  </a:cubicBezTo>
                  <a:cubicBezTo>
                    <a:pt x="49" y="95"/>
                    <a:pt x="46" y="95"/>
                    <a:pt x="40" y="91"/>
                  </a:cubicBezTo>
                  <a:cubicBezTo>
                    <a:pt x="36" y="88"/>
                    <a:pt x="32" y="87"/>
                    <a:pt x="27" y="87"/>
                  </a:cubicBezTo>
                  <a:cubicBezTo>
                    <a:pt x="20" y="87"/>
                    <a:pt x="17" y="85"/>
                    <a:pt x="15" y="78"/>
                  </a:cubicBezTo>
                  <a:cubicBezTo>
                    <a:pt x="13" y="74"/>
                    <a:pt x="11" y="71"/>
                    <a:pt x="7" y="68"/>
                  </a:cubicBezTo>
                  <a:cubicBezTo>
                    <a:pt x="1" y="64"/>
                    <a:pt x="0" y="61"/>
                    <a:pt x="2" y="54"/>
                  </a:cubicBezTo>
                  <a:cubicBezTo>
                    <a:pt x="4" y="50"/>
                    <a:pt x="4" y="45"/>
                    <a:pt x="2" y="41"/>
                  </a:cubicBezTo>
                  <a:cubicBezTo>
                    <a:pt x="0" y="35"/>
                    <a:pt x="1" y="32"/>
                    <a:pt x="6" y="28"/>
                  </a:cubicBezTo>
                  <a:cubicBezTo>
                    <a:pt x="11" y="25"/>
                    <a:pt x="14" y="22"/>
                    <a:pt x="15" y="16"/>
                  </a:cubicBezTo>
                  <a:cubicBezTo>
                    <a:pt x="17" y="10"/>
                    <a:pt x="20" y="8"/>
                    <a:pt x="29" y="8"/>
                  </a:cubicBezTo>
                  <a:close/>
                  <a:moveTo>
                    <a:pt x="47" y="71"/>
                  </a:moveTo>
                  <a:cubicBezTo>
                    <a:pt x="60" y="71"/>
                    <a:pt x="70" y="61"/>
                    <a:pt x="70" y="48"/>
                  </a:cubicBezTo>
                  <a:cubicBezTo>
                    <a:pt x="70" y="35"/>
                    <a:pt x="60" y="25"/>
                    <a:pt x="47" y="25"/>
                  </a:cubicBezTo>
                  <a:cubicBezTo>
                    <a:pt x="35" y="25"/>
                    <a:pt x="24" y="35"/>
                    <a:pt x="24" y="48"/>
                  </a:cubicBezTo>
                  <a:cubicBezTo>
                    <a:pt x="24" y="60"/>
                    <a:pt x="35" y="71"/>
                    <a:pt x="47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55D54F4C-2BD9-430D-873B-2A4006DB059F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41752"/>
              <a:ext cx="104846" cy="17846"/>
            </a:xfrm>
            <a:custGeom>
              <a:avLst/>
              <a:gdLst>
                <a:gd name="T0" fmla="*/ 66 w 66"/>
                <a:gd name="T1" fmla="*/ 0 h 12"/>
                <a:gd name="T2" fmla="*/ 66 w 66"/>
                <a:gd name="T3" fmla="*/ 12 h 12"/>
                <a:gd name="T4" fmla="*/ 0 w 66"/>
                <a:gd name="T5" fmla="*/ 12 h 12"/>
                <a:gd name="T6" fmla="*/ 0 w 66"/>
                <a:gd name="T7" fmla="*/ 0 h 12"/>
                <a:gd name="T8" fmla="*/ 66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66" y="0"/>
                  </a:move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DAEFCE84-DCA4-42EC-A05C-224CC44D0FF4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481906"/>
              <a:ext cx="104846" cy="22308"/>
            </a:xfrm>
            <a:custGeom>
              <a:avLst/>
              <a:gdLst>
                <a:gd name="T0" fmla="*/ 66 w 66"/>
                <a:gd name="T1" fmla="*/ 0 h 13"/>
                <a:gd name="T2" fmla="*/ 66 w 66"/>
                <a:gd name="T3" fmla="*/ 13 h 13"/>
                <a:gd name="T4" fmla="*/ 0 w 66"/>
                <a:gd name="T5" fmla="*/ 13 h 13"/>
                <a:gd name="T6" fmla="*/ 0 w 66"/>
                <a:gd name="T7" fmla="*/ 0 h 13"/>
                <a:gd name="T8" fmla="*/ 66 w 66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3">
                  <a:moveTo>
                    <a:pt x="66" y="0"/>
                  </a:moveTo>
                  <a:cubicBezTo>
                    <a:pt x="66" y="5"/>
                    <a:pt x="66" y="9"/>
                    <a:pt x="66" y="13"/>
                  </a:cubicBezTo>
                  <a:cubicBezTo>
                    <a:pt x="44" y="13"/>
                    <a:pt x="22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22" y="0"/>
                    <a:pt x="44" y="0"/>
                    <a:pt x="6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000FF10B-1111-4953-812C-471E67B1A88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26521"/>
              <a:ext cx="104846" cy="17846"/>
            </a:xfrm>
            <a:custGeom>
              <a:avLst/>
              <a:gdLst>
                <a:gd name="T0" fmla="*/ 0 w 66"/>
                <a:gd name="T1" fmla="*/ 0 h 12"/>
                <a:gd name="T2" fmla="*/ 66 w 66"/>
                <a:gd name="T3" fmla="*/ 0 h 12"/>
                <a:gd name="T4" fmla="*/ 66 w 66"/>
                <a:gd name="T5" fmla="*/ 12 h 12"/>
                <a:gd name="T6" fmla="*/ 0 w 66"/>
                <a:gd name="T7" fmla="*/ 12 h 12"/>
                <a:gd name="T8" fmla="*/ 0 w 6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">
                  <a:moveTo>
                    <a:pt x="0" y="0"/>
                  </a:moveTo>
                  <a:cubicBezTo>
                    <a:pt x="22" y="0"/>
                    <a:pt x="44" y="0"/>
                    <a:pt x="66" y="0"/>
                  </a:cubicBezTo>
                  <a:cubicBezTo>
                    <a:pt x="66" y="4"/>
                    <a:pt x="66" y="8"/>
                    <a:pt x="66" y="12"/>
                  </a:cubicBezTo>
                  <a:cubicBezTo>
                    <a:pt x="44" y="12"/>
                    <a:pt x="22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EC3F65D6-1429-4755-81FD-502112646C54}"/>
                </a:ext>
              </a:extLst>
            </p:cNvPr>
            <p:cNvSpPr>
              <a:spLocks/>
            </p:cNvSpPr>
            <p:nvPr/>
          </p:nvSpPr>
          <p:spPr bwMode="gray">
            <a:xfrm>
              <a:off x="7241935" y="5566674"/>
              <a:ext cx="64692" cy="20077"/>
            </a:xfrm>
            <a:custGeom>
              <a:avLst/>
              <a:gdLst>
                <a:gd name="T0" fmla="*/ 40 w 40"/>
                <a:gd name="T1" fmla="*/ 0 h 13"/>
                <a:gd name="T2" fmla="*/ 40 w 40"/>
                <a:gd name="T3" fmla="*/ 13 h 13"/>
                <a:gd name="T4" fmla="*/ 0 w 40"/>
                <a:gd name="T5" fmla="*/ 13 h 13"/>
                <a:gd name="T6" fmla="*/ 0 w 40"/>
                <a:gd name="T7" fmla="*/ 0 h 13"/>
                <a:gd name="T8" fmla="*/ 40 w 4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3">
                  <a:moveTo>
                    <a:pt x="40" y="0"/>
                  </a:moveTo>
                  <a:cubicBezTo>
                    <a:pt x="40" y="4"/>
                    <a:pt x="40" y="9"/>
                    <a:pt x="40" y="13"/>
                  </a:cubicBezTo>
                  <a:cubicBezTo>
                    <a:pt x="27" y="13"/>
                    <a:pt x="14" y="13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3" y="0"/>
                    <a:pt x="26" y="0"/>
                    <a:pt x="4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6" name="METRO ICON - gear wheel 2">
            <a:extLst>
              <a:ext uri="{FF2B5EF4-FFF2-40B4-BE49-F238E27FC236}">
                <a16:creationId xmlns:a16="http://schemas.microsoft.com/office/drawing/2014/main" id="{5D2203A0-6985-4ED1-ADD4-8A5D7B05DEA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4795790" y="4499066"/>
            <a:ext cx="247874" cy="235087"/>
            <a:chOff x="7060957" y="4378201"/>
            <a:chExt cx="572246" cy="542726"/>
          </a:xfrm>
          <a:solidFill>
            <a:schemeClr val="accent1"/>
          </a:solidFill>
        </p:grpSpPr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69E2A922-E82F-4A16-8B15-FABFF3FB8A95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224323" y="4505591"/>
              <a:ext cx="408880" cy="415336"/>
            </a:xfrm>
            <a:custGeom>
              <a:avLst/>
              <a:gdLst>
                <a:gd name="T0" fmla="*/ 51 w 266"/>
                <a:gd name="T1" fmla="*/ 26 h 270"/>
                <a:gd name="T2" fmla="*/ 69 w 266"/>
                <a:gd name="T3" fmla="*/ 35 h 270"/>
                <a:gd name="T4" fmla="*/ 108 w 266"/>
                <a:gd name="T5" fmla="*/ 18 h 270"/>
                <a:gd name="T6" fmla="*/ 113 w 266"/>
                <a:gd name="T7" fmla="*/ 3 h 270"/>
                <a:gd name="T8" fmla="*/ 118 w 266"/>
                <a:gd name="T9" fmla="*/ 0 h 270"/>
                <a:gd name="T10" fmla="*/ 147 w 266"/>
                <a:gd name="T11" fmla="*/ 0 h 270"/>
                <a:gd name="T12" fmla="*/ 152 w 266"/>
                <a:gd name="T13" fmla="*/ 4 h 270"/>
                <a:gd name="T14" fmla="*/ 158 w 266"/>
                <a:gd name="T15" fmla="*/ 21 h 270"/>
                <a:gd name="T16" fmla="*/ 194 w 266"/>
                <a:gd name="T17" fmla="*/ 36 h 270"/>
                <a:gd name="T18" fmla="*/ 210 w 266"/>
                <a:gd name="T19" fmla="*/ 28 h 270"/>
                <a:gd name="T20" fmla="*/ 217 w 266"/>
                <a:gd name="T21" fmla="*/ 29 h 270"/>
                <a:gd name="T22" fmla="*/ 237 w 266"/>
                <a:gd name="T23" fmla="*/ 50 h 270"/>
                <a:gd name="T24" fmla="*/ 238 w 266"/>
                <a:gd name="T25" fmla="*/ 55 h 270"/>
                <a:gd name="T26" fmla="*/ 231 w 266"/>
                <a:gd name="T27" fmla="*/ 70 h 270"/>
                <a:gd name="T28" fmla="*/ 247 w 266"/>
                <a:gd name="T29" fmla="*/ 110 h 270"/>
                <a:gd name="T30" fmla="*/ 262 w 266"/>
                <a:gd name="T31" fmla="*/ 115 h 270"/>
                <a:gd name="T32" fmla="*/ 266 w 266"/>
                <a:gd name="T33" fmla="*/ 121 h 270"/>
                <a:gd name="T34" fmla="*/ 266 w 266"/>
                <a:gd name="T35" fmla="*/ 148 h 270"/>
                <a:gd name="T36" fmla="*/ 261 w 266"/>
                <a:gd name="T37" fmla="*/ 155 h 270"/>
                <a:gd name="T38" fmla="*/ 244 w 266"/>
                <a:gd name="T39" fmla="*/ 161 h 270"/>
                <a:gd name="T40" fmla="*/ 230 w 266"/>
                <a:gd name="T41" fmla="*/ 196 h 270"/>
                <a:gd name="T42" fmla="*/ 239 w 266"/>
                <a:gd name="T43" fmla="*/ 217 h 270"/>
                <a:gd name="T44" fmla="*/ 216 w 266"/>
                <a:gd name="T45" fmla="*/ 241 h 270"/>
                <a:gd name="T46" fmla="*/ 211 w 266"/>
                <a:gd name="T47" fmla="*/ 241 h 270"/>
                <a:gd name="T48" fmla="*/ 195 w 266"/>
                <a:gd name="T49" fmla="*/ 234 h 270"/>
                <a:gd name="T50" fmla="*/ 158 w 266"/>
                <a:gd name="T51" fmla="*/ 249 h 270"/>
                <a:gd name="T52" fmla="*/ 152 w 266"/>
                <a:gd name="T53" fmla="*/ 266 h 270"/>
                <a:gd name="T54" fmla="*/ 147 w 266"/>
                <a:gd name="T55" fmla="*/ 269 h 270"/>
                <a:gd name="T56" fmla="*/ 118 w 266"/>
                <a:gd name="T57" fmla="*/ 269 h 270"/>
                <a:gd name="T58" fmla="*/ 114 w 266"/>
                <a:gd name="T59" fmla="*/ 266 h 270"/>
                <a:gd name="T60" fmla="*/ 108 w 266"/>
                <a:gd name="T61" fmla="*/ 251 h 270"/>
                <a:gd name="T62" fmla="*/ 70 w 266"/>
                <a:gd name="T63" fmla="*/ 234 h 270"/>
                <a:gd name="T64" fmla="*/ 54 w 266"/>
                <a:gd name="T65" fmla="*/ 241 h 270"/>
                <a:gd name="T66" fmla="*/ 49 w 266"/>
                <a:gd name="T67" fmla="*/ 241 h 270"/>
                <a:gd name="T68" fmla="*/ 28 w 266"/>
                <a:gd name="T69" fmla="*/ 220 h 270"/>
                <a:gd name="T70" fmla="*/ 28 w 266"/>
                <a:gd name="T71" fmla="*/ 214 h 270"/>
                <a:gd name="T72" fmla="*/ 36 w 266"/>
                <a:gd name="T73" fmla="*/ 196 h 270"/>
                <a:gd name="T74" fmla="*/ 22 w 266"/>
                <a:gd name="T75" fmla="*/ 161 h 270"/>
                <a:gd name="T76" fmla="*/ 3 w 266"/>
                <a:gd name="T77" fmla="*/ 154 h 270"/>
                <a:gd name="T78" fmla="*/ 0 w 266"/>
                <a:gd name="T79" fmla="*/ 149 h 270"/>
                <a:gd name="T80" fmla="*/ 0 w 266"/>
                <a:gd name="T81" fmla="*/ 120 h 270"/>
                <a:gd name="T82" fmla="*/ 3 w 266"/>
                <a:gd name="T83" fmla="*/ 115 h 270"/>
                <a:gd name="T84" fmla="*/ 19 w 266"/>
                <a:gd name="T85" fmla="*/ 109 h 270"/>
                <a:gd name="T86" fmla="*/ 34 w 266"/>
                <a:gd name="T87" fmla="*/ 70 h 270"/>
                <a:gd name="T88" fmla="*/ 28 w 266"/>
                <a:gd name="T89" fmla="*/ 55 h 270"/>
                <a:gd name="T90" fmla="*/ 28 w 266"/>
                <a:gd name="T91" fmla="*/ 50 h 270"/>
                <a:gd name="T92" fmla="*/ 51 w 266"/>
                <a:gd name="T93" fmla="*/ 26 h 270"/>
                <a:gd name="T94" fmla="*/ 181 w 266"/>
                <a:gd name="T95" fmla="*/ 135 h 270"/>
                <a:gd name="T96" fmla="*/ 133 w 266"/>
                <a:gd name="T97" fmla="*/ 85 h 270"/>
                <a:gd name="T98" fmla="*/ 84 w 266"/>
                <a:gd name="T99" fmla="*/ 135 h 270"/>
                <a:gd name="T100" fmla="*/ 133 w 266"/>
                <a:gd name="T101" fmla="*/ 184 h 270"/>
                <a:gd name="T102" fmla="*/ 181 w 266"/>
                <a:gd name="T103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6" h="270">
                  <a:moveTo>
                    <a:pt x="51" y="26"/>
                  </a:moveTo>
                  <a:cubicBezTo>
                    <a:pt x="57" y="29"/>
                    <a:pt x="63" y="32"/>
                    <a:pt x="69" y="35"/>
                  </a:cubicBezTo>
                  <a:cubicBezTo>
                    <a:pt x="86" y="43"/>
                    <a:pt x="102" y="36"/>
                    <a:pt x="108" y="18"/>
                  </a:cubicBezTo>
                  <a:cubicBezTo>
                    <a:pt x="110" y="13"/>
                    <a:pt x="112" y="8"/>
                    <a:pt x="113" y="3"/>
                  </a:cubicBezTo>
                  <a:cubicBezTo>
                    <a:pt x="114" y="1"/>
                    <a:pt x="116" y="0"/>
                    <a:pt x="118" y="0"/>
                  </a:cubicBezTo>
                  <a:cubicBezTo>
                    <a:pt x="128" y="0"/>
                    <a:pt x="137" y="0"/>
                    <a:pt x="147" y="0"/>
                  </a:cubicBezTo>
                  <a:cubicBezTo>
                    <a:pt x="150" y="0"/>
                    <a:pt x="151" y="1"/>
                    <a:pt x="152" y="4"/>
                  </a:cubicBezTo>
                  <a:cubicBezTo>
                    <a:pt x="154" y="10"/>
                    <a:pt x="156" y="16"/>
                    <a:pt x="158" y="21"/>
                  </a:cubicBezTo>
                  <a:cubicBezTo>
                    <a:pt x="165" y="35"/>
                    <a:pt x="179" y="42"/>
                    <a:pt x="194" y="36"/>
                  </a:cubicBezTo>
                  <a:cubicBezTo>
                    <a:pt x="199" y="34"/>
                    <a:pt x="205" y="31"/>
                    <a:pt x="210" y="28"/>
                  </a:cubicBezTo>
                  <a:cubicBezTo>
                    <a:pt x="213" y="27"/>
                    <a:pt x="214" y="27"/>
                    <a:pt x="217" y="29"/>
                  </a:cubicBezTo>
                  <a:cubicBezTo>
                    <a:pt x="223" y="36"/>
                    <a:pt x="230" y="43"/>
                    <a:pt x="237" y="50"/>
                  </a:cubicBezTo>
                  <a:cubicBezTo>
                    <a:pt x="239" y="52"/>
                    <a:pt x="239" y="53"/>
                    <a:pt x="238" y="55"/>
                  </a:cubicBezTo>
                  <a:cubicBezTo>
                    <a:pt x="236" y="60"/>
                    <a:pt x="233" y="65"/>
                    <a:pt x="231" y="70"/>
                  </a:cubicBezTo>
                  <a:cubicBezTo>
                    <a:pt x="223" y="87"/>
                    <a:pt x="230" y="103"/>
                    <a:pt x="247" y="110"/>
                  </a:cubicBezTo>
                  <a:cubicBezTo>
                    <a:pt x="252" y="112"/>
                    <a:pt x="257" y="114"/>
                    <a:pt x="262" y="115"/>
                  </a:cubicBezTo>
                  <a:cubicBezTo>
                    <a:pt x="265" y="116"/>
                    <a:pt x="266" y="118"/>
                    <a:pt x="266" y="121"/>
                  </a:cubicBezTo>
                  <a:cubicBezTo>
                    <a:pt x="265" y="130"/>
                    <a:pt x="265" y="139"/>
                    <a:pt x="266" y="148"/>
                  </a:cubicBezTo>
                  <a:cubicBezTo>
                    <a:pt x="266" y="152"/>
                    <a:pt x="264" y="154"/>
                    <a:pt x="261" y="155"/>
                  </a:cubicBezTo>
                  <a:cubicBezTo>
                    <a:pt x="255" y="156"/>
                    <a:pt x="250" y="158"/>
                    <a:pt x="244" y="161"/>
                  </a:cubicBezTo>
                  <a:cubicBezTo>
                    <a:pt x="231" y="167"/>
                    <a:pt x="224" y="182"/>
                    <a:pt x="230" y="196"/>
                  </a:cubicBezTo>
                  <a:cubicBezTo>
                    <a:pt x="232" y="203"/>
                    <a:pt x="236" y="210"/>
                    <a:pt x="239" y="217"/>
                  </a:cubicBezTo>
                  <a:cubicBezTo>
                    <a:pt x="231" y="225"/>
                    <a:pt x="224" y="233"/>
                    <a:pt x="216" y="241"/>
                  </a:cubicBezTo>
                  <a:cubicBezTo>
                    <a:pt x="215" y="242"/>
                    <a:pt x="212" y="242"/>
                    <a:pt x="211" y="241"/>
                  </a:cubicBezTo>
                  <a:cubicBezTo>
                    <a:pt x="206" y="239"/>
                    <a:pt x="200" y="236"/>
                    <a:pt x="195" y="234"/>
                  </a:cubicBezTo>
                  <a:cubicBezTo>
                    <a:pt x="180" y="228"/>
                    <a:pt x="165" y="234"/>
                    <a:pt x="158" y="249"/>
                  </a:cubicBezTo>
                  <a:cubicBezTo>
                    <a:pt x="156" y="254"/>
                    <a:pt x="154" y="261"/>
                    <a:pt x="152" y="266"/>
                  </a:cubicBezTo>
                  <a:cubicBezTo>
                    <a:pt x="151" y="268"/>
                    <a:pt x="149" y="269"/>
                    <a:pt x="147" y="269"/>
                  </a:cubicBezTo>
                  <a:cubicBezTo>
                    <a:pt x="137" y="270"/>
                    <a:pt x="128" y="270"/>
                    <a:pt x="118" y="269"/>
                  </a:cubicBezTo>
                  <a:cubicBezTo>
                    <a:pt x="116" y="269"/>
                    <a:pt x="114" y="268"/>
                    <a:pt x="114" y="266"/>
                  </a:cubicBezTo>
                  <a:cubicBezTo>
                    <a:pt x="112" y="261"/>
                    <a:pt x="110" y="256"/>
                    <a:pt x="108" y="251"/>
                  </a:cubicBezTo>
                  <a:cubicBezTo>
                    <a:pt x="102" y="234"/>
                    <a:pt x="86" y="227"/>
                    <a:pt x="70" y="234"/>
                  </a:cubicBezTo>
                  <a:cubicBezTo>
                    <a:pt x="65" y="236"/>
                    <a:pt x="59" y="239"/>
                    <a:pt x="54" y="241"/>
                  </a:cubicBezTo>
                  <a:cubicBezTo>
                    <a:pt x="53" y="242"/>
                    <a:pt x="50" y="242"/>
                    <a:pt x="49" y="241"/>
                  </a:cubicBezTo>
                  <a:cubicBezTo>
                    <a:pt x="42" y="234"/>
                    <a:pt x="35" y="227"/>
                    <a:pt x="28" y="220"/>
                  </a:cubicBezTo>
                  <a:cubicBezTo>
                    <a:pt x="26" y="218"/>
                    <a:pt x="26" y="216"/>
                    <a:pt x="28" y="214"/>
                  </a:cubicBezTo>
                  <a:cubicBezTo>
                    <a:pt x="30" y="208"/>
                    <a:pt x="33" y="202"/>
                    <a:pt x="36" y="196"/>
                  </a:cubicBezTo>
                  <a:cubicBezTo>
                    <a:pt x="41" y="182"/>
                    <a:pt x="35" y="167"/>
                    <a:pt x="22" y="161"/>
                  </a:cubicBezTo>
                  <a:cubicBezTo>
                    <a:pt x="16" y="158"/>
                    <a:pt x="9" y="156"/>
                    <a:pt x="3" y="154"/>
                  </a:cubicBezTo>
                  <a:cubicBezTo>
                    <a:pt x="1" y="153"/>
                    <a:pt x="0" y="152"/>
                    <a:pt x="0" y="149"/>
                  </a:cubicBezTo>
                  <a:cubicBezTo>
                    <a:pt x="0" y="139"/>
                    <a:pt x="0" y="130"/>
                    <a:pt x="0" y="120"/>
                  </a:cubicBezTo>
                  <a:cubicBezTo>
                    <a:pt x="0" y="117"/>
                    <a:pt x="0" y="116"/>
                    <a:pt x="3" y="115"/>
                  </a:cubicBezTo>
                  <a:cubicBezTo>
                    <a:pt x="8" y="113"/>
                    <a:pt x="14" y="112"/>
                    <a:pt x="19" y="109"/>
                  </a:cubicBezTo>
                  <a:cubicBezTo>
                    <a:pt x="35" y="103"/>
                    <a:pt x="42" y="86"/>
                    <a:pt x="34" y="70"/>
                  </a:cubicBezTo>
                  <a:cubicBezTo>
                    <a:pt x="32" y="65"/>
                    <a:pt x="30" y="60"/>
                    <a:pt x="28" y="55"/>
                  </a:cubicBezTo>
                  <a:cubicBezTo>
                    <a:pt x="27" y="54"/>
                    <a:pt x="27" y="51"/>
                    <a:pt x="28" y="50"/>
                  </a:cubicBezTo>
                  <a:cubicBezTo>
                    <a:pt x="36" y="42"/>
                    <a:pt x="43" y="34"/>
                    <a:pt x="51" y="26"/>
                  </a:cubicBezTo>
                  <a:close/>
                  <a:moveTo>
                    <a:pt x="181" y="135"/>
                  </a:moveTo>
                  <a:cubicBezTo>
                    <a:pt x="181" y="107"/>
                    <a:pt x="160" y="85"/>
                    <a:pt x="133" y="85"/>
                  </a:cubicBezTo>
                  <a:cubicBezTo>
                    <a:pt x="106" y="85"/>
                    <a:pt x="84" y="107"/>
                    <a:pt x="84" y="135"/>
                  </a:cubicBezTo>
                  <a:cubicBezTo>
                    <a:pt x="84" y="162"/>
                    <a:pt x="106" y="185"/>
                    <a:pt x="133" y="184"/>
                  </a:cubicBezTo>
                  <a:cubicBezTo>
                    <a:pt x="160" y="184"/>
                    <a:pt x="181" y="162"/>
                    <a:pt x="181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13E5A3C3-4913-4434-9ED6-2857C6B98F5F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060957" y="4378201"/>
              <a:ext cx="217353" cy="221656"/>
            </a:xfrm>
            <a:custGeom>
              <a:avLst/>
              <a:gdLst>
                <a:gd name="T0" fmla="*/ 127 w 141"/>
                <a:gd name="T1" fmla="*/ 28 h 144"/>
                <a:gd name="T2" fmla="*/ 124 w 141"/>
                <a:gd name="T3" fmla="*/ 36 h 144"/>
                <a:gd name="T4" fmla="*/ 133 w 141"/>
                <a:gd name="T5" fmla="*/ 59 h 144"/>
                <a:gd name="T6" fmla="*/ 141 w 141"/>
                <a:gd name="T7" fmla="*/ 71 h 144"/>
                <a:gd name="T8" fmla="*/ 132 w 141"/>
                <a:gd name="T9" fmla="*/ 85 h 144"/>
                <a:gd name="T10" fmla="*/ 124 w 141"/>
                <a:gd name="T11" fmla="*/ 107 h 144"/>
                <a:gd name="T12" fmla="*/ 121 w 141"/>
                <a:gd name="T13" fmla="*/ 123 h 144"/>
                <a:gd name="T14" fmla="*/ 106 w 141"/>
                <a:gd name="T15" fmla="*/ 125 h 144"/>
                <a:gd name="T16" fmla="*/ 84 w 141"/>
                <a:gd name="T17" fmla="*/ 135 h 144"/>
                <a:gd name="T18" fmla="*/ 71 w 141"/>
                <a:gd name="T19" fmla="*/ 144 h 144"/>
                <a:gd name="T20" fmla="*/ 58 w 141"/>
                <a:gd name="T21" fmla="*/ 135 h 144"/>
                <a:gd name="T22" fmla="*/ 36 w 141"/>
                <a:gd name="T23" fmla="*/ 126 h 144"/>
                <a:gd name="T24" fmla="*/ 21 w 141"/>
                <a:gd name="T25" fmla="*/ 123 h 144"/>
                <a:gd name="T26" fmla="*/ 18 w 141"/>
                <a:gd name="T27" fmla="*/ 107 h 144"/>
                <a:gd name="T28" fmla="*/ 9 w 141"/>
                <a:gd name="T29" fmla="*/ 85 h 144"/>
                <a:gd name="T30" fmla="*/ 0 w 141"/>
                <a:gd name="T31" fmla="*/ 71 h 144"/>
                <a:gd name="T32" fmla="*/ 8 w 141"/>
                <a:gd name="T33" fmla="*/ 60 h 144"/>
                <a:gd name="T34" fmla="*/ 18 w 141"/>
                <a:gd name="T35" fmla="*/ 36 h 144"/>
                <a:gd name="T36" fmla="*/ 20 w 141"/>
                <a:gd name="T37" fmla="*/ 22 h 144"/>
                <a:gd name="T38" fmla="*/ 37 w 141"/>
                <a:gd name="T39" fmla="*/ 19 h 144"/>
                <a:gd name="T40" fmla="*/ 58 w 141"/>
                <a:gd name="T41" fmla="*/ 10 h 144"/>
                <a:gd name="T42" fmla="*/ 73 w 141"/>
                <a:gd name="T43" fmla="*/ 0 h 144"/>
                <a:gd name="T44" fmla="*/ 78 w 141"/>
                <a:gd name="T45" fmla="*/ 0 h 144"/>
                <a:gd name="T46" fmla="*/ 81 w 141"/>
                <a:gd name="T47" fmla="*/ 3 h 144"/>
                <a:gd name="T48" fmla="*/ 84 w 141"/>
                <a:gd name="T49" fmla="*/ 11 h 144"/>
                <a:gd name="T50" fmla="*/ 104 w 141"/>
                <a:gd name="T51" fmla="*/ 19 h 144"/>
                <a:gd name="T52" fmla="*/ 123 w 141"/>
                <a:gd name="T53" fmla="*/ 23 h 144"/>
                <a:gd name="T54" fmla="*/ 127 w 141"/>
                <a:gd name="T55" fmla="*/ 28 h 144"/>
                <a:gd name="T56" fmla="*/ 97 w 141"/>
                <a:gd name="T57" fmla="*/ 72 h 144"/>
                <a:gd name="T58" fmla="*/ 71 w 141"/>
                <a:gd name="T59" fmla="*/ 46 h 144"/>
                <a:gd name="T60" fmla="*/ 45 w 141"/>
                <a:gd name="T61" fmla="*/ 72 h 144"/>
                <a:gd name="T62" fmla="*/ 71 w 141"/>
                <a:gd name="T63" fmla="*/ 98 h 144"/>
                <a:gd name="T64" fmla="*/ 97 w 141"/>
                <a:gd name="T65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44">
                  <a:moveTo>
                    <a:pt x="127" y="28"/>
                  </a:moveTo>
                  <a:cubicBezTo>
                    <a:pt x="126" y="31"/>
                    <a:pt x="125" y="34"/>
                    <a:pt x="124" y="36"/>
                  </a:cubicBezTo>
                  <a:cubicBezTo>
                    <a:pt x="119" y="47"/>
                    <a:pt x="122" y="55"/>
                    <a:pt x="133" y="59"/>
                  </a:cubicBezTo>
                  <a:cubicBezTo>
                    <a:pt x="141" y="62"/>
                    <a:pt x="141" y="62"/>
                    <a:pt x="141" y="71"/>
                  </a:cubicBezTo>
                  <a:cubicBezTo>
                    <a:pt x="141" y="81"/>
                    <a:pt x="141" y="81"/>
                    <a:pt x="132" y="85"/>
                  </a:cubicBezTo>
                  <a:cubicBezTo>
                    <a:pt x="122" y="89"/>
                    <a:pt x="119" y="97"/>
                    <a:pt x="124" y="107"/>
                  </a:cubicBezTo>
                  <a:cubicBezTo>
                    <a:pt x="128" y="116"/>
                    <a:pt x="128" y="116"/>
                    <a:pt x="121" y="123"/>
                  </a:cubicBezTo>
                  <a:cubicBezTo>
                    <a:pt x="114" y="129"/>
                    <a:pt x="114" y="129"/>
                    <a:pt x="106" y="125"/>
                  </a:cubicBezTo>
                  <a:cubicBezTo>
                    <a:pt x="96" y="121"/>
                    <a:pt x="87" y="124"/>
                    <a:pt x="84" y="135"/>
                  </a:cubicBezTo>
                  <a:cubicBezTo>
                    <a:pt x="80" y="144"/>
                    <a:pt x="80" y="144"/>
                    <a:pt x="71" y="144"/>
                  </a:cubicBezTo>
                  <a:cubicBezTo>
                    <a:pt x="61" y="144"/>
                    <a:pt x="61" y="144"/>
                    <a:pt x="58" y="135"/>
                  </a:cubicBezTo>
                  <a:cubicBezTo>
                    <a:pt x="54" y="124"/>
                    <a:pt x="46" y="121"/>
                    <a:pt x="36" y="126"/>
                  </a:cubicBezTo>
                  <a:cubicBezTo>
                    <a:pt x="28" y="129"/>
                    <a:pt x="28" y="129"/>
                    <a:pt x="21" y="123"/>
                  </a:cubicBezTo>
                  <a:cubicBezTo>
                    <a:pt x="14" y="116"/>
                    <a:pt x="14" y="116"/>
                    <a:pt x="18" y="107"/>
                  </a:cubicBezTo>
                  <a:cubicBezTo>
                    <a:pt x="23" y="97"/>
                    <a:pt x="19" y="89"/>
                    <a:pt x="9" y="85"/>
                  </a:cubicBezTo>
                  <a:cubicBezTo>
                    <a:pt x="0" y="81"/>
                    <a:pt x="0" y="81"/>
                    <a:pt x="0" y="71"/>
                  </a:cubicBezTo>
                  <a:cubicBezTo>
                    <a:pt x="0" y="62"/>
                    <a:pt x="0" y="62"/>
                    <a:pt x="8" y="60"/>
                  </a:cubicBezTo>
                  <a:cubicBezTo>
                    <a:pt x="20" y="55"/>
                    <a:pt x="23" y="47"/>
                    <a:pt x="18" y="36"/>
                  </a:cubicBezTo>
                  <a:cubicBezTo>
                    <a:pt x="14" y="28"/>
                    <a:pt x="14" y="28"/>
                    <a:pt x="20" y="22"/>
                  </a:cubicBezTo>
                  <a:cubicBezTo>
                    <a:pt x="27" y="15"/>
                    <a:pt x="27" y="15"/>
                    <a:pt x="37" y="19"/>
                  </a:cubicBezTo>
                  <a:cubicBezTo>
                    <a:pt x="46" y="23"/>
                    <a:pt x="54" y="20"/>
                    <a:pt x="58" y="10"/>
                  </a:cubicBezTo>
                  <a:cubicBezTo>
                    <a:pt x="62" y="0"/>
                    <a:pt x="62" y="0"/>
                    <a:pt x="73" y="0"/>
                  </a:cubicBezTo>
                  <a:cubicBezTo>
                    <a:pt x="74" y="0"/>
                    <a:pt x="76" y="0"/>
                    <a:pt x="78" y="0"/>
                  </a:cubicBezTo>
                  <a:cubicBezTo>
                    <a:pt x="79" y="1"/>
                    <a:pt x="81" y="2"/>
                    <a:pt x="81" y="3"/>
                  </a:cubicBezTo>
                  <a:cubicBezTo>
                    <a:pt x="83" y="6"/>
                    <a:pt x="83" y="8"/>
                    <a:pt x="84" y="11"/>
                  </a:cubicBezTo>
                  <a:cubicBezTo>
                    <a:pt x="88" y="19"/>
                    <a:pt x="96" y="24"/>
                    <a:pt x="104" y="19"/>
                  </a:cubicBezTo>
                  <a:cubicBezTo>
                    <a:pt x="112" y="14"/>
                    <a:pt x="118" y="16"/>
                    <a:pt x="123" y="23"/>
                  </a:cubicBezTo>
                  <a:cubicBezTo>
                    <a:pt x="124" y="25"/>
                    <a:pt x="126" y="27"/>
                    <a:pt x="127" y="28"/>
                  </a:cubicBezTo>
                  <a:close/>
                  <a:moveTo>
                    <a:pt x="97" y="72"/>
                  </a:moveTo>
                  <a:cubicBezTo>
                    <a:pt x="97" y="58"/>
                    <a:pt x="85" y="46"/>
                    <a:pt x="71" y="46"/>
                  </a:cubicBezTo>
                  <a:cubicBezTo>
                    <a:pt x="57" y="46"/>
                    <a:pt x="45" y="58"/>
                    <a:pt x="45" y="72"/>
                  </a:cubicBezTo>
                  <a:cubicBezTo>
                    <a:pt x="45" y="87"/>
                    <a:pt x="57" y="98"/>
                    <a:pt x="71" y="98"/>
                  </a:cubicBezTo>
                  <a:cubicBezTo>
                    <a:pt x="85" y="98"/>
                    <a:pt x="97" y="86"/>
                    <a:pt x="97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6B0F9D2-0BF9-45FB-BB96-4BD6828387E3}"/>
              </a:ext>
            </a:extLst>
          </p:cNvPr>
          <p:cNvSpPr txBox="1"/>
          <p:nvPr/>
        </p:nvSpPr>
        <p:spPr>
          <a:xfrm>
            <a:off x="8393546" y="4449332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C0F7DC-A790-4715-B9CA-9697020A72B4}"/>
              </a:ext>
            </a:extLst>
          </p:cNvPr>
          <p:cNvSpPr txBox="1"/>
          <p:nvPr/>
        </p:nvSpPr>
        <p:spPr>
          <a:xfrm>
            <a:off x="8382394" y="5534479"/>
            <a:ext cx="53594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deploy to</a:t>
            </a:r>
          </a:p>
        </p:txBody>
      </p:sp>
      <p:sp>
        <p:nvSpPr>
          <p:cNvPr id="91" name="Arrow: Notched Right 90">
            <a:extLst>
              <a:ext uri="{FF2B5EF4-FFF2-40B4-BE49-F238E27FC236}">
                <a16:creationId xmlns:a16="http://schemas.microsoft.com/office/drawing/2014/main" id="{F633E0AC-C88A-463B-AEA5-7A28CBFFADA1}"/>
              </a:ext>
            </a:extLst>
          </p:cNvPr>
          <p:cNvSpPr/>
          <p:nvPr/>
        </p:nvSpPr>
        <p:spPr>
          <a:xfrm>
            <a:off x="2311844" y="4760519"/>
            <a:ext cx="1220580" cy="208821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Notched Right 91">
            <a:extLst>
              <a:ext uri="{FF2B5EF4-FFF2-40B4-BE49-F238E27FC236}">
                <a16:creationId xmlns:a16="http://schemas.microsoft.com/office/drawing/2014/main" id="{B373F15D-3E48-442C-AED6-93E510D01727}"/>
              </a:ext>
            </a:extLst>
          </p:cNvPr>
          <p:cNvSpPr/>
          <p:nvPr/>
        </p:nvSpPr>
        <p:spPr>
          <a:xfrm>
            <a:off x="2336293" y="5729992"/>
            <a:ext cx="1207223" cy="187786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3A7EC78F-FF1B-4714-B667-3A081640DC55}"/>
              </a:ext>
            </a:extLst>
          </p:cNvPr>
          <p:cNvSpPr/>
          <p:nvPr/>
        </p:nvSpPr>
        <p:spPr>
          <a:xfrm>
            <a:off x="1905000" y="4648475"/>
            <a:ext cx="326481" cy="345403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42F61FDC-CE19-4F59-8B5C-16C8E58AA2A4}"/>
              </a:ext>
            </a:extLst>
          </p:cNvPr>
          <p:cNvSpPr/>
          <p:nvPr/>
        </p:nvSpPr>
        <p:spPr>
          <a:xfrm>
            <a:off x="1914336" y="5633637"/>
            <a:ext cx="326481" cy="345403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472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AFB-6B95-4DBB-8CE3-C40A027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Unhappy flow – recover from failed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76EE0-82B1-4F14-9695-B90C0A860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2: Re-Apply(!) “Last known good Configuration”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E2EB-66B7-41C6-8A86-DE7DCB7C662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1CA2-32A0-4881-919E-4F8F651A2ED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CBF4-87B8-49CF-AA2E-0216F2CD347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29</a:t>
            </a:fld>
            <a:endParaRPr lang="en-US" dirty="0"/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7CE833D3-D09C-4C6F-AB22-3904F71A5B0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694851" y="3079412"/>
            <a:ext cx="5542301" cy="11574"/>
          </a:xfrm>
          <a:prstGeom prst="line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EBE14378-E79B-4A58-9AE3-68AB277FF998}"/>
              </a:ext>
            </a:extLst>
          </p:cNvPr>
          <p:cNvSpPr>
            <a:spLocks/>
          </p:cNvSpPr>
          <p:nvPr/>
        </p:nvSpPr>
        <p:spPr bwMode="gray">
          <a:xfrm>
            <a:off x="3525327" y="2477848"/>
            <a:ext cx="1355332" cy="59934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971F6DAB-AA88-4F14-839A-8370356929A6}"/>
              </a:ext>
            </a:extLst>
          </p:cNvPr>
          <p:cNvSpPr>
            <a:spLocks/>
          </p:cNvSpPr>
          <p:nvPr/>
        </p:nvSpPr>
        <p:spPr bwMode="gray">
          <a:xfrm>
            <a:off x="4042363" y="2205392"/>
            <a:ext cx="1247586" cy="878539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480AC67-0ABE-4E5E-88B5-8F74AA85F6F8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694851" y="4186236"/>
            <a:ext cx="5542301" cy="1351"/>
          </a:xfrm>
          <a:prstGeom prst="line">
            <a:avLst/>
          </a:prstGeom>
          <a:noFill/>
          <a:ln w="38100" cap="flat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02271BE4-F0B8-4CCA-8063-B02A17A4BC41}"/>
              </a:ext>
            </a:extLst>
          </p:cNvPr>
          <p:cNvSpPr>
            <a:spLocks/>
          </p:cNvSpPr>
          <p:nvPr/>
        </p:nvSpPr>
        <p:spPr bwMode="gray">
          <a:xfrm>
            <a:off x="5010944" y="4163817"/>
            <a:ext cx="1666213" cy="56006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8651E109-8B29-4A45-AC66-C44BE06318B1}"/>
              </a:ext>
            </a:extLst>
          </p:cNvPr>
          <p:cNvSpPr>
            <a:spLocks/>
          </p:cNvSpPr>
          <p:nvPr/>
        </p:nvSpPr>
        <p:spPr bwMode="gray">
          <a:xfrm>
            <a:off x="7239000" y="4110519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2B2E0BE8-CCDE-4A34-8B1C-E89AFF1715E9}"/>
              </a:ext>
            </a:extLst>
          </p:cNvPr>
          <p:cNvSpPr>
            <a:spLocks/>
          </p:cNvSpPr>
          <p:nvPr/>
        </p:nvSpPr>
        <p:spPr bwMode="gray">
          <a:xfrm>
            <a:off x="3255900" y="2336045"/>
            <a:ext cx="297519" cy="268287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4" y="0"/>
              </a:cxn>
              <a:cxn ang="0">
                <a:pos x="54" y="0"/>
              </a:cxn>
              <a:cxn ang="0">
                <a:pos x="54" y="0"/>
              </a:cxn>
              <a:cxn ang="0">
                <a:pos x="108" y="54"/>
              </a:cxn>
              <a:cxn ang="0">
                <a:pos x="108" y="54"/>
              </a:cxn>
              <a:cxn ang="0">
                <a:pos x="108" y="54"/>
              </a:cxn>
              <a:cxn ang="0">
                <a:pos x="54" y="108"/>
              </a:cxn>
              <a:cxn ang="0">
                <a:pos x="54" y="108"/>
              </a:cxn>
              <a:cxn ang="0">
                <a:pos x="54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8" h="108">
                <a:moveTo>
                  <a:pt x="0" y="54"/>
                </a:moveTo>
                <a:cubicBezTo>
                  <a:pt x="0" y="24"/>
                  <a:pt x="2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84"/>
                  <a:pt x="84" y="108"/>
                  <a:pt x="54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9" name="Textfeld 121">
            <a:extLst>
              <a:ext uri="{FF2B5EF4-FFF2-40B4-BE49-F238E27FC236}">
                <a16:creationId xmlns:a16="http://schemas.microsoft.com/office/drawing/2014/main" id="{75DB4AC4-A818-4DFE-975F-A8A201DD31CE}"/>
              </a:ext>
            </a:extLst>
          </p:cNvPr>
          <p:cNvSpPr txBox="1"/>
          <p:nvPr/>
        </p:nvSpPr>
        <p:spPr bwMode="gray">
          <a:xfrm>
            <a:off x="2669449" y="3979370"/>
            <a:ext cx="923243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20" name="Textfeld 121">
            <a:extLst>
              <a:ext uri="{FF2B5EF4-FFF2-40B4-BE49-F238E27FC236}">
                <a16:creationId xmlns:a16="http://schemas.microsoft.com/office/drawing/2014/main" id="{D140549D-14C8-43EB-AB0D-FFC4E7AA9FEA}"/>
              </a:ext>
            </a:extLst>
          </p:cNvPr>
          <p:cNvSpPr txBox="1"/>
          <p:nvPr/>
        </p:nvSpPr>
        <p:spPr bwMode="gray">
          <a:xfrm>
            <a:off x="2988095" y="4295020"/>
            <a:ext cx="1119340" cy="384721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Features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rgbClr val="00B050"/>
                </a:solidFill>
              </a:rPr>
              <a:t>(Non-persistent)</a:t>
            </a:r>
          </a:p>
        </p:txBody>
      </p:sp>
      <p:sp>
        <p:nvSpPr>
          <p:cNvPr id="21" name="Textfeld 121">
            <a:extLst>
              <a:ext uri="{FF2B5EF4-FFF2-40B4-BE49-F238E27FC236}">
                <a16:creationId xmlns:a16="http://schemas.microsoft.com/office/drawing/2014/main" id="{19D42909-BCF0-4D0B-97F7-C34F2CA6BC2C}"/>
              </a:ext>
            </a:extLst>
          </p:cNvPr>
          <p:cNvSpPr txBox="1"/>
          <p:nvPr/>
        </p:nvSpPr>
        <p:spPr bwMode="gray">
          <a:xfrm>
            <a:off x="2671736" y="2901914"/>
            <a:ext cx="565059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7581A8F5-4953-4C6A-942D-CBE531D5DE6E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2694851" y="2216943"/>
            <a:ext cx="5685682" cy="20229"/>
          </a:xfrm>
          <a:prstGeom prst="line">
            <a:avLst/>
          </a:pr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feld 121">
            <a:extLst>
              <a:ext uri="{FF2B5EF4-FFF2-40B4-BE49-F238E27FC236}">
                <a16:creationId xmlns:a16="http://schemas.microsoft.com/office/drawing/2014/main" id="{3B39B88F-78A1-4FF4-8D1D-7C8EF69367E3}"/>
              </a:ext>
            </a:extLst>
          </p:cNvPr>
          <p:cNvSpPr txBox="1"/>
          <p:nvPr/>
        </p:nvSpPr>
        <p:spPr bwMode="gray">
          <a:xfrm>
            <a:off x="2667000" y="2054474"/>
            <a:ext cx="625231" cy="238527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000" b="1" dirty="0"/>
              <a:t>Release</a:t>
            </a:r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F728759F-0220-489B-81A3-0D06D28ED435}"/>
              </a:ext>
            </a:extLst>
          </p:cNvPr>
          <p:cNvSpPr>
            <a:spLocks/>
          </p:cNvSpPr>
          <p:nvPr/>
        </p:nvSpPr>
        <p:spPr bwMode="gray">
          <a:xfrm flipH="1">
            <a:off x="6246572" y="4156317"/>
            <a:ext cx="944077" cy="567564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00B05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15E67F5A-CF8A-43A7-82CB-AAE1086A9021}"/>
              </a:ext>
            </a:extLst>
          </p:cNvPr>
          <p:cNvSpPr>
            <a:spLocks/>
          </p:cNvSpPr>
          <p:nvPr/>
        </p:nvSpPr>
        <p:spPr bwMode="gray">
          <a:xfrm>
            <a:off x="5770076" y="4652995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B892C0-5970-45E6-AE09-6E6E471E1995}"/>
              </a:ext>
            </a:extLst>
          </p:cNvPr>
          <p:cNvSpPr txBox="1"/>
          <p:nvPr/>
        </p:nvSpPr>
        <p:spPr>
          <a:xfrm>
            <a:off x="2867619" y="2611555"/>
            <a:ext cx="1018581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Standard change + OPS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</a:rPr>
              <a:t>Rundeck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forms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8C9EB3-09D5-4B25-9DF2-42B722801588}"/>
              </a:ext>
            </a:extLst>
          </p:cNvPr>
          <p:cNvSpPr txBox="1"/>
          <p:nvPr/>
        </p:nvSpPr>
        <p:spPr>
          <a:xfrm>
            <a:off x="4749375" y="4364171"/>
            <a:ext cx="638759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Non-standard change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F5C59D-704D-40FD-AC06-5500C07877EB}"/>
              </a:ext>
            </a:extLst>
          </p:cNvPr>
          <p:cNvSpPr/>
          <p:nvPr/>
        </p:nvSpPr>
        <p:spPr>
          <a:xfrm>
            <a:off x="8237153" y="4034019"/>
            <a:ext cx="754448" cy="25463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RDC APIC</a:t>
            </a:r>
            <a:br>
              <a:rPr lang="en-US" sz="800" dirty="0"/>
            </a:br>
            <a:r>
              <a:rPr lang="en-US" sz="800" dirty="0"/>
              <a:t>(non-</a:t>
            </a:r>
            <a:r>
              <a:rPr lang="en-US" sz="800" dirty="0" err="1"/>
              <a:t>prd</a:t>
            </a:r>
            <a:r>
              <a:rPr lang="en-US" sz="800" dirty="0"/>
              <a:t>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D69644-01BE-4E16-96AE-B4F8EA998DBC}"/>
              </a:ext>
            </a:extLst>
          </p:cNvPr>
          <p:cNvSpPr/>
          <p:nvPr/>
        </p:nvSpPr>
        <p:spPr>
          <a:xfrm>
            <a:off x="8240913" y="2957571"/>
            <a:ext cx="750687" cy="2546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RDC APIC</a:t>
            </a:r>
            <a:br>
              <a:rPr lang="en-US" sz="800" dirty="0"/>
            </a:br>
            <a:r>
              <a:rPr lang="en-US" sz="800" dirty="0"/>
              <a:t>(production)</a:t>
            </a:r>
          </a:p>
        </p:txBody>
      </p:sp>
      <p:grpSp>
        <p:nvGrpSpPr>
          <p:cNvPr id="59" name="Gruppieren 16">
            <a:extLst>
              <a:ext uri="{FF2B5EF4-FFF2-40B4-BE49-F238E27FC236}">
                <a16:creationId xmlns:a16="http://schemas.microsoft.com/office/drawing/2014/main" id="{5AA08E67-9456-46CA-BC18-4A1E7A72178F}"/>
              </a:ext>
            </a:extLst>
          </p:cNvPr>
          <p:cNvGrpSpPr/>
          <p:nvPr/>
        </p:nvGrpSpPr>
        <p:grpSpPr bwMode="gray">
          <a:xfrm>
            <a:off x="6633372" y="4208173"/>
            <a:ext cx="191330" cy="247259"/>
            <a:chOff x="9233637" y="3392838"/>
            <a:chExt cx="486305" cy="568843"/>
          </a:xfrm>
          <a:solidFill>
            <a:schemeClr val="accent1"/>
          </a:solidFill>
        </p:grpSpPr>
        <p:sp>
          <p:nvSpPr>
            <p:cNvPr id="60" name="Freeform 1462">
              <a:extLst>
                <a:ext uri="{FF2B5EF4-FFF2-40B4-BE49-F238E27FC236}">
                  <a16:creationId xmlns:a16="http://schemas.microsoft.com/office/drawing/2014/main" id="{A655DAA8-2D76-4E11-9244-55C203A94CC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9233637" y="3392838"/>
              <a:ext cx="486305" cy="568843"/>
            </a:xfrm>
            <a:custGeom>
              <a:avLst/>
              <a:gdLst>
                <a:gd name="T0" fmla="*/ 306 w 306"/>
                <a:gd name="T1" fmla="*/ 357 h 357"/>
                <a:gd name="T2" fmla="*/ 0 w 306"/>
                <a:gd name="T3" fmla="*/ 357 h 357"/>
                <a:gd name="T4" fmla="*/ 0 w 306"/>
                <a:gd name="T5" fmla="*/ 28 h 357"/>
                <a:gd name="T6" fmla="*/ 5 w 306"/>
                <a:gd name="T7" fmla="*/ 28 h 357"/>
                <a:gd name="T8" fmla="*/ 49 w 306"/>
                <a:gd name="T9" fmla="*/ 28 h 357"/>
                <a:gd name="T10" fmla="*/ 74 w 306"/>
                <a:gd name="T11" fmla="*/ 18 h 357"/>
                <a:gd name="T12" fmla="*/ 88 w 306"/>
                <a:gd name="T13" fmla="*/ 3 h 357"/>
                <a:gd name="T14" fmla="*/ 94 w 306"/>
                <a:gd name="T15" fmla="*/ 1 h 357"/>
                <a:gd name="T16" fmla="*/ 211 w 306"/>
                <a:gd name="T17" fmla="*/ 1 h 357"/>
                <a:gd name="T18" fmla="*/ 217 w 306"/>
                <a:gd name="T19" fmla="*/ 3 h 357"/>
                <a:gd name="T20" fmla="*/ 232 w 306"/>
                <a:gd name="T21" fmla="*/ 18 h 357"/>
                <a:gd name="T22" fmla="*/ 257 w 306"/>
                <a:gd name="T23" fmla="*/ 28 h 357"/>
                <a:gd name="T24" fmla="*/ 301 w 306"/>
                <a:gd name="T25" fmla="*/ 28 h 357"/>
                <a:gd name="T26" fmla="*/ 306 w 306"/>
                <a:gd name="T27" fmla="*/ 28 h 357"/>
                <a:gd name="T28" fmla="*/ 306 w 306"/>
                <a:gd name="T29" fmla="*/ 357 h 357"/>
                <a:gd name="T30" fmla="*/ 270 w 306"/>
                <a:gd name="T31" fmla="*/ 322 h 357"/>
                <a:gd name="T32" fmla="*/ 270 w 306"/>
                <a:gd name="T33" fmla="*/ 62 h 357"/>
                <a:gd name="T34" fmla="*/ 221 w 306"/>
                <a:gd name="T35" fmla="*/ 63 h 357"/>
                <a:gd name="T36" fmla="*/ 217 w 306"/>
                <a:gd name="T37" fmla="*/ 65 h 357"/>
                <a:gd name="T38" fmla="*/ 200 w 306"/>
                <a:gd name="T39" fmla="*/ 81 h 357"/>
                <a:gd name="T40" fmla="*/ 194 w 306"/>
                <a:gd name="T41" fmla="*/ 84 h 357"/>
                <a:gd name="T42" fmla="*/ 113 w 306"/>
                <a:gd name="T43" fmla="*/ 84 h 357"/>
                <a:gd name="T44" fmla="*/ 107 w 306"/>
                <a:gd name="T45" fmla="*/ 82 h 357"/>
                <a:gd name="T46" fmla="*/ 91 w 306"/>
                <a:gd name="T47" fmla="*/ 65 h 357"/>
                <a:gd name="T48" fmla="*/ 84 w 306"/>
                <a:gd name="T49" fmla="*/ 63 h 357"/>
                <a:gd name="T50" fmla="*/ 39 w 306"/>
                <a:gd name="T51" fmla="*/ 62 h 357"/>
                <a:gd name="T52" fmla="*/ 34 w 306"/>
                <a:gd name="T53" fmla="*/ 63 h 357"/>
                <a:gd name="T54" fmla="*/ 34 w 306"/>
                <a:gd name="T55" fmla="*/ 322 h 357"/>
                <a:gd name="T56" fmla="*/ 270 w 306"/>
                <a:gd name="T57" fmla="*/ 32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57">
                  <a:moveTo>
                    <a:pt x="306" y="357"/>
                  </a:moveTo>
                  <a:cubicBezTo>
                    <a:pt x="204" y="357"/>
                    <a:pt x="102" y="357"/>
                    <a:pt x="0" y="357"/>
                  </a:cubicBezTo>
                  <a:cubicBezTo>
                    <a:pt x="0" y="248"/>
                    <a:pt x="0" y="138"/>
                    <a:pt x="0" y="28"/>
                  </a:cubicBezTo>
                  <a:cubicBezTo>
                    <a:pt x="2" y="28"/>
                    <a:pt x="4" y="28"/>
                    <a:pt x="5" y="28"/>
                  </a:cubicBezTo>
                  <a:cubicBezTo>
                    <a:pt x="20" y="28"/>
                    <a:pt x="34" y="28"/>
                    <a:pt x="49" y="28"/>
                  </a:cubicBezTo>
                  <a:cubicBezTo>
                    <a:pt x="59" y="28"/>
                    <a:pt x="67" y="25"/>
                    <a:pt x="74" y="18"/>
                  </a:cubicBezTo>
                  <a:cubicBezTo>
                    <a:pt x="78" y="13"/>
                    <a:pt x="83" y="8"/>
                    <a:pt x="88" y="3"/>
                  </a:cubicBezTo>
                  <a:cubicBezTo>
                    <a:pt x="90" y="2"/>
                    <a:pt x="92" y="1"/>
                    <a:pt x="94" y="1"/>
                  </a:cubicBezTo>
                  <a:cubicBezTo>
                    <a:pt x="133" y="0"/>
                    <a:pt x="172" y="0"/>
                    <a:pt x="211" y="1"/>
                  </a:cubicBezTo>
                  <a:cubicBezTo>
                    <a:pt x="213" y="1"/>
                    <a:pt x="216" y="2"/>
                    <a:pt x="217" y="3"/>
                  </a:cubicBezTo>
                  <a:cubicBezTo>
                    <a:pt x="222" y="8"/>
                    <a:pt x="227" y="13"/>
                    <a:pt x="232" y="18"/>
                  </a:cubicBezTo>
                  <a:cubicBezTo>
                    <a:pt x="239" y="25"/>
                    <a:pt x="247" y="28"/>
                    <a:pt x="257" y="28"/>
                  </a:cubicBezTo>
                  <a:cubicBezTo>
                    <a:pt x="271" y="28"/>
                    <a:pt x="286" y="28"/>
                    <a:pt x="301" y="28"/>
                  </a:cubicBezTo>
                  <a:cubicBezTo>
                    <a:pt x="302" y="28"/>
                    <a:pt x="304" y="28"/>
                    <a:pt x="306" y="28"/>
                  </a:cubicBezTo>
                  <a:cubicBezTo>
                    <a:pt x="306" y="138"/>
                    <a:pt x="306" y="247"/>
                    <a:pt x="306" y="357"/>
                  </a:cubicBezTo>
                  <a:close/>
                  <a:moveTo>
                    <a:pt x="270" y="322"/>
                  </a:moveTo>
                  <a:cubicBezTo>
                    <a:pt x="270" y="235"/>
                    <a:pt x="270" y="149"/>
                    <a:pt x="270" y="62"/>
                  </a:cubicBezTo>
                  <a:cubicBezTo>
                    <a:pt x="254" y="62"/>
                    <a:pt x="238" y="62"/>
                    <a:pt x="221" y="63"/>
                  </a:cubicBezTo>
                  <a:cubicBezTo>
                    <a:pt x="220" y="63"/>
                    <a:pt x="218" y="64"/>
                    <a:pt x="217" y="65"/>
                  </a:cubicBezTo>
                  <a:cubicBezTo>
                    <a:pt x="211" y="70"/>
                    <a:pt x="206" y="76"/>
                    <a:pt x="200" y="81"/>
                  </a:cubicBezTo>
                  <a:cubicBezTo>
                    <a:pt x="198" y="83"/>
                    <a:pt x="196" y="84"/>
                    <a:pt x="194" y="84"/>
                  </a:cubicBezTo>
                  <a:cubicBezTo>
                    <a:pt x="167" y="84"/>
                    <a:pt x="140" y="84"/>
                    <a:pt x="113" y="84"/>
                  </a:cubicBezTo>
                  <a:cubicBezTo>
                    <a:pt x="111" y="84"/>
                    <a:pt x="109" y="83"/>
                    <a:pt x="107" y="82"/>
                  </a:cubicBezTo>
                  <a:cubicBezTo>
                    <a:pt x="102" y="76"/>
                    <a:pt x="97" y="71"/>
                    <a:pt x="91" y="65"/>
                  </a:cubicBezTo>
                  <a:cubicBezTo>
                    <a:pt x="89" y="64"/>
                    <a:pt x="87" y="63"/>
                    <a:pt x="84" y="63"/>
                  </a:cubicBezTo>
                  <a:cubicBezTo>
                    <a:pt x="69" y="62"/>
                    <a:pt x="54" y="62"/>
                    <a:pt x="39" y="62"/>
                  </a:cubicBezTo>
                  <a:cubicBezTo>
                    <a:pt x="37" y="62"/>
                    <a:pt x="36" y="63"/>
                    <a:pt x="34" y="63"/>
                  </a:cubicBezTo>
                  <a:cubicBezTo>
                    <a:pt x="34" y="149"/>
                    <a:pt x="34" y="236"/>
                    <a:pt x="34" y="322"/>
                  </a:cubicBezTo>
                  <a:cubicBezTo>
                    <a:pt x="113" y="322"/>
                    <a:pt x="191" y="322"/>
                    <a:pt x="270" y="3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1" name="Freeform 1464">
              <a:extLst>
                <a:ext uri="{FF2B5EF4-FFF2-40B4-BE49-F238E27FC236}">
                  <a16:creationId xmlns:a16="http://schemas.microsoft.com/office/drawing/2014/main" id="{AF1DEF93-4159-4764-9D57-5F5F4C889902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0" y="3577989"/>
              <a:ext cx="145000" cy="122691"/>
            </a:xfrm>
            <a:custGeom>
              <a:avLst/>
              <a:gdLst>
                <a:gd name="T0" fmla="*/ 0 w 91"/>
                <a:gd name="T1" fmla="*/ 39 h 78"/>
                <a:gd name="T2" fmla="*/ 6 w 91"/>
                <a:gd name="T3" fmla="*/ 34 h 78"/>
                <a:gd name="T4" fmla="*/ 10 w 91"/>
                <a:gd name="T5" fmla="*/ 34 h 78"/>
                <a:gd name="T6" fmla="*/ 33 w 91"/>
                <a:gd name="T7" fmla="*/ 47 h 78"/>
                <a:gd name="T8" fmla="*/ 88 w 91"/>
                <a:gd name="T9" fmla="*/ 0 h 78"/>
                <a:gd name="T10" fmla="*/ 87 w 91"/>
                <a:gd name="T11" fmla="*/ 9 h 78"/>
                <a:gd name="T12" fmla="*/ 43 w 91"/>
                <a:gd name="T13" fmla="*/ 66 h 78"/>
                <a:gd name="T14" fmla="*/ 37 w 91"/>
                <a:gd name="T15" fmla="*/ 77 h 78"/>
                <a:gd name="T16" fmla="*/ 36 w 91"/>
                <a:gd name="T17" fmla="*/ 78 h 78"/>
                <a:gd name="T18" fmla="*/ 0 w 91"/>
                <a:gd name="T19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0" y="39"/>
                  </a:moveTo>
                  <a:cubicBezTo>
                    <a:pt x="2" y="37"/>
                    <a:pt x="4" y="35"/>
                    <a:pt x="6" y="34"/>
                  </a:cubicBezTo>
                  <a:cubicBezTo>
                    <a:pt x="7" y="33"/>
                    <a:pt x="9" y="33"/>
                    <a:pt x="10" y="34"/>
                  </a:cubicBezTo>
                  <a:cubicBezTo>
                    <a:pt x="18" y="38"/>
                    <a:pt x="25" y="42"/>
                    <a:pt x="33" y="47"/>
                  </a:cubicBezTo>
                  <a:cubicBezTo>
                    <a:pt x="49" y="29"/>
                    <a:pt x="67" y="12"/>
                    <a:pt x="88" y="0"/>
                  </a:cubicBezTo>
                  <a:cubicBezTo>
                    <a:pt x="91" y="3"/>
                    <a:pt x="91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7" y="77"/>
                  </a:cubicBezTo>
                  <a:cubicBezTo>
                    <a:pt x="37" y="77"/>
                    <a:pt x="36" y="78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2" name="Freeform 1465">
              <a:extLst>
                <a:ext uri="{FF2B5EF4-FFF2-40B4-BE49-F238E27FC236}">
                  <a16:creationId xmlns:a16="http://schemas.microsoft.com/office/drawing/2014/main" id="{2F87AD39-D8BC-4046-B194-7F58A44F987D}"/>
                </a:ext>
              </a:extLst>
            </p:cNvPr>
            <p:cNvSpPr>
              <a:spLocks/>
            </p:cNvSpPr>
            <p:nvPr/>
          </p:nvSpPr>
          <p:spPr bwMode="gray">
            <a:xfrm>
              <a:off x="9334021" y="3725218"/>
              <a:ext cx="145000" cy="124922"/>
            </a:xfrm>
            <a:custGeom>
              <a:avLst/>
              <a:gdLst>
                <a:gd name="T0" fmla="*/ 88 w 91"/>
                <a:gd name="T1" fmla="*/ 0 h 78"/>
                <a:gd name="T2" fmla="*/ 87 w 91"/>
                <a:gd name="T3" fmla="*/ 9 h 78"/>
                <a:gd name="T4" fmla="*/ 43 w 91"/>
                <a:gd name="T5" fmla="*/ 66 h 78"/>
                <a:gd name="T6" fmla="*/ 36 w 91"/>
                <a:gd name="T7" fmla="*/ 78 h 78"/>
                <a:gd name="T8" fmla="*/ 0 w 91"/>
                <a:gd name="T9" fmla="*/ 39 h 78"/>
                <a:gd name="T10" fmla="*/ 5 w 91"/>
                <a:gd name="T11" fmla="*/ 34 h 78"/>
                <a:gd name="T12" fmla="*/ 10 w 91"/>
                <a:gd name="T13" fmla="*/ 33 h 78"/>
                <a:gd name="T14" fmla="*/ 28 w 91"/>
                <a:gd name="T15" fmla="*/ 44 h 78"/>
                <a:gd name="T16" fmla="*/ 33 w 91"/>
                <a:gd name="T17" fmla="*/ 47 h 78"/>
                <a:gd name="T18" fmla="*/ 88 w 91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78">
                  <a:moveTo>
                    <a:pt x="88" y="0"/>
                  </a:moveTo>
                  <a:cubicBezTo>
                    <a:pt x="91" y="3"/>
                    <a:pt x="90" y="6"/>
                    <a:pt x="87" y="9"/>
                  </a:cubicBezTo>
                  <a:cubicBezTo>
                    <a:pt x="69" y="25"/>
                    <a:pt x="55" y="45"/>
                    <a:pt x="43" y="66"/>
                  </a:cubicBezTo>
                  <a:cubicBezTo>
                    <a:pt x="41" y="70"/>
                    <a:pt x="39" y="74"/>
                    <a:pt x="36" y="78"/>
                  </a:cubicBezTo>
                  <a:cubicBezTo>
                    <a:pt x="24" y="65"/>
                    <a:pt x="12" y="52"/>
                    <a:pt x="0" y="39"/>
                  </a:cubicBezTo>
                  <a:cubicBezTo>
                    <a:pt x="2" y="38"/>
                    <a:pt x="3" y="36"/>
                    <a:pt x="5" y="34"/>
                  </a:cubicBezTo>
                  <a:cubicBezTo>
                    <a:pt x="6" y="32"/>
                    <a:pt x="8" y="32"/>
                    <a:pt x="10" y="33"/>
                  </a:cubicBezTo>
                  <a:cubicBezTo>
                    <a:pt x="16" y="37"/>
                    <a:pt x="22" y="41"/>
                    <a:pt x="28" y="44"/>
                  </a:cubicBezTo>
                  <a:cubicBezTo>
                    <a:pt x="30" y="45"/>
                    <a:pt x="31" y="46"/>
                    <a:pt x="33" y="47"/>
                  </a:cubicBezTo>
                  <a:cubicBezTo>
                    <a:pt x="49" y="28"/>
                    <a:pt x="67" y="12"/>
                    <a:pt x="8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3" name="Freeform 1466">
              <a:extLst>
                <a:ext uri="{FF2B5EF4-FFF2-40B4-BE49-F238E27FC236}">
                  <a16:creationId xmlns:a16="http://schemas.microsoft.com/office/drawing/2014/main" id="{B5452A3D-5D90-4209-92CE-81A9592B4E8E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71" y="3600295"/>
              <a:ext cx="95923" cy="26769"/>
            </a:xfrm>
            <a:custGeom>
              <a:avLst/>
              <a:gdLst>
                <a:gd name="T0" fmla="*/ 0 w 61"/>
                <a:gd name="T1" fmla="*/ 17 h 17"/>
                <a:gd name="T2" fmla="*/ 0 w 61"/>
                <a:gd name="T3" fmla="*/ 0 h 17"/>
                <a:gd name="T4" fmla="*/ 61 w 61"/>
                <a:gd name="T5" fmla="*/ 0 h 17"/>
                <a:gd name="T6" fmla="*/ 61 w 61"/>
                <a:gd name="T7" fmla="*/ 17 h 17"/>
                <a:gd name="T8" fmla="*/ 0 w 6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17"/>
                  </a:move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4" name="Freeform 1467">
              <a:extLst>
                <a:ext uri="{FF2B5EF4-FFF2-40B4-BE49-F238E27FC236}">
                  <a16:creationId xmlns:a16="http://schemas.microsoft.com/office/drawing/2014/main" id="{A708EC65-8B9C-46FF-A075-E6D28C0F2CBB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401" y="3653832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5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5" name="Freeform 1468">
              <a:extLst>
                <a:ext uri="{FF2B5EF4-FFF2-40B4-BE49-F238E27FC236}">
                  <a16:creationId xmlns:a16="http://schemas.microsoft.com/office/drawing/2014/main" id="{43BBAD79-11B3-448C-8E8A-9E37EC53A151}"/>
                </a:ext>
              </a:extLst>
            </p:cNvPr>
            <p:cNvSpPr>
              <a:spLocks/>
            </p:cNvSpPr>
            <p:nvPr/>
          </p:nvSpPr>
          <p:spPr bwMode="gray">
            <a:xfrm>
              <a:off x="9519165" y="3760908"/>
              <a:ext cx="95923" cy="28999"/>
            </a:xfrm>
            <a:custGeom>
              <a:avLst/>
              <a:gdLst>
                <a:gd name="T0" fmla="*/ 0 w 61"/>
                <a:gd name="T1" fmla="*/ 0 h 17"/>
                <a:gd name="T2" fmla="*/ 61 w 61"/>
                <a:gd name="T3" fmla="*/ 0 h 17"/>
                <a:gd name="T4" fmla="*/ 61 w 61"/>
                <a:gd name="T5" fmla="*/ 17 h 17"/>
                <a:gd name="T6" fmla="*/ 0 w 61"/>
                <a:gd name="T7" fmla="*/ 17 h 17"/>
                <a:gd name="T8" fmla="*/ 0 w 6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7">
                  <a:moveTo>
                    <a:pt x="0" y="0"/>
                  </a:moveTo>
                  <a:cubicBezTo>
                    <a:pt x="21" y="0"/>
                    <a:pt x="40" y="0"/>
                    <a:pt x="61" y="0"/>
                  </a:cubicBezTo>
                  <a:cubicBezTo>
                    <a:pt x="61" y="6"/>
                    <a:pt x="61" y="11"/>
                    <a:pt x="61" y="17"/>
                  </a:cubicBezTo>
                  <a:cubicBezTo>
                    <a:pt x="41" y="17"/>
                    <a:pt x="21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6" name="Freeform 1469">
              <a:extLst>
                <a:ext uri="{FF2B5EF4-FFF2-40B4-BE49-F238E27FC236}">
                  <a16:creationId xmlns:a16="http://schemas.microsoft.com/office/drawing/2014/main" id="{3E9EEF34-953B-4128-87C1-7DBB8B8D239B}"/>
                </a:ext>
              </a:extLst>
            </p:cNvPr>
            <p:cNvSpPr>
              <a:spLocks/>
            </p:cNvSpPr>
            <p:nvPr/>
          </p:nvSpPr>
          <p:spPr bwMode="gray">
            <a:xfrm>
              <a:off x="9521389" y="3814438"/>
              <a:ext cx="93692" cy="24538"/>
            </a:xfrm>
            <a:custGeom>
              <a:avLst/>
              <a:gdLst>
                <a:gd name="T0" fmla="*/ 60 w 60"/>
                <a:gd name="T1" fmla="*/ 0 h 16"/>
                <a:gd name="T2" fmla="*/ 60 w 60"/>
                <a:gd name="T3" fmla="*/ 16 h 16"/>
                <a:gd name="T4" fmla="*/ 0 w 60"/>
                <a:gd name="T5" fmla="*/ 16 h 16"/>
                <a:gd name="T6" fmla="*/ 0 w 60"/>
                <a:gd name="T7" fmla="*/ 0 h 16"/>
                <a:gd name="T8" fmla="*/ 60 w 6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6">
                  <a:moveTo>
                    <a:pt x="60" y="0"/>
                  </a:moveTo>
                  <a:cubicBezTo>
                    <a:pt x="60" y="6"/>
                    <a:pt x="60" y="11"/>
                    <a:pt x="60" y="16"/>
                  </a:cubicBezTo>
                  <a:cubicBezTo>
                    <a:pt x="40" y="16"/>
                    <a:pt x="20" y="16"/>
                    <a:pt x="0" y="16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0" y="0"/>
                    <a:pt x="39" y="0"/>
                    <a:pt x="6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METRO ICON - gear wheel 2">
            <a:extLst>
              <a:ext uri="{FF2B5EF4-FFF2-40B4-BE49-F238E27FC236}">
                <a16:creationId xmlns:a16="http://schemas.microsoft.com/office/drawing/2014/main" id="{FC107C47-F3A7-4F64-B41D-467A8595536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313695" y="2385457"/>
            <a:ext cx="208519" cy="197762"/>
            <a:chOff x="7060957" y="4378201"/>
            <a:chExt cx="572246" cy="542726"/>
          </a:xfrm>
          <a:solidFill>
            <a:schemeClr val="tx1"/>
          </a:solidFill>
        </p:grpSpPr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7D736E7C-022E-441E-A6B6-06A3AFE12EF4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224323" y="4505591"/>
              <a:ext cx="408880" cy="415336"/>
            </a:xfrm>
            <a:custGeom>
              <a:avLst/>
              <a:gdLst>
                <a:gd name="T0" fmla="*/ 51 w 266"/>
                <a:gd name="T1" fmla="*/ 26 h 270"/>
                <a:gd name="T2" fmla="*/ 69 w 266"/>
                <a:gd name="T3" fmla="*/ 35 h 270"/>
                <a:gd name="T4" fmla="*/ 108 w 266"/>
                <a:gd name="T5" fmla="*/ 18 h 270"/>
                <a:gd name="T6" fmla="*/ 113 w 266"/>
                <a:gd name="T7" fmla="*/ 3 h 270"/>
                <a:gd name="T8" fmla="*/ 118 w 266"/>
                <a:gd name="T9" fmla="*/ 0 h 270"/>
                <a:gd name="T10" fmla="*/ 147 w 266"/>
                <a:gd name="T11" fmla="*/ 0 h 270"/>
                <a:gd name="T12" fmla="*/ 152 w 266"/>
                <a:gd name="T13" fmla="*/ 4 h 270"/>
                <a:gd name="T14" fmla="*/ 158 w 266"/>
                <a:gd name="T15" fmla="*/ 21 h 270"/>
                <a:gd name="T16" fmla="*/ 194 w 266"/>
                <a:gd name="T17" fmla="*/ 36 h 270"/>
                <a:gd name="T18" fmla="*/ 210 w 266"/>
                <a:gd name="T19" fmla="*/ 28 h 270"/>
                <a:gd name="T20" fmla="*/ 217 w 266"/>
                <a:gd name="T21" fmla="*/ 29 h 270"/>
                <a:gd name="T22" fmla="*/ 237 w 266"/>
                <a:gd name="T23" fmla="*/ 50 h 270"/>
                <a:gd name="T24" fmla="*/ 238 w 266"/>
                <a:gd name="T25" fmla="*/ 55 h 270"/>
                <a:gd name="T26" fmla="*/ 231 w 266"/>
                <a:gd name="T27" fmla="*/ 70 h 270"/>
                <a:gd name="T28" fmla="*/ 247 w 266"/>
                <a:gd name="T29" fmla="*/ 110 h 270"/>
                <a:gd name="T30" fmla="*/ 262 w 266"/>
                <a:gd name="T31" fmla="*/ 115 h 270"/>
                <a:gd name="T32" fmla="*/ 266 w 266"/>
                <a:gd name="T33" fmla="*/ 121 h 270"/>
                <a:gd name="T34" fmla="*/ 266 w 266"/>
                <a:gd name="T35" fmla="*/ 148 h 270"/>
                <a:gd name="T36" fmla="*/ 261 w 266"/>
                <a:gd name="T37" fmla="*/ 155 h 270"/>
                <a:gd name="T38" fmla="*/ 244 w 266"/>
                <a:gd name="T39" fmla="*/ 161 h 270"/>
                <a:gd name="T40" fmla="*/ 230 w 266"/>
                <a:gd name="T41" fmla="*/ 196 h 270"/>
                <a:gd name="T42" fmla="*/ 239 w 266"/>
                <a:gd name="T43" fmla="*/ 217 h 270"/>
                <a:gd name="T44" fmla="*/ 216 w 266"/>
                <a:gd name="T45" fmla="*/ 241 h 270"/>
                <a:gd name="T46" fmla="*/ 211 w 266"/>
                <a:gd name="T47" fmla="*/ 241 h 270"/>
                <a:gd name="T48" fmla="*/ 195 w 266"/>
                <a:gd name="T49" fmla="*/ 234 h 270"/>
                <a:gd name="T50" fmla="*/ 158 w 266"/>
                <a:gd name="T51" fmla="*/ 249 h 270"/>
                <a:gd name="T52" fmla="*/ 152 w 266"/>
                <a:gd name="T53" fmla="*/ 266 h 270"/>
                <a:gd name="T54" fmla="*/ 147 w 266"/>
                <a:gd name="T55" fmla="*/ 269 h 270"/>
                <a:gd name="T56" fmla="*/ 118 w 266"/>
                <a:gd name="T57" fmla="*/ 269 h 270"/>
                <a:gd name="T58" fmla="*/ 114 w 266"/>
                <a:gd name="T59" fmla="*/ 266 h 270"/>
                <a:gd name="T60" fmla="*/ 108 w 266"/>
                <a:gd name="T61" fmla="*/ 251 h 270"/>
                <a:gd name="T62" fmla="*/ 70 w 266"/>
                <a:gd name="T63" fmla="*/ 234 h 270"/>
                <a:gd name="T64" fmla="*/ 54 w 266"/>
                <a:gd name="T65" fmla="*/ 241 h 270"/>
                <a:gd name="T66" fmla="*/ 49 w 266"/>
                <a:gd name="T67" fmla="*/ 241 h 270"/>
                <a:gd name="T68" fmla="*/ 28 w 266"/>
                <a:gd name="T69" fmla="*/ 220 h 270"/>
                <a:gd name="T70" fmla="*/ 28 w 266"/>
                <a:gd name="T71" fmla="*/ 214 h 270"/>
                <a:gd name="T72" fmla="*/ 36 w 266"/>
                <a:gd name="T73" fmla="*/ 196 h 270"/>
                <a:gd name="T74" fmla="*/ 22 w 266"/>
                <a:gd name="T75" fmla="*/ 161 h 270"/>
                <a:gd name="T76" fmla="*/ 3 w 266"/>
                <a:gd name="T77" fmla="*/ 154 h 270"/>
                <a:gd name="T78" fmla="*/ 0 w 266"/>
                <a:gd name="T79" fmla="*/ 149 h 270"/>
                <a:gd name="T80" fmla="*/ 0 w 266"/>
                <a:gd name="T81" fmla="*/ 120 h 270"/>
                <a:gd name="T82" fmla="*/ 3 w 266"/>
                <a:gd name="T83" fmla="*/ 115 h 270"/>
                <a:gd name="T84" fmla="*/ 19 w 266"/>
                <a:gd name="T85" fmla="*/ 109 h 270"/>
                <a:gd name="T86" fmla="*/ 34 w 266"/>
                <a:gd name="T87" fmla="*/ 70 h 270"/>
                <a:gd name="T88" fmla="*/ 28 w 266"/>
                <a:gd name="T89" fmla="*/ 55 h 270"/>
                <a:gd name="T90" fmla="*/ 28 w 266"/>
                <a:gd name="T91" fmla="*/ 50 h 270"/>
                <a:gd name="T92" fmla="*/ 51 w 266"/>
                <a:gd name="T93" fmla="*/ 26 h 270"/>
                <a:gd name="T94" fmla="*/ 181 w 266"/>
                <a:gd name="T95" fmla="*/ 135 h 270"/>
                <a:gd name="T96" fmla="*/ 133 w 266"/>
                <a:gd name="T97" fmla="*/ 85 h 270"/>
                <a:gd name="T98" fmla="*/ 84 w 266"/>
                <a:gd name="T99" fmla="*/ 135 h 270"/>
                <a:gd name="T100" fmla="*/ 133 w 266"/>
                <a:gd name="T101" fmla="*/ 184 h 270"/>
                <a:gd name="T102" fmla="*/ 181 w 266"/>
                <a:gd name="T103" fmla="*/ 13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6" h="270">
                  <a:moveTo>
                    <a:pt x="51" y="26"/>
                  </a:moveTo>
                  <a:cubicBezTo>
                    <a:pt x="57" y="29"/>
                    <a:pt x="63" y="32"/>
                    <a:pt x="69" y="35"/>
                  </a:cubicBezTo>
                  <a:cubicBezTo>
                    <a:pt x="86" y="43"/>
                    <a:pt x="102" y="36"/>
                    <a:pt x="108" y="18"/>
                  </a:cubicBezTo>
                  <a:cubicBezTo>
                    <a:pt x="110" y="13"/>
                    <a:pt x="112" y="8"/>
                    <a:pt x="113" y="3"/>
                  </a:cubicBezTo>
                  <a:cubicBezTo>
                    <a:pt x="114" y="1"/>
                    <a:pt x="116" y="0"/>
                    <a:pt x="118" y="0"/>
                  </a:cubicBezTo>
                  <a:cubicBezTo>
                    <a:pt x="128" y="0"/>
                    <a:pt x="137" y="0"/>
                    <a:pt x="147" y="0"/>
                  </a:cubicBezTo>
                  <a:cubicBezTo>
                    <a:pt x="150" y="0"/>
                    <a:pt x="151" y="1"/>
                    <a:pt x="152" y="4"/>
                  </a:cubicBezTo>
                  <a:cubicBezTo>
                    <a:pt x="154" y="10"/>
                    <a:pt x="156" y="16"/>
                    <a:pt x="158" y="21"/>
                  </a:cubicBezTo>
                  <a:cubicBezTo>
                    <a:pt x="165" y="35"/>
                    <a:pt x="179" y="42"/>
                    <a:pt x="194" y="36"/>
                  </a:cubicBezTo>
                  <a:cubicBezTo>
                    <a:pt x="199" y="34"/>
                    <a:pt x="205" y="31"/>
                    <a:pt x="210" y="28"/>
                  </a:cubicBezTo>
                  <a:cubicBezTo>
                    <a:pt x="213" y="27"/>
                    <a:pt x="214" y="27"/>
                    <a:pt x="217" y="29"/>
                  </a:cubicBezTo>
                  <a:cubicBezTo>
                    <a:pt x="223" y="36"/>
                    <a:pt x="230" y="43"/>
                    <a:pt x="237" y="50"/>
                  </a:cubicBezTo>
                  <a:cubicBezTo>
                    <a:pt x="239" y="52"/>
                    <a:pt x="239" y="53"/>
                    <a:pt x="238" y="55"/>
                  </a:cubicBezTo>
                  <a:cubicBezTo>
                    <a:pt x="236" y="60"/>
                    <a:pt x="233" y="65"/>
                    <a:pt x="231" y="70"/>
                  </a:cubicBezTo>
                  <a:cubicBezTo>
                    <a:pt x="223" y="87"/>
                    <a:pt x="230" y="103"/>
                    <a:pt x="247" y="110"/>
                  </a:cubicBezTo>
                  <a:cubicBezTo>
                    <a:pt x="252" y="112"/>
                    <a:pt x="257" y="114"/>
                    <a:pt x="262" y="115"/>
                  </a:cubicBezTo>
                  <a:cubicBezTo>
                    <a:pt x="265" y="116"/>
                    <a:pt x="266" y="118"/>
                    <a:pt x="266" y="121"/>
                  </a:cubicBezTo>
                  <a:cubicBezTo>
                    <a:pt x="265" y="130"/>
                    <a:pt x="265" y="139"/>
                    <a:pt x="266" y="148"/>
                  </a:cubicBezTo>
                  <a:cubicBezTo>
                    <a:pt x="266" y="152"/>
                    <a:pt x="264" y="154"/>
                    <a:pt x="261" y="155"/>
                  </a:cubicBezTo>
                  <a:cubicBezTo>
                    <a:pt x="255" y="156"/>
                    <a:pt x="250" y="158"/>
                    <a:pt x="244" y="161"/>
                  </a:cubicBezTo>
                  <a:cubicBezTo>
                    <a:pt x="231" y="167"/>
                    <a:pt x="224" y="182"/>
                    <a:pt x="230" y="196"/>
                  </a:cubicBezTo>
                  <a:cubicBezTo>
                    <a:pt x="232" y="203"/>
                    <a:pt x="236" y="210"/>
                    <a:pt x="239" y="217"/>
                  </a:cubicBezTo>
                  <a:cubicBezTo>
                    <a:pt x="231" y="225"/>
                    <a:pt x="224" y="233"/>
                    <a:pt x="216" y="241"/>
                  </a:cubicBezTo>
                  <a:cubicBezTo>
                    <a:pt x="215" y="242"/>
                    <a:pt x="212" y="242"/>
                    <a:pt x="211" y="241"/>
                  </a:cubicBezTo>
                  <a:cubicBezTo>
                    <a:pt x="206" y="239"/>
                    <a:pt x="200" y="236"/>
                    <a:pt x="195" y="234"/>
                  </a:cubicBezTo>
                  <a:cubicBezTo>
                    <a:pt x="180" y="228"/>
                    <a:pt x="165" y="234"/>
                    <a:pt x="158" y="249"/>
                  </a:cubicBezTo>
                  <a:cubicBezTo>
                    <a:pt x="156" y="254"/>
                    <a:pt x="154" y="261"/>
                    <a:pt x="152" y="266"/>
                  </a:cubicBezTo>
                  <a:cubicBezTo>
                    <a:pt x="151" y="268"/>
                    <a:pt x="149" y="269"/>
                    <a:pt x="147" y="269"/>
                  </a:cubicBezTo>
                  <a:cubicBezTo>
                    <a:pt x="137" y="270"/>
                    <a:pt x="128" y="270"/>
                    <a:pt x="118" y="269"/>
                  </a:cubicBezTo>
                  <a:cubicBezTo>
                    <a:pt x="116" y="269"/>
                    <a:pt x="114" y="268"/>
                    <a:pt x="114" y="266"/>
                  </a:cubicBezTo>
                  <a:cubicBezTo>
                    <a:pt x="112" y="261"/>
                    <a:pt x="110" y="256"/>
                    <a:pt x="108" y="251"/>
                  </a:cubicBezTo>
                  <a:cubicBezTo>
                    <a:pt x="102" y="234"/>
                    <a:pt x="86" y="227"/>
                    <a:pt x="70" y="234"/>
                  </a:cubicBezTo>
                  <a:cubicBezTo>
                    <a:pt x="65" y="236"/>
                    <a:pt x="59" y="239"/>
                    <a:pt x="54" y="241"/>
                  </a:cubicBezTo>
                  <a:cubicBezTo>
                    <a:pt x="53" y="242"/>
                    <a:pt x="50" y="242"/>
                    <a:pt x="49" y="241"/>
                  </a:cubicBezTo>
                  <a:cubicBezTo>
                    <a:pt x="42" y="234"/>
                    <a:pt x="35" y="227"/>
                    <a:pt x="28" y="220"/>
                  </a:cubicBezTo>
                  <a:cubicBezTo>
                    <a:pt x="26" y="218"/>
                    <a:pt x="26" y="216"/>
                    <a:pt x="28" y="214"/>
                  </a:cubicBezTo>
                  <a:cubicBezTo>
                    <a:pt x="30" y="208"/>
                    <a:pt x="33" y="202"/>
                    <a:pt x="36" y="196"/>
                  </a:cubicBezTo>
                  <a:cubicBezTo>
                    <a:pt x="41" y="182"/>
                    <a:pt x="35" y="167"/>
                    <a:pt x="22" y="161"/>
                  </a:cubicBezTo>
                  <a:cubicBezTo>
                    <a:pt x="16" y="158"/>
                    <a:pt x="9" y="156"/>
                    <a:pt x="3" y="154"/>
                  </a:cubicBezTo>
                  <a:cubicBezTo>
                    <a:pt x="1" y="153"/>
                    <a:pt x="0" y="152"/>
                    <a:pt x="0" y="149"/>
                  </a:cubicBezTo>
                  <a:cubicBezTo>
                    <a:pt x="0" y="139"/>
                    <a:pt x="0" y="130"/>
                    <a:pt x="0" y="120"/>
                  </a:cubicBezTo>
                  <a:cubicBezTo>
                    <a:pt x="0" y="117"/>
                    <a:pt x="0" y="116"/>
                    <a:pt x="3" y="115"/>
                  </a:cubicBezTo>
                  <a:cubicBezTo>
                    <a:pt x="8" y="113"/>
                    <a:pt x="14" y="112"/>
                    <a:pt x="19" y="109"/>
                  </a:cubicBezTo>
                  <a:cubicBezTo>
                    <a:pt x="35" y="103"/>
                    <a:pt x="42" y="86"/>
                    <a:pt x="34" y="70"/>
                  </a:cubicBezTo>
                  <a:cubicBezTo>
                    <a:pt x="32" y="65"/>
                    <a:pt x="30" y="60"/>
                    <a:pt x="28" y="55"/>
                  </a:cubicBezTo>
                  <a:cubicBezTo>
                    <a:pt x="27" y="54"/>
                    <a:pt x="27" y="51"/>
                    <a:pt x="28" y="50"/>
                  </a:cubicBezTo>
                  <a:cubicBezTo>
                    <a:pt x="36" y="42"/>
                    <a:pt x="43" y="34"/>
                    <a:pt x="51" y="26"/>
                  </a:cubicBezTo>
                  <a:close/>
                  <a:moveTo>
                    <a:pt x="181" y="135"/>
                  </a:moveTo>
                  <a:cubicBezTo>
                    <a:pt x="181" y="107"/>
                    <a:pt x="160" y="85"/>
                    <a:pt x="133" y="85"/>
                  </a:cubicBezTo>
                  <a:cubicBezTo>
                    <a:pt x="106" y="85"/>
                    <a:pt x="84" y="107"/>
                    <a:pt x="84" y="135"/>
                  </a:cubicBezTo>
                  <a:cubicBezTo>
                    <a:pt x="84" y="162"/>
                    <a:pt x="106" y="185"/>
                    <a:pt x="133" y="184"/>
                  </a:cubicBezTo>
                  <a:cubicBezTo>
                    <a:pt x="160" y="184"/>
                    <a:pt x="181" y="162"/>
                    <a:pt x="181" y="135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046AADF3-2A4D-4D48-90E6-3F44F13ACE3D}"/>
                </a:ext>
              </a:extLst>
            </p:cNvPr>
            <p:cNvSpPr>
              <a:spLocks noEditPoints="1"/>
            </p:cNvSpPr>
            <p:nvPr/>
          </p:nvSpPr>
          <p:spPr bwMode="gray">
            <a:xfrm rot="20298125">
              <a:off x="7060957" y="4378201"/>
              <a:ext cx="217353" cy="221656"/>
            </a:xfrm>
            <a:custGeom>
              <a:avLst/>
              <a:gdLst>
                <a:gd name="T0" fmla="*/ 127 w 141"/>
                <a:gd name="T1" fmla="*/ 28 h 144"/>
                <a:gd name="T2" fmla="*/ 124 w 141"/>
                <a:gd name="T3" fmla="*/ 36 h 144"/>
                <a:gd name="T4" fmla="*/ 133 w 141"/>
                <a:gd name="T5" fmla="*/ 59 h 144"/>
                <a:gd name="T6" fmla="*/ 141 w 141"/>
                <a:gd name="T7" fmla="*/ 71 h 144"/>
                <a:gd name="T8" fmla="*/ 132 w 141"/>
                <a:gd name="T9" fmla="*/ 85 h 144"/>
                <a:gd name="T10" fmla="*/ 124 w 141"/>
                <a:gd name="T11" fmla="*/ 107 h 144"/>
                <a:gd name="T12" fmla="*/ 121 w 141"/>
                <a:gd name="T13" fmla="*/ 123 h 144"/>
                <a:gd name="T14" fmla="*/ 106 w 141"/>
                <a:gd name="T15" fmla="*/ 125 h 144"/>
                <a:gd name="T16" fmla="*/ 84 w 141"/>
                <a:gd name="T17" fmla="*/ 135 h 144"/>
                <a:gd name="T18" fmla="*/ 71 w 141"/>
                <a:gd name="T19" fmla="*/ 144 h 144"/>
                <a:gd name="T20" fmla="*/ 58 w 141"/>
                <a:gd name="T21" fmla="*/ 135 h 144"/>
                <a:gd name="T22" fmla="*/ 36 w 141"/>
                <a:gd name="T23" fmla="*/ 126 h 144"/>
                <a:gd name="T24" fmla="*/ 21 w 141"/>
                <a:gd name="T25" fmla="*/ 123 h 144"/>
                <a:gd name="T26" fmla="*/ 18 w 141"/>
                <a:gd name="T27" fmla="*/ 107 h 144"/>
                <a:gd name="T28" fmla="*/ 9 w 141"/>
                <a:gd name="T29" fmla="*/ 85 h 144"/>
                <a:gd name="T30" fmla="*/ 0 w 141"/>
                <a:gd name="T31" fmla="*/ 71 h 144"/>
                <a:gd name="T32" fmla="*/ 8 w 141"/>
                <a:gd name="T33" fmla="*/ 60 h 144"/>
                <a:gd name="T34" fmla="*/ 18 w 141"/>
                <a:gd name="T35" fmla="*/ 36 h 144"/>
                <a:gd name="T36" fmla="*/ 20 w 141"/>
                <a:gd name="T37" fmla="*/ 22 h 144"/>
                <a:gd name="T38" fmla="*/ 37 w 141"/>
                <a:gd name="T39" fmla="*/ 19 h 144"/>
                <a:gd name="T40" fmla="*/ 58 w 141"/>
                <a:gd name="T41" fmla="*/ 10 h 144"/>
                <a:gd name="T42" fmla="*/ 73 w 141"/>
                <a:gd name="T43" fmla="*/ 0 h 144"/>
                <a:gd name="T44" fmla="*/ 78 w 141"/>
                <a:gd name="T45" fmla="*/ 0 h 144"/>
                <a:gd name="T46" fmla="*/ 81 w 141"/>
                <a:gd name="T47" fmla="*/ 3 h 144"/>
                <a:gd name="T48" fmla="*/ 84 w 141"/>
                <a:gd name="T49" fmla="*/ 11 h 144"/>
                <a:gd name="T50" fmla="*/ 104 w 141"/>
                <a:gd name="T51" fmla="*/ 19 h 144"/>
                <a:gd name="T52" fmla="*/ 123 w 141"/>
                <a:gd name="T53" fmla="*/ 23 h 144"/>
                <a:gd name="T54" fmla="*/ 127 w 141"/>
                <a:gd name="T55" fmla="*/ 28 h 144"/>
                <a:gd name="T56" fmla="*/ 97 w 141"/>
                <a:gd name="T57" fmla="*/ 72 h 144"/>
                <a:gd name="T58" fmla="*/ 71 w 141"/>
                <a:gd name="T59" fmla="*/ 46 h 144"/>
                <a:gd name="T60" fmla="*/ 45 w 141"/>
                <a:gd name="T61" fmla="*/ 72 h 144"/>
                <a:gd name="T62" fmla="*/ 71 w 141"/>
                <a:gd name="T63" fmla="*/ 98 h 144"/>
                <a:gd name="T64" fmla="*/ 97 w 141"/>
                <a:gd name="T65" fmla="*/ 7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144">
                  <a:moveTo>
                    <a:pt x="127" y="28"/>
                  </a:moveTo>
                  <a:cubicBezTo>
                    <a:pt x="126" y="31"/>
                    <a:pt x="125" y="34"/>
                    <a:pt x="124" y="36"/>
                  </a:cubicBezTo>
                  <a:cubicBezTo>
                    <a:pt x="119" y="47"/>
                    <a:pt x="122" y="55"/>
                    <a:pt x="133" y="59"/>
                  </a:cubicBezTo>
                  <a:cubicBezTo>
                    <a:pt x="141" y="62"/>
                    <a:pt x="141" y="62"/>
                    <a:pt x="141" y="71"/>
                  </a:cubicBezTo>
                  <a:cubicBezTo>
                    <a:pt x="141" y="81"/>
                    <a:pt x="141" y="81"/>
                    <a:pt x="132" y="85"/>
                  </a:cubicBezTo>
                  <a:cubicBezTo>
                    <a:pt x="122" y="89"/>
                    <a:pt x="119" y="97"/>
                    <a:pt x="124" y="107"/>
                  </a:cubicBezTo>
                  <a:cubicBezTo>
                    <a:pt x="128" y="116"/>
                    <a:pt x="128" y="116"/>
                    <a:pt x="121" y="123"/>
                  </a:cubicBezTo>
                  <a:cubicBezTo>
                    <a:pt x="114" y="129"/>
                    <a:pt x="114" y="129"/>
                    <a:pt x="106" y="125"/>
                  </a:cubicBezTo>
                  <a:cubicBezTo>
                    <a:pt x="96" y="121"/>
                    <a:pt x="87" y="124"/>
                    <a:pt x="84" y="135"/>
                  </a:cubicBezTo>
                  <a:cubicBezTo>
                    <a:pt x="80" y="144"/>
                    <a:pt x="80" y="144"/>
                    <a:pt x="71" y="144"/>
                  </a:cubicBezTo>
                  <a:cubicBezTo>
                    <a:pt x="61" y="144"/>
                    <a:pt x="61" y="144"/>
                    <a:pt x="58" y="135"/>
                  </a:cubicBezTo>
                  <a:cubicBezTo>
                    <a:pt x="54" y="124"/>
                    <a:pt x="46" y="121"/>
                    <a:pt x="36" y="126"/>
                  </a:cubicBezTo>
                  <a:cubicBezTo>
                    <a:pt x="28" y="129"/>
                    <a:pt x="28" y="129"/>
                    <a:pt x="21" y="123"/>
                  </a:cubicBezTo>
                  <a:cubicBezTo>
                    <a:pt x="14" y="116"/>
                    <a:pt x="14" y="116"/>
                    <a:pt x="18" y="107"/>
                  </a:cubicBezTo>
                  <a:cubicBezTo>
                    <a:pt x="23" y="97"/>
                    <a:pt x="19" y="89"/>
                    <a:pt x="9" y="85"/>
                  </a:cubicBezTo>
                  <a:cubicBezTo>
                    <a:pt x="0" y="81"/>
                    <a:pt x="0" y="81"/>
                    <a:pt x="0" y="71"/>
                  </a:cubicBezTo>
                  <a:cubicBezTo>
                    <a:pt x="0" y="62"/>
                    <a:pt x="0" y="62"/>
                    <a:pt x="8" y="60"/>
                  </a:cubicBezTo>
                  <a:cubicBezTo>
                    <a:pt x="20" y="55"/>
                    <a:pt x="23" y="47"/>
                    <a:pt x="18" y="36"/>
                  </a:cubicBezTo>
                  <a:cubicBezTo>
                    <a:pt x="14" y="28"/>
                    <a:pt x="14" y="28"/>
                    <a:pt x="20" y="22"/>
                  </a:cubicBezTo>
                  <a:cubicBezTo>
                    <a:pt x="27" y="15"/>
                    <a:pt x="27" y="15"/>
                    <a:pt x="37" y="19"/>
                  </a:cubicBezTo>
                  <a:cubicBezTo>
                    <a:pt x="46" y="23"/>
                    <a:pt x="54" y="20"/>
                    <a:pt x="58" y="10"/>
                  </a:cubicBezTo>
                  <a:cubicBezTo>
                    <a:pt x="62" y="0"/>
                    <a:pt x="62" y="0"/>
                    <a:pt x="73" y="0"/>
                  </a:cubicBezTo>
                  <a:cubicBezTo>
                    <a:pt x="74" y="0"/>
                    <a:pt x="76" y="0"/>
                    <a:pt x="78" y="0"/>
                  </a:cubicBezTo>
                  <a:cubicBezTo>
                    <a:pt x="79" y="1"/>
                    <a:pt x="81" y="2"/>
                    <a:pt x="81" y="3"/>
                  </a:cubicBezTo>
                  <a:cubicBezTo>
                    <a:pt x="83" y="6"/>
                    <a:pt x="83" y="8"/>
                    <a:pt x="84" y="11"/>
                  </a:cubicBezTo>
                  <a:cubicBezTo>
                    <a:pt x="88" y="19"/>
                    <a:pt x="96" y="24"/>
                    <a:pt x="104" y="19"/>
                  </a:cubicBezTo>
                  <a:cubicBezTo>
                    <a:pt x="112" y="14"/>
                    <a:pt x="118" y="16"/>
                    <a:pt x="123" y="23"/>
                  </a:cubicBezTo>
                  <a:cubicBezTo>
                    <a:pt x="124" y="25"/>
                    <a:pt x="126" y="27"/>
                    <a:pt x="127" y="28"/>
                  </a:cubicBezTo>
                  <a:close/>
                  <a:moveTo>
                    <a:pt x="97" y="72"/>
                  </a:moveTo>
                  <a:cubicBezTo>
                    <a:pt x="97" y="58"/>
                    <a:pt x="85" y="46"/>
                    <a:pt x="71" y="46"/>
                  </a:cubicBezTo>
                  <a:cubicBezTo>
                    <a:pt x="57" y="46"/>
                    <a:pt x="45" y="58"/>
                    <a:pt x="45" y="72"/>
                  </a:cubicBezTo>
                  <a:cubicBezTo>
                    <a:pt x="45" y="87"/>
                    <a:pt x="57" y="98"/>
                    <a:pt x="71" y="98"/>
                  </a:cubicBezTo>
                  <a:cubicBezTo>
                    <a:pt x="85" y="98"/>
                    <a:pt x="97" y="86"/>
                    <a:pt x="97" y="7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3607C9EC-37E1-433B-A55B-E66AA9582BD3}"/>
              </a:ext>
            </a:extLst>
          </p:cNvPr>
          <p:cNvSpPr>
            <a:spLocks/>
          </p:cNvSpPr>
          <p:nvPr/>
        </p:nvSpPr>
        <p:spPr bwMode="gray">
          <a:xfrm>
            <a:off x="3881840" y="2155081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99" name="Freeform 22">
            <a:extLst>
              <a:ext uri="{FF2B5EF4-FFF2-40B4-BE49-F238E27FC236}">
                <a16:creationId xmlns:a16="http://schemas.microsoft.com/office/drawing/2014/main" id="{1B0F8F35-AB7F-4C91-9E78-44B4CE384FB9}"/>
              </a:ext>
            </a:extLst>
          </p:cNvPr>
          <p:cNvSpPr>
            <a:spLocks/>
          </p:cNvSpPr>
          <p:nvPr/>
        </p:nvSpPr>
        <p:spPr bwMode="gray">
          <a:xfrm>
            <a:off x="5261210" y="3091725"/>
            <a:ext cx="611357" cy="109893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8">
            <a:extLst>
              <a:ext uri="{FF2B5EF4-FFF2-40B4-BE49-F238E27FC236}">
                <a16:creationId xmlns:a16="http://schemas.microsoft.com/office/drawing/2014/main" id="{2A881D91-F184-4C7F-9962-D77681FD90F3}"/>
              </a:ext>
            </a:extLst>
          </p:cNvPr>
          <p:cNvSpPr>
            <a:spLocks/>
          </p:cNvSpPr>
          <p:nvPr/>
        </p:nvSpPr>
        <p:spPr bwMode="gray">
          <a:xfrm>
            <a:off x="5191797" y="3026425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/>
                </a:solidFill>
                <a:cs typeface="Arial" charset="0"/>
                <a:sym typeface="Wingdings"/>
              </a:rPr>
              <a:t></a:t>
            </a:r>
          </a:p>
        </p:txBody>
      </p:sp>
      <p:grpSp>
        <p:nvGrpSpPr>
          <p:cNvPr id="26" name="Gruppieren 4">
            <a:extLst>
              <a:ext uri="{FF2B5EF4-FFF2-40B4-BE49-F238E27FC236}">
                <a16:creationId xmlns:a16="http://schemas.microsoft.com/office/drawing/2014/main" id="{A62466BB-F4AC-425F-BCAB-209A71ACC9BA}"/>
              </a:ext>
            </a:extLst>
          </p:cNvPr>
          <p:cNvGrpSpPr/>
          <p:nvPr/>
        </p:nvGrpSpPr>
        <p:grpSpPr>
          <a:xfrm>
            <a:off x="4876269" y="4050564"/>
            <a:ext cx="297519" cy="268287"/>
            <a:chOff x="11530982" y="2762250"/>
            <a:chExt cx="413368" cy="268287"/>
          </a:xfrm>
        </p:grpSpPr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D645D3B6-76BD-4E4E-9D6E-E2D679B0B828}"/>
                </a:ext>
              </a:extLst>
            </p:cNvPr>
            <p:cNvSpPr>
              <a:spLocks/>
            </p:cNvSpPr>
            <p:nvPr/>
          </p:nvSpPr>
          <p:spPr bwMode="gray">
            <a:xfrm>
              <a:off x="11530982" y="2762250"/>
              <a:ext cx="413368" cy="2682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108" y="54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54" y="108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108" h="108">
                  <a:moveTo>
                    <a:pt x="0" y="54"/>
                  </a:moveTo>
                  <a:cubicBezTo>
                    <a:pt x="0" y="24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24" y="108"/>
                    <a:pt x="0" y="8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16200000" scaled="1"/>
              <a:tileRect/>
            </a:gradFill>
            <a:ln w="12700">
              <a:solidFill>
                <a:srgbClr val="C0C0C0"/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/>
            <a:lstStyle/>
            <a:p>
              <a:pPr indent="-190500" algn="ctr">
                <a:lnSpc>
                  <a:spcPct val="95000"/>
                </a:lnSpc>
                <a:spcAft>
                  <a:spcPts val="400"/>
                </a:spcAft>
                <a:buClr>
                  <a:srgbClr val="808080"/>
                </a:buClr>
                <a:defRPr/>
              </a:pPr>
              <a:endParaRPr lang="en-US" sz="1100" b="1" noProof="1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endParaRPr>
            </a:p>
          </p:txBody>
        </p:sp>
        <p:grpSp>
          <p:nvGrpSpPr>
            <p:cNvPr id="28" name="Gruppieren 113">
              <a:extLst>
                <a:ext uri="{FF2B5EF4-FFF2-40B4-BE49-F238E27FC236}">
                  <a16:creationId xmlns:a16="http://schemas.microsoft.com/office/drawing/2014/main" id="{88FE5650-D0E5-4AD7-B3CC-B47DEA4E4C52}"/>
                </a:ext>
              </a:extLst>
            </p:cNvPr>
            <p:cNvGrpSpPr/>
            <p:nvPr/>
          </p:nvGrpSpPr>
          <p:grpSpPr bwMode="gray">
            <a:xfrm>
              <a:off x="11631058" y="2801686"/>
              <a:ext cx="213215" cy="176717"/>
              <a:chOff x="422774" y="4393869"/>
              <a:chExt cx="247820" cy="314610"/>
            </a:xfrm>
            <a:solidFill>
              <a:schemeClr val="bg1">
                <a:lumMod val="65000"/>
              </a:schemeClr>
            </a:solidFill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3F6C4836-9790-414B-8856-7A43CE0D77D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2774" y="4542741"/>
                <a:ext cx="247820" cy="165738"/>
              </a:xfrm>
              <a:custGeom>
                <a:avLst/>
                <a:gdLst/>
                <a:ahLst/>
                <a:cxnLst>
                  <a:cxn ang="0">
                    <a:pos x="556" y="186"/>
                  </a:cxn>
                  <a:cxn ang="0">
                    <a:pos x="456" y="41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5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324" y="4"/>
                  </a:cxn>
                  <a:cxn ang="0">
                    <a:pos x="227" y="4"/>
                  </a:cxn>
                  <a:cxn ang="0">
                    <a:pos x="59" y="70"/>
                  </a:cxn>
                  <a:cxn ang="0">
                    <a:pos x="55" y="73"/>
                  </a:cxn>
                  <a:cxn ang="0">
                    <a:pos x="52" y="76"/>
                  </a:cxn>
                  <a:cxn ang="0">
                    <a:pos x="2" y="167"/>
                  </a:cxn>
                  <a:cxn ang="0">
                    <a:pos x="1" y="181"/>
                  </a:cxn>
                  <a:cxn ang="0">
                    <a:pos x="0" y="181"/>
                  </a:cxn>
                  <a:cxn ang="0">
                    <a:pos x="0" y="208"/>
                  </a:cxn>
                  <a:cxn ang="0">
                    <a:pos x="1" y="308"/>
                  </a:cxn>
                  <a:cxn ang="0">
                    <a:pos x="68" y="373"/>
                  </a:cxn>
                  <a:cxn ang="0">
                    <a:pos x="489" y="373"/>
                  </a:cxn>
                  <a:cxn ang="0">
                    <a:pos x="555" y="321"/>
                  </a:cxn>
                  <a:cxn ang="0">
                    <a:pos x="557" y="196"/>
                  </a:cxn>
                  <a:cxn ang="0">
                    <a:pos x="556" y="186"/>
                  </a:cxn>
                </a:cxnLst>
                <a:rect l="0" t="0" r="r" b="b"/>
                <a:pathLst>
                  <a:path w="557" h="373">
                    <a:moveTo>
                      <a:pt x="556" y="186"/>
                    </a:moveTo>
                    <a:cubicBezTo>
                      <a:pt x="552" y="120"/>
                      <a:pt x="512" y="72"/>
                      <a:pt x="456" y="41"/>
                    </a:cubicBezTo>
                    <a:cubicBezTo>
                      <a:pt x="418" y="21"/>
                      <a:pt x="372" y="9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5" y="4"/>
                      <a:pt x="325" y="4"/>
                      <a:pt x="325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324" y="4"/>
                      <a:pt x="324" y="4"/>
                      <a:pt x="324" y="4"/>
                    </a:cubicBezTo>
                    <a:cubicBezTo>
                      <a:pt x="272" y="0"/>
                      <a:pt x="229" y="4"/>
                      <a:pt x="227" y="4"/>
                    </a:cubicBezTo>
                    <a:cubicBezTo>
                      <a:pt x="162" y="12"/>
                      <a:pt x="101" y="34"/>
                      <a:pt x="59" y="70"/>
                    </a:cubicBezTo>
                    <a:cubicBezTo>
                      <a:pt x="58" y="71"/>
                      <a:pt x="56" y="72"/>
                      <a:pt x="55" y="73"/>
                    </a:cubicBezTo>
                    <a:cubicBezTo>
                      <a:pt x="54" y="74"/>
                      <a:pt x="53" y="75"/>
                      <a:pt x="52" y="76"/>
                    </a:cubicBezTo>
                    <a:cubicBezTo>
                      <a:pt x="26" y="101"/>
                      <a:pt x="9" y="131"/>
                      <a:pt x="2" y="167"/>
                    </a:cubicBezTo>
                    <a:cubicBezTo>
                      <a:pt x="2" y="171"/>
                      <a:pt x="1" y="176"/>
                      <a:pt x="1" y="18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41"/>
                      <a:pt x="1" y="275"/>
                      <a:pt x="1" y="308"/>
                    </a:cubicBezTo>
                    <a:cubicBezTo>
                      <a:pt x="2" y="344"/>
                      <a:pt x="32" y="373"/>
                      <a:pt x="68" y="373"/>
                    </a:cubicBezTo>
                    <a:cubicBezTo>
                      <a:pt x="489" y="373"/>
                      <a:pt x="489" y="373"/>
                      <a:pt x="489" y="373"/>
                    </a:cubicBezTo>
                    <a:cubicBezTo>
                      <a:pt x="521" y="373"/>
                      <a:pt x="548" y="351"/>
                      <a:pt x="555" y="321"/>
                    </a:cubicBezTo>
                    <a:cubicBezTo>
                      <a:pt x="556" y="279"/>
                      <a:pt x="556" y="238"/>
                      <a:pt x="557" y="196"/>
                    </a:cubicBezTo>
                    <a:lnTo>
                      <a:pt x="556" y="1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  <p:sp>
            <p:nvSpPr>
              <p:cNvPr id="30" name="Oval 7">
                <a:extLst>
                  <a:ext uri="{FF2B5EF4-FFF2-40B4-BE49-F238E27FC236}">
                    <a16:creationId xmlns:a16="http://schemas.microsoft.com/office/drawing/2014/main" id="{918FF298-9F41-4B00-8A4B-35E61ED6AC4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76071" y="4393869"/>
                <a:ext cx="141226" cy="1412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indent="-190500">
                  <a:lnSpc>
                    <a:spcPct val="95000"/>
                  </a:lnSpc>
                  <a:spcAft>
                    <a:spcPts val="400"/>
                  </a:spcAft>
                  <a:buClr>
                    <a:srgbClr val="808080"/>
                  </a:buClr>
                  <a:defRPr/>
                </a:pPr>
                <a:endParaRPr lang="en-US" b="1" noProof="1"/>
              </a:p>
            </p:txBody>
          </p:sp>
        </p:grpSp>
      </p:grpSp>
      <p:sp>
        <p:nvSpPr>
          <p:cNvPr id="101" name="Freeform 8">
            <a:extLst>
              <a:ext uri="{FF2B5EF4-FFF2-40B4-BE49-F238E27FC236}">
                <a16:creationId xmlns:a16="http://schemas.microsoft.com/office/drawing/2014/main" id="{044DF275-5657-45F2-8831-24DE705C690D}"/>
              </a:ext>
            </a:extLst>
          </p:cNvPr>
          <p:cNvSpPr>
            <a:spLocks/>
          </p:cNvSpPr>
          <p:nvPr/>
        </p:nvSpPr>
        <p:spPr bwMode="gray">
          <a:xfrm>
            <a:off x="6643446" y="4657574"/>
            <a:ext cx="121133" cy="123032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endParaRPr lang="en-US" sz="1100" b="1" noProof="1">
              <a:solidFill>
                <a:schemeClr val="tx1">
                  <a:lumMod val="85000"/>
                  <a:lumOff val="15000"/>
                </a:schemeClr>
              </a:solidFill>
              <a:cs typeface="Arial" charset="0"/>
            </a:endParaRPr>
          </a:p>
        </p:txBody>
      </p:sp>
      <p:sp>
        <p:nvSpPr>
          <p:cNvPr id="102" name="Freeform 22">
            <a:extLst>
              <a:ext uri="{FF2B5EF4-FFF2-40B4-BE49-F238E27FC236}">
                <a16:creationId xmlns:a16="http://schemas.microsoft.com/office/drawing/2014/main" id="{43EE973A-19A0-4486-8C7A-F37663AC2C29}"/>
              </a:ext>
            </a:extLst>
          </p:cNvPr>
          <p:cNvSpPr>
            <a:spLocks/>
          </p:cNvSpPr>
          <p:nvPr/>
        </p:nvSpPr>
        <p:spPr bwMode="gray">
          <a:xfrm>
            <a:off x="5816787" y="4164367"/>
            <a:ext cx="611357" cy="559513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90" y="21"/>
              </a:cxn>
              <a:cxn ang="0">
                <a:pos x="399" y="79"/>
              </a:cxn>
              <a:cxn ang="0">
                <a:pos x="821" y="79"/>
              </a:cxn>
            </a:cxnLst>
            <a:rect l="0" t="0" r="r" b="b"/>
            <a:pathLst>
              <a:path w="821" h="79">
                <a:moveTo>
                  <a:pt x="0" y="3"/>
                </a:moveTo>
                <a:cubicBezTo>
                  <a:pt x="0" y="3"/>
                  <a:pt x="135" y="0"/>
                  <a:pt x="190" y="21"/>
                </a:cubicBezTo>
                <a:cubicBezTo>
                  <a:pt x="245" y="42"/>
                  <a:pt x="344" y="79"/>
                  <a:pt x="399" y="79"/>
                </a:cubicBezTo>
                <a:cubicBezTo>
                  <a:pt x="455" y="79"/>
                  <a:pt x="821" y="79"/>
                  <a:pt x="821" y="79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ysDot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B5197BCD-622C-465B-B6F7-85F3EA1512F8}"/>
              </a:ext>
            </a:extLst>
          </p:cNvPr>
          <p:cNvSpPr>
            <a:spLocks/>
          </p:cNvSpPr>
          <p:nvPr/>
        </p:nvSpPr>
        <p:spPr bwMode="gray">
          <a:xfrm>
            <a:off x="6306000" y="4641850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03" name="Freeform 8">
            <a:extLst>
              <a:ext uri="{FF2B5EF4-FFF2-40B4-BE49-F238E27FC236}">
                <a16:creationId xmlns:a16="http://schemas.microsoft.com/office/drawing/2014/main" id="{F133FBB3-5A03-4B55-BB32-17A3A0B4C35A}"/>
              </a:ext>
            </a:extLst>
          </p:cNvPr>
          <p:cNvSpPr>
            <a:spLocks/>
          </p:cNvSpPr>
          <p:nvPr/>
        </p:nvSpPr>
        <p:spPr bwMode="gray">
          <a:xfrm>
            <a:off x="7064875" y="4098633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gradFill flip="none" rotWithShape="1">
            <a:gsLst>
              <a:gs pos="0">
                <a:srgbClr val="DDDDDD"/>
              </a:gs>
              <a:gs pos="100000">
                <a:srgbClr val="FFFFFF"/>
              </a:gs>
            </a:gsLst>
            <a:lin ang="16200000" scaled="1"/>
            <a:tileRect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>
                    <a:lumMod val="50000"/>
                  </a:schemeClr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3D3A5-CA45-48BE-8048-E9A1C11CFB05}"/>
              </a:ext>
            </a:extLst>
          </p:cNvPr>
          <p:cNvSpPr txBox="1"/>
          <p:nvPr/>
        </p:nvSpPr>
        <p:spPr>
          <a:xfrm rot="4181751">
            <a:off x="4339053" y="2671824"/>
            <a:ext cx="457200" cy="153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dirty="0">
                <a:solidFill>
                  <a:srgbClr val="FF0000"/>
                </a:solidFill>
              </a:rPr>
              <a:t>rebase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971921-23BA-45E0-95D9-6754C590454E}"/>
              </a:ext>
            </a:extLst>
          </p:cNvPr>
          <p:cNvSpPr txBox="1"/>
          <p:nvPr/>
        </p:nvSpPr>
        <p:spPr>
          <a:xfrm rot="4803972">
            <a:off x="5327823" y="3588569"/>
            <a:ext cx="457200" cy="153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dirty="0">
                <a:solidFill>
                  <a:srgbClr val="FF0000"/>
                </a:solidFill>
              </a:rPr>
              <a:t>rebase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EA78774B-855D-4AAE-94C7-F41AB5ECCF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83901" y="2509642"/>
            <a:ext cx="651811" cy="2855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7EAFB9B-15AA-4C72-B185-07CBD94377F5}"/>
              </a:ext>
            </a:extLst>
          </p:cNvPr>
          <p:cNvSpPr txBox="1"/>
          <p:nvPr/>
        </p:nvSpPr>
        <p:spPr>
          <a:xfrm>
            <a:off x="3048000" y="1694979"/>
            <a:ext cx="1765641" cy="3947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u="sng" dirty="0">
                <a:solidFill>
                  <a:srgbClr val="FF0000"/>
                </a:solidFill>
              </a:rPr>
              <a:t>Manually triggered </a:t>
            </a:r>
            <a:r>
              <a:rPr lang="en-US" sz="900" b="1" u="sng" dirty="0" err="1">
                <a:solidFill>
                  <a:srgbClr val="FF0000"/>
                </a:solidFill>
              </a:rPr>
              <a:t>Rundeck</a:t>
            </a:r>
            <a:r>
              <a:rPr lang="en-US" sz="900" b="1" u="sng" dirty="0">
                <a:solidFill>
                  <a:srgbClr val="FF0000"/>
                </a:solidFill>
              </a:rPr>
              <a:t> job</a:t>
            </a:r>
            <a:endParaRPr lang="en-US" sz="900" u="sng" dirty="0">
              <a:solidFill>
                <a:srgbClr val="FF0000"/>
              </a:solidFill>
            </a:endParaRPr>
          </a:p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0000"/>
                </a:solidFill>
              </a:rPr>
              <a:t>Re-Apply </a:t>
            </a:r>
            <a:br>
              <a:rPr lang="en-US" sz="900" dirty="0">
                <a:solidFill>
                  <a:srgbClr val="FF0000"/>
                </a:solidFill>
              </a:rPr>
            </a:br>
            <a:r>
              <a:rPr lang="en-US" sz="900" dirty="0">
                <a:solidFill>
                  <a:srgbClr val="FF0000"/>
                </a:solidFill>
              </a:rPr>
              <a:t>Last known good configuration</a:t>
            </a:r>
          </a:p>
        </p:txBody>
      </p:sp>
      <p:sp>
        <p:nvSpPr>
          <p:cNvPr id="119" name="METRO ICON - traffic signs 2">
            <a:extLst>
              <a:ext uri="{FF2B5EF4-FFF2-40B4-BE49-F238E27FC236}">
                <a16:creationId xmlns:a16="http://schemas.microsoft.com/office/drawing/2014/main" id="{FA11DDC9-00FB-4B44-9DA9-5D4F74DEFF81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5692773" y="4322567"/>
            <a:ext cx="305476" cy="255057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D1ACE4-EE5F-438C-9E43-E11C17D1F668}"/>
              </a:ext>
            </a:extLst>
          </p:cNvPr>
          <p:cNvSpPr txBox="1"/>
          <p:nvPr/>
        </p:nvSpPr>
        <p:spPr>
          <a:xfrm rot="4357072">
            <a:off x="5910932" y="4406790"/>
            <a:ext cx="457200" cy="1535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dirty="0">
                <a:solidFill>
                  <a:srgbClr val="FF0000"/>
                </a:solidFill>
              </a:rPr>
              <a:t>rebase</a:t>
            </a:r>
          </a:p>
        </p:txBody>
      </p:sp>
      <p:sp>
        <p:nvSpPr>
          <p:cNvPr id="92" name="Freeform 3254">
            <a:extLst>
              <a:ext uri="{FF2B5EF4-FFF2-40B4-BE49-F238E27FC236}">
                <a16:creationId xmlns:a16="http://schemas.microsoft.com/office/drawing/2014/main" id="{8E5ECBFD-754E-4466-A5CC-BE1BF44A671F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8894860" y="2806827"/>
            <a:ext cx="289625" cy="289623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21" name="METRO ICON - traffic signs 2">
            <a:extLst>
              <a:ext uri="{FF2B5EF4-FFF2-40B4-BE49-F238E27FC236}">
                <a16:creationId xmlns:a16="http://schemas.microsoft.com/office/drawing/2014/main" id="{AA5BEECF-9348-45FD-9CB3-80D2EEA5A20F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6440010" y="5671720"/>
            <a:ext cx="557200" cy="465234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682AE34-AB53-43FA-A6E7-FD1DCD78C5E4}"/>
              </a:ext>
            </a:extLst>
          </p:cNvPr>
          <p:cNvSpPr txBox="1"/>
          <p:nvPr/>
        </p:nvSpPr>
        <p:spPr>
          <a:xfrm>
            <a:off x="7056733" y="5693236"/>
            <a:ext cx="4187267" cy="4605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b="1" dirty="0"/>
              <a:t>Rebase non-persistent branches: </a:t>
            </a:r>
            <a:r>
              <a:rPr lang="en-US" sz="1050" dirty="0"/>
              <a:t>It’s the responsibility of the developer to rebase features or hotfixes with after a rebase is performed on the Master and Development </a:t>
            </a:r>
            <a:r>
              <a:rPr lang="en-US" sz="1050" dirty="0" err="1"/>
              <a:t>branche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C947865-674D-4A98-9D96-6540D4ACE27C}"/>
              </a:ext>
            </a:extLst>
          </p:cNvPr>
          <p:cNvCxnSpPr>
            <a:cxnSpLocks/>
          </p:cNvCxnSpPr>
          <p:nvPr/>
        </p:nvCxnSpPr>
        <p:spPr>
          <a:xfrm>
            <a:off x="4227741" y="2120389"/>
            <a:ext cx="21157" cy="2477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Freeform 8">
            <a:extLst>
              <a:ext uri="{FF2B5EF4-FFF2-40B4-BE49-F238E27FC236}">
                <a16:creationId xmlns:a16="http://schemas.microsoft.com/office/drawing/2014/main" id="{C6C41BBF-F612-4407-A1B0-B76BB3A3B5A2}"/>
              </a:ext>
            </a:extLst>
          </p:cNvPr>
          <p:cNvSpPr>
            <a:spLocks/>
          </p:cNvSpPr>
          <p:nvPr/>
        </p:nvSpPr>
        <p:spPr bwMode="gray">
          <a:xfrm>
            <a:off x="4136641" y="2957571"/>
            <a:ext cx="241872" cy="200811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1D8E29"/>
          </a:solidFill>
          <a:ln w="12700">
            <a:solidFill>
              <a:srgbClr val="135D1A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/>
                </a:solidFill>
                <a:cs typeface="Arial" charset="0"/>
                <a:sym typeface="Wingdings"/>
              </a:rPr>
              <a:t>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C55F02-D53B-4047-AE10-0FBB0B9F4D63}"/>
              </a:ext>
            </a:extLst>
          </p:cNvPr>
          <p:cNvCxnSpPr>
            <a:cxnSpLocks/>
          </p:cNvCxnSpPr>
          <p:nvPr/>
        </p:nvCxnSpPr>
        <p:spPr>
          <a:xfrm flipV="1">
            <a:off x="4369204" y="2951638"/>
            <a:ext cx="3867948" cy="1974"/>
          </a:xfrm>
          <a:prstGeom prst="straightConnector1">
            <a:avLst/>
          </a:prstGeom>
          <a:ln>
            <a:solidFill>
              <a:srgbClr val="1D8E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07E35CF-74A3-422C-97EA-20772E690968}"/>
              </a:ext>
            </a:extLst>
          </p:cNvPr>
          <p:cNvSpPr txBox="1"/>
          <p:nvPr/>
        </p:nvSpPr>
        <p:spPr>
          <a:xfrm>
            <a:off x="5873176" y="2822595"/>
            <a:ext cx="70456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>
                <a:solidFill>
                  <a:srgbClr val="1D8E29"/>
                </a:solidFill>
              </a:rPr>
              <a:t>deployment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E194A5-AF95-40B6-B84D-2988E760E55A}"/>
              </a:ext>
            </a:extLst>
          </p:cNvPr>
          <p:cNvCxnSpPr>
            <a:cxnSpLocks/>
          </p:cNvCxnSpPr>
          <p:nvPr/>
        </p:nvCxnSpPr>
        <p:spPr>
          <a:xfrm>
            <a:off x="5486400" y="3197717"/>
            <a:ext cx="2743200" cy="3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0EE816-D8EA-4507-86E5-D0FE2E2BCC32}"/>
              </a:ext>
            </a:extLst>
          </p:cNvPr>
          <p:cNvSpPr txBox="1"/>
          <p:nvPr/>
        </p:nvSpPr>
        <p:spPr>
          <a:xfrm>
            <a:off x="6399911" y="3203918"/>
            <a:ext cx="70456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>
                <a:solidFill>
                  <a:srgbClr val="FF0000"/>
                </a:solidFill>
              </a:rPr>
              <a:t>deployment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6DF2E5-C20C-440E-B39F-A28B81257263}"/>
              </a:ext>
            </a:extLst>
          </p:cNvPr>
          <p:cNvCxnSpPr>
            <a:cxnSpLocks/>
          </p:cNvCxnSpPr>
          <p:nvPr/>
        </p:nvCxnSpPr>
        <p:spPr>
          <a:xfrm>
            <a:off x="5959989" y="4022135"/>
            <a:ext cx="2193411" cy="4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9691800-5A58-4A52-AB4A-FC7E45949248}"/>
              </a:ext>
            </a:extLst>
          </p:cNvPr>
          <p:cNvSpPr txBox="1"/>
          <p:nvPr/>
        </p:nvSpPr>
        <p:spPr>
          <a:xfrm>
            <a:off x="6535552" y="3864732"/>
            <a:ext cx="704565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>
                <a:solidFill>
                  <a:srgbClr val="FF0000"/>
                </a:solidFill>
              </a:rPr>
              <a:t>deployment</a:t>
            </a:r>
          </a:p>
        </p:txBody>
      </p:sp>
      <p:sp>
        <p:nvSpPr>
          <p:cNvPr id="114" name="Freeform 8">
            <a:extLst>
              <a:ext uri="{FF2B5EF4-FFF2-40B4-BE49-F238E27FC236}">
                <a16:creationId xmlns:a16="http://schemas.microsoft.com/office/drawing/2014/main" id="{32839234-7ACD-4333-AE27-44C526B0289A}"/>
              </a:ext>
            </a:extLst>
          </p:cNvPr>
          <p:cNvSpPr>
            <a:spLocks/>
          </p:cNvSpPr>
          <p:nvPr/>
        </p:nvSpPr>
        <p:spPr bwMode="gray">
          <a:xfrm>
            <a:off x="5834991" y="4118663"/>
            <a:ext cx="156761" cy="158750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52" y="0"/>
              </a:cxn>
              <a:cxn ang="0">
                <a:pos x="52" y="0"/>
              </a:cxn>
              <a:cxn ang="0">
                <a:pos x="52" y="0"/>
              </a:cxn>
              <a:cxn ang="0">
                <a:pos x="104" y="54"/>
              </a:cxn>
              <a:cxn ang="0">
                <a:pos x="104" y="54"/>
              </a:cxn>
              <a:cxn ang="0">
                <a:pos x="104" y="54"/>
              </a:cxn>
              <a:cxn ang="0">
                <a:pos x="52" y="108"/>
              </a:cxn>
              <a:cxn ang="0">
                <a:pos x="52" y="108"/>
              </a:cxn>
              <a:cxn ang="0">
                <a:pos x="52" y="108"/>
              </a:cxn>
              <a:cxn ang="0">
                <a:pos x="0" y="54"/>
              </a:cxn>
              <a:cxn ang="0">
                <a:pos x="0" y="54"/>
              </a:cxn>
            </a:cxnLst>
            <a:rect l="0" t="0" r="r" b="b"/>
            <a:pathLst>
              <a:path w="104" h="108">
                <a:moveTo>
                  <a:pt x="0" y="54"/>
                </a:moveTo>
                <a:cubicBezTo>
                  <a:pt x="0" y="25"/>
                  <a:pt x="24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81" y="0"/>
                  <a:pt x="104" y="25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54"/>
                  <a:pt x="104" y="54"/>
                  <a:pt x="104" y="54"/>
                </a:cubicBezTo>
                <a:cubicBezTo>
                  <a:pt x="104" y="84"/>
                  <a:pt x="81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24" y="108"/>
                  <a:pt x="0" y="84"/>
                  <a:pt x="0" y="54"/>
                </a:cubicBezTo>
                <a:cubicBezTo>
                  <a:pt x="0" y="54"/>
                  <a:pt x="0" y="54"/>
                  <a:pt x="0" y="54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rgbClr val="FF0000"/>
            </a:solidFill>
            <a:miter lim="800000"/>
            <a:headEnd/>
            <a:tailEnd/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0" anchor="ctr" anchorCtr="0"/>
          <a:lstStyle/>
          <a:p>
            <a:pPr indent="-190500" algn="ctr">
              <a:lnSpc>
                <a:spcPct val="95000"/>
              </a:lnSpc>
              <a:spcAft>
                <a:spcPts val="400"/>
              </a:spcAft>
              <a:buClr>
                <a:srgbClr val="808080"/>
              </a:buClr>
              <a:defRPr/>
            </a:pPr>
            <a:r>
              <a:rPr lang="en-US" sz="1000" b="1" noProof="1">
                <a:solidFill>
                  <a:schemeClr val="bg1"/>
                </a:solidFill>
                <a:cs typeface="Arial" charset="0"/>
                <a:sym typeface="Wingdings"/>
              </a:rPr>
              <a:t>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4CA983-4524-4C33-8B64-C279D6AA3A96}"/>
              </a:ext>
            </a:extLst>
          </p:cNvPr>
          <p:cNvSpPr txBox="1"/>
          <p:nvPr/>
        </p:nvSpPr>
        <p:spPr>
          <a:xfrm>
            <a:off x="8543638" y="2645130"/>
            <a:ext cx="992067" cy="1315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900" dirty="0">
                <a:solidFill>
                  <a:srgbClr val="FF0000"/>
                </a:solidFill>
              </a:rPr>
              <a:t> Deployment fails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BD6B4C-2315-4D21-BD63-9E26E252A902}"/>
              </a:ext>
            </a:extLst>
          </p:cNvPr>
          <p:cNvSpPr txBox="1"/>
          <p:nvPr/>
        </p:nvSpPr>
        <p:spPr>
          <a:xfrm>
            <a:off x="3767453" y="3187143"/>
            <a:ext cx="992067" cy="1315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900" dirty="0">
                <a:solidFill>
                  <a:srgbClr val="1D8E29"/>
                </a:solidFill>
              </a:rPr>
              <a:t>Successful merge</a:t>
            </a:r>
          </a:p>
        </p:txBody>
      </p:sp>
    </p:spTree>
    <p:extLst>
      <p:ext uri="{BB962C8B-B14F-4D97-AF65-F5344CB8AC3E}">
        <p14:creationId xmlns:p14="http://schemas.microsoft.com/office/powerpoint/2010/main" val="47004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99" grpId="0" animBg="1"/>
      <p:bldP spid="98" grpId="0" animBg="1"/>
      <p:bldP spid="102" grpId="0" animBg="1"/>
      <p:bldP spid="104" grpId="0"/>
      <p:bldP spid="105" grpId="0"/>
      <p:bldP spid="118" grpId="0"/>
      <p:bldP spid="119" grpId="0" animBg="1"/>
      <p:bldP spid="120" grpId="0"/>
      <p:bldP spid="92" grpId="0" animBg="1"/>
      <p:bldP spid="93" grpId="0" animBg="1"/>
      <p:bldP spid="107" grpId="0"/>
      <p:bldP spid="110" grpId="0"/>
      <p:bldP spid="113" grpId="0"/>
      <p:bldP spid="114" grpId="0" animBg="1"/>
      <p:bldP spid="116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9E4F-42C8-4D3A-A935-421E338A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Do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43CC4-164C-4E8D-9CFD-AFD9DDFCA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Items to add a later stage to document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3CBB9-CB77-4FF4-B2D3-A8E250D130C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D26-4A74-42A3-820B-07243114876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F17FD-3F9B-4784-973E-34114949AF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A935102-97D1-4C72-9CCA-CEBA619F7B34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244194913"/>
              </p:ext>
            </p:extLst>
          </p:nvPr>
        </p:nvGraphicFramePr>
        <p:xfrm>
          <a:off x="385763" y="1362333"/>
          <a:ext cx="10858234" cy="48096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28637">
                  <a:extLst>
                    <a:ext uri="{9D8B030D-6E8A-4147-A177-3AD203B41FA5}">
                      <a16:colId xmlns:a16="http://schemas.microsoft.com/office/drawing/2014/main" val="3766061007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25663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12969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79643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0095364"/>
                    </a:ext>
                  </a:extLst>
                </a:gridCol>
                <a:gridCol w="1414197">
                  <a:extLst>
                    <a:ext uri="{9D8B030D-6E8A-4147-A177-3AD203B41FA5}">
                      <a16:colId xmlns:a16="http://schemas.microsoft.com/office/drawing/2014/main" val="47640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 added to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Who?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91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to be added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Incorporated feedback on version 1.1 (Geoffrey)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policies vs RDC policies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AAC Pipeline (happy flow)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(pipeline) Notifications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 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Fail safes and testing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 non-standard change flow to allow reusing of Building Blocks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 Deployment (unhappy flow, draft)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Jenkins Executor Components (awaiting info from Cisco)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Account approach (awaiting info from Joeri)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Marcel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17-feb-2022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7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and dashboarding (awaiting requirements from NTT Ops)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Roles and Responsibilities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based access control (RBAC) and policies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Marcel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08-apr-2022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7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8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48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A485-18FB-4C53-8869-AC4D60CF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Unhappy flow – recover from failed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AD939-AAF8-4516-85D9-E4A15BEAA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 2: Re-Apply(!) “Last known good Configuration”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FC5EC-E7AD-472F-89D6-9FEB7206CE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DDF4B-523A-48A3-BB97-0E667102D5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5E1C7-9F37-49FB-8543-6C95AE36AB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30</a:t>
            </a:fld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511E4D-406D-4E5F-9820-071332E2A913}"/>
              </a:ext>
            </a:extLst>
          </p:cNvPr>
          <p:cNvSpPr/>
          <p:nvPr/>
        </p:nvSpPr>
        <p:spPr>
          <a:xfrm>
            <a:off x="838200" y="2187880"/>
            <a:ext cx="1695532" cy="198606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5FA8F0EE-04A5-4DA9-9E1F-0F50D5E9BB78}"/>
              </a:ext>
            </a:extLst>
          </p:cNvPr>
          <p:cNvSpPr/>
          <p:nvPr/>
        </p:nvSpPr>
        <p:spPr>
          <a:xfrm>
            <a:off x="1206215" y="2876911"/>
            <a:ext cx="946516" cy="916039"/>
          </a:xfrm>
          <a:prstGeom prst="flowChartPredefinedProcess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Incident</a:t>
            </a:r>
          </a:p>
        </p:txBody>
      </p:sp>
      <p:grpSp>
        <p:nvGrpSpPr>
          <p:cNvPr id="97" name="Gruppieren 313">
            <a:extLst>
              <a:ext uri="{FF2B5EF4-FFF2-40B4-BE49-F238E27FC236}">
                <a16:creationId xmlns:a16="http://schemas.microsoft.com/office/drawing/2014/main" id="{8C022100-CAC0-4139-AE09-09BF5C965F3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258896" y="1685093"/>
            <a:ext cx="574688" cy="371280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98" name="Gruppieren 314">
              <a:extLst>
                <a:ext uri="{FF2B5EF4-FFF2-40B4-BE49-F238E27FC236}">
                  <a16:creationId xmlns:a16="http://schemas.microsoft.com/office/drawing/2014/main" id="{610FD79F-9734-41E3-8BF2-094CDC30CD50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108" name="Freeform 31">
                <a:extLst>
                  <a:ext uri="{FF2B5EF4-FFF2-40B4-BE49-F238E27FC236}">
                    <a16:creationId xmlns:a16="http://schemas.microsoft.com/office/drawing/2014/main" id="{D5D108B8-04AE-4294-BD75-6659EA89D1B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0CFACBD7-FFB3-4144-BA1D-4AD1E7237A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99" name="Gruppieren 315">
              <a:extLst>
                <a:ext uri="{FF2B5EF4-FFF2-40B4-BE49-F238E27FC236}">
                  <a16:creationId xmlns:a16="http://schemas.microsoft.com/office/drawing/2014/main" id="{00CBAF36-2448-4DD1-8607-9753E2D9CF34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25467517-7F13-47B5-B64B-CF5CDD0308E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69923CA4-3504-4F44-9FC7-87CE2373A22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202DC66E-13C5-4149-88EC-12442713E9F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100" name="Gruppieren 316">
              <a:extLst>
                <a:ext uri="{FF2B5EF4-FFF2-40B4-BE49-F238E27FC236}">
                  <a16:creationId xmlns:a16="http://schemas.microsoft.com/office/drawing/2014/main" id="{AA9014E3-3FBD-49D1-9968-E321A3EE993E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101" name="Freeform 36">
                <a:extLst>
                  <a:ext uri="{FF2B5EF4-FFF2-40B4-BE49-F238E27FC236}">
                    <a16:creationId xmlns:a16="http://schemas.microsoft.com/office/drawing/2014/main" id="{24ED6043-6D97-4BF6-859E-0BACE36D4FF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C5EABA1B-DCF0-40A3-8E36-712168D91D8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817C376C-911D-40A8-9CFB-84666388281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DC2C5B5-DA9C-4D68-94E7-8AAA6A3A5CBE}"/>
              </a:ext>
            </a:extLst>
          </p:cNvPr>
          <p:cNvSpPr txBox="1"/>
          <p:nvPr/>
        </p:nvSpPr>
        <p:spPr>
          <a:xfrm>
            <a:off x="2221554" y="1371600"/>
            <a:ext cx="639971" cy="2631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Operations</a:t>
            </a:r>
          </a:p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/>
              <a:t>DevOps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CDB9933-74F0-47F0-AA64-205E985CDDBC}"/>
              </a:ext>
            </a:extLst>
          </p:cNvPr>
          <p:cNvCxnSpPr>
            <a:cxnSpLocks/>
            <a:stCxn id="107" idx="12"/>
            <a:endCxn id="28" idx="0"/>
          </p:cNvCxnSpPr>
          <p:nvPr/>
        </p:nvCxnSpPr>
        <p:spPr>
          <a:xfrm flipH="1">
            <a:off x="1679473" y="1993054"/>
            <a:ext cx="717210" cy="883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5ACF131-64B6-4FFD-A5C9-D9FCE9C7ACEC}"/>
              </a:ext>
            </a:extLst>
          </p:cNvPr>
          <p:cNvSpPr txBox="1"/>
          <p:nvPr/>
        </p:nvSpPr>
        <p:spPr>
          <a:xfrm>
            <a:off x="1133370" y="3866494"/>
            <a:ext cx="1189192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ServiceNow</a:t>
            </a:r>
          </a:p>
        </p:txBody>
      </p:sp>
      <p:sp>
        <p:nvSpPr>
          <p:cNvPr id="254" name="Content Placeholder 3">
            <a:extLst>
              <a:ext uri="{FF2B5EF4-FFF2-40B4-BE49-F238E27FC236}">
                <a16:creationId xmlns:a16="http://schemas.microsoft.com/office/drawing/2014/main" id="{C592ED0A-4566-4FE3-95AE-560B8037C29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91732" y="4527775"/>
            <a:ext cx="3423100" cy="1928955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Triage performed by DevOps Engineer based on generated incident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DevOps Engineer triggers the </a:t>
            </a:r>
            <a:r>
              <a:rPr lang="en-US" sz="1000" dirty="0" err="1"/>
              <a:t>Rundeck</a:t>
            </a:r>
            <a:r>
              <a:rPr lang="en-US" sz="1000" dirty="0"/>
              <a:t> playbook to Re-Apply the “Last known good Configuration”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Incident is automatically created by ServiceNow with request owner/support group, request details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Requestor is notified of the failed request and that an incident has been created for the failed request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Operations/DevOps liaises with Requester on incident process</a:t>
            </a:r>
          </a:p>
        </p:txBody>
      </p:sp>
      <p:sp>
        <p:nvSpPr>
          <p:cNvPr id="113" name="Cylinder 112">
            <a:extLst>
              <a:ext uri="{FF2B5EF4-FFF2-40B4-BE49-F238E27FC236}">
                <a16:creationId xmlns:a16="http://schemas.microsoft.com/office/drawing/2014/main" id="{4CC3D50E-A7DE-4BE0-932C-71ADB93011C8}"/>
              </a:ext>
            </a:extLst>
          </p:cNvPr>
          <p:cNvSpPr/>
          <p:nvPr/>
        </p:nvSpPr>
        <p:spPr>
          <a:xfrm>
            <a:off x="5051481" y="4477490"/>
            <a:ext cx="1097089" cy="535958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RELEASE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58E148A-D7BD-41B9-BF3F-447D12EE9721}"/>
              </a:ext>
            </a:extLst>
          </p:cNvPr>
          <p:cNvGrpSpPr/>
          <p:nvPr/>
        </p:nvGrpSpPr>
        <p:grpSpPr>
          <a:xfrm>
            <a:off x="10288322" y="2285320"/>
            <a:ext cx="643548" cy="226794"/>
            <a:chOff x="7640389" y="2160566"/>
            <a:chExt cx="643548" cy="226794"/>
          </a:xfrm>
          <a:solidFill>
            <a:schemeClr val="accent1"/>
          </a:solidFill>
        </p:grpSpPr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DCC65709-04AD-4F0A-AF51-40E4D5A90B89}"/>
                </a:ext>
              </a:extLst>
            </p:cNvPr>
            <p:cNvSpPr/>
            <p:nvPr/>
          </p:nvSpPr>
          <p:spPr>
            <a:xfrm>
              <a:off x="7640389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327C80A5-5712-42EA-B862-E11649DEE4D1}"/>
                </a:ext>
              </a:extLst>
            </p:cNvPr>
            <p:cNvSpPr/>
            <p:nvPr/>
          </p:nvSpPr>
          <p:spPr>
            <a:xfrm>
              <a:off x="7841959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Arrow: Chevron 116">
              <a:extLst>
                <a:ext uri="{FF2B5EF4-FFF2-40B4-BE49-F238E27FC236}">
                  <a16:creationId xmlns:a16="http://schemas.microsoft.com/office/drawing/2014/main" id="{22E2D943-4A21-4696-825F-A26FE5B03C09}"/>
                </a:ext>
              </a:extLst>
            </p:cNvPr>
            <p:cNvSpPr/>
            <p:nvPr/>
          </p:nvSpPr>
          <p:spPr>
            <a:xfrm>
              <a:off x="8041614" y="2160566"/>
              <a:ext cx="242323" cy="226794"/>
            </a:xfrm>
            <a:prstGeom prst="chevron">
              <a:avLst/>
            </a:prstGeom>
            <a:grpFill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8" name="Flowchart: Multidocument 117">
            <a:extLst>
              <a:ext uri="{FF2B5EF4-FFF2-40B4-BE49-F238E27FC236}">
                <a16:creationId xmlns:a16="http://schemas.microsoft.com/office/drawing/2014/main" id="{BEEC9D1F-16AE-4690-ABC6-79CACBE2B096}"/>
              </a:ext>
            </a:extLst>
          </p:cNvPr>
          <p:cNvSpPr/>
          <p:nvPr/>
        </p:nvSpPr>
        <p:spPr>
          <a:xfrm>
            <a:off x="2971800" y="2965489"/>
            <a:ext cx="758526" cy="1038879"/>
          </a:xfrm>
          <a:prstGeom prst="flowChartMultidocument">
            <a:avLst/>
          </a:prstGeom>
          <a:solidFill>
            <a:srgbClr val="FFC000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C6E9912-91ED-4B53-9224-50FDF565CFCE}"/>
              </a:ext>
            </a:extLst>
          </p:cNvPr>
          <p:cNvSpPr/>
          <p:nvPr/>
        </p:nvSpPr>
        <p:spPr>
          <a:xfrm>
            <a:off x="3882725" y="2640549"/>
            <a:ext cx="6944253" cy="137663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Rundeck</a:t>
            </a:r>
            <a:r>
              <a:rPr lang="en-US" dirty="0">
                <a:solidFill>
                  <a:schemeClr val="tx1"/>
                </a:solidFill>
              </a:rPr>
              <a:t> playbook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0E5F4E-9FDB-4307-9251-FB9B6FB942BB}"/>
              </a:ext>
            </a:extLst>
          </p:cNvPr>
          <p:cNvCxnSpPr>
            <a:cxnSpLocks/>
            <a:stCxn id="103" idx="7"/>
            <a:endCxn id="118" idx="0"/>
          </p:cNvCxnSpPr>
          <p:nvPr/>
        </p:nvCxnSpPr>
        <p:spPr>
          <a:xfrm>
            <a:off x="2725665" y="1993054"/>
            <a:ext cx="677582" cy="972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FBF75C7-F5F6-4006-B155-AD3FD238508B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3730326" y="3597082"/>
            <a:ext cx="635355" cy="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3C03996-CC75-44BE-B7BD-0173D80946A8}"/>
              </a:ext>
            </a:extLst>
          </p:cNvPr>
          <p:cNvCxnSpPr>
            <a:cxnSpLocks/>
            <a:stCxn id="163" idx="4"/>
            <a:endCxn id="197" idx="2"/>
          </p:cNvCxnSpPr>
          <p:nvPr/>
        </p:nvCxnSpPr>
        <p:spPr>
          <a:xfrm flipV="1">
            <a:off x="7413681" y="4751883"/>
            <a:ext cx="2104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D3D7E69-529F-4517-ADB1-685C7763BA58}"/>
              </a:ext>
            </a:extLst>
          </p:cNvPr>
          <p:cNvSpPr/>
          <p:nvPr/>
        </p:nvSpPr>
        <p:spPr>
          <a:xfrm>
            <a:off x="2688738" y="2187880"/>
            <a:ext cx="8382544" cy="199368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2AAE068-DD99-4739-97AE-E48BB2178D7C}"/>
              </a:ext>
            </a:extLst>
          </p:cNvPr>
          <p:cNvSpPr/>
          <p:nvPr/>
        </p:nvSpPr>
        <p:spPr>
          <a:xfrm>
            <a:off x="4365681" y="3351210"/>
            <a:ext cx="703116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 input variables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6F1F067-875C-466F-9C2B-D2384A2E9793}"/>
              </a:ext>
            </a:extLst>
          </p:cNvPr>
          <p:cNvCxnSpPr>
            <a:cxnSpLocks/>
            <a:stCxn id="159" idx="3"/>
            <a:endCxn id="160" idx="1"/>
          </p:cNvCxnSpPr>
          <p:nvPr/>
        </p:nvCxnSpPr>
        <p:spPr>
          <a:xfrm>
            <a:off x="7056996" y="3597082"/>
            <a:ext cx="206768" cy="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8BE936-F0A1-4616-BD8E-D63F9548095B}"/>
              </a:ext>
            </a:extLst>
          </p:cNvPr>
          <p:cNvCxnSpPr>
            <a:cxnSpLocks/>
            <a:stCxn id="134" idx="3"/>
            <a:endCxn id="185" idx="1"/>
          </p:cNvCxnSpPr>
          <p:nvPr/>
        </p:nvCxnSpPr>
        <p:spPr>
          <a:xfrm flipV="1">
            <a:off x="5068797" y="3597082"/>
            <a:ext cx="156371" cy="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E4D4365-1FBE-48F2-A93B-397D9DEFCA1F}"/>
              </a:ext>
            </a:extLst>
          </p:cNvPr>
          <p:cNvCxnSpPr>
            <a:cxnSpLocks/>
            <a:stCxn id="188" idx="0"/>
          </p:cNvCxnSpPr>
          <p:nvPr/>
        </p:nvCxnSpPr>
        <p:spPr>
          <a:xfrm rot="16200000" flipV="1">
            <a:off x="6943978" y="-22500"/>
            <a:ext cx="151446" cy="65839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E15D117-DFBE-4B93-B5E5-674442F13206}"/>
              </a:ext>
            </a:extLst>
          </p:cNvPr>
          <p:cNvSpPr/>
          <p:nvPr/>
        </p:nvSpPr>
        <p:spPr>
          <a:xfrm>
            <a:off x="8480481" y="3345206"/>
            <a:ext cx="1280090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Trigger pipeline after successful “commit” on master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C61F93-14CF-42E1-8FFB-1D254C3FDBD9}"/>
              </a:ext>
            </a:extLst>
          </p:cNvPr>
          <p:cNvCxnSpPr>
            <a:cxnSpLocks/>
          </p:cNvCxnSpPr>
          <p:nvPr/>
        </p:nvCxnSpPr>
        <p:spPr>
          <a:xfrm>
            <a:off x="9411801" y="3848959"/>
            <a:ext cx="21612" cy="724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ylinder 153">
            <a:extLst>
              <a:ext uri="{FF2B5EF4-FFF2-40B4-BE49-F238E27FC236}">
                <a16:creationId xmlns:a16="http://schemas.microsoft.com/office/drawing/2014/main" id="{339F89ED-E7B5-40D4-8CD9-36F676B6483E}"/>
              </a:ext>
            </a:extLst>
          </p:cNvPr>
          <p:cNvSpPr/>
          <p:nvPr/>
        </p:nvSpPr>
        <p:spPr>
          <a:xfrm rot="16200000">
            <a:off x="9665231" y="4074957"/>
            <a:ext cx="343117" cy="134101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deployment pipeline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C3D5BBA-9D5F-4EA2-9CE9-F10A7CA78BFC}"/>
              </a:ext>
            </a:extLst>
          </p:cNvPr>
          <p:cNvCxnSpPr>
            <a:cxnSpLocks/>
            <a:stCxn id="113" idx="4"/>
            <a:endCxn id="163" idx="2"/>
          </p:cNvCxnSpPr>
          <p:nvPr/>
        </p:nvCxnSpPr>
        <p:spPr>
          <a:xfrm>
            <a:off x="6148570" y="4745469"/>
            <a:ext cx="220734" cy="6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6F589563-AAD2-4BE2-AA75-0B596E886A90}"/>
              </a:ext>
            </a:extLst>
          </p:cNvPr>
          <p:cNvSpPr/>
          <p:nvPr/>
        </p:nvSpPr>
        <p:spPr>
          <a:xfrm>
            <a:off x="6194481" y="3345205"/>
            <a:ext cx="862515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Rebase “Release” to “Master”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A94F834-403F-4905-9668-F27FEB0672A7}"/>
              </a:ext>
            </a:extLst>
          </p:cNvPr>
          <p:cNvSpPr/>
          <p:nvPr/>
        </p:nvSpPr>
        <p:spPr>
          <a:xfrm>
            <a:off x="7263764" y="3346745"/>
            <a:ext cx="1013166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Rebase “Master” to “Development”</a:t>
            </a:r>
          </a:p>
        </p:txBody>
      </p:sp>
      <p:sp>
        <p:nvSpPr>
          <p:cNvPr id="163" name="Cylinder 162">
            <a:extLst>
              <a:ext uri="{FF2B5EF4-FFF2-40B4-BE49-F238E27FC236}">
                <a16:creationId xmlns:a16="http://schemas.microsoft.com/office/drawing/2014/main" id="{6529C7BE-BE17-45D6-8697-8F29C3C6377A}"/>
              </a:ext>
            </a:extLst>
          </p:cNvPr>
          <p:cNvSpPr/>
          <p:nvPr/>
        </p:nvSpPr>
        <p:spPr>
          <a:xfrm>
            <a:off x="6369304" y="4476732"/>
            <a:ext cx="1044377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MASTER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2281549-EE50-4E6F-A57D-4D2289A7F40E}"/>
              </a:ext>
            </a:extLst>
          </p:cNvPr>
          <p:cNvCxnSpPr>
            <a:cxnSpLocks/>
            <a:stCxn id="160" idx="3"/>
            <a:endCxn id="152" idx="1"/>
          </p:cNvCxnSpPr>
          <p:nvPr/>
        </p:nvCxnSpPr>
        <p:spPr>
          <a:xfrm flipV="1">
            <a:off x="8276930" y="3597083"/>
            <a:ext cx="203551" cy="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1B05032-BF46-4579-81AC-BD65DBEB515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10507298" y="4745207"/>
            <a:ext cx="377189" cy="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5F5B197-3ABE-40D6-A4D2-68EB9FD2E117}"/>
              </a:ext>
            </a:extLst>
          </p:cNvPr>
          <p:cNvSpPr txBox="1"/>
          <p:nvPr/>
        </p:nvSpPr>
        <p:spPr>
          <a:xfrm>
            <a:off x="10507298" y="4775541"/>
            <a:ext cx="319680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deploy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1876B29-5EA7-4443-B2A2-787BDD41F2A0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10311682" y="3848959"/>
            <a:ext cx="21612" cy="724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840B318-C318-491A-A689-F6EE93FBE10A}"/>
              </a:ext>
            </a:extLst>
          </p:cNvPr>
          <p:cNvSpPr/>
          <p:nvPr/>
        </p:nvSpPr>
        <p:spPr>
          <a:xfrm>
            <a:off x="5225168" y="3345205"/>
            <a:ext cx="816913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Retrieve Credent. From PAM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FEC7D24-1D57-4E75-B830-15FC84F3D836}"/>
              </a:ext>
            </a:extLst>
          </p:cNvPr>
          <p:cNvCxnSpPr>
            <a:cxnSpLocks/>
            <a:stCxn id="185" idx="3"/>
            <a:endCxn id="159" idx="1"/>
          </p:cNvCxnSpPr>
          <p:nvPr/>
        </p:nvCxnSpPr>
        <p:spPr>
          <a:xfrm>
            <a:off x="6042081" y="3597082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904D3F-AAF9-4E4B-B4AB-2BFBE614A0D8}"/>
              </a:ext>
            </a:extLst>
          </p:cNvPr>
          <p:cNvSpPr/>
          <p:nvPr/>
        </p:nvSpPr>
        <p:spPr>
          <a:xfrm>
            <a:off x="9955364" y="3345205"/>
            <a:ext cx="712636" cy="503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Poll Status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407BA87-ED58-412F-AE80-64A05E23EEA1}"/>
              </a:ext>
            </a:extLst>
          </p:cNvPr>
          <p:cNvCxnSpPr>
            <a:cxnSpLocks/>
            <a:stCxn id="152" idx="3"/>
            <a:endCxn id="188" idx="1"/>
          </p:cNvCxnSpPr>
          <p:nvPr/>
        </p:nvCxnSpPr>
        <p:spPr>
          <a:xfrm flipV="1">
            <a:off x="9760571" y="3597082"/>
            <a:ext cx="1947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Cylinder 196">
            <a:extLst>
              <a:ext uri="{FF2B5EF4-FFF2-40B4-BE49-F238E27FC236}">
                <a16:creationId xmlns:a16="http://schemas.microsoft.com/office/drawing/2014/main" id="{3D514AC8-9A8A-40AB-A1AC-BEE53CD3163A}"/>
              </a:ext>
            </a:extLst>
          </p:cNvPr>
          <p:cNvSpPr/>
          <p:nvPr/>
        </p:nvSpPr>
        <p:spPr>
          <a:xfrm>
            <a:off x="7624171" y="4476731"/>
            <a:ext cx="1097089" cy="550303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ACI RDC Config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b="1" dirty="0"/>
              <a:t>DEVELOP</a:t>
            </a:r>
            <a:r>
              <a:rPr lang="en-US" sz="800" dirty="0"/>
              <a:t> Branche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(NETA)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0774EA9C-9BBE-4306-94A5-8575433FA595}"/>
              </a:ext>
            </a:extLst>
          </p:cNvPr>
          <p:cNvSpPr/>
          <p:nvPr/>
        </p:nvSpPr>
        <p:spPr>
          <a:xfrm>
            <a:off x="4799037" y="4411175"/>
            <a:ext cx="4095764" cy="89743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64245EA-7501-4FAC-A445-A75BD9808D6A}"/>
              </a:ext>
            </a:extLst>
          </p:cNvPr>
          <p:cNvSpPr txBox="1"/>
          <p:nvPr/>
        </p:nvSpPr>
        <p:spPr>
          <a:xfrm>
            <a:off x="6384616" y="5048661"/>
            <a:ext cx="952865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Bitbucket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C3F8AB1-9AC4-4AC6-B0B0-ECF096754F26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6625739" y="3848959"/>
            <a:ext cx="0" cy="562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F2D123E-225B-46BC-8BF3-108A5D809577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7770347" y="3850499"/>
            <a:ext cx="0" cy="560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0AEAB8E-B4C1-4176-9FF8-650156CC2943}"/>
              </a:ext>
            </a:extLst>
          </p:cNvPr>
          <p:cNvCxnSpPr>
            <a:cxnSpLocks/>
            <a:stCxn id="154" idx="0"/>
            <a:endCxn id="197" idx="4"/>
          </p:cNvCxnSpPr>
          <p:nvPr/>
        </p:nvCxnSpPr>
        <p:spPr>
          <a:xfrm flipH="1">
            <a:off x="8721260" y="4745465"/>
            <a:ext cx="530800" cy="641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B8070EB7-D0EA-4A67-BA85-3E619C925005}"/>
              </a:ext>
            </a:extLst>
          </p:cNvPr>
          <p:cNvSpPr txBox="1"/>
          <p:nvPr/>
        </p:nvSpPr>
        <p:spPr>
          <a:xfrm>
            <a:off x="3939689" y="3063958"/>
            <a:ext cx="319680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Result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864F12F-3FBD-4689-B1E2-46FCA69E67F7}"/>
              </a:ext>
            </a:extLst>
          </p:cNvPr>
          <p:cNvSpPr txBox="1"/>
          <p:nvPr/>
        </p:nvSpPr>
        <p:spPr>
          <a:xfrm>
            <a:off x="3882726" y="3451592"/>
            <a:ext cx="411506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Manual</a:t>
            </a:r>
          </a:p>
        </p:txBody>
      </p:sp>
      <p:sp>
        <p:nvSpPr>
          <p:cNvPr id="206" name="Flowchart: Connector 205">
            <a:extLst>
              <a:ext uri="{FF2B5EF4-FFF2-40B4-BE49-F238E27FC236}">
                <a16:creationId xmlns:a16="http://schemas.microsoft.com/office/drawing/2014/main" id="{513EF93F-9242-467C-9EAC-FC27BA6854DA}"/>
              </a:ext>
            </a:extLst>
          </p:cNvPr>
          <p:cNvSpPr/>
          <p:nvPr/>
        </p:nvSpPr>
        <p:spPr>
          <a:xfrm>
            <a:off x="1938551" y="236142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5520BBAF-063A-43D8-9BB7-1D7736449776}"/>
              </a:ext>
            </a:extLst>
          </p:cNvPr>
          <p:cNvSpPr/>
          <p:nvPr/>
        </p:nvSpPr>
        <p:spPr>
          <a:xfrm>
            <a:off x="2964929" y="2361428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280879E-767A-4518-9F57-34B3321660CB}"/>
              </a:ext>
            </a:extLst>
          </p:cNvPr>
          <p:cNvSpPr txBox="1"/>
          <p:nvPr/>
        </p:nvSpPr>
        <p:spPr>
          <a:xfrm>
            <a:off x="7056996" y="5789992"/>
            <a:ext cx="4187267" cy="3070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b="1" dirty="0">
                <a:solidFill>
                  <a:srgbClr val="FF0000"/>
                </a:solidFill>
              </a:rPr>
              <a:t>Block Requests: </a:t>
            </a:r>
            <a:r>
              <a:rPr lang="en-US" sz="1050" dirty="0">
                <a:solidFill>
                  <a:srgbClr val="FF0000"/>
                </a:solidFill>
              </a:rPr>
              <a:t>Do you block new requests from processing when a deployment failure has occurred for the respective RDC Config? </a:t>
            </a:r>
            <a:r>
              <a:rPr lang="en-US" sz="1050" b="1" dirty="0">
                <a:solidFill>
                  <a:srgbClr val="FF0000"/>
                </a:solidFill>
              </a:rPr>
              <a:t>TBD</a:t>
            </a:r>
          </a:p>
        </p:txBody>
      </p:sp>
      <p:sp>
        <p:nvSpPr>
          <p:cNvPr id="209" name="METRO ICON - traffic signs 2">
            <a:extLst>
              <a:ext uri="{FF2B5EF4-FFF2-40B4-BE49-F238E27FC236}">
                <a16:creationId xmlns:a16="http://schemas.microsoft.com/office/drawing/2014/main" id="{98CF814E-B56A-4C3E-9F0D-B09D5D2895F5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6506073" y="5908604"/>
            <a:ext cx="490253" cy="409337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0" name="METRO ICON - traffic signs 2">
            <a:extLst>
              <a:ext uri="{FF2B5EF4-FFF2-40B4-BE49-F238E27FC236}">
                <a16:creationId xmlns:a16="http://schemas.microsoft.com/office/drawing/2014/main" id="{B066D602-0FD6-41EE-8E4E-71095E4E0340}"/>
              </a:ext>
            </a:extLst>
          </p:cNvPr>
          <p:cNvSpPr>
            <a:spLocks noChangeAspect="1" noEditPoints="1"/>
          </p:cNvSpPr>
          <p:nvPr/>
        </p:nvSpPr>
        <p:spPr bwMode="black">
          <a:xfrm>
            <a:off x="2566763" y="2364263"/>
            <a:ext cx="490253" cy="409337"/>
          </a:xfrm>
          <a:custGeom>
            <a:avLst/>
            <a:gdLst>
              <a:gd name="T0" fmla="*/ 207 w 413"/>
              <a:gd name="T1" fmla="*/ 0 h 346"/>
              <a:gd name="T2" fmla="*/ 0 w 413"/>
              <a:gd name="T3" fmla="*/ 346 h 346"/>
              <a:gd name="T4" fmla="*/ 413 w 413"/>
              <a:gd name="T5" fmla="*/ 346 h 346"/>
              <a:gd name="T6" fmla="*/ 207 w 413"/>
              <a:gd name="T7" fmla="*/ 0 h 346"/>
              <a:gd name="T8" fmla="*/ 189 w 413"/>
              <a:gd name="T9" fmla="*/ 135 h 346"/>
              <a:gd name="T10" fmla="*/ 224 w 413"/>
              <a:gd name="T11" fmla="*/ 135 h 346"/>
              <a:gd name="T12" fmla="*/ 224 w 413"/>
              <a:gd name="T13" fmla="*/ 240 h 346"/>
              <a:gd name="T14" fmla="*/ 189 w 413"/>
              <a:gd name="T15" fmla="*/ 240 h 346"/>
              <a:gd name="T16" fmla="*/ 189 w 413"/>
              <a:gd name="T17" fmla="*/ 135 h 346"/>
              <a:gd name="T18" fmla="*/ 207 w 413"/>
              <a:gd name="T19" fmla="*/ 256 h 346"/>
              <a:gd name="T20" fmla="*/ 232 w 413"/>
              <a:gd name="T21" fmla="*/ 281 h 346"/>
              <a:gd name="T22" fmla="*/ 207 w 413"/>
              <a:gd name="T23" fmla="*/ 306 h 346"/>
              <a:gd name="T24" fmla="*/ 182 w 413"/>
              <a:gd name="T25" fmla="*/ 281 h 346"/>
              <a:gd name="T26" fmla="*/ 207 w 413"/>
              <a:gd name="T27" fmla="*/ 25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3" h="346">
                <a:moveTo>
                  <a:pt x="207" y="0"/>
                </a:moveTo>
                <a:cubicBezTo>
                  <a:pt x="0" y="346"/>
                  <a:pt x="0" y="346"/>
                  <a:pt x="0" y="346"/>
                </a:cubicBezTo>
                <a:cubicBezTo>
                  <a:pt x="413" y="346"/>
                  <a:pt x="413" y="346"/>
                  <a:pt x="413" y="346"/>
                </a:cubicBezTo>
                <a:lnTo>
                  <a:pt x="207" y="0"/>
                </a:lnTo>
                <a:close/>
                <a:moveTo>
                  <a:pt x="189" y="135"/>
                </a:moveTo>
                <a:cubicBezTo>
                  <a:pt x="224" y="135"/>
                  <a:pt x="224" y="135"/>
                  <a:pt x="224" y="135"/>
                </a:cubicBezTo>
                <a:cubicBezTo>
                  <a:pt x="224" y="240"/>
                  <a:pt x="224" y="240"/>
                  <a:pt x="224" y="240"/>
                </a:cubicBezTo>
                <a:cubicBezTo>
                  <a:pt x="189" y="240"/>
                  <a:pt x="189" y="240"/>
                  <a:pt x="189" y="240"/>
                </a:cubicBezTo>
                <a:lnTo>
                  <a:pt x="189" y="135"/>
                </a:lnTo>
                <a:close/>
                <a:moveTo>
                  <a:pt x="207" y="256"/>
                </a:moveTo>
                <a:cubicBezTo>
                  <a:pt x="221" y="256"/>
                  <a:pt x="232" y="267"/>
                  <a:pt x="232" y="281"/>
                </a:cubicBezTo>
                <a:cubicBezTo>
                  <a:pt x="232" y="295"/>
                  <a:pt x="221" y="306"/>
                  <a:pt x="207" y="306"/>
                </a:cubicBezTo>
                <a:cubicBezTo>
                  <a:pt x="193" y="306"/>
                  <a:pt x="182" y="295"/>
                  <a:pt x="182" y="281"/>
                </a:cubicBezTo>
                <a:cubicBezTo>
                  <a:pt x="182" y="267"/>
                  <a:pt x="193" y="256"/>
                  <a:pt x="207" y="256"/>
                </a:cubicBezTo>
                <a:close/>
              </a:path>
            </a:pathLst>
          </a:custGeom>
          <a:solidFill>
            <a:srgbClr val="D0AD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0830762-BF61-4022-AA11-6F805449C22C}"/>
              </a:ext>
            </a:extLst>
          </p:cNvPr>
          <p:cNvSpPr txBox="1"/>
          <p:nvPr/>
        </p:nvSpPr>
        <p:spPr>
          <a:xfrm>
            <a:off x="7072647" y="6117605"/>
            <a:ext cx="4187267" cy="4605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50" b="1" dirty="0"/>
              <a:t>Who approves a Re-Apply: </a:t>
            </a:r>
            <a:r>
              <a:rPr lang="en-US" sz="1050" dirty="0"/>
              <a:t>Who approves the rollback of a failed deployment assuming the inventory files where committed to the RDC Repositories but the deployment failed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6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7866-EA5E-4F82-8B6A-EA4E22F8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D44EF-FF9C-449C-8049-73395227B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ACI / AAC deployment notifications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013DCF-7FE7-40D0-A5E9-887B4A983D9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646357530"/>
              </p:ext>
            </p:extLst>
          </p:nvPr>
        </p:nvGraphicFramePr>
        <p:xfrm>
          <a:off x="385763" y="1370013"/>
          <a:ext cx="10858500" cy="37364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00237">
                  <a:extLst>
                    <a:ext uri="{9D8B030D-6E8A-4147-A177-3AD203B41FA5}">
                      <a16:colId xmlns:a16="http://schemas.microsoft.com/office/drawing/2014/main" val="49697322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0308927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87394472"/>
                    </a:ext>
                  </a:extLst>
                </a:gridCol>
                <a:gridCol w="5529263">
                  <a:extLst>
                    <a:ext uri="{9D8B030D-6E8A-4147-A177-3AD203B41FA5}">
                      <a16:colId xmlns:a16="http://schemas.microsoft.com/office/drawing/2014/main" val="182257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Notification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Who is notified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Successful AAC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ServiceNow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Requestor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Request status change “Closed Complete” in SN triggers e-mail notification to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5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Failed AAC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ServiceNow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Requestor</a:t>
                      </a:r>
                    </a:p>
                    <a:p>
                      <a:r>
                        <a:rPr lang="en-US" sz="1000" dirty="0"/>
                        <a:t>Infra Ops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Request status change “Closed Failed” in SN triggers e-mail notification to user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/>
                        <a:t>ServiceNow Creates an incident (automatically) based on failed request details</a:t>
                      </a:r>
                      <a:endParaRPr lang="en-US" sz="8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4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Successful AAC deployment</a:t>
                      </a:r>
                    </a:p>
                    <a:p>
                      <a:r>
                        <a:rPr lang="en-US" sz="1000" dirty="0"/>
                        <a:t>Failed AAC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Received API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Requestor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Automated API response (synchronous) – 2 codes 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2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Successful AAC deployment</a:t>
                      </a:r>
                    </a:p>
                    <a:p>
                      <a:r>
                        <a:rPr lang="en-US" sz="1000" dirty="0"/>
                        <a:t>Failed AAC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Rundeck</a:t>
                      </a:r>
                      <a:r>
                        <a:rPr lang="en-US" sz="1000" dirty="0"/>
                        <a:t> GUI form used by Infra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Infra Ops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 </a:t>
                      </a:r>
                      <a:r>
                        <a:rPr lang="en-US" sz="1000" dirty="0" err="1"/>
                        <a:t>Rundeck</a:t>
                      </a:r>
                      <a:r>
                        <a:rPr lang="en-US" sz="1000" dirty="0"/>
                        <a:t> GUI (Job 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7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Create PR on RDC or Global policy Repo’s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Non-standard changes directly to Repo’s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 Approver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E-mail notification to approver &lt;Role&gt; for PR approval from within bitbucket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91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Rundeck</a:t>
                      </a:r>
                      <a:r>
                        <a:rPr lang="en-US" sz="1000" dirty="0"/>
                        <a:t> Job (freezing)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Job runs too long for unknown 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Automation Ops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/>
                        <a:t>Custom scheduled health check on running jobs – </a:t>
                      </a:r>
                      <a:r>
                        <a:rPr lang="en-US" sz="1100" dirty="0" err="1"/>
                        <a:t>Rundeck</a:t>
                      </a:r>
                      <a:r>
                        <a:rPr lang="en-US" sz="1100" dirty="0"/>
                        <a:t> Project based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 err="1"/>
                        <a:t>Rundeck</a:t>
                      </a:r>
                      <a:r>
                        <a:rPr lang="en-US" sz="1100" dirty="0"/>
                        <a:t> sends alert to </a:t>
                      </a:r>
                      <a:r>
                        <a:rPr lang="en-US" sz="1100" dirty="0" err="1"/>
                        <a:t>Ignio</a:t>
                      </a:r>
                      <a:r>
                        <a:rPr lang="en-US" sz="1100" dirty="0"/>
                        <a:t>**, Incident is created and assigned to Support Queue</a:t>
                      </a:r>
                    </a:p>
                    <a:p>
                      <a:pPr marL="171450" marR="0" lvl="0" indent="-17145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/>
                        <a:t>Send e-mail notification to Infra Product team (for ACI, from </a:t>
                      </a:r>
                      <a:r>
                        <a:rPr lang="en-US" sz="1100" dirty="0" err="1"/>
                        <a:t>servicenow</a:t>
                      </a:r>
                      <a:r>
                        <a:rPr lang="en-US" sz="1100" dirty="0"/>
                        <a:t>)</a:t>
                      </a:r>
                      <a:br>
                        <a:rPr lang="en-US" sz="1000" dirty="0"/>
                      </a:br>
                      <a:r>
                        <a:rPr lang="en-US" sz="1000" b="0" i="1" dirty="0"/>
                        <a:t>** Temporary solution until application monitoring (App-D) is in place for </a:t>
                      </a:r>
                      <a:r>
                        <a:rPr lang="en-US" sz="1000" b="0" i="1" dirty="0" err="1"/>
                        <a:t>Rundeck</a:t>
                      </a:r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68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74400" rtl="0" eaLnBrk="1" fontAlgn="auto" latinLnBrk="0" hangingPunct="1">
                        <a:lnSpc>
                          <a:spcPct val="10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36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4F56-702C-4DAC-9BB7-38B4A274FB6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CCC8B-A7FC-470C-B02D-8CD5372B26C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5BE56-4218-42B8-BAA3-BF7EAA80FA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3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32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 Details</a:t>
            </a:r>
          </a:p>
        </p:txBody>
      </p:sp>
    </p:spTree>
    <p:extLst>
      <p:ext uri="{BB962C8B-B14F-4D97-AF65-F5344CB8AC3E}">
        <p14:creationId xmlns:p14="http://schemas.microsoft.com/office/powerpoint/2010/main" val="3016877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46D7-FCD1-41E7-BC26-E605319A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AAC roles and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9B124-9C82-4588-A9C5-560667CE5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DF4B-E338-4871-92DE-10C6A4D74B0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AF07-A168-47E5-AB45-EBEA4CD6780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0C9E-931D-46B5-B013-2079DE9102C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91A63-8A00-46F8-8610-91CAD150B4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00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34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Site Reliability Engineering (SRE)</a:t>
            </a:r>
          </a:p>
        </p:txBody>
      </p:sp>
    </p:spTree>
    <p:extLst>
      <p:ext uri="{BB962C8B-B14F-4D97-AF65-F5344CB8AC3E}">
        <p14:creationId xmlns:p14="http://schemas.microsoft.com/office/powerpoint/2010/main" val="315491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9F7-4C5E-4456-A7B0-D85545E7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Integration and Service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0B554-68E7-4F6A-8B19-4BD9B9F78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43881-E42E-49A7-AF45-435ED2EE7B4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Agentless integration to PAM (CyberArk Vault)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of credential sets using secured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safes owned and controlled by Core-IT Infra ART and/or Infra 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Credentials are never stored on disk, in-memory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Credentials are securely passed on to target device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(service accounts) credentials are used for production and non-production ACI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 (service accounts) are used per RDC/APIC Setup (1 account for each RDC)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Frequent automated password rotation is on service account credentials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4333-2A44-4C22-B249-B8C292CB3AE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ADBE5-F0B7-4AC8-B5BE-B92D7CA886F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0435-15AC-4C55-9261-B159FC8FB66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35</a:t>
            </a:fld>
            <a:endParaRPr lang="en-US" dirty="0"/>
          </a:p>
        </p:txBody>
      </p:sp>
      <p:sp>
        <p:nvSpPr>
          <p:cNvPr id="8" name="Freeform 3254">
            <a:extLst>
              <a:ext uri="{FF2B5EF4-FFF2-40B4-BE49-F238E27FC236}">
                <a16:creationId xmlns:a16="http://schemas.microsoft.com/office/drawing/2014/main" id="{CED715E2-8884-403F-803A-5C8719CA2960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8419240" y="3371768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eeform 3254">
            <a:extLst>
              <a:ext uri="{FF2B5EF4-FFF2-40B4-BE49-F238E27FC236}">
                <a16:creationId xmlns:a16="http://schemas.microsoft.com/office/drawing/2014/main" id="{021A4FB7-3C11-4064-B2FF-30B7AF48F881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9923465" y="3029598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D4F45-C8D4-4005-ABE7-6EFE63B63234}"/>
              </a:ext>
            </a:extLst>
          </p:cNvPr>
          <p:cNvSpPr txBox="1"/>
          <p:nvPr/>
        </p:nvSpPr>
        <p:spPr>
          <a:xfrm>
            <a:off x="5880221" y="6051206"/>
            <a:ext cx="5446026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(dd. 30-mar-2022) Service Accounts: </a:t>
            </a:r>
            <a:r>
              <a:rPr lang="en-US" sz="800" dirty="0"/>
              <a:t>the use of Service accounts, number of service accounts and password rotation is to be decided by the Core-IT Infra ART, Action owner Joeri van </a:t>
            </a:r>
            <a:r>
              <a:rPr lang="en-US" sz="800" dirty="0" err="1"/>
              <a:t>Thienen</a:t>
            </a:r>
            <a:endParaRPr lang="en-US" sz="800" dirty="0"/>
          </a:p>
        </p:txBody>
      </p:sp>
      <p:sp>
        <p:nvSpPr>
          <p:cNvPr id="11" name="Freeform 3254">
            <a:extLst>
              <a:ext uri="{FF2B5EF4-FFF2-40B4-BE49-F238E27FC236}">
                <a16:creationId xmlns:a16="http://schemas.microsoft.com/office/drawing/2014/main" id="{C09D654D-0A22-49CA-A7BD-81CD2AD980D4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580065" y="6021068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" name="Freeform 3254">
            <a:extLst>
              <a:ext uri="{FF2B5EF4-FFF2-40B4-BE49-F238E27FC236}">
                <a16:creationId xmlns:a16="http://schemas.microsoft.com/office/drawing/2014/main" id="{02BA3F95-C4FA-47C5-A8F3-B0874CC2F0C6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7180265" y="3679781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942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4F1EB0-702B-4EBC-934E-212EB2773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36606"/>
            <a:ext cx="1905000" cy="2472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FBCFB-745A-48BE-9B82-AEA4789E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 Integration and Service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46CB-A773-43F2-B17D-46B8D70A3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E9956-BF26-4141-8F86-06E2114C565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152A9-B33B-48D3-BD96-D1910CF5C5D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3B6A-30FA-446C-AA81-6CCA99D192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36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3DEDBE-7C3A-4D51-88A2-25B9CB52259C}"/>
              </a:ext>
            </a:extLst>
          </p:cNvPr>
          <p:cNvSpPr/>
          <p:nvPr/>
        </p:nvSpPr>
        <p:spPr>
          <a:xfrm rot="2467579">
            <a:off x="10249472" y="986791"/>
            <a:ext cx="1300306" cy="1698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582AC2-6A6E-4D46-9B00-F70F823FA687}"/>
              </a:ext>
            </a:extLst>
          </p:cNvPr>
          <p:cNvCxnSpPr>
            <a:cxnSpLocks/>
          </p:cNvCxnSpPr>
          <p:nvPr/>
        </p:nvCxnSpPr>
        <p:spPr>
          <a:xfrm flipH="1">
            <a:off x="8805152" y="2133600"/>
            <a:ext cx="1295258" cy="374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32FB1C8-3D16-40B2-B653-1CA2606EC902}"/>
              </a:ext>
            </a:extLst>
          </p:cNvPr>
          <p:cNvSpPr/>
          <p:nvPr/>
        </p:nvSpPr>
        <p:spPr>
          <a:xfrm>
            <a:off x="3580490" y="3789110"/>
            <a:ext cx="4725310" cy="1354489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0C956-3AB6-4354-834E-0205BD683845}"/>
              </a:ext>
            </a:extLst>
          </p:cNvPr>
          <p:cNvSpPr/>
          <p:nvPr/>
        </p:nvSpPr>
        <p:spPr>
          <a:xfrm>
            <a:off x="2340657" y="2722311"/>
            <a:ext cx="935943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Jenkins Master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AA5CE9-34C6-4271-9E1F-5D19B24A3A8F}"/>
              </a:ext>
            </a:extLst>
          </p:cNvPr>
          <p:cNvSpPr/>
          <p:nvPr/>
        </p:nvSpPr>
        <p:spPr>
          <a:xfrm>
            <a:off x="7680993" y="2057976"/>
            <a:ext cx="624807" cy="1609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GDS</a:t>
            </a:r>
          </a:p>
          <a:p>
            <a:pPr algn="ctr"/>
            <a:r>
              <a:rPr lang="en-US" sz="1000" dirty="0"/>
              <a:t>(LDAP)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F4F78936-3F23-4581-A843-E691892BF55D}"/>
              </a:ext>
            </a:extLst>
          </p:cNvPr>
          <p:cNvSpPr/>
          <p:nvPr/>
        </p:nvSpPr>
        <p:spPr>
          <a:xfrm rot="16200000">
            <a:off x="4538828" y="2096805"/>
            <a:ext cx="318834" cy="1826981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Jenkins Pipeline</a:t>
            </a:r>
          </a:p>
        </p:txBody>
      </p:sp>
      <p:grpSp>
        <p:nvGrpSpPr>
          <p:cNvPr id="33" name="METRO ICON - award ribbons">
            <a:extLst>
              <a:ext uri="{FF2B5EF4-FFF2-40B4-BE49-F238E27FC236}">
                <a16:creationId xmlns:a16="http://schemas.microsoft.com/office/drawing/2014/main" id="{69DB193D-BBFB-4A77-8B73-DBF95F18CAB5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4430540" y="3256462"/>
            <a:ext cx="198945" cy="339709"/>
            <a:chOff x="9789776" y="3379328"/>
            <a:chExt cx="384471" cy="575594"/>
          </a:xfrm>
          <a:solidFill>
            <a:srgbClr val="00B050"/>
          </a:solidFill>
        </p:grpSpPr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B93907AD-FFE5-4B38-B48A-0D336F2CFAD5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9809777" y="3379328"/>
              <a:ext cx="342245" cy="340024"/>
            </a:xfrm>
            <a:custGeom>
              <a:avLst/>
              <a:gdLst>
                <a:gd name="T0" fmla="*/ 151 w 215"/>
                <a:gd name="T1" fmla="*/ 196 h 214"/>
                <a:gd name="T2" fmla="*/ 126 w 215"/>
                <a:gd name="T3" fmla="*/ 205 h 214"/>
                <a:gd name="T4" fmla="*/ 118 w 215"/>
                <a:gd name="T5" fmla="*/ 210 h 214"/>
                <a:gd name="T6" fmla="*/ 94 w 215"/>
                <a:gd name="T7" fmla="*/ 208 h 214"/>
                <a:gd name="T8" fmla="*/ 74 w 215"/>
                <a:gd name="T9" fmla="*/ 197 h 214"/>
                <a:gd name="T10" fmla="*/ 58 w 215"/>
                <a:gd name="T11" fmla="*/ 196 h 214"/>
                <a:gd name="T12" fmla="*/ 35 w 215"/>
                <a:gd name="T13" fmla="*/ 180 h 214"/>
                <a:gd name="T14" fmla="*/ 34 w 215"/>
                <a:gd name="T15" fmla="*/ 177 h 214"/>
                <a:gd name="T16" fmla="*/ 16 w 215"/>
                <a:gd name="T17" fmla="*/ 153 h 214"/>
                <a:gd name="T18" fmla="*/ 3 w 215"/>
                <a:gd name="T19" fmla="*/ 135 h 214"/>
                <a:gd name="T20" fmla="*/ 4 w 215"/>
                <a:gd name="T21" fmla="*/ 124 h 214"/>
                <a:gd name="T22" fmla="*/ 5 w 215"/>
                <a:gd name="T23" fmla="*/ 90 h 214"/>
                <a:gd name="T24" fmla="*/ 14 w 215"/>
                <a:gd name="T25" fmla="*/ 62 h 214"/>
                <a:gd name="T26" fmla="*/ 20 w 215"/>
                <a:gd name="T27" fmla="*/ 58 h 214"/>
                <a:gd name="T28" fmla="*/ 32 w 215"/>
                <a:gd name="T29" fmla="*/ 41 h 214"/>
                <a:gd name="T30" fmla="*/ 35 w 215"/>
                <a:gd name="T31" fmla="*/ 33 h 214"/>
                <a:gd name="T32" fmla="*/ 57 w 215"/>
                <a:gd name="T33" fmla="*/ 17 h 214"/>
                <a:gd name="T34" fmla="*/ 68 w 215"/>
                <a:gd name="T35" fmla="*/ 17 h 214"/>
                <a:gd name="T36" fmla="*/ 86 w 215"/>
                <a:gd name="T37" fmla="*/ 11 h 214"/>
                <a:gd name="T38" fmla="*/ 95 w 215"/>
                <a:gd name="T39" fmla="*/ 5 h 214"/>
                <a:gd name="T40" fmla="*/ 121 w 215"/>
                <a:gd name="T41" fmla="*/ 5 h 214"/>
                <a:gd name="T42" fmla="*/ 123 w 215"/>
                <a:gd name="T43" fmla="*/ 6 h 214"/>
                <a:gd name="T44" fmla="*/ 157 w 215"/>
                <a:gd name="T45" fmla="*/ 17 h 214"/>
                <a:gd name="T46" fmla="*/ 181 w 215"/>
                <a:gd name="T47" fmla="*/ 35 h 214"/>
                <a:gd name="T48" fmla="*/ 183 w 215"/>
                <a:gd name="T49" fmla="*/ 41 h 214"/>
                <a:gd name="T50" fmla="*/ 196 w 215"/>
                <a:gd name="T51" fmla="*/ 58 h 214"/>
                <a:gd name="T52" fmla="*/ 207 w 215"/>
                <a:gd name="T53" fmla="*/ 66 h 214"/>
                <a:gd name="T54" fmla="*/ 213 w 215"/>
                <a:gd name="T55" fmla="*/ 86 h 214"/>
                <a:gd name="T56" fmla="*/ 209 w 215"/>
                <a:gd name="T57" fmla="*/ 98 h 214"/>
                <a:gd name="T58" fmla="*/ 209 w 215"/>
                <a:gd name="T59" fmla="*/ 116 h 214"/>
                <a:gd name="T60" fmla="*/ 213 w 215"/>
                <a:gd name="T61" fmla="*/ 127 h 214"/>
                <a:gd name="T62" fmla="*/ 207 w 215"/>
                <a:gd name="T63" fmla="*/ 148 h 214"/>
                <a:gd name="T64" fmla="*/ 200 w 215"/>
                <a:gd name="T65" fmla="*/ 153 h 214"/>
                <a:gd name="T66" fmla="*/ 182 w 215"/>
                <a:gd name="T67" fmla="*/ 177 h 214"/>
                <a:gd name="T68" fmla="*/ 151 w 215"/>
                <a:gd name="T69" fmla="*/ 196 h 214"/>
                <a:gd name="T70" fmla="*/ 33 w 215"/>
                <a:gd name="T71" fmla="*/ 107 h 214"/>
                <a:gd name="T72" fmla="*/ 107 w 215"/>
                <a:gd name="T73" fmla="*/ 182 h 214"/>
                <a:gd name="T74" fmla="*/ 183 w 215"/>
                <a:gd name="T75" fmla="*/ 108 h 214"/>
                <a:gd name="T76" fmla="*/ 108 w 215"/>
                <a:gd name="T77" fmla="*/ 31 h 214"/>
                <a:gd name="T78" fmla="*/ 33 w 215"/>
                <a:gd name="T79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5" h="214">
                  <a:moveTo>
                    <a:pt x="151" y="196"/>
                  </a:moveTo>
                  <a:cubicBezTo>
                    <a:pt x="143" y="195"/>
                    <a:pt x="134" y="198"/>
                    <a:pt x="126" y="205"/>
                  </a:cubicBezTo>
                  <a:cubicBezTo>
                    <a:pt x="124" y="207"/>
                    <a:pt x="121" y="209"/>
                    <a:pt x="118" y="210"/>
                  </a:cubicBezTo>
                  <a:cubicBezTo>
                    <a:pt x="110" y="214"/>
                    <a:pt x="102" y="213"/>
                    <a:pt x="94" y="208"/>
                  </a:cubicBezTo>
                  <a:cubicBezTo>
                    <a:pt x="88" y="204"/>
                    <a:pt x="81" y="200"/>
                    <a:pt x="74" y="197"/>
                  </a:cubicBezTo>
                  <a:cubicBezTo>
                    <a:pt x="69" y="195"/>
                    <a:pt x="63" y="197"/>
                    <a:pt x="58" y="196"/>
                  </a:cubicBezTo>
                  <a:cubicBezTo>
                    <a:pt x="46" y="196"/>
                    <a:pt x="39" y="191"/>
                    <a:pt x="35" y="180"/>
                  </a:cubicBezTo>
                  <a:cubicBezTo>
                    <a:pt x="34" y="179"/>
                    <a:pt x="34" y="178"/>
                    <a:pt x="34" y="177"/>
                  </a:cubicBezTo>
                  <a:cubicBezTo>
                    <a:pt x="31" y="166"/>
                    <a:pt x="25" y="159"/>
                    <a:pt x="16" y="153"/>
                  </a:cubicBezTo>
                  <a:cubicBezTo>
                    <a:pt x="9" y="149"/>
                    <a:pt x="3" y="144"/>
                    <a:pt x="3" y="135"/>
                  </a:cubicBezTo>
                  <a:cubicBezTo>
                    <a:pt x="2" y="131"/>
                    <a:pt x="3" y="127"/>
                    <a:pt x="4" y="124"/>
                  </a:cubicBezTo>
                  <a:cubicBezTo>
                    <a:pt x="10" y="113"/>
                    <a:pt x="9" y="102"/>
                    <a:pt x="5" y="90"/>
                  </a:cubicBezTo>
                  <a:cubicBezTo>
                    <a:pt x="0" y="78"/>
                    <a:pt x="3" y="70"/>
                    <a:pt x="14" y="62"/>
                  </a:cubicBezTo>
                  <a:cubicBezTo>
                    <a:pt x="16" y="61"/>
                    <a:pt x="18" y="59"/>
                    <a:pt x="20" y="58"/>
                  </a:cubicBezTo>
                  <a:cubicBezTo>
                    <a:pt x="26" y="54"/>
                    <a:pt x="30" y="48"/>
                    <a:pt x="32" y="41"/>
                  </a:cubicBezTo>
                  <a:cubicBezTo>
                    <a:pt x="33" y="38"/>
                    <a:pt x="34" y="36"/>
                    <a:pt x="35" y="33"/>
                  </a:cubicBezTo>
                  <a:cubicBezTo>
                    <a:pt x="39" y="23"/>
                    <a:pt x="46" y="18"/>
                    <a:pt x="57" y="17"/>
                  </a:cubicBezTo>
                  <a:cubicBezTo>
                    <a:pt x="61" y="17"/>
                    <a:pt x="64" y="17"/>
                    <a:pt x="68" y="17"/>
                  </a:cubicBezTo>
                  <a:cubicBezTo>
                    <a:pt x="75" y="18"/>
                    <a:pt x="81" y="16"/>
                    <a:pt x="86" y="11"/>
                  </a:cubicBezTo>
                  <a:cubicBezTo>
                    <a:pt x="89" y="9"/>
                    <a:pt x="92" y="7"/>
                    <a:pt x="95" y="5"/>
                  </a:cubicBezTo>
                  <a:cubicBezTo>
                    <a:pt x="103" y="0"/>
                    <a:pt x="112" y="0"/>
                    <a:pt x="121" y="5"/>
                  </a:cubicBezTo>
                  <a:cubicBezTo>
                    <a:pt x="121" y="5"/>
                    <a:pt x="122" y="6"/>
                    <a:pt x="123" y="6"/>
                  </a:cubicBezTo>
                  <a:cubicBezTo>
                    <a:pt x="132" y="15"/>
                    <a:pt x="144" y="18"/>
                    <a:pt x="157" y="17"/>
                  </a:cubicBezTo>
                  <a:cubicBezTo>
                    <a:pt x="170" y="17"/>
                    <a:pt x="177" y="22"/>
                    <a:pt x="181" y="35"/>
                  </a:cubicBezTo>
                  <a:cubicBezTo>
                    <a:pt x="182" y="37"/>
                    <a:pt x="183" y="39"/>
                    <a:pt x="183" y="41"/>
                  </a:cubicBezTo>
                  <a:cubicBezTo>
                    <a:pt x="185" y="48"/>
                    <a:pt x="190" y="54"/>
                    <a:pt x="196" y="58"/>
                  </a:cubicBezTo>
                  <a:cubicBezTo>
                    <a:pt x="200" y="60"/>
                    <a:pt x="204" y="63"/>
                    <a:pt x="207" y="66"/>
                  </a:cubicBezTo>
                  <a:cubicBezTo>
                    <a:pt x="213" y="71"/>
                    <a:pt x="215" y="78"/>
                    <a:pt x="213" y="86"/>
                  </a:cubicBezTo>
                  <a:cubicBezTo>
                    <a:pt x="212" y="90"/>
                    <a:pt x="210" y="94"/>
                    <a:pt x="209" y="98"/>
                  </a:cubicBezTo>
                  <a:cubicBezTo>
                    <a:pt x="206" y="104"/>
                    <a:pt x="207" y="110"/>
                    <a:pt x="209" y="116"/>
                  </a:cubicBezTo>
                  <a:cubicBezTo>
                    <a:pt x="210" y="120"/>
                    <a:pt x="212" y="124"/>
                    <a:pt x="213" y="127"/>
                  </a:cubicBezTo>
                  <a:cubicBezTo>
                    <a:pt x="215" y="135"/>
                    <a:pt x="213" y="142"/>
                    <a:pt x="207" y="148"/>
                  </a:cubicBezTo>
                  <a:cubicBezTo>
                    <a:pt x="205" y="150"/>
                    <a:pt x="202" y="152"/>
                    <a:pt x="200" y="153"/>
                  </a:cubicBezTo>
                  <a:cubicBezTo>
                    <a:pt x="190" y="159"/>
                    <a:pt x="185" y="166"/>
                    <a:pt x="182" y="177"/>
                  </a:cubicBezTo>
                  <a:cubicBezTo>
                    <a:pt x="179" y="189"/>
                    <a:pt x="173" y="198"/>
                    <a:pt x="151" y="196"/>
                  </a:cubicBezTo>
                  <a:close/>
                  <a:moveTo>
                    <a:pt x="33" y="107"/>
                  </a:moveTo>
                  <a:cubicBezTo>
                    <a:pt x="32" y="147"/>
                    <a:pt x="65" y="182"/>
                    <a:pt x="107" y="182"/>
                  </a:cubicBezTo>
                  <a:cubicBezTo>
                    <a:pt x="148" y="183"/>
                    <a:pt x="183" y="150"/>
                    <a:pt x="183" y="108"/>
                  </a:cubicBezTo>
                  <a:cubicBezTo>
                    <a:pt x="184" y="66"/>
                    <a:pt x="151" y="32"/>
                    <a:pt x="108" y="31"/>
                  </a:cubicBezTo>
                  <a:cubicBezTo>
                    <a:pt x="66" y="31"/>
                    <a:pt x="33" y="65"/>
                    <a:pt x="33" y="10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798650F2-226A-4954-81A5-7EC2D4A04C78}"/>
                </a:ext>
              </a:extLst>
            </p:cNvPr>
            <p:cNvSpPr>
              <a:spLocks/>
            </p:cNvSpPr>
            <p:nvPr/>
          </p:nvSpPr>
          <p:spPr bwMode="black">
            <a:xfrm>
              <a:off x="9998679" y="3737129"/>
              <a:ext cx="175568" cy="217793"/>
            </a:xfrm>
            <a:custGeom>
              <a:avLst/>
              <a:gdLst>
                <a:gd name="T0" fmla="*/ 56 w 111"/>
                <a:gd name="T1" fmla="*/ 138 h 138"/>
                <a:gd name="T2" fmla="*/ 0 w 111"/>
                <a:gd name="T3" fmla="*/ 17 h 138"/>
                <a:gd name="T4" fmla="*/ 28 w 111"/>
                <a:gd name="T5" fmla="*/ 3 h 138"/>
                <a:gd name="T6" fmla="*/ 32 w 111"/>
                <a:gd name="T7" fmla="*/ 2 h 138"/>
                <a:gd name="T8" fmla="*/ 58 w 111"/>
                <a:gd name="T9" fmla="*/ 0 h 138"/>
                <a:gd name="T10" fmla="*/ 111 w 111"/>
                <a:gd name="T11" fmla="*/ 113 h 138"/>
                <a:gd name="T12" fmla="*/ 71 w 111"/>
                <a:gd name="T13" fmla="*/ 98 h 138"/>
                <a:gd name="T14" fmla="*/ 56 w 111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38">
                  <a:moveTo>
                    <a:pt x="56" y="138"/>
                  </a:moveTo>
                  <a:cubicBezTo>
                    <a:pt x="37" y="97"/>
                    <a:pt x="19" y="57"/>
                    <a:pt x="0" y="17"/>
                  </a:cubicBezTo>
                  <a:cubicBezTo>
                    <a:pt x="11" y="15"/>
                    <a:pt x="20" y="9"/>
                    <a:pt x="28" y="3"/>
                  </a:cubicBezTo>
                  <a:cubicBezTo>
                    <a:pt x="29" y="2"/>
                    <a:pt x="30" y="2"/>
                    <a:pt x="32" y="2"/>
                  </a:cubicBezTo>
                  <a:cubicBezTo>
                    <a:pt x="40" y="1"/>
                    <a:pt x="49" y="1"/>
                    <a:pt x="58" y="0"/>
                  </a:cubicBezTo>
                  <a:cubicBezTo>
                    <a:pt x="75" y="37"/>
                    <a:pt x="93" y="74"/>
                    <a:pt x="111" y="113"/>
                  </a:cubicBezTo>
                  <a:cubicBezTo>
                    <a:pt x="97" y="108"/>
                    <a:pt x="84" y="103"/>
                    <a:pt x="71" y="98"/>
                  </a:cubicBezTo>
                  <a:cubicBezTo>
                    <a:pt x="66" y="112"/>
                    <a:pt x="61" y="125"/>
                    <a:pt x="56" y="13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7E67A9A4-DF24-4983-AEC8-915F6DC1E421}"/>
                </a:ext>
              </a:extLst>
            </p:cNvPr>
            <p:cNvSpPr>
              <a:spLocks/>
            </p:cNvSpPr>
            <p:nvPr/>
          </p:nvSpPr>
          <p:spPr bwMode="black">
            <a:xfrm>
              <a:off x="9789776" y="3737129"/>
              <a:ext cx="177790" cy="217793"/>
            </a:xfrm>
            <a:custGeom>
              <a:avLst/>
              <a:gdLst>
                <a:gd name="T0" fmla="*/ 112 w 112"/>
                <a:gd name="T1" fmla="*/ 17 h 138"/>
                <a:gd name="T2" fmla="*/ 55 w 112"/>
                <a:gd name="T3" fmla="*/ 138 h 138"/>
                <a:gd name="T4" fmla="*/ 40 w 112"/>
                <a:gd name="T5" fmla="*/ 98 h 138"/>
                <a:gd name="T6" fmla="*/ 0 w 112"/>
                <a:gd name="T7" fmla="*/ 113 h 138"/>
                <a:gd name="T8" fmla="*/ 2 w 112"/>
                <a:gd name="T9" fmla="*/ 108 h 138"/>
                <a:gd name="T10" fmla="*/ 52 w 112"/>
                <a:gd name="T11" fmla="*/ 3 h 138"/>
                <a:gd name="T12" fmla="*/ 57 w 112"/>
                <a:gd name="T13" fmla="*/ 0 h 138"/>
                <a:gd name="T14" fmla="*/ 77 w 112"/>
                <a:gd name="T15" fmla="*/ 2 h 138"/>
                <a:gd name="T16" fmla="*/ 84 w 112"/>
                <a:gd name="T17" fmla="*/ 4 h 138"/>
                <a:gd name="T18" fmla="*/ 112 w 112"/>
                <a:gd name="T19" fmla="*/ 1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38">
                  <a:moveTo>
                    <a:pt x="112" y="17"/>
                  </a:moveTo>
                  <a:cubicBezTo>
                    <a:pt x="93" y="57"/>
                    <a:pt x="74" y="98"/>
                    <a:pt x="55" y="138"/>
                  </a:cubicBezTo>
                  <a:cubicBezTo>
                    <a:pt x="50" y="125"/>
                    <a:pt x="45" y="112"/>
                    <a:pt x="40" y="98"/>
                  </a:cubicBezTo>
                  <a:cubicBezTo>
                    <a:pt x="27" y="103"/>
                    <a:pt x="14" y="108"/>
                    <a:pt x="0" y="113"/>
                  </a:cubicBezTo>
                  <a:cubicBezTo>
                    <a:pt x="1" y="111"/>
                    <a:pt x="2" y="109"/>
                    <a:pt x="2" y="108"/>
                  </a:cubicBezTo>
                  <a:cubicBezTo>
                    <a:pt x="19" y="73"/>
                    <a:pt x="35" y="38"/>
                    <a:pt x="52" y="3"/>
                  </a:cubicBezTo>
                  <a:cubicBezTo>
                    <a:pt x="53" y="0"/>
                    <a:pt x="54" y="0"/>
                    <a:pt x="57" y="0"/>
                  </a:cubicBezTo>
                  <a:cubicBezTo>
                    <a:pt x="63" y="1"/>
                    <a:pt x="70" y="1"/>
                    <a:pt x="77" y="2"/>
                  </a:cubicBezTo>
                  <a:cubicBezTo>
                    <a:pt x="79" y="2"/>
                    <a:pt x="82" y="2"/>
                    <a:pt x="84" y="4"/>
                  </a:cubicBezTo>
                  <a:cubicBezTo>
                    <a:pt x="92" y="9"/>
                    <a:pt x="101" y="15"/>
                    <a:pt x="112" y="17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70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20912AA-F70A-4C16-BDAC-A37F571A9C3B}"/>
                </a:ext>
              </a:extLst>
            </p:cNvPr>
            <p:cNvSpPr>
              <a:spLocks/>
            </p:cNvSpPr>
            <p:nvPr/>
          </p:nvSpPr>
          <p:spPr bwMode="black">
            <a:xfrm>
              <a:off x="9887560" y="3452666"/>
              <a:ext cx="188902" cy="193347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1 h 122"/>
                <a:gd name="T4" fmla="*/ 120 w 120"/>
                <a:gd name="T5" fmla="*/ 61 h 122"/>
                <a:gd name="T6" fmla="*/ 60 w 120"/>
                <a:gd name="T7" fmla="*/ 121 h 122"/>
                <a:gd name="T8" fmla="*/ 0 w 120"/>
                <a:gd name="T9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2">
                  <a:moveTo>
                    <a:pt x="0" y="61"/>
                  </a:moveTo>
                  <a:cubicBezTo>
                    <a:pt x="0" y="27"/>
                    <a:pt x="26" y="1"/>
                    <a:pt x="60" y="1"/>
                  </a:cubicBezTo>
                  <a:cubicBezTo>
                    <a:pt x="93" y="0"/>
                    <a:pt x="120" y="28"/>
                    <a:pt x="120" y="61"/>
                  </a:cubicBezTo>
                  <a:cubicBezTo>
                    <a:pt x="120" y="94"/>
                    <a:pt x="93" y="122"/>
                    <a:pt x="60" y="121"/>
                  </a:cubicBezTo>
                  <a:cubicBezTo>
                    <a:pt x="26" y="121"/>
                    <a:pt x="0" y="94"/>
                    <a:pt x="0" y="61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7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969EBF-8222-4ABB-9152-1122EFE9E6D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3276600" y="3010296"/>
            <a:ext cx="508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03180D-7E72-4271-9840-5470F494F868}"/>
              </a:ext>
            </a:extLst>
          </p:cNvPr>
          <p:cNvSpPr/>
          <p:nvPr/>
        </p:nvSpPr>
        <p:spPr>
          <a:xfrm>
            <a:off x="6335548" y="2057400"/>
            <a:ext cx="921505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RDC APIC</a:t>
            </a:r>
            <a:br>
              <a:rPr lang="en-US" sz="1000" dirty="0"/>
            </a:br>
            <a:r>
              <a:rPr lang="en-US" sz="1000" dirty="0"/>
              <a:t>(PROD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D6FC21-8AE7-400F-A0CF-5DBC6980679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744910" y="2989048"/>
            <a:ext cx="607306" cy="38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7D71FE8-DA16-44E0-94A2-431DF54B1E1C}"/>
              </a:ext>
            </a:extLst>
          </p:cNvPr>
          <p:cNvSpPr/>
          <p:nvPr/>
        </p:nvSpPr>
        <p:spPr>
          <a:xfrm>
            <a:off x="6352216" y="3087695"/>
            <a:ext cx="921505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APIC Simulator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(non-prod)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6AAA9E-1FCA-4ACE-BAD1-E62D08577DFB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44910" y="2345385"/>
            <a:ext cx="590638" cy="64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0199D5F-10CD-4B0D-8B33-5ACEBFF2E615}"/>
              </a:ext>
            </a:extLst>
          </p:cNvPr>
          <p:cNvSpPr/>
          <p:nvPr/>
        </p:nvSpPr>
        <p:spPr>
          <a:xfrm>
            <a:off x="4213661" y="3915560"/>
            <a:ext cx="951072" cy="432451"/>
          </a:xfrm>
          <a:prstGeom prst="rect">
            <a:avLst/>
          </a:prstGeom>
          <a:solidFill>
            <a:srgbClr val="FFC000"/>
          </a:solidFill>
          <a:ln w="1905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Credential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Safe</a:t>
            </a:r>
          </a:p>
        </p:txBody>
      </p:sp>
      <p:sp>
        <p:nvSpPr>
          <p:cNvPr id="62" name="METRO ICON - key">
            <a:extLst>
              <a:ext uri="{FF2B5EF4-FFF2-40B4-BE49-F238E27FC236}">
                <a16:creationId xmlns:a16="http://schemas.microsoft.com/office/drawing/2014/main" id="{E8AE5C36-5112-40D6-B827-969119B1AF84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4226913" y="4134866"/>
            <a:ext cx="246312" cy="246312"/>
          </a:xfrm>
          <a:custGeom>
            <a:avLst/>
            <a:gdLst>
              <a:gd name="T0" fmla="*/ 192 w 280"/>
              <a:gd name="T1" fmla="*/ 0 h 280"/>
              <a:gd name="T2" fmla="*/ 105 w 280"/>
              <a:gd name="T3" fmla="*/ 87 h 280"/>
              <a:gd name="T4" fmla="*/ 106 w 280"/>
              <a:gd name="T5" fmla="*/ 103 h 280"/>
              <a:gd name="T6" fmla="*/ 0 w 280"/>
              <a:gd name="T7" fmla="*/ 210 h 280"/>
              <a:gd name="T8" fmla="*/ 0 w 280"/>
              <a:gd name="T9" fmla="*/ 262 h 280"/>
              <a:gd name="T10" fmla="*/ 17 w 280"/>
              <a:gd name="T11" fmla="*/ 280 h 280"/>
              <a:gd name="T12" fmla="*/ 35 w 280"/>
              <a:gd name="T13" fmla="*/ 280 h 280"/>
              <a:gd name="T14" fmla="*/ 35 w 280"/>
              <a:gd name="T15" fmla="*/ 262 h 280"/>
              <a:gd name="T16" fmla="*/ 70 w 280"/>
              <a:gd name="T17" fmla="*/ 262 h 280"/>
              <a:gd name="T18" fmla="*/ 70 w 280"/>
              <a:gd name="T19" fmla="*/ 227 h 280"/>
              <a:gd name="T20" fmla="*/ 105 w 280"/>
              <a:gd name="T21" fmla="*/ 227 h 280"/>
              <a:gd name="T22" fmla="*/ 105 w 280"/>
              <a:gd name="T23" fmla="*/ 192 h 280"/>
              <a:gd name="T24" fmla="*/ 140 w 280"/>
              <a:gd name="T25" fmla="*/ 192 h 280"/>
              <a:gd name="T26" fmla="*/ 162 w 280"/>
              <a:gd name="T27" fmla="*/ 170 h 280"/>
              <a:gd name="T28" fmla="*/ 192 w 280"/>
              <a:gd name="T29" fmla="*/ 175 h 280"/>
              <a:gd name="T30" fmla="*/ 280 w 280"/>
              <a:gd name="T31" fmla="*/ 87 h 280"/>
              <a:gd name="T32" fmla="*/ 192 w 280"/>
              <a:gd name="T33" fmla="*/ 0 h 280"/>
              <a:gd name="T34" fmla="*/ 218 w 280"/>
              <a:gd name="T35" fmla="*/ 87 h 280"/>
              <a:gd name="T36" fmla="*/ 192 w 280"/>
              <a:gd name="T37" fmla="*/ 61 h 280"/>
              <a:gd name="T38" fmla="*/ 218 w 280"/>
              <a:gd name="T39" fmla="*/ 35 h 280"/>
              <a:gd name="T40" fmla="*/ 245 w 280"/>
              <a:gd name="T41" fmla="*/ 61 h 280"/>
              <a:gd name="T42" fmla="*/ 218 w 280"/>
              <a:gd name="T43" fmla="*/ 87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0" h="280">
                <a:moveTo>
                  <a:pt x="192" y="0"/>
                </a:moveTo>
                <a:cubicBezTo>
                  <a:pt x="144" y="0"/>
                  <a:pt x="105" y="39"/>
                  <a:pt x="105" y="87"/>
                </a:cubicBezTo>
                <a:cubicBezTo>
                  <a:pt x="105" y="93"/>
                  <a:pt x="105" y="98"/>
                  <a:pt x="106" y="103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72"/>
                  <a:pt x="8" y="280"/>
                  <a:pt x="17" y="280"/>
                </a:cubicBezTo>
                <a:cubicBezTo>
                  <a:pt x="35" y="280"/>
                  <a:pt x="35" y="280"/>
                  <a:pt x="35" y="280"/>
                </a:cubicBezTo>
                <a:cubicBezTo>
                  <a:pt x="35" y="262"/>
                  <a:pt x="35" y="262"/>
                  <a:pt x="35" y="262"/>
                </a:cubicBezTo>
                <a:cubicBezTo>
                  <a:pt x="70" y="262"/>
                  <a:pt x="70" y="262"/>
                  <a:pt x="70" y="262"/>
                </a:cubicBezTo>
                <a:cubicBezTo>
                  <a:pt x="70" y="227"/>
                  <a:pt x="70" y="227"/>
                  <a:pt x="70" y="227"/>
                </a:cubicBezTo>
                <a:cubicBezTo>
                  <a:pt x="105" y="227"/>
                  <a:pt x="105" y="227"/>
                  <a:pt x="105" y="227"/>
                </a:cubicBezTo>
                <a:cubicBezTo>
                  <a:pt x="105" y="192"/>
                  <a:pt x="105" y="192"/>
                  <a:pt x="105" y="192"/>
                </a:cubicBezTo>
                <a:cubicBezTo>
                  <a:pt x="140" y="192"/>
                  <a:pt x="140" y="192"/>
                  <a:pt x="140" y="192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72" y="173"/>
                  <a:pt x="182" y="175"/>
                  <a:pt x="192" y="175"/>
                </a:cubicBezTo>
                <a:cubicBezTo>
                  <a:pt x="241" y="175"/>
                  <a:pt x="280" y="136"/>
                  <a:pt x="280" y="87"/>
                </a:cubicBezTo>
                <a:cubicBezTo>
                  <a:pt x="280" y="39"/>
                  <a:pt x="241" y="0"/>
                  <a:pt x="192" y="0"/>
                </a:cubicBezTo>
                <a:close/>
                <a:moveTo>
                  <a:pt x="218" y="87"/>
                </a:moveTo>
                <a:cubicBezTo>
                  <a:pt x="204" y="87"/>
                  <a:pt x="192" y="76"/>
                  <a:pt x="192" y="61"/>
                </a:cubicBezTo>
                <a:cubicBezTo>
                  <a:pt x="192" y="47"/>
                  <a:pt x="204" y="35"/>
                  <a:pt x="218" y="35"/>
                </a:cubicBezTo>
                <a:cubicBezTo>
                  <a:pt x="233" y="35"/>
                  <a:pt x="245" y="47"/>
                  <a:pt x="245" y="61"/>
                </a:cubicBezTo>
                <a:cubicBezTo>
                  <a:pt x="245" y="76"/>
                  <a:pt x="233" y="87"/>
                  <a:pt x="218" y="8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D2FE32-9987-4666-9352-7139CE80ABA2}"/>
              </a:ext>
            </a:extLst>
          </p:cNvPr>
          <p:cNvGrpSpPr/>
          <p:nvPr/>
        </p:nvGrpSpPr>
        <p:grpSpPr>
          <a:xfrm>
            <a:off x="4251216" y="4442101"/>
            <a:ext cx="951072" cy="413736"/>
            <a:chOff x="8838741" y="3200652"/>
            <a:chExt cx="1100887" cy="493373"/>
          </a:xfrm>
        </p:grpSpPr>
        <p:pic>
          <p:nvPicPr>
            <p:cNvPr id="64" name="Picture 2" descr="cyberark-logo - American Security Today">
              <a:extLst>
                <a:ext uri="{FF2B5EF4-FFF2-40B4-BE49-F238E27FC236}">
                  <a16:creationId xmlns:a16="http://schemas.microsoft.com/office/drawing/2014/main" id="{5949B92E-23F0-407E-A5F1-7F7E8C79F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8741" y="3200652"/>
              <a:ext cx="1100887" cy="33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D7070-35D6-49AB-BFD0-46CAE71008E0}"/>
                </a:ext>
              </a:extLst>
            </p:cNvPr>
            <p:cNvSpPr txBox="1"/>
            <p:nvPr/>
          </p:nvSpPr>
          <p:spPr>
            <a:xfrm>
              <a:off x="8940024" y="3528873"/>
              <a:ext cx="927878" cy="1651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Credential vault</a:t>
              </a: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0836011-7727-49C7-96BC-BA9FBEABE2DE}"/>
              </a:ext>
            </a:extLst>
          </p:cNvPr>
          <p:cNvSpPr/>
          <p:nvPr/>
        </p:nvSpPr>
        <p:spPr>
          <a:xfrm>
            <a:off x="3580489" y="2493711"/>
            <a:ext cx="2164421" cy="990673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Jenkins Executor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C7303A-3101-4EC5-A4E7-9CE40156C54F}"/>
              </a:ext>
            </a:extLst>
          </p:cNvPr>
          <p:cNvGrpSpPr/>
          <p:nvPr/>
        </p:nvGrpSpPr>
        <p:grpSpPr>
          <a:xfrm>
            <a:off x="6011256" y="4311291"/>
            <a:ext cx="999144" cy="544620"/>
            <a:chOff x="8838741" y="3200652"/>
            <a:chExt cx="1190934" cy="649449"/>
          </a:xfrm>
        </p:grpSpPr>
        <p:pic>
          <p:nvPicPr>
            <p:cNvPr id="71" name="Picture 2" descr="cyberark-logo - American Security Today">
              <a:extLst>
                <a:ext uri="{FF2B5EF4-FFF2-40B4-BE49-F238E27FC236}">
                  <a16:creationId xmlns:a16="http://schemas.microsoft.com/office/drawing/2014/main" id="{E9F3BB6B-4F9C-427A-96C7-4EDE398A1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8741" y="3200652"/>
              <a:ext cx="1100887" cy="33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3FF7F6-174D-4700-AC2B-C8E3AB3653AD}"/>
                </a:ext>
              </a:extLst>
            </p:cNvPr>
            <p:cNvSpPr txBox="1"/>
            <p:nvPr/>
          </p:nvSpPr>
          <p:spPr>
            <a:xfrm>
              <a:off x="8849166" y="3519787"/>
              <a:ext cx="1180509" cy="3303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en-US" sz="900" dirty="0">
                  <a:latin typeface="+mn-lt"/>
                </a:rPr>
                <a:t>Central Password Manager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A519544E-4C75-4A8D-87D9-824510F14E38}"/>
              </a:ext>
            </a:extLst>
          </p:cNvPr>
          <p:cNvSpPr/>
          <p:nvPr/>
        </p:nvSpPr>
        <p:spPr>
          <a:xfrm>
            <a:off x="4150313" y="3847707"/>
            <a:ext cx="1107487" cy="10081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8422B-F4A9-4B77-95A8-55C8F05BE7CF}"/>
              </a:ext>
            </a:extLst>
          </p:cNvPr>
          <p:cNvSpPr/>
          <p:nvPr/>
        </p:nvSpPr>
        <p:spPr>
          <a:xfrm>
            <a:off x="5911457" y="3847707"/>
            <a:ext cx="1107487" cy="10081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796327-D16D-479E-A308-FF20A33BA3B8}"/>
              </a:ext>
            </a:extLst>
          </p:cNvPr>
          <p:cNvSpPr/>
          <p:nvPr/>
        </p:nvSpPr>
        <p:spPr>
          <a:xfrm>
            <a:off x="6096000" y="3941511"/>
            <a:ext cx="766875" cy="347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Password rotation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2252588-B25E-4019-B8C2-C14D0D2C65A8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 flipH="1">
            <a:off x="4689197" y="3169713"/>
            <a:ext cx="9049" cy="745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989FA6-9CFD-4F05-8C04-42EC498007FC}"/>
              </a:ext>
            </a:extLst>
          </p:cNvPr>
          <p:cNvCxnSpPr>
            <a:cxnSpLocks/>
            <a:stCxn id="87" idx="1"/>
            <a:endCxn id="61" idx="3"/>
          </p:cNvCxnSpPr>
          <p:nvPr/>
        </p:nvCxnSpPr>
        <p:spPr>
          <a:xfrm flipH="1">
            <a:off x="5164733" y="4115170"/>
            <a:ext cx="931267" cy="1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845B70D-E9AE-4A42-9BD2-CFCFA73F7C96}"/>
              </a:ext>
            </a:extLst>
          </p:cNvPr>
          <p:cNvCxnSpPr>
            <a:cxnSpLocks/>
            <a:stCxn id="87" idx="3"/>
            <a:endCxn id="26" idx="2"/>
          </p:cNvCxnSpPr>
          <p:nvPr/>
        </p:nvCxnSpPr>
        <p:spPr>
          <a:xfrm flipV="1">
            <a:off x="6862875" y="3667961"/>
            <a:ext cx="1130522" cy="4472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AD189B4-5DD3-4D9B-8218-4AFA90C715A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257053" y="2345385"/>
            <a:ext cx="42394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48AB54-EB36-4AFA-BE31-195DDAF3C83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273721" y="3375679"/>
            <a:ext cx="422480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1D2151B-9296-4D7F-9E93-919DD31658FE}"/>
              </a:ext>
            </a:extLst>
          </p:cNvPr>
          <p:cNvSpPr/>
          <p:nvPr/>
        </p:nvSpPr>
        <p:spPr>
          <a:xfrm>
            <a:off x="4589670" y="357847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E7F5C18D-51C1-4C9C-A2AF-C4AD49A06A70}"/>
              </a:ext>
            </a:extLst>
          </p:cNvPr>
          <p:cNvSpPr/>
          <p:nvPr/>
        </p:nvSpPr>
        <p:spPr>
          <a:xfrm>
            <a:off x="5658542" y="2916727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476D6A1F-8D28-4E04-8D34-932B7337B0AC}"/>
              </a:ext>
            </a:extLst>
          </p:cNvPr>
          <p:cNvSpPr/>
          <p:nvPr/>
        </p:nvSpPr>
        <p:spPr>
          <a:xfrm>
            <a:off x="7328609" y="226328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FDF0B9FB-D396-48A5-A9F7-A4D8B5744737}"/>
              </a:ext>
            </a:extLst>
          </p:cNvPr>
          <p:cNvSpPr/>
          <p:nvPr/>
        </p:nvSpPr>
        <p:spPr>
          <a:xfrm>
            <a:off x="7347354" y="3272216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Content Placeholder 3">
            <a:extLst>
              <a:ext uri="{FF2B5EF4-FFF2-40B4-BE49-F238E27FC236}">
                <a16:creationId xmlns:a16="http://schemas.microsoft.com/office/drawing/2014/main" id="{8A634B64-C454-478A-8CD4-F8CDB7ED19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359314"/>
            <a:ext cx="3774761" cy="6603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 dirty="0"/>
              <a:t>Config Deployment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Retrieve applicable credentials from password vault via secured connection based on RDC and/or prod/non-prod;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Log-in to target devices using credentials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dirty="0"/>
              <a:t>Target devices authenticates credentials against GDS</a:t>
            </a:r>
          </a:p>
        </p:txBody>
      </p:sp>
      <p:sp>
        <p:nvSpPr>
          <p:cNvPr id="128" name="Content Placeholder 3">
            <a:extLst>
              <a:ext uri="{FF2B5EF4-FFF2-40B4-BE49-F238E27FC236}">
                <a16:creationId xmlns:a16="http://schemas.microsoft.com/office/drawing/2014/main" id="{489F5EFD-46F8-41E0-99DF-D2517D4034EA}"/>
              </a:ext>
            </a:extLst>
          </p:cNvPr>
          <p:cNvSpPr txBox="1">
            <a:spLocks/>
          </p:cNvSpPr>
          <p:nvPr/>
        </p:nvSpPr>
        <p:spPr>
          <a:xfrm>
            <a:off x="408954" y="5533760"/>
            <a:ext cx="3774761" cy="4862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Tx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SzPct val="11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37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4000" indent="-23400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8000" indent="-23400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romanLcPeriod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37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 dirty="0"/>
              <a:t>Password rotation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000" dirty="0"/>
              <a:t>Password rotation triggered by Central Password Manager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000" dirty="0"/>
              <a:t>Credentials are updated in CyberArk Credential Vault</a:t>
            </a:r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83712630-F2D3-4CE2-ADD1-B6907296102C}"/>
              </a:ext>
            </a:extLst>
          </p:cNvPr>
          <p:cNvSpPr/>
          <p:nvPr/>
        </p:nvSpPr>
        <p:spPr>
          <a:xfrm>
            <a:off x="7893869" y="388720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966CA8AC-E3C6-4BB0-914D-471CE26849BB}"/>
              </a:ext>
            </a:extLst>
          </p:cNvPr>
          <p:cNvSpPr/>
          <p:nvPr/>
        </p:nvSpPr>
        <p:spPr>
          <a:xfrm>
            <a:off x="5446445" y="4029686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3" name="Freeform 3254">
            <a:extLst>
              <a:ext uri="{FF2B5EF4-FFF2-40B4-BE49-F238E27FC236}">
                <a16:creationId xmlns:a16="http://schemas.microsoft.com/office/drawing/2014/main" id="{70590264-EF1A-4B9D-B67F-56223D2BE29E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280598" y="5620522"/>
            <a:ext cx="426864" cy="426864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BC57DC1-1EA8-4350-B45D-4B80400CD2B2}"/>
              </a:ext>
            </a:extLst>
          </p:cNvPr>
          <p:cNvSpPr txBox="1"/>
          <p:nvPr/>
        </p:nvSpPr>
        <p:spPr>
          <a:xfrm>
            <a:off x="5797974" y="5523692"/>
            <a:ext cx="5446026" cy="7258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Service Accounts: </a:t>
            </a:r>
            <a:r>
              <a:rPr lang="en-US" sz="800" dirty="0"/>
              <a:t>Segregation of activities and traceability across the landscape is a security requirement, it is therefore advised to create multiple service accounts instead of creating a single service account for all ACI environments. </a:t>
            </a:r>
            <a:r>
              <a:rPr lang="en-US" sz="800" dirty="0">
                <a:solidFill>
                  <a:srgbClr val="FF0000"/>
                </a:solidFill>
              </a:rPr>
              <a:t>(action: Joeri van </a:t>
            </a:r>
            <a:r>
              <a:rPr lang="en-US" sz="800" dirty="0" err="1">
                <a:solidFill>
                  <a:srgbClr val="FF0000"/>
                </a:solidFill>
              </a:rPr>
              <a:t>Thienen</a:t>
            </a:r>
            <a:r>
              <a:rPr lang="en-US" sz="800" dirty="0">
                <a:solidFill>
                  <a:srgbClr val="FF0000"/>
                </a:solidFill>
              </a:rPr>
              <a:t>)</a:t>
            </a:r>
          </a:p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Password Rotation: </a:t>
            </a:r>
            <a:r>
              <a:rPr lang="en-US" sz="800" dirty="0"/>
              <a:t>The use of frequent/automated password rotation is part of the security standards for handling privileged accounts.</a:t>
            </a:r>
          </a:p>
        </p:txBody>
      </p:sp>
      <p:sp>
        <p:nvSpPr>
          <p:cNvPr id="135" name="Freeform 3254">
            <a:extLst>
              <a:ext uri="{FF2B5EF4-FFF2-40B4-BE49-F238E27FC236}">
                <a16:creationId xmlns:a16="http://schemas.microsoft.com/office/drawing/2014/main" id="{43CD3B7E-7E27-45E4-A337-05C640FDEA72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3946430" y="3838935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36" name="Freeform 3254">
            <a:extLst>
              <a:ext uri="{FF2B5EF4-FFF2-40B4-BE49-F238E27FC236}">
                <a16:creationId xmlns:a16="http://schemas.microsoft.com/office/drawing/2014/main" id="{78F6DC2A-F68D-4936-A6E6-A7A54ACC3C63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6929470" y="3831851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00D71-1432-4FCE-8288-FA82409DAA7C}"/>
              </a:ext>
            </a:extLst>
          </p:cNvPr>
          <p:cNvSpPr txBox="1"/>
          <p:nvPr/>
        </p:nvSpPr>
        <p:spPr>
          <a:xfrm>
            <a:off x="4878810" y="4949641"/>
            <a:ext cx="2187200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Privileged  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303853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llipse 40">
            <a:extLst>
              <a:ext uri="{FF2B5EF4-FFF2-40B4-BE49-F238E27FC236}">
                <a16:creationId xmlns:a16="http://schemas.microsoft.com/office/drawing/2014/main" id="{E5501B63-837B-4148-9691-9E7E41E9ACB0}"/>
              </a:ext>
            </a:extLst>
          </p:cNvPr>
          <p:cNvSpPr/>
          <p:nvPr/>
        </p:nvSpPr>
        <p:spPr bwMode="gray">
          <a:xfrm>
            <a:off x="3733800" y="1861809"/>
            <a:ext cx="4191000" cy="4081791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108000" tIns="108000" rIns="144000" bIns="72000" anchor="ctr" anchorCtr="0"/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rgbClr val="969696"/>
              </a:buClr>
            </a:pPr>
            <a:endParaRPr lang="en-US" noProof="1">
              <a:solidFill>
                <a:srgbClr val="000000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37" name="Ellipse 40">
            <a:extLst>
              <a:ext uri="{FF2B5EF4-FFF2-40B4-BE49-F238E27FC236}">
                <a16:creationId xmlns:a16="http://schemas.microsoft.com/office/drawing/2014/main" id="{70198A6B-E0DA-4B76-8EBA-4A417DCD13BF}"/>
              </a:ext>
            </a:extLst>
          </p:cNvPr>
          <p:cNvSpPr/>
          <p:nvPr/>
        </p:nvSpPr>
        <p:spPr bwMode="gray">
          <a:xfrm>
            <a:off x="4038600" y="2103882"/>
            <a:ext cx="3581400" cy="3581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108000" tIns="108000" rIns="144000" bIns="72000" anchor="ctr" anchorCtr="0"/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rgbClr val="969696"/>
              </a:buClr>
            </a:pPr>
            <a:endParaRPr lang="en-US" noProof="1">
              <a:solidFill>
                <a:srgbClr val="000000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8BC1F-A3C1-4DFD-87D4-2E5A3450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CE2D2-F0BA-41E4-A65C-F3F5C8ED0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Numerous testing and fail safes in place per layer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D656-E23B-4FE6-B1AE-01F1CA12953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0D37-69FC-4974-9EB1-3F9FC258709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8EE8A-FAFA-4364-A292-B054142617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37</a:t>
            </a:fld>
            <a:endParaRPr lang="en-US" dirty="0"/>
          </a:p>
        </p:txBody>
      </p:sp>
      <p:sp>
        <p:nvSpPr>
          <p:cNvPr id="22" name="Ellipse 40">
            <a:extLst>
              <a:ext uri="{FF2B5EF4-FFF2-40B4-BE49-F238E27FC236}">
                <a16:creationId xmlns:a16="http://schemas.microsoft.com/office/drawing/2014/main" id="{7573EE8C-2AB4-4E33-B4ED-A7F03B565346}"/>
              </a:ext>
            </a:extLst>
          </p:cNvPr>
          <p:cNvSpPr/>
          <p:nvPr/>
        </p:nvSpPr>
        <p:spPr bwMode="gray">
          <a:xfrm>
            <a:off x="4419600" y="2484882"/>
            <a:ext cx="2819400" cy="28956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lIns="108000" tIns="108000" rIns="144000" bIns="72000" anchor="ctr" anchorCtr="0"/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rgbClr val="969696"/>
              </a:buClr>
              <a:defRPr/>
            </a:pPr>
            <a:endParaRPr lang="en-US" noProof="1">
              <a:solidFill>
                <a:srgbClr val="000000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24" name="Ellipse 42">
            <a:extLst>
              <a:ext uri="{FF2B5EF4-FFF2-40B4-BE49-F238E27FC236}">
                <a16:creationId xmlns:a16="http://schemas.microsoft.com/office/drawing/2014/main" id="{A3263879-F55D-4146-B587-A11FDF01321F}"/>
              </a:ext>
            </a:extLst>
          </p:cNvPr>
          <p:cNvSpPr/>
          <p:nvPr/>
        </p:nvSpPr>
        <p:spPr bwMode="gray">
          <a:xfrm>
            <a:off x="4659268" y="2779953"/>
            <a:ext cx="2362200" cy="2381658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lIns="72000" tIns="36000" rIns="72000" bIns="36000" anchor="ctr" anchorCtr="0"/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rgbClr val="969696"/>
              </a:buClr>
              <a:defRPr/>
            </a:pPr>
            <a:endParaRPr lang="en-US" b="1" noProof="1">
              <a:solidFill>
                <a:srgbClr val="FFFFFF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25" name="Ellipse 43">
            <a:extLst>
              <a:ext uri="{FF2B5EF4-FFF2-40B4-BE49-F238E27FC236}">
                <a16:creationId xmlns:a16="http://schemas.microsoft.com/office/drawing/2014/main" id="{32EFFABD-9D76-4B49-9F9F-1E3009C3751A}"/>
              </a:ext>
            </a:extLst>
          </p:cNvPr>
          <p:cNvSpPr/>
          <p:nvPr/>
        </p:nvSpPr>
        <p:spPr bwMode="gray">
          <a:xfrm>
            <a:off x="5334000" y="3399283"/>
            <a:ext cx="10668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36000" rIns="72000" bIns="36000" anchor="ctr" anchorCtr="0"/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rgbClr val="969696"/>
              </a:buClr>
              <a:defRPr/>
            </a:pPr>
            <a:endParaRPr lang="en-US" b="1" noProof="1">
              <a:solidFill>
                <a:srgbClr val="FFFFFF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21" name="Ellipse 39">
            <a:extLst>
              <a:ext uri="{FF2B5EF4-FFF2-40B4-BE49-F238E27FC236}">
                <a16:creationId xmlns:a16="http://schemas.microsoft.com/office/drawing/2014/main" id="{EE8AD44C-4915-40B4-9B64-BAC30BF19486}"/>
              </a:ext>
            </a:extLst>
          </p:cNvPr>
          <p:cNvSpPr/>
          <p:nvPr/>
        </p:nvSpPr>
        <p:spPr bwMode="gray">
          <a:xfrm>
            <a:off x="5486400" y="3604417"/>
            <a:ext cx="758724" cy="794591"/>
          </a:xfrm>
          <a:prstGeom prst="ellipse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330200" h="330200"/>
          </a:sp3d>
        </p:spPr>
        <p:txBody>
          <a:bodyPr lIns="144000" tIns="108000" rIns="72000" bIns="72000"/>
          <a:lstStyle/>
          <a:p>
            <a:pPr marL="190500" indent="-190500">
              <a:lnSpc>
                <a:spcPct val="80000"/>
              </a:lnSpc>
              <a:spcAft>
                <a:spcPts val="600"/>
              </a:spcAft>
              <a:buClr>
                <a:srgbClr val="969696"/>
              </a:buClr>
              <a:buFont typeface="Wingdings" pitchFamily="2" charset="2"/>
              <a:buChar char="§"/>
              <a:defRPr/>
            </a:pPr>
            <a:endParaRPr lang="en-US" sz="1600" b="1" noProof="1">
              <a:solidFill>
                <a:srgbClr val="FFFFFF"/>
              </a:solidFill>
              <a:latin typeface="Calibri Light" panose="020F0302020204030204" pitchFamily="34" charset="0"/>
              <a:cs typeface="Calibri" pitchFamily="34" charset="0"/>
            </a:endParaRPr>
          </a:p>
        </p:txBody>
      </p:sp>
      <p:sp>
        <p:nvSpPr>
          <p:cNvPr id="18" name="Textfeld 36">
            <a:extLst>
              <a:ext uri="{FF2B5EF4-FFF2-40B4-BE49-F238E27FC236}">
                <a16:creationId xmlns:a16="http://schemas.microsoft.com/office/drawing/2014/main" id="{75975469-936E-44DC-A8AB-7EAC1EF1CA6D}"/>
              </a:ext>
            </a:extLst>
          </p:cNvPr>
          <p:cNvSpPr txBox="1"/>
          <p:nvPr/>
        </p:nvSpPr>
        <p:spPr bwMode="gray">
          <a:xfrm>
            <a:off x="5718152" y="3929424"/>
            <a:ext cx="330219" cy="1354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en-US" sz="1100" noProof="1">
                <a:solidFill>
                  <a:srgbClr val="FFFFFF"/>
                </a:solidFill>
              </a:rPr>
              <a:t>APIC</a:t>
            </a:r>
          </a:p>
        </p:txBody>
      </p:sp>
      <p:sp>
        <p:nvSpPr>
          <p:cNvPr id="15" name="Ellipse 23">
            <a:extLst>
              <a:ext uri="{FF2B5EF4-FFF2-40B4-BE49-F238E27FC236}">
                <a16:creationId xmlns:a16="http://schemas.microsoft.com/office/drawing/2014/main" id="{79CFEB64-0EC0-42CC-BF5A-06D687F0E63B}"/>
              </a:ext>
            </a:extLst>
          </p:cNvPr>
          <p:cNvSpPr/>
          <p:nvPr/>
        </p:nvSpPr>
        <p:spPr bwMode="gray">
          <a:xfrm>
            <a:off x="4648200" y="2779952"/>
            <a:ext cx="2362199" cy="2371929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ffectLst/>
        </p:spPr>
        <p:txBody>
          <a:bodyPr wrap="none" lIns="0" rIns="0" rtlCol="0" anchor="ctr"/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endParaRPr lang="en-US" sz="12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68A8-25CD-4CD6-8BE9-5262BD9A89CA}"/>
              </a:ext>
            </a:extLst>
          </p:cNvPr>
          <p:cNvSpPr txBox="1"/>
          <p:nvPr/>
        </p:nvSpPr>
        <p:spPr>
          <a:xfrm>
            <a:off x="5614202" y="3449062"/>
            <a:ext cx="627217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C25297-EA9D-4338-B47D-25150953BA1F}"/>
              </a:ext>
            </a:extLst>
          </p:cNvPr>
          <p:cNvSpPr txBox="1"/>
          <p:nvPr/>
        </p:nvSpPr>
        <p:spPr>
          <a:xfrm>
            <a:off x="5486400" y="2531196"/>
            <a:ext cx="701385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Templates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D0428-9FDB-4C1C-A0C4-5D2AE0DF321D}"/>
              </a:ext>
            </a:extLst>
          </p:cNvPr>
          <p:cNvSpPr txBox="1"/>
          <p:nvPr/>
        </p:nvSpPr>
        <p:spPr>
          <a:xfrm>
            <a:off x="5508859" y="2156402"/>
            <a:ext cx="702415" cy="29238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Playbooks</a:t>
            </a:r>
          </a:p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(orchestration)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83B87-C3D7-42A2-9CA8-84300F79A562}"/>
              </a:ext>
            </a:extLst>
          </p:cNvPr>
          <p:cNvSpPr txBox="1"/>
          <p:nvPr/>
        </p:nvSpPr>
        <p:spPr>
          <a:xfrm>
            <a:off x="5599651" y="1880270"/>
            <a:ext cx="497684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Forms</a:t>
            </a:r>
          </a:p>
        </p:txBody>
      </p:sp>
      <p:sp>
        <p:nvSpPr>
          <p:cNvPr id="47" name="Ellipse 23">
            <a:extLst>
              <a:ext uri="{FF2B5EF4-FFF2-40B4-BE49-F238E27FC236}">
                <a16:creationId xmlns:a16="http://schemas.microsoft.com/office/drawing/2014/main" id="{C69DA1F8-0A5D-4DC0-8A5A-586A9A5F94A9}"/>
              </a:ext>
            </a:extLst>
          </p:cNvPr>
          <p:cNvSpPr/>
          <p:nvPr/>
        </p:nvSpPr>
        <p:spPr bwMode="gray">
          <a:xfrm>
            <a:off x="4038600" y="2103882"/>
            <a:ext cx="3581400" cy="3581400"/>
          </a:xfrm>
          <a:prstGeom prst="ellipse">
            <a:avLst/>
          </a:prstGeom>
          <a:noFill/>
          <a:ln w="12700">
            <a:solidFill>
              <a:schemeClr val="bg2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0" rIns="0" rtlCol="0" anchor="ctr"/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endParaRPr lang="en-US" sz="12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8" name="Ellipse 23">
            <a:extLst>
              <a:ext uri="{FF2B5EF4-FFF2-40B4-BE49-F238E27FC236}">
                <a16:creationId xmlns:a16="http://schemas.microsoft.com/office/drawing/2014/main" id="{48979F9D-691B-4CB0-83A0-0BAEA0D00FD3}"/>
              </a:ext>
            </a:extLst>
          </p:cNvPr>
          <p:cNvSpPr/>
          <p:nvPr/>
        </p:nvSpPr>
        <p:spPr bwMode="gray">
          <a:xfrm>
            <a:off x="5105400" y="3174944"/>
            <a:ext cx="1524000" cy="1595938"/>
          </a:xfrm>
          <a:prstGeom prst="ellipse">
            <a:avLst/>
          </a:prstGeom>
          <a:noFill/>
          <a:ln w="12700">
            <a:solidFill>
              <a:schemeClr val="bg2">
                <a:lumMod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lIns="0" rIns="0" rtlCol="0" anchor="ctr"/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endParaRPr lang="en-US" sz="12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49" name="Ellipse 23">
            <a:extLst>
              <a:ext uri="{FF2B5EF4-FFF2-40B4-BE49-F238E27FC236}">
                <a16:creationId xmlns:a16="http://schemas.microsoft.com/office/drawing/2014/main" id="{579CEE21-4EE5-4486-9188-116800213B81}"/>
              </a:ext>
            </a:extLst>
          </p:cNvPr>
          <p:cNvSpPr/>
          <p:nvPr/>
        </p:nvSpPr>
        <p:spPr bwMode="gray">
          <a:xfrm>
            <a:off x="4876800" y="2978420"/>
            <a:ext cx="1981200" cy="2003017"/>
          </a:xfrm>
          <a:prstGeom prst="ellipse">
            <a:avLst/>
          </a:prstGeom>
          <a:noFill/>
          <a:ln w="12700">
            <a:solidFill>
              <a:schemeClr val="bg2">
                <a:lumMod val="25000"/>
              </a:schemeClr>
            </a:solidFill>
            <a:prstDash val="sysDot"/>
            <a:round/>
            <a:headEnd/>
            <a:tailEnd/>
          </a:ln>
          <a:effectLst/>
        </p:spPr>
        <p:txBody>
          <a:bodyPr wrap="none" lIns="0" rIns="0" rtlCol="0" anchor="ctr"/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endParaRPr lang="en-US" sz="1200" b="1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8BB928-EA39-4D33-A7C1-050C137ABDA5}"/>
              </a:ext>
            </a:extLst>
          </p:cNvPr>
          <p:cNvSpPr txBox="1"/>
          <p:nvPr/>
        </p:nvSpPr>
        <p:spPr>
          <a:xfrm>
            <a:off x="5704276" y="4994440"/>
            <a:ext cx="350694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feature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CDE20D-4FD8-4E39-9C59-19C6CDBF4694}"/>
              </a:ext>
            </a:extLst>
          </p:cNvPr>
          <p:cNvSpPr txBox="1"/>
          <p:nvPr/>
        </p:nvSpPr>
        <p:spPr>
          <a:xfrm>
            <a:off x="5791200" y="4805814"/>
            <a:ext cx="229078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dev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E80ABB-674E-4198-A4A2-F80D7E0ECF69}"/>
              </a:ext>
            </a:extLst>
          </p:cNvPr>
          <p:cNvSpPr txBox="1"/>
          <p:nvPr/>
        </p:nvSpPr>
        <p:spPr>
          <a:xfrm>
            <a:off x="5718152" y="4601951"/>
            <a:ext cx="350694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master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93807-A744-4CAC-AF12-AE7E871D50FA}"/>
              </a:ext>
            </a:extLst>
          </p:cNvPr>
          <p:cNvSpPr txBox="1"/>
          <p:nvPr/>
        </p:nvSpPr>
        <p:spPr>
          <a:xfrm>
            <a:off x="5411745" y="3117819"/>
            <a:ext cx="961555" cy="1608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100" dirty="0">
                <a:solidFill>
                  <a:schemeClr val="bg1"/>
                </a:solidFill>
              </a:rPr>
              <a:t>Source Control</a:t>
            </a:r>
          </a:p>
        </p:txBody>
      </p:sp>
      <p:cxnSp>
        <p:nvCxnSpPr>
          <p:cNvPr id="55" name="Gerade Verbindung 76">
            <a:extLst>
              <a:ext uri="{FF2B5EF4-FFF2-40B4-BE49-F238E27FC236}">
                <a16:creationId xmlns:a16="http://schemas.microsoft.com/office/drawing/2014/main" id="{C2909364-F49A-4FFF-9670-62D21053987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13868" y="2190272"/>
            <a:ext cx="184946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77">
            <a:extLst>
              <a:ext uri="{FF2B5EF4-FFF2-40B4-BE49-F238E27FC236}">
                <a16:creationId xmlns:a16="http://schemas.microsoft.com/office/drawing/2014/main" id="{C24BA565-232C-40F8-BA54-FBA27C6EC96E}"/>
              </a:ext>
            </a:extLst>
          </p:cNvPr>
          <p:cNvSpPr txBox="1"/>
          <p:nvPr/>
        </p:nvSpPr>
        <p:spPr bwMode="gray">
          <a:xfrm flipH="1">
            <a:off x="3113867" y="1958768"/>
            <a:ext cx="1309317" cy="279683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Input control (regex)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61" name="Gruppieren 313">
            <a:extLst>
              <a:ext uri="{FF2B5EF4-FFF2-40B4-BE49-F238E27FC236}">
                <a16:creationId xmlns:a16="http://schemas.microsoft.com/office/drawing/2014/main" id="{7AE18D29-195F-4DED-ADE7-273D1B2A57F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848493" y="1650570"/>
            <a:ext cx="426255" cy="264487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62" name="Gruppieren 314">
              <a:extLst>
                <a:ext uri="{FF2B5EF4-FFF2-40B4-BE49-F238E27FC236}">
                  <a16:creationId xmlns:a16="http://schemas.microsoft.com/office/drawing/2014/main" id="{C370D7D8-2D10-4C7C-85AC-426EF782AD72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71" name="Freeform 31">
                <a:extLst>
                  <a:ext uri="{FF2B5EF4-FFF2-40B4-BE49-F238E27FC236}">
                    <a16:creationId xmlns:a16="http://schemas.microsoft.com/office/drawing/2014/main" id="{0AA3CF16-1061-4079-8952-9B1354B9F1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F272F259-2136-4034-90D2-F46AAABE7B5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3" name="Gruppieren 315">
              <a:extLst>
                <a:ext uri="{FF2B5EF4-FFF2-40B4-BE49-F238E27FC236}">
                  <a16:creationId xmlns:a16="http://schemas.microsoft.com/office/drawing/2014/main" id="{6B7099CC-2876-445E-A4AD-88C36031EA06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73984678-A352-4D30-B4BF-11488F054B4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776590A2-EE69-49EB-B59A-422C2E1D83C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0" name="Freeform 35">
                <a:extLst>
                  <a:ext uri="{FF2B5EF4-FFF2-40B4-BE49-F238E27FC236}">
                    <a16:creationId xmlns:a16="http://schemas.microsoft.com/office/drawing/2014/main" id="{0CBD053C-0F47-4E4D-848C-038877CCBB2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64" name="Gruppieren 316">
              <a:extLst>
                <a:ext uri="{FF2B5EF4-FFF2-40B4-BE49-F238E27FC236}">
                  <a16:creationId xmlns:a16="http://schemas.microsoft.com/office/drawing/2014/main" id="{43DB9DCE-DE47-4373-B4EB-A2EC907C762F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65" name="Freeform 36">
                <a:extLst>
                  <a:ext uri="{FF2B5EF4-FFF2-40B4-BE49-F238E27FC236}">
                    <a16:creationId xmlns:a16="http://schemas.microsoft.com/office/drawing/2014/main" id="{A12CAD79-0CDA-4236-B079-8CFCE49DE50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6" name="Freeform 37">
                <a:extLst>
                  <a:ext uri="{FF2B5EF4-FFF2-40B4-BE49-F238E27FC236}">
                    <a16:creationId xmlns:a16="http://schemas.microsoft.com/office/drawing/2014/main" id="{93C3BC5C-1006-4C50-9526-A18EF8160C5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7" name="Freeform 38">
                <a:extLst>
                  <a:ext uri="{FF2B5EF4-FFF2-40B4-BE49-F238E27FC236}">
                    <a16:creationId xmlns:a16="http://schemas.microsoft.com/office/drawing/2014/main" id="{321320DD-AC9C-449E-8792-06E9643842C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73" name="Gruppieren 313">
            <a:extLst>
              <a:ext uri="{FF2B5EF4-FFF2-40B4-BE49-F238E27FC236}">
                <a16:creationId xmlns:a16="http://schemas.microsoft.com/office/drawing/2014/main" id="{9E5F4304-267E-45D0-B391-1A53E9402F5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245124" y="2902365"/>
            <a:ext cx="426255" cy="264487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74" name="Gruppieren 314">
              <a:extLst>
                <a:ext uri="{FF2B5EF4-FFF2-40B4-BE49-F238E27FC236}">
                  <a16:creationId xmlns:a16="http://schemas.microsoft.com/office/drawing/2014/main" id="{EE6EE2FF-6EAE-40D6-B45A-B957EB5A0D32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83" name="Freeform 31">
                <a:extLst>
                  <a:ext uri="{FF2B5EF4-FFF2-40B4-BE49-F238E27FC236}">
                    <a16:creationId xmlns:a16="http://schemas.microsoft.com/office/drawing/2014/main" id="{AE2BB135-8F9B-4760-9540-04F4CC99AA8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4455082D-B929-4B74-9B94-2C515850B1A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75" name="Gruppieren 315">
              <a:extLst>
                <a:ext uri="{FF2B5EF4-FFF2-40B4-BE49-F238E27FC236}">
                  <a16:creationId xmlns:a16="http://schemas.microsoft.com/office/drawing/2014/main" id="{42A6FFF1-77B2-4978-A761-18B1C220DC2F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D0667B40-6193-4E09-ABE5-500B990BAE4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41CC7DA2-F3F9-4061-8B80-827DCDCD16A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AC923E49-24C7-4CA1-85A9-53A74F044E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76" name="Gruppieren 316">
              <a:extLst>
                <a:ext uri="{FF2B5EF4-FFF2-40B4-BE49-F238E27FC236}">
                  <a16:creationId xmlns:a16="http://schemas.microsoft.com/office/drawing/2014/main" id="{052C50F7-E86A-4CE7-A3F5-1FDB42709AC4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6D2A9A30-FB17-40CD-A292-EED4A62EABD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B2BAE40E-9D02-479E-9A5B-39B1AD75CA5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F6EF2277-8EA7-405A-831D-24EB4B4B6B1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grpSp>
        <p:nvGrpSpPr>
          <p:cNvPr id="85" name="Gruppieren 313">
            <a:extLst>
              <a:ext uri="{FF2B5EF4-FFF2-40B4-BE49-F238E27FC236}">
                <a16:creationId xmlns:a16="http://schemas.microsoft.com/office/drawing/2014/main" id="{C4D55F29-A865-4D59-8E7C-D87515EB9536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666495" y="4136551"/>
            <a:ext cx="426255" cy="264487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86" name="Gruppieren 314">
              <a:extLst>
                <a:ext uri="{FF2B5EF4-FFF2-40B4-BE49-F238E27FC236}">
                  <a16:creationId xmlns:a16="http://schemas.microsoft.com/office/drawing/2014/main" id="{28B12D03-AA1A-4576-8F00-9E89D4CFD730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EA6CEFEB-389E-4C17-8328-3FCE19CBC6B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6" name="Freeform 32">
                <a:extLst>
                  <a:ext uri="{FF2B5EF4-FFF2-40B4-BE49-F238E27FC236}">
                    <a16:creationId xmlns:a16="http://schemas.microsoft.com/office/drawing/2014/main" id="{8C966EB3-935C-45B9-86AE-BFF61A22249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7" name="Gruppieren 315">
              <a:extLst>
                <a:ext uri="{FF2B5EF4-FFF2-40B4-BE49-F238E27FC236}">
                  <a16:creationId xmlns:a16="http://schemas.microsoft.com/office/drawing/2014/main" id="{89A602D6-087E-464D-B8D0-7C4B716816C7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88F456DA-69F1-499E-8AB2-C35F8539A0B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794A5ACA-0EC7-4207-9ADB-5478FD3735C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4" name="Freeform 35">
                <a:extLst>
                  <a:ext uri="{FF2B5EF4-FFF2-40B4-BE49-F238E27FC236}">
                    <a16:creationId xmlns:a16="http://schemas.microsoft.com/office/drawing/2014/main" id="{57C3F118-F595-4DFE-BFD1-9844E47EEB0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8" name="Gruppieren 316">
              <a:extLst>
                <a:ext uri="{FF2B5EF4-FFF2-40B4-BE49-F238E27FC236}">
                  <a16:creationId xmlns:a16="http://schemas.microsoft.com/office/drawing/2014/main" id="{DB9A1740-AA26-4540-8C8C-14F0EFE65523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39E9A10E-938F-439E-AABB-FD7E24E1515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BA568E52-5A4C-4F61-99EE-ACC9503B2F3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A32694BC-8EAC-4401-A4C3-F3CCEB031AC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cxnSp>
        <p:nvCxnSpPr>
          <p:cNvPr id="97" name="Gerade Verbindung 76">
            <a:extLst>
              <a:ext uri="{FF2B5EF4-FFF2-40B4-BE49-F238E27FC236}">
                <a16:creationId xmlns:a16="http://schemas.microsoft.com/office/drawing/2014/main" id="{ED41437D-465E-4F65-AF43-8B96F61B7C5B}"/>
              </a:ext>
            </a:extLst>
          </p:cNvPr>
          <p:cNvCxnSpPr>
            <a:cxnSpLocks/>
          </p:cNvCxnSpPr>
          <p:nvPr/>
        </p:nvCxnSpPr>
        <p:spPr bwMode="gray">
          <a:xfrm>
            <a:off x="6306021" y="1865952"/>
            <a:ext cx="2075979" cy="932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77">
            <a:extLst>
              <a:ext uri="{FF2B5EF4-FFF2-40B4-BE49-F238E27FC236}">
                <a16:creationId xmlns:a16="http://schemas.microsoft.com/office/drawing/2014/main" id="{6B388C9B-F6A1-408D-9B03-99B4EF85E57B}"/>
              </a:ext>
            </a:extLst>
          </p:cNvPr>
          <p:cNvSpPr txBox="1"/>
          <p:nvPr/>
        </p:nvSpPr>
        <p:spPr bwMode="gray">
          <a:xfrm flipH="1">
            <a:off x="6934200" y="1633209"/>
            <a:ext cx="1502319" cy="279683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 Access Control (RBAC)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1" name="Gerade Verbindung 76">
            <a:extLst>
              <a:ext uri="{FF2B5EF4-FFF2-40B4-BE49-F238E27FC236}">
                <a16:creationId xmlns:a16="http://schemas.microsoft.com/office/drawing/2014/main" id="{7BBC6063-B1A5-4A2E-9A89-19166E0DBDB9}"/>
              </a:ext>
            </a:extLst>
          </p:cNvPr>
          <p:cNvCxnSpPr>
            <a:cxnSpLocks/>
          </p:cNvCxnSpPr>
          <p:nvPr/>
        </p:nvCxnSpPr>
        <p:spPr bwMode="gray">
          <a:xfrm>
            <a:off x="6781800" y="2530447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77">
            <a:extLst>
              <a:ext uri="{FF2B5EF4-FFF2-40B4-BE49-F238E27FC236}">
                <a16:creationId xmlns:a16="http://schemas.microsoft.com/office/drawing/2014/main" id="{117802BA-D475-4B46-8CBA-C039A9763DF1}"/>
              </a:ext>
            </a:extLst>
          </p:cNvPr>
          <p:cNvSpPr txBox="1"/>
          <p:nvPr/>
        </p:nvSpPr>
        <p:spPr bwMode="gray">
          <a:xfrm flipH="1">
            <a:off x="7402239" y="2136891"/>
            <a:ext cx="2122760" cy="44049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Input syntax checks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config checks “release </a:t>
            </a:r>
            <a:r>
              <a:rPr lang="en-US" sz="1100" dirty="0" err="1"/>
              <a:t>branche</a:t>
            </a:r>
            <a:r>
              <a:rPr lang="en-US" sz="1100" dirty="0"/>
              <a:t>” 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3" name="Gerade Verbindung 76">
            <a:extLst>
              <a:ext uri="{FF2B5EF4-FFF2-40B4-BE49-F238E27FC236}">
                <a16:creationId xmlns:a16="http://schemas.microsoft.com/office/drawing/2014/main" id="{6675F1DB-4292-4CB2-8C51-93E526824BFD}"/>
              </a:ext>
            </a:extLst>
          </p:cNvPr>
          <p:cNvCxnSpPr>
            <a:cxnSpLocks/>
          </p:cNvCxnSpPr>
          <p:nvPr/>
        </p:nvCxnSpPr>
        <p:spPr bwMode="gray">
          <a:xfrm flipH="1">
            <a:off x="2364000" y="2923203"/>
            <a:ext cx="2627099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77">
            <a:extLst>
              <a:ext uri="{FF2B5EF4-FFF2-40B4-BE49-F238E27FC236}">
                <a16:creationId xmlns:a16="http://schemas.microsoft.com/office/drawing/2014/main" id="{EFB93CDB-CAF0-4764-B2AA-CA6F52B38826}"/>
              </a:ext>
            </a:extLst>
          </p:cNvPr>
          <p:cNvSpPr txBox="1"/>
          <p:nvPr/>
        </p:nvSpPr>
        <p:spPr bwMode="gray">
          <a:xfrm flipH="1">
            <a:off x="2372168" y="2537924"/>
            <a:ext cx="1475932" cy="44049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Pre-defined configuration templates 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5" name="Gerade Verbindung 76">
            <a:extLst>
              <a:ext uri="{FF2B5EF4-FFF2-40B4-BE49-F238E27FC236}">
                <a16:creationId xmlns:a16="http://schemas.microsoft.com/office/drawing/2014/main" id="{BB24CD64-BECD-4F9C-A04D-75B24A971805}"/>
              </a:ext>
            </a:extLst>
          </p:cNvPr>
          <p:cNvCxnSpPr>
            <a:cxnSpLocks/>
          </p:cNvCxnSpPr>
          <p:nvPr/>
        </p:nvCxnSpPr>
        <p:spPr bwMode="gray">
          <a:xfrm>
            <a:off x="6629400" y="3145631"/>
            <a:ext cx="326159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77">
            <a:extLst>
              <a:ext uri="{FF2B5EF4-FFF2-40B4-BE49-F238E27FC236}">
                <a16:creationId xmlns:a16="http://schemas.microsoft.com/office/drawing/2014/main" id="{0A744A48-E4EA-4FBD-952F-A9A1546B88E8}"/>
              </a:ext>
            </a:extLst>
          </p:cNvPr>
          <p:cNvSpPr txBox="1"/>
          <p:nvPr/>
        </p:nvSpPr>
        <p:spPr bwMode="gray">
          <a:xfrm flipH="1">
            <a:off x="7858117" y="2763195"/>
            <a:ext cx="2122760" cy="44049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Access Control (RBAC) for SCM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Policy protected branches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09" name="Gerade Verbindung 76">
            <a:extLst>
              <a:ext uri="{FF2B5EF4-FFF2-40B4-BE49-F238E27FC236}">
                <a16:creationId xmlns:a16="http://schemas.microsoft.com/office/drawing/2014/main" id="{14CFBEF4-C839-491F-ABCB-B1C8B9C5BDAC}"/>
              </a:ext>
            </a:extLst>
          </p:cNvPr>
          <p:cNvCxnSpPr>
            <a:cxnSpLocks/>
          </p:cNvCxnSpPr>
          <p:nvPr/>
        </p:nvCxnSpPr>
        <p:spPr bwMode="gray">
          <a:xfrm flipH="1">
            <a:off x="2388629" y="4349362"/>
            <a:ext cx="3173971" cy="2683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77">
            <a:extLst>
              <a:ext uri="{FF2B5EF4-FFF2-40B4-BE49-F238E27FC236}">
                <a16:creationId xmlns:a16="http://schemas.microsoft.com/office/drawing/2014/main" id="{A8A77A80-390E-4908-B49E-8D82C0434375}"/>
              </a:ext>
            </a:extLst>
          </p:cNvPr>
          <p:cNvSpPr txBox="1"/>
          <p:nvPr/>
        </p:nvSpPr>
        <p:spPr bwMode="gray">
          <a:xfrm flipH="1">
            <a:off x="2395138" y="3989705"/>
            <a:ext cx="1475932" cy="43318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</a:t>
            </a:r>
            <a:r>
              <a:rPr lang="en-US" sz="1100" dirty="0" err="1"/>
              <a:t>yaml</a:t>
            </a:r>
            <a:r>
              <a:rPr lang="en-US" sz="1100" dirty="0"/>
              <a:t> linting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cs typeface="Arial" charset="0"/>
              </a:rPr>
              <a:t>- Semantic validation</a:t>
            </a:r>
          </a:p>
        </p:txBody>
      </p:sp>
      <p:cxnSp>
        <p:nvCxnSpPr>
          <p:cNvPr id="111" name="Gerade Verbindung 76">
            <a:extLst>
              <a:ext uri="{FF2B5EF4-FFF2-40B4-BE49-F238E27FC236}">
                <a16:creationId xmlns:a16="http://schemas.microsoft.com/office/drawing/2014/main" id="{4A9AECF6-1D03-44EA-B37A-B16995060AE2}"/>
              </a:ext>
            </a:extLst>
          </p:cNvPr>
          <p:cNvCxnSpPr>
            <a:cxnSpLocks/>
          </p:cNvCxnSpPr>
          <p:nvPr/>
        </p:nvCxnSpPr>
        <p:spPr bwMode="gray">
          <a:xfrm flipH="1">
            <a:off x="1828800" y="3688998"/>
            <a:ext cx="3135959" cy="1498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77">
            <a:extLst>
              <a:ext uri="{FF2B5EF4-FFF2-40B4-BE49-F238E27FC236}">
                <a16:creationId xmlns:a16="http://schemas.microsoft.com/office/drawing/2014/main" id="{5E0427BF-3386-4AF4-A788-4D26E57C287B}"/>
              </a:ext>
            </a:extLst>
          </p:cNvPr>
          <p:cNvSpPr txBox="1"/>
          <p:nvPr/>
        </p:nvSpPr>
        <p:spPr bwMode="gray">
          <a:xfrm flipH="1">
            <a:off x="1830155" y="3279891"/>
            <a:ext cx="1822435" cy="43318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Peer review (4-eyes)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cs typeface="Arial" charset="0"/>
              </a:rPr>
              <a:t>- Multi step approval flow (PR)</a:t>
            </a:r>
          </a:p>
        </p:txBody>
      </p:sp>
      <p:cxnSp>
        <p:nvCxnSpPr>
          <p:cNvPr id="113" name="Gerade Verbindung 76">
            <a:extLst>
              <a:ext uri="{FF2B5EF4-FFF2-40B4-BE49-F238E27FC236}">
                <a16:creationId xmlns:a16="http://schemas.microsoft.com/office/drawing/2014/main" id="{A131BAC6-E42C-4DD7-A9BD-CC41CABD270F}"/>
              </a:ext>
            </a:extLst>
          </p:cNvPr>
          <p:cNvCxnSpPr>
            <a:cxnSpLocks/>
          </p:cNvCxnSpPr>
          <p:nvPr/>
        </p:nvCxnSpPr>
        <p:spPr bwMode="gray">
          <a:xfrm>
            <a:off x="6317363" y="3898257"/>
            <a:ext cx="4191000" cy="44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77">
            <a:extLst>
              <a:ext uri="{FF2B5EF4-FFF2-40B4-BE49-F238E27FC236}">
                <a16:creationId xmlns:a16="http://schemas.microsoft.com/office/drawing/2014/main" id="{27408966-A85D-4D5C-8CB7-2DDEEC889D90}"/>
              </a:ext>
            </a:extLst>
          </p:cNvPr>
          <p:cNvSpPr txBox="1"/>
          <p:nvPr/>
        </p:nvSpPr>
        <p:spPr bwMode="gray">
          <a:xfrm flipH="1">
            <a:off x="8172029" y="3522022"/>
            <a:ext cx="2267371" cy="44049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Access Control (RBAC) for Jenkins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Policy protected pipeline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15" name="Gerade Verbindung 76">
            <a:extLst>
              <a:ext uri="{FF2B5EF4-FFF2-40B4-BE49-F238E27FC236}">
                <a16:creationId xmlns:a16="http://schemas.microsoft.com/office/drawing/2014/main" id="{1DF74A96-0335-440D-B7FA-0152D855ED16}"/>
              </a:ext>
            </a:extLst>
          </p:cNvPr>
          <p:cNvCxnSpPr>
            <a:cxnSpLocks/>
          </p:cNvCxnSpPr>
          <p:nvPr/>
        </p:nvCxnSpPr>
        <p:spPr bwMode="gray">
          <a:xfrm>
            <a:off x="6059628" y="4480245"/>
            <a:ext cx="4191000" cy="449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77">
            <a:extLst>
              <a:ext uri="{FF2B5EF4-FFF2-40B4-BE49-F238E27FC236}">
                <a16:creationId xmlns:a16="http://schemas.microsoft.com/office/drawing/2014/main" id="{BB903335-AC9B-4E9D-9C45-450AE050FF45}"/>
              </a:ext>
            </a:extLst>
          </p:cNvPr>
          <p:cNvSpPr txBox="1"/>
          <p:nvPr/>
        </p:nvSpPr>
        <p:spPr bwMode="gray">
          <a:xfrm flipH="1">
            <a:off x="8112829" y="4108474"/>
            <a:ext cx="2395533" cy="440496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/>
              <a:t>Health, Config, Operation checks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solidFill>
                  <a:srgbClr val="000000"/>
                </a:solidFill>
                <a:cs typeface="Arial" charset="0"/>
              </a:rPr>
              <a:t>Revert on failed deployment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17" name="Gerade Verbindung 76">
            <a:extLst>
              <a:ext uri="{FF2B5EF4-FFF2-40B4-BE49-F238E27FC236}">
                <a16:creationId xmlns:a16="http://schemas.microsoft.com/office/drawing/2014/main" id="{EBA39586-BFEF-4AD8-91EE-BA76533615D7}"/>
              </a:ext>
            </a:extLst>
          </p:cNvPr>
          <p:cNvCxnSpPr>
            <a:cxnSpLocks/>
          </p:cNvCxnSpPr>
          <p:nvPr/>
        </p:nvCxnSpPr>
        <p:spPr bwMode="gray">
          <a:xfrm flipH="1">
            <a:off x="2696624" y="5059176"/>
            <a:ext cx="2550452" cy="28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77">
            <a:extLst>
              <a:ext uri="{FF2B5EF4-FFF2-40B4-BE49-F238E27FC236}">
                <a16:creationId xmlns:a16="http://schemas.microsoft.com/office/drawing/2014/main" id="{BAD2B099-F26A-4B91-97C8-4A47DD50CF49}"/>
              </a:ext>
            </a:extLst>
          </p:cNvPr>
          <p:cNvSpPr txBox="1"/>
          <p:nvPr/>
        </p:nvSpPr>
        <p:spPr bwMode="gray">
          <a:xfrm flipH="1">
            <a:off x="2703132" y="4829008"/>
            <a:ext cx="1475932" cy="279683"/>
          </a:xfrm>
          <a:prstGeom prst="rect">
            <a:avLst/>
          </a:prstGeom>
          <a:noFill/>
        </p:spPr>
        <p:txBody>
          <a:bodyPr wrap="square" lIns="0" rIns="0" bIns="72000" rtlCol="0" anchor="b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- Access Control</a:t>
            </a:r>
            <a:endParaRPr lang="en-US" sz="105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19" name="Gerade Verbindung 76">
            <a:extLst>
              <a:ext uri="{FF2B5EF4-FFF2-40B4-BE49-F238E27FC236}">
                <a16:creationId xmlns:a16="http://schemas.microsoft.com/office/drawing/2014/main" id="{C1818A48-80C8-4748-878E-DFCC41DEE0D7}"/>
              </a:ext>
            </a:extLst>
          </p:cNvPr>
          <p:cNvCxnSpPr>
            <a:cxnSpLocks/>
          </p:cNvCxnSpPr>
          <p:nvPr/>
        </p:nvCxnSpPr>
        <p:spPr bwMode="gray">
          <a:xfrm flipH="1">
            <a:off x="5239171" y="4362588"/>
            <a:ext cx="511592" cy="7115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98" grpId="0"/>
      <p:bldP spid="102" grpId="0"/>
      <p:bldP spid="104" grpId="0"/>
      <p:bldP spid="106" grpId="0"/>
      <p:bldP spid="110" grpId="0"/>
      <p:bldP spid="112" grpId="0"/>
      <p:bldP spid="114" grpId="0"/>
      <p:bldP spid="116" grpId="0"/>
      <p:bldP spid="1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069B983-765D-47A4-B7E7-8946F607726A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870661" y="2163469"/>
            <a:ext cx="12876" cy="608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EF5BB0-71FA-48BC-91FA-52B378C9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overview automation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371D-CEB4-4C10-B2CF-AD70C1CA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Alerting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7F5D-E61C-4AC4-852C-CA11B03DDC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F98B-90BD-40DF-8C0F-E06FB00FEB7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9B22-350A-49C8-BFF7-CBEEDEBC273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9C089-061C-46BA-9035-794A54FD2291}"/>
              </a:ext>
            </a:extLst>
          </p:cNvPr>
          <p:cNvSpPr/>
          <p:nvPr/>
        </p:nvSpPr>
        <p:spPr>
          <a:xfrm>
            <a:off x="2763788" y="2253329"/>
            <a:ext cx="1301698" cy="138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B4F55D-0EF7-4B2B-8D07-5C66F319B528}"/>
              </a:ext>
            </a:extLst>
          </p:cNvPr>
          <p:cNvSpPr/>
          <p:nvPr/>
        </p:nvSpPr>
        <p:spPr>
          <a:xfrm>
            <a:off x="914400" y="3200400"/>
            <a:ext cx="863885" cy="8804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ServiceNow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5B9001-0D17-47E2-A05D-B80BA6754A66}"/>
              </a:ext>
            </a:extLst>
          </p:cNvPr>
          <p:cNvCxnSpPr>
            <a:cxnSpLocks/>
          </p:cNvCxnSpPr>
          <p:nvPr/>
        </p:nvCxnSpPr>
        <p:spPr>
          <a:xfrm flipV="1">
            <a:off x="2368676" y="3028874"/>
            <a:ext cx="400209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D5F8546-21AC-4BB1-94EF-45DD80FA5A4E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778285" y="3635771"/>
            <a:ext cx="269065" cy="48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7E038C-73E6-4772-8A51-1CCD84FBBFDB}"/>
              </a:ext>
            </a:extLst>
          </p:cNvPr>
          <p:cNvSpPr/>
          <p:nvPr/>
        </p:nvSpPr>
        <p:spPr>
          <a:xfrm>
            <a:off x="914400" y="2435405"/>
            <a:ext cx="867839" cy="57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Call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DA35D8E-2DF1-40BB-95F3-29645E67C96C}"/>
              </a:ext>
            </a:extLst>
          </p:cNvPr>
          <p:cNvCxnSpPr>
            <a:cxnSpLocks/>
          </p:cNvCxnSpPr>
          <p:nvPr/>
        </p:nvCxnSpPr>
        <p:spPr>
          <a:xfrm>
            <a:off x="1786428" y="2909270"/>
            <a:ext cx="26906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81EA0EA-5D3E-4294-9643-5840E308119B}"/>
              </a:ext>
            </a:extLst>
          </p:cNvPr>
          <p:cNvSpPr/>
          <p:nvPr/>
        </p:nvSpPr>
        <p:spPr>
          <a:xfrm>
            <a:off x="2544842" y="1870915"/>
            <a:ext cx="3068991" cy="2176384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26ABF8-43C5-4184-B4B1-01372A23552C}"/>
              </a:ext>
            </a:extLst>
          </p:cNvPr>
          <p:cNvCxnSpPr>
            <a:cxnSpLocks/>
          </p:cNvCxnSpPr>
          <p:nvPr/>
        </p:nvCxnSpPr>
        <p:spPr>
          <a:xfrm flipV="1">
            <a:off x="1786428" y="2505401"/>
            <a:ext cx="977360" cy="116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C38A79-2822-483D-9F8E-CBD273EADF2A}"/>
              </a:ext>
            </a:extLst>
          </p:cNvPr>
          <p:cNvSpPr/>
          <p:nvPr/>
        </p:nvSpPr>
        <p:spPr>
          <a:xfrm>
            <a:off x="4658248" y="2606894"/>
            <a:ext cx="789400" cy="103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ExecNode</a:t>
            </a:r>
            <a:endParaRPr lang="en-US" sz="1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F2248B5-0052-402A-AC7F-042F36C701A9}"/>
              </a:ext>
            </a:extLst>
          </p:cNvPr>
          <p:cNvCxnSpPr>
            <a:cxnSpLocks/>
          </p:cNvCxnSpPr>
          <p:nvPr/>
        </p:nvCxnSpPr>
        <p:spPr>
          <a:xfrm flipV="1">
            <a:off x="4064285" y="3553036"/>
            <a:ext cx="575826" cy="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ylinder 148">
            <a:extLst>
              <a:ext uri="{FF2B5EF4-FFF2-40B4-BE49-F238E27FC236}">
                <a16:creationId xmlns:a16="http://schemas.microsoft.com/office/drawing/2014/main" id="{EC446152-768B-47D7-8875-2A1897137832}"/>
              </a:ext>
            </a:extLst>
          </p:cNvPr>
          <p:cNvSpPr/>
          <p:nvPr/>
        </p:nvSpPr>
        <p:spPr>
          <a:xfrm>
            <a:off x="5867400" y="3657600"/>
            <a:ext cx="1066800" cy="61650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DF86895-2855-4D29-A377-DFF37DDE3E71}"/>
              </a:ext>
            </a:extLst>
          </p:cNvPr>
          <p:cNvCxnSpPr>
            <a:cxnSpLocks/>
          </p:cNvCxnSpPr>
          <p:nvPr/>
        </p:nvCxnSpPr>
        <p:spPr>
          <a:xfrm>
            <a:off x="5460558" y="3451590"/>
            <a:ext cx="789400" cy="195406"/>
          </a:xfrm>
          <a:prstGeom prst="bentConnector3">
            <a:avLst>
              <a:gd name="adj1" fmla="val 1003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0EA1E2E-20C3-4DE1-B7F6-B6F1AF68367D}"/>
              </a:ext>
            </a:extLst>
          </p:cNvPr>
          <p:cNvCxnSpPr>
            <a:cxnSpLocks/>
          </p:cNvCxnSpPr>
          <p:nvPr/>
        </p:nvCxnSpPr>
        <p:spPr>
          <a:xfrm flipV="1">
            <a:off x="6645581" y="3515641"/>
            <a:ext cx="1646941" cy="141959"/>
          </a:xfrm>
          <a:prstGeom prst="bentConnector3">
            <a:avLst>
              <a:gd name="adj1" fmla="val -17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3392BFE-403E-4F86-B7A0-80376EC124C2}"/>
              </a:ext>
            </a:extLst>
          </p:cNvPr>
          <p:cNvSpPr/>
          <p:nvPr/>
        </p:nvSpPr>
        <p:spPr>
          <a:xfrm>
            <a:off x="7008905" y="2315808"/>
            <a:ext cx="2356142" cy="1676283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2E10BED-5C0D-40D1-9132-588CA06B2D02}"/>
              </a:ext>
            </a:extLst>
          </p:cNvPr>
          <p:cNvSpPr txBox="1"/>
          <p:nvPr/>
        </p:nvSpPr>
        <p:spPr>
          <a:xfrm>
            <a:off x="5745159" y="2694015"/>
            <a:ext cx="1103013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Pipeline triggered by </a:t>
            </a:r>
            <a:r>
              <a:rPr lang="en-US" sz="800" dirty="0" err="1"/>
              <a:t>Rundeck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5BF6FE-5701-4D13-94D3-4DA48A536492}"/>
              </a:ext>
            </a:extLst>
          </p:cNvPr>
          <p:cNvSpPr txBox="1"/>
          <p:nvPr/>
        </p:nvSpPr>
        <p:spPr>
          <a:xfrm>
            <a:off x="4083623" y="3069410"/>
            <a:ext cx="521560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Updates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EC2C95-D3CA-4A41-8E87-8988F53E3C25}"/>
              </a:ext>
            </a:extLst>
          </p:cNvPr>
          <p:cNvSpPr/>
          <p:nvPr/>
        </p:nvSpPr>
        <p:spPr>
          <a:xfrm>
            <a:off x="9594095" y="3282554"/>
            <a:ext cx="921505" cy="57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RDC APIC</a:t>
            </a:r>
            <a:b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800238-9746-4C04-989F-1F8347F4C9AB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9112582" y="2901943"/>
            <a:ext cx="481513" cy="3234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F2DAF85-AC79-4D47-8D0B-A6B0BB88CF87}"/>
              </a:ext>
            </a:extLst>
          </p:cNvPr>
          <p:cNvSpPr/>
          <p:nvPr/>
        </p:nvSpPr>
        <p:spPr>
          <a:xfrm>
            <a:off x="8292522" y="1587499"/>
            <a:ext cx="1156277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2FA06B2-30DE-451F-B5CA-2C56D1D1DD0A}"/>
              </a:ext>
            </a:extLst>
          </p:cNvPr>
          <p:cNvSpPr/>
          <p:nvPr/>
        </p:nvSpPr>
        <p:spPr>
          <a:xfrm>
            <a:off x="9594095" y="2613958"/>
            <a:ext cx="921505" cy="57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APIC Simulator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(non-prod)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ECC74C-C7A0-4F2D-A803-C895A4691ED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112582" y="3225357"/>
            <a:ext cx="481513" cy="3451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E9E295-28C3-4C5D-9668-324E0620160E}"/>
              </a:ext>
            </a:extLst>
          </p:cNvPr>
          <p:cNvCxnSpPr>
            <a:cxnSpLocks/>
          </p:cNvCxnSpPr>
          <p:nvPr/>
        </p:nvCxnSpPr>
        <p:spPr>
          <a:xfrm flipH="1">
            <a:off x="4064285" y="3219836"/>
            <a:ext cx="568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B4B164C-F85A-4E2A-899D-F684E418783C}"/>
              </a:ext>
            </a:extLst>
          </p:cNvPr>
          <p:cNvCxnSpPr>
            <a:cxnSpLocks/>
          </p:cNvCxnSpPr>
          <p:nvPr/>
        </p:nvCxnSpPr>
        <p:spPr>
          <a:xfrm flipH="1">
            <a:off x="2418941" y="2753689"/>
            <a:ext cx="34994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DE67CA-7CB2-4195-B725-644B98566504}"/>
              </a:ext>
            </a:extLst>
          </p:cNvPr>
          <p:cNvSpPr txBox="1"/>
          <p:nvPr/>
        </p:nvSpPr>
        <p:spPr>
          <a:xfrm>
            <a:off x="7695757" y="3378365"/>
            <a:ext cx="1071674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1"/>
                </a:solidFill>
              </a:rPr>
              <a:t>Cisco AAC Framework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6CD69E-0788-4ECA-BAD8-2B2325061240}"/>
              </a:ext>
            </a:extLst>
          </p:cNvPr>
          <p:cNvCxnSpPr>
            <a:cxnSpLocks/>
          </p:cNvCxnSpPr>
          <p:nvPr/>
        </p:nvCxnSpPr>
        <p:spPr>
          <a:xfrm flipV="1">
            <a:off x="5460558" y="2935524"/>
            <a:ext cx="1705796" cy="1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B61EC9-8760-4777-B73D-97D752642271}"/>
              </a:ext>
            </a:extLst>
          </p:cNvPr>
          <p:cNvSpPr/>
          <p:nvPr/>
        </p:nvSpPr>
        <p:spPr>
          <a:xfrm>
            <a:off x="8300600" y="2798415"/>
            <a:ext cx="789400" cy="98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Executor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B140112-D621-47F8-88F0-3DCE3DF0C3AD}"/>
              </a:ext>
            </a:extLst>
          </p:cNvPr>
          <p:cNvSpPr/>
          <p:nvPr/>
        </p:nvSpPr>
        <p:spPr>
          <a:xfrm>
            <a:off x="7166354" y="2771861"/>
            <a:ext cx="789400" cy="634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Master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2950783-93DE-45E5-ADE6-167FF19372AC}"/>
              </a:ext>
            </a:extLst>
          </p:cNvPr>
          <p:cNvCxnSpPr>
            <a:cxnSpLocks/>
          </p:cNvCxnSpPr>
          <p:nvPr/>
        </p:nvCxnSpPr>
        <p:spPr>
          <a:xfrm>
            <a:off x="7971487" y="2974042"/>
            <a:ext cx="321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64FBAC-6203-4CA6-BE17-9AD43E77AE61}"/>
              </a:ext>
            </a:extLst>
          </p:cNvPr>
          <p:cNvSpPr/>
          <p:nvPr/>
        </p:nvSpPr>
        <p:spPr>
          <a:xfrm>
            <a:off x="3592891" y="2288871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3EC0E5-A1F2-4CBB-BB4F-0941E5D14579}"/>
              </a:ext>
            </a:extLst>
          </p:cNvPr>
          <p:cNvSpPr/>
          <p:nvPr/>
        </p:nvSpPr>
        <p:spPr>
          <a:xfrm>
            <a:off x="8962611" y="1735451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56BB58-315C-42BF-A851-271E56C6FED9}"/>
              </a:ext>
            </a:extLst>
          </p:cNvPr>
          <p:cNvSpPr/>
          <p:nvPr/>
        </p:nvSpPr>
        <p:spPr>
          <a:xfrm>
            <a:off x="8609191" y="3475774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94B1D4C-F057-43A7-A9A8-F32E104D2CB7}"/>
              </a:ext>
            </a:extLst>
          </p:cNvPr>
          <p:cNvSpPr/>
          <p:nvPr/>
        </p:nvSpPr>
        <p:spPr>
          <a:xfrm>
            <a:off x="4974854" y="3341840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A99B01-600A-418F-AD4C-D7A66B9BF4D6}"/>
              </a:ext>
            </a:extLst>
          </p:cNvPr>
          <p:cNvSpPr/>
          <p:nvPr/>
        </p:nvSpPr>
        <p:spPr>
          <a:xfrm>
            <a:off x="8878906" y="846981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B49C6-B35F-48C9-BD25-5702B60C7AB9}"/>
              </a:ext>
            </a:extLst>
          </p:cNvPr>
          <p:cNvSpPr txBox="1"/>
          <p:nvPr/>
        </p:nvSpPr>
        <p:spPr>
          <a:xfrm>
            <a:off x="9448799" y="822570"/>
            <a:ext cx="2238917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Cisco App Dynamics (</a:t>
            </a:r>
            <a:r>
              <a:rPr lang="en-US" sz="1000" dirty="0" err="1"/>
              <a:t>CoreIT</a:t>
            </a:r>
            <a:r>
              <a:rPr lang="en-US" sz="1000" dirty="0"/>
              <a:t> Managed)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AE3FF1C-88F9-4F35-A21A-F0E510B2B545}"/>
              </a:ext>
            </a:extLst>
          </p:cNvPr>
          <p:cNvSpPr/>
          <p:nvPr/>
        </p:nvSpPr>
        <p:spPr>
          <a:xfrm>
            <a:off x="8868316" y="685800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42BD307-811B-44E8-B834-AC12BC5DC6C2}"/>
              </a:ext>
            </a:extLst>
          </p:cNvPr>
          <p:cNvSpPr txBox="1"/>
          <p:nvPr/>
        </p:nvSpPr>
        <p:spPr>
          <a:xfrm>
            <a:off x="9448799" y="669282"/>
            <a:ext cx="176958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Zabbix (P&amp;T Managed)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348C354-2003-4873-9F54-BBA15A92DE25}"/>
              </a:ext>
            </a:extLst>
          </p:cNvPr>
          <p:cNvSpPr/>
          <p:nvPr/>
        </p:nvSpPr>
        <p:spPr>
          <a:xfrm>
            <a:off x="7468186" y="2793245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88F6F-BD15-408B-B150-26AD213D41FC}"/>
              </a:ext>
            </a:extLst>
          </p:cNvPr>
          <p:cNvSpPr/>
          <p:nvPr/>
        </p:nvSpPr>
        <p:spPr>
          <a:xfrm>
            <a:off x="6185199" y="4080869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A462B91-4609-461F-BA38-F4837B272894}"/>
              </a:ext>
            </a:extLst>
          </p:cNvPr>
          <p:cNvSpPr/>
          <p:nvPr/>
        </p:nvSpPr>
        <p:spPr>
          <a:xfrm>
            <a:off x="5742698" y="1371600"/>
            <a:ext cx="1193393" cy="52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44FF931-920D-4512-8651-2EDE5CEDE5CC}"/>
              </a:ext>
            </a:extLst>
          </p:cNvPr>
          <p:cNvCxnSpPr>
            <a:cxnSpLocks/>
            <a:endCxn id="204" idx="1"/>
          </p:cNvCxnSpPr>
          <p:nvPr/>
        </p:nvCxnSpPr>
        <p:spPr>
          <a:xfrm rot="5400000" flipH="1" flipV="1">
            <a:off x="4851370" y="1734511"/>
            <a:ext cx="992958" cy="789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C732A-099C-4821-9925-FBC57132DDDA}"/>
              </a:ext>
            </a:extLst>
          </p:cNvPr>
          <p:cNvSpPr/>
          <p:nvPr/>
        </p:nvSpPr>
        <p:spPr>
          <a:xfrm>
            <a:off x="5745159" y="1959481"/>
            <a:ext cx="1190932" cy="52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66231B9B-17CA-4ED3-8F07-550CA5AF2880}"/>
              </a:ext>
            </a:extLst>
          </p:cNvPr>
          <p:cNvCxnSpPr>
            <a:cxnSpLocks/>
            <a:endCxn id="221" idx="1"/>
          </p:cNvCxnSpPr>
          <p:nvPr/>
        </p:nvCxnSpPr>
        <p:spPr>
          <a:xfrm flipV="1">
            <a:off x="5192161" y="2220761"/>
            <a:ext cx="552998" cy="393198"/>
          </a:xfrm>
          <a:prstGeom prst="bentConnector3">
            <a:avLst>
              <a:gd name="adj1" fmla="val -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BEE238-D9D2-4A68-B0AB-FEF5C7B8ABD9}"/>
              </a:ext>
            </a:extLst>
          </p:cNvPr>
          <p:cNvSpPr/>
          <p:nvPr/>
        </p:nvSpPr>
        <p:spPr>
          <a:xfrm>
            <a:off x="6453375" y="1498683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9C8966F-4CD2-4D01-9DFC-76DE2491EA0E}"/>
              </a:ext>
            </a:extLst>
          </p:cNvPr>
          <p:cNvSpPr/>
          <p:nvPr/>
        </p:nvSpPr>
        <p:spPr>
          <a:xfrm>
            <a:off x="6453375" y="2170740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D8A6982-B16C-4663-A131-9D794B16BCF0}"/>
              </a:ext>
            </a:extLst>
          </p:cNvPr>
          <p:cNvSpPr/>
          <p:nvPr/>
        </p:nvSpPr>
        <p:spPr>
          <a:xfrm>
            <a:off x="8878906" y="1006474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614057D-C032-4C44-9152-636441D80B9B}"/>
              </a:ext>
            </a:extLst>
          </p:cNvPr>
          <p:cNvSpPr txBox="1"/>
          <p:nvPr/>
        </p:nvSpPr>
        <p:spPr>
          <a:xfrm>
            <a:off x="9448799" y="983296"/>
            <a:ext cx="183519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Splunk (</a:t>
            </a:r>
            <a:r>
              <a:rPr lang="en-US" sz="1000" dirty="0" err="1"/>
              <a:t>CoreIT</a:t>
            </a:r>
            <a:r>
              <a:rPr lang="en-US" sz="1000" dirty="0"/>
              <a:t> Managed)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340886E-BB18-4F92-8D87-F6959EB8007E}"/>
              </a:ext>
            </a:extLst>
          </p:cNvPr>
          <p:cNvSpPr/>
          <p:nvPr/>
        </p:nvSpPr>
        <p:spPr>
          <a:xfrm>
            <a:off x="8615343" y="3635770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62D94B2-88F0-48F3-AEF2-02ED9B4C76FD}"/>
              </a:ext>
            </a:extLst>
          </p:cNvPr>
          <p:cNvSpPr/>
          <p:nvPr/>
        </p:nvSpPr>
        <p:spPr>
          <a:xfrm>
            <a:off x="8956735" y="1909628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4DE1D4E-6AC6-4D94-8076-D3C9118E1F55}"/>
              </a:ext>
            </a:extLst>
          </p:cNvPr>
          <p:cNvSpPr/>
          <p:nvPr/>
        </p:nvSpPr>
        <p:spPr>
          <a:xfrm>
            <a:off x="6451120" y="1650924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D134546-45EF-483A-8B44-87D6645AF3E8}"/>
              </a:ext>
            </a:extLst>
          </p:cNvPr>
          <p:cNvSpPr/>
          <p:nvPr/>
        </p:nvSpPr>
        <p:spPr>
          <a:xfrm>
            <a:off x="4972010" y="3499189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133BF04-2820-4C32-8B42-A00EE2A306D5}"/>
              </a:ext>
            </a:extLst>
          </p:cNvPr>
          <p:cNvSpPr/>
          <p:nvPr/>
        </p:nvSpPr>
        <p:spPr>
          <a:xfrm>
            <a:off x="3588179" y="2443297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50A11-A3B9-473D-8BBD-E0C38CFF4079}"/>
              </a:ext>
            </a:extLst>
          </p:cNvPr>
          <p:cNvSpPr/>
          <p:nvPr/>
        </p:nvSpPr>
        <p:spPr>
          <a:xfrm>
            <a:off x="2055492" y="2619738"/>
            <a:ext cx="363449" cy="14611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Layer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997E445C-C950-4692-BE76-C5497B8C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62" y="2679480"/>
            <a:ext cx="673501" cy="37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8C0C3D81-BBC9-4781-AA33-58323274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68" y="2745398"/>
            <a:ext cx="276811" cy="276811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270ADB73-C327-4C3F-9801-6EDD5BBE9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726" y="3854206"/>
            <a:ext cx="713113" cy="1793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0D99BC1F-823A-4FF0-8F8B-30526282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246" y="2977398"/>
            <a:ext cx="643615" cy="18402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18B2235B-605C-473E-BA11-9B6E79C0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920" y="2110462"/>
            <a:ext cx="615363" cy="231782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EC2F3CF-7049-4854-91AD-2A6F38526BD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18" y="1482698"/>
            <a:ext cx="546582" cy="306658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5701958-B017-4452-AB06-DE637E91E70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9" y="1709708"/>
            <a:ext cx="579373" cy="339531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4954BF7A-FA75-45A7-989C-0C1762E4A5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918" y="2735074"/>
            <a:ext cx="260118" cy="3201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9EF56E9C-0F3E-4828-9A06-C151F3F2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492" y="3005268"/>
            <a:ext cx="643615" cy="184025"/>
          </a:xfrm>
          <a:prstGeom prst="rect">
            <a:avLst/>
          </a:prstGeom>
        </p:spPr>
      </p:pic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39118BF-2859-45F8-AD53-D66100AD871B}"/>
              </a:ext>
            </a:extLst>
          </p:cNvPr>
          <p:cNvGrpSpPr/>
          <p:nvPr/>
        </p:nvGrpSpPr>
        <p:grpSpPr>
          <a:xfrm>
            <a:off x="3581400" y="4735527"/>
            <a:ext cx="4943078" cy="1266371"/>
            <a:chOff x="3581400" y="4735527"/>
            <a:chExt cx="4943078" cy="126637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AF75525-D177-49F6-A05C-58D54F59C811}"/>
                </a:ext>
              </a:extLst>
            </p:cNvPr>
            <p:cNvSpPr/>
            <p:nvPr/>
          </p:nvSpPr>
          <p:spPr>
            <a:xfrm>
              <a:off x="3711316" y="4795217"/>
              <a:ext cx="741766" cy="7458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D4A727D-8F61-4A29-8860-813004BECCD9}"/>
                </a:ext>
              </a:extLst>
            </p:cNvPr>
            <p:cNvSpPr/>
            <p:nvPr/>
          </p:nvSpPr>
          <p:spPr>
            <a:xfrm>
              <a:off x="3801293" y="4873988"/>
              <a:ext cx="741766" cy="7458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D5B10E68-BE90-4D35-8880-AEA38871D229}"/>
                </a:ext>
              </a:extLst>
            </p:cNvPr>
            <p:cNvSpPr/>
            <p:nvPr/>
          </p:nvSpPr>
          <p:spPr>
            <a:xfrm>
              <a:off x="3581400" y="4735527"/>
              <a:ext cx="2569052" cy="121866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PAM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9A42DE6-9B5B-493F-ABF1-FB760EDB1343}"/>
                </a:ext>
              </a:extLst>
            </p:cNvPr>
            <p:cNvSpPr/>
            <p:nvPr/>
          </p:nvSpPr>
          <p:spPr>
            <a:xfrm>
              <a:off x="5038702" y="4955518"/>
              <a:ext cx="935943" cy="7751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Controller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A13DF63-9F23-4739-B6C5-3ADD386B56DE}"/>
                </a:ext>
              </a:extLst>
            </p:cNvPr>
            <p:cNvSpPr/>
            <p:nvPr/>
          </p:nvSpPr>
          <p:spPr>
            <a:xfrm>
              <a:off x="6393315" y="4955517"/>
              <a:ext cx="921505" cy="76413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Alert handling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E54E3D7-08BC-472C-9276-49709EE8D533}"/>
                </a:ext>
              </a:extLst>
            </p:cNvPr>
            <p:cNvSpPr txBox="1"/>
            <p:nvPr/>
          </p:nvSpPr>
          <p:spPr>
            <a:xfrm>
              <a:off x="4161642" y="5766507"/>
              <a:ext cx="1445790" cy="17543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200" dirty="0"/>
                <a:t>Cisco App Dynamics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D08284D-B1A6-44A5-912F-9BCAA1A7862A}"/>
                </a:ext>
              </a:extLst>
            </p:cNvPr>
            <p:cNvSpPr/>
            <p:nvPr/>
          </p:nvSpPr>
          <p:spPr>
            <a:xfrm>
              <a:off x="3868391" y="4973812"/>
              <a:ext cx="741766" cy="7458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 b="1" dirty="0">
                  <a:solidFill>
                    <a:schemeClr val="accent5">
                      <a:lumMod val="50000"/>
                    </a:schemeClr>
                  </a:solidFill>
                </a:rPr>
                <a:t>Agents</a:t>
              </a:r>
            </a:p>
          </p:txBody>
        </p:sp>
        <p:pic>
          <p:nvPicPr>
            <p:cNvPr id="266" name="Picture 2" descr="AppDynamics Delivers New Research, Revealing 95 Percent of Organizations  Have Changed Their Technology Priorities Because of the COVID-19 Pandemic |  Business Wire">
              <a:extLst>
                <a:ext uri="{FF2B5EF4-FFF2-40B4-BE49-F238E27FC236}">
                  <a16:creationId xmlns:a16="http://schemas.microsoft.com/office/drawing/2014/main" id="{BD5407B5-0EC7-437A-BB20-B03CD008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758" y="5255408"/>
              <a:ext cx="717032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2" descr="AppDynamics Delivers New Research, Revealing 95 Percent of Organizations  Have Changed Their Technology Priorities Because of the COVID-19 Pandemic |  Business Wire">
              <a:extLst>
                <a:ext uri="{FF2B5EF4-FFF2-40B4-BE49-F238E27FC236}">
                  <a16:creationId xmlns:a16="http://schemas.microsoft.com/office/drawing/2014/main" id="{F0060123-4C7E-4B4A-BABF-9EC156985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650" y="5215224"/>
              <a:ext cx="717032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014EA350-8086-4E13-AC4F-17DAC9063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56463" y="5182388"/>
              <a:ext cx="638213" cy="421087"/>
            </a:xfrm>
            <a:prstGeom prst="rect">
              <a:avLst/>
            </a:prstGeom>
          </p:spPr>
        </p:pic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D9CC81B-D738-45C8-AF5A-B933277A4E4A}"/>
                </a:ext>
              </a:extLst>
            </p:cNvPr>
            <p:cNvSpPr/>
            <p:nvPr/>
          </p:nvSpPr>
          <p:spPr>
            <a:xfrm>
              <a:off x="7584393" y="4739596"/>
              <a:ext cx="940085" cy="126230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00" dirty="0"/>
            </a:p>
          </p:txBody>
        </p:sp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1EA1226C-BDA7-4B79-AE02-B295CD066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290" y="4795217"/>
              <a:ext cx="884289" cy="216964"/>
            </a:xfrm>
            <a:prstGeom prst="rect">
              <a:avLst/>
            </a:prstGeom>
          </p:spPr>
        </p:pic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5C45550-BC23-4460-AE78-23219D675950}"/>
                </a:ext>
              </a:extLst>
            </p:cNvPr>
            <p:cNvSpPr/>
            <p:nvPr/>
          </p:nvSpPr>
          <p:spPr>
            <a:xfrm>
              <a:off x="7675339" y="5635861"/>
              <a:ext cx="758190" cy="3268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Incident process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DD155F8-A34F-4319-9845-5254069C72A8}"/>
                </a:ext>
              </a:extLst>
            </p:cNvPr>
            <p:cNvSpPr/>
            <p:nvPr/>
          </p:nvSpPr>
          <p:spPr>
            <a:xfrm>
              <a:off x="7664464" y="5124525"/>
              <a:ext cx="758190" cy="23747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ITOM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CA74E3DB-5BB7-486B-976A-27DFCF7FD174}"/>
                </a:ext>
              </a:extLst>
            </p:cNvPr>
            <p:cNvCxnSpPr>
              <a:cxnSpLocks/>
              <a:stCxn id="265" idx="3"/>
              <a:endCxn id="260" idx="1"/>
            </p:cNvCxnSpPr>
            <p:nvPr/>
          </p:nvCxnSpPr>
          <p:spPr>
            <a:xfrm flipV="1">
              <a:off x="4610157" y="5343098"/>
              <a:ext cx="428545" cy="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7ABE0E2E-F401-47F8-A9DE-586DA1A33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645" y="5227842"/>
              <a:ext cx="418670" cy="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9BAD5A2-0E9D-4F65-80DA-D129BCB44C59}"/>
                </a:ext>
              </a:extLst>
            </p:cNvPr>
            <p:cNvCxnSpPr>
              <a:cxnSpLocks/>
            </p:cNvCxnSpPr>
            <p:nvPr/>
          </p:nvCxnSpPr>
          <p:spPr>
            <a:xfrm>
              <a:off x="7314820" y="5209768"/>
              <a:ext cx="2691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8A629E11-3064-491F-8B3F-FFAB3F245BC5}"/>
                </a:ext>
              </a:extLst>
            </p:cNvPr>
            <p:cNvCxnSpPr>
              <a:cxnSpLocks/>
            </p:cNvCxnSpPr>
            <p:nvPr/>
          </p:nvCxnSpPr>
          <p:spPr>
            <a:xfrm>
              <a:off x="8181513" y="5387013"/>
              <a:ext cx="1" cy="240048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B80D326-EC81-48D6-BE7B-EAD0D76F6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5361998"/>
              <a:ext cx="269193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54CEA5E-577D-489F-8477-8536D48D9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4645" y="5410200"/>
              <a:ext cx="4572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8F785E2-5A01-4528-9E48-E60107AC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542" y="5375571"/>
              <a:ext cx="0" cy="244264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622DAB-46E7-4211-93FC-C9259676892A}"/>
                </a:ext>
              </a:extLst>
            </p:cNvPr>
            <p:cNvSpPr txBox="1"/>
            <p:nvPr/>
          </p:nvSpPr>
          <p:spPr>
            <a:xfrm>
              <a:off x="4631458" y="5185230"/>
              <a:ext cx="381000" cy="1315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900" dirty="0"/>
                <a:t>metrics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04897C-4CB3-4378-89EF-CC8EC47CBC33}"/>
              </a:ext>
            </a:extLst>
          </p:cNvPr>
          <p:cNvCxnSpPr>
            <a:cxnSpLocks/>
          </p:cNvCxnSpPr>
          <p:nvPr/>
        </p:nvCxnSpPr>
        <p:spPr>
          <a:xfrm>
            <a:off x="457200" y="4495800"/>
            <a:ext cx="9764864" cy="0"/>
          </a:xfrm>
          <a:prstGeom prst="straightConnector1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3E51C183-0CC5-4785-9E0F-B778836CF9D1}"/>
              </a:ext>
            </a:extLst>
          </p:cNvPr>
          <p:cNvSpPr txBox="1"/>
          <p:nvPr/>
        </p:nvSpPr>
        <p:spPr>
          <a:xfrm>
            <a:off x="457200" y="4519492"/>
            <a:ext cx="112203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Monitoring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48E0AB57-8D5F-4ACE-84C2-8A3BB4AE2C16}"/>
              </a:ext>
            </a:extLst>
          </p:cNvPr>
          <p:cNvSpPr txBox="1"/>
          <p:nvPr/>
        </p:nvSpPr>
        <p:spPr>
          <a:xfrm>
            <a:off x="457200" y="4239001"/>
            <a:ext cx="112203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Automation</a:t>
            </a:r>
          </a:p>
        </p:txBody>
      </p:sp>
      <p:sp>
        <p:nvSpPr>
          <p:cNvPr id="308" name="Arrow: Notched Right 307">
            <a:extLst>
              <a:ext uri="{FF2B5EF4-FFF2-40B4-BE49-F238E27FC236}">
                <a16:creationId xmlns:a16="http://schemas.microsoft.com/office/drawing/2014/main" id="{CA44E659-60AD-48CA-A781-7A072C179CDC}"/>
              </a:ext>
            </a:extLst>
          </p:cNvPr>
          <p:cNvSpPr/>
          <p:nvPr/>
        </p:nvSpPr>
        <p:spPr>
          <a:xfrm rot="5400000">
            <a:off x="3991227" y="4390699"/>
            <a:ext cx="340830" cy="289004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7" grpId="0"/>
      <p:bldP spid="3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069B983-765D-47A4-B7E7-8946F607726A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8870661" y="2163469"/>
            <a:ext cx="12876" cy="608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EF5BB0-71FA-48BC-91FA-52B378C9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overview automation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371D-CEB4-4C10-B2CF-AD70C1CA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 shipping / Reporting / Dashboarding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7F5D-E61C-4AC4-852C-CA11B03DDC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F98B-90BD-40DF-8C0F-E06FB00FEB7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9B22-350A-49C8-BFF7-CBEEDEBC273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39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B9C089-061C-46BA-9035-794A54FD2291}"/>
              </a:ext>
            </a:extLst>
          </p:cNvPr>
          <p:cNvSpPr/>
          <p:nvPr/>
        </p:nvSpPr>
        <p:spPr>
          <a:xfrm>
            <a:off x="2763788" y="2253329"/>
            <a:ext cx="1301698" cy="1389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B4F55D-0EF7-4B2B-8D07-5C66F319B528}"/>
              </a:ext>
            </a:extLst>
          </p:cNvPr>
          <p:cNvSpPr/>
          <p:nvPr/>
        </p:nvSpPr>
        <p:spPr>
          <a:xfrm>
            <a:off x="914400" y="3200400"/>
            <a:ext cx="863885" cy="8804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ServiceNow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5B9001-0D17-47E2-A05D-B80BA6754A66}"/>
              </a:ext>
            </a:extLst>
          </p:cNvPr>
          <p:cNvCxnSpPr>
            <a:cxnSpLocks/>
          </p:cNvCxnSpPr>
          <p:nvPr/>
        </p:nvCxnSpPr>
        <p:spPr>
          <a:xfrm flipV="1">
            <a:off x="2368676" y="3028874"/>
            <a:ext cx="400209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D5F8546-21AC-4BB1-94EF-45DD80FA5A4E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778285" y="3635771"/>
            <a:ext cx="269065" cy="48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7E038C-73E6-4772-8A51-1CCD84FBBFDB}"/>
              </a:ext>
            </a:extLst>
          </p:cNvPr>
          <p:cNvSpPr/>
          <p:nvPr/>
        </p:nvSpPr>
        <p:spPr>
          <a:xfrm>
            <a:off x="914400" y="2435405"/>
            <a:ext cx="867839" cy="57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Call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DA35D8E-2DF1-40BB-95F3-29645E67C96C}"/>
              </a:ext>
            </a:extLst>
          </p:cNvPr>
          <p:cNvCxnSpPr>
            <a:cxnSpLocks/>
          </p:cNvCxnSpPr>
          <p:nvPr/>
        </p:nvCxnSpPr>
        <p:spPr>
          <a:xfrm>
            <a:off x="1786428" y="2909270"/>
            <a:ext cx="26906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81EA0EA-5D3E-4294-9643-5840E308119B}"/>
              </a:ext>
            </a:extLst>
          </p:cNvPr>
          <p:cNvSpPr/>
          <p:nvPr/>
        </p:nvSpPr>
        <p:spPr>
          <a:xfrm>
            <a:off x="2544842" y="1870915"/>
            <a:ext cx="3068991" cy="2176384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26ABF8-43C5-4184-B4B1-01372A23552C}"/>
              </a:ext>
            </a:extLst>
          </p:cNvPr>
          <p:cNvCxnSpPr>
            <a:cxnSpLocks/>
          </p:cNvCxnSpPr>
          <p:nvPr/>
        </p:nvCxnSpPr>
        <p:spPr>
          <a:xfrm flipV="1">
            <a:off x="1786428" y="2505401"/>
            <a:ext cx="977360" cy="1169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C38A79-2822-483D-9F8E-CBD273EADF2A}"/>
              </a:ext>
            </a:extLst>
          </p:cNvPr>
          <p:cNvSpPr/>
          <p:nvPr/>
        </p:nvSpPr>
        <p:spPr>
          <a:xfrm>
            <a:off x="4658248" y="2606894"/>
            <a:ext cx="789400" cy="1034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ExecNode</a:t>
            </a:r>
            <a:endParaRPr lang="en-US" sz="1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F2248B5-0052-402A-AC7F-042F36C701A9}"/>
              </a:ext>
            </a:extLst>
          </p:cNvPr>
          <p:cNvCxnSpPr>
            <a:cxnSpLocks/>
          </p:cNvCxnSpPr>
          <p:nvPr/>
        </p:nvCxnSpPr>
        <p:spPr>
          <a:xfrm flipV="1">
            <a:off x="4064285" y="3553036"/>
            <a:ext cx="575826" cy="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Cylinder 148">
            <a:extLst>
              <a:ext uri="{FF2B5EF4-FFF2-40B4-BE49-F238E27FC236}">
                <a16:creationId xmlns:a16="http://schemas.microsoft.com/office/drawing/2014/main" id="{EC446152-768B-47D7-8875-2A1897137832}"/>
              </a:ext>
            </a:extLst>
          </p:cNvPr>
          <p:cNvSpPr/>
          <p:nvPr/>
        </p:nvSpPr>
        <p:spPr>
          <a:xfrm>
            <a:off x="5867400" y="3657600"/>
            <a:ext cx="1066800" cy="616505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DF86895-2855-4D29-A377-DFF37DDE3E71}"/>
              </a:ext>
            </a:extLst>
          </p:cNvPr>
          <p:cNvCxnSpPr>
            <a:cxnSpLocks/>
          </p:cNvCxnSpPr>
          <p:nvPr/>
        </p:nvCxnSpPr>
        <p:spPr>
          <a:xfrm>
            <a:off x="5460558" y="3451590"/>
            <a:ext cx="789400" cy="195406"/>
          </a:xfrm>
          <a:prstGeom prst="bentConnector3">
            <a:avLst>
              <a:gd name="adj1" fmla="val 1003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0EA1E2E-20C3-4DE1-B7F6-B6F1AF68367D}"/>
              </a:ext>
            </a:extLst>
          </p:cNvPr>
          <p:cNvCxnSpPr>
            <a:cxnSpLocks/>
          </p:cNvCxnSpPr>
          <p:nvPr/>
        </p:nvCxnSpPr>
        <p:spPr>
          <a:xfrm flipV="1">
            <a:off x="6645581" y="3515641"/>
            <a:ext cx="1646941" cy="141959"/>
          </a:xfrm>
          <a:prstGeom prst="bentConnector3">
            <a:avLst>
              <a:gd name="adj1" fmla="val -17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3392BFE-403E-4F86-B7A0-80376EC124C2}"/>
              </a:ext>
            </a:extLst>
          </p:cNvPr>
          <p:cNvSpPr/>
          <p:nvPr/>
        </p:nvSpPr>
        <p:spPr>
          <a:xfrm>
            <a:off x="7008905" y="2315808"/>
            <a:ext cx="2356142" cy="1676283"/>
          </a:xfrm>
          <a:prstGeom prst="round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2E10BED-5C0D-40D1-9132-588CA06B2D02}"/>
              </a:ext>
            </a:extLst>
          </p:cNvPr>
          <p:cNvSpPr txBox="1"/>
          <p:nvPr/>
        </p:nvSpPr>
        <p:spPr>
          <a:xfrm>
            <a:off x="5745159" y="2694015"/>
            <a:ext cx="1103013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Pipeline triggered by </a:t>
            </a:r>
            <a:r>
              <a:rPr lang="en-US" sz="800" dirty="0" err="1"/>
              <a:t>Rundeck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5BF6FE-5701-4D13-94D3-4DA48A536492}"/>
              </a:ext>
            </a:extLst>
          </p:cNvPr>
          <p:cNvSpPr txBox="1"/>
          <p:nvPr/>
        </p:nvSpPr>
        <p:spPr>
          <a:xfrm>
            <a:off x="4083623" y="3069410"/>
            <a:ext cx="521560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/>
              <a:t>Updates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FEC2C95-D3CA-4A41-8E87-8988F53E3C25}"/>
              </a:ext>
            </a:extLst>
          </p:cNvPr>
          <p:cNvSpPr/>
          <p:nvPr/>
        </p:nvSpPr>
        <p:spPr>
          <a:xfrm>
            <a:off x="9594095" y="3282554"/>
            <a:ext cx="921505" cy="57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RDC APIC</a:t>
            </a:r>
            <a:b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800238-9746-4C04-989F-1F8347F4C9AB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9112582" y="2901943"/>
            <a:ext cx="481513" cy="3234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F2DAF85-AC79-4D47-8D0B-A6B0BB88CF87}"/>
              </a:ext>
            </a:extLst>
          </p:cNvPr>
          <p:cNvSpPr/>
          <p:nvPr/>
        </p:nvSpPr>
        <p:spPr>
          <a:xfrm>
            <a:off x="8292522" y="1587499"/>
            <a:ext cx="1156277" cy="575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2FA06B2-30DE-451F-B5CA-2C56D1D1DD0A}"/>
              </a:ext>
            </a:extLst>
          </p:cNvPr>
          <p:cNvSpPr/>
          <p:nvPr/>
        </p:nvSpPr>
        <p:spPr>
          <a:xfrm>
            <a:off x="9594095" y="2613958"/>
            <a:ext cx="921505" cy="57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APIC Simulator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(non-prod)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ECC74C-C7A0-4F2D-A803-C895A4691ED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112582" y="3225357"/>
            <a:ext cx="481513" cy="3451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E9E295-28C3-4C5D-9668-324E0620160E}"/>
              </a:ext>
            </a:extLst>
          </p:cNvPr>
          <p:cNvCxnSpPr>
            <a:cxnSpLocks/>
          </p:cNvCxnSpPr>
          <p:nvPr/>
        </p:nvCxnSpPr>
        <p:spPr>
          <a:xfrm flipH="1">
            <a:off x="4064285" y="3219836"/>
            <a:ext cx="568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B4B164C-F85A-4E2A-899D-F684E418783C}"/>
              </a:ext>
            </a:extLst>
          </p:cNvPr>
          <p:cNvCxnSpPr>
            <a:cxnSpLocks/>
          </p:cNvCxnSpPr>
          <p:nvPr/>
        </p:nvCxnSpPr>
        <p:spPr>
          <a:xfrm flipH="1">
            <a:off x="2418941" y="2753689"/>
            <a:ext cx="34994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DE67CA-7CB2-4195-B725-644B98566504}"/>
              </a:ext>
            </a:extLst>
          </p:cNvPr>
          <p:cNvSpPr txBox="1"/>
          <p:nvPr/>
        </p:nvSpPr>
        <p:spPr>
          <a:xfrm>
            <a:off x="7695757" y="3378365"/>
            <a:ext cx="1071674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1"/>
                </a:solidFill>
              </a:rPr>
              <a:t>Cisco AAC Framework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E6CD69E-0788-4ECA-BAD8-2B2325061240}"/>
              </a:ext>
            </a:extLst>
          </p:cNvPr>
          <p:cNvCxnSpPr>
            <a:cxnSpLocks/>
          </p:cNvCxnSpPr>
          <p:nvPr/>
        </p:nvCxnSpPr>
        <p:spPr>
          <a:xfrm flipV="1">
            <a:off x="5460558" y="2935524"/>
            <a:ext cx="1705796" cy="1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B61EC9-8760-4777-B73D-97D752642271}"/>
              </a:ext>
            </a:extLst>
          </p:cNvPr>
          <p:cNvSpPr/>
          <p:nvPr/>
        </p:nvSpPr>
        <p:spPr>
          <a:xfrm>
            <a:off x="8300600" y="2798415"/>
            <a:ext cx="789400" cy="986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Executor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B140112-D621-47F8-88F0-3DCE3DF0C3AD}"/>
              </a:ext>
            </a:extLst>
          </p:cNvPr>
          <p:cNvSpPr/>
          <p:nvPr/>
        </p:nvSpPr>
        <p:spPr>
          <a:xfrm>
            <a:off x="7166354" y="2771861"/>
            <a:ext cx="789400" cy="634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Master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2950783-93DE-45E5-ADE6-167FF19372AC}"/>
              </a:ext>
            </a:extLst>
          </p:cNvPr>
          <p:cNvCxnSpPr>
            <a:cxnSpLocks/>
          </p:cNvCxnSpPr>
          <p:nvPr/>
        </p:nvCxnSpPr>
        <p:spPr>
          <a:xfrm>
            <a:off x="7971487" y="2974042"/>
            <a:ext cx="321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64FBAC-6203-4CA6-BE17-9AD43E77AE61}"/>
              </a:ext>
            </a:extLst>
          </p:cNvPr>
          <p:cNvSpPr/>
          <p:nvPr/>
        </p:nvSpPr>
        <p:spPr>
          <a:xfrm>
            <a:off x="3592891" y="2288871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3EC0E5-A1F2-4CBB-BB4F-0941E5D14579}"/>
              </a:ext>
            </a:extLst>
          </p:cNvPr>
          <p:cNvSpPr/>
          <p:nvPr/>
        </p:nvSpPr>
        <p:spPr>
          <a:xfrm>
            <a:off x="8962611" y="1735451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656BB58-315C-42BF-A851-271E56C6FED9}"/>
              </a:ext>
            </a:extLst>
          </p:cNvPr>
          <p:cNvSpPr/>
          <p:nvPr/>
        </p:nvSpPr>
        <p:spPr>
          <a:xfrm>
            <a:off x="8609191" y="3475774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94B1D4C-F057-43A7-A9A8-F32E104D2CB7}"/>
              </a:ext>
            </a:extLst>
          </p:cNvPr>
          <p:cNvSpPr/>
          <p:nvPr/>
        </p:nvSpPr>
        <p:spPr>
          <a:xfrm>
            <a:off x="4974854" y="3341840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A99B01-600A-418F-AD4C-D7A66B9BF4D6}"/>
              </a:ext>
            </a:extLst>
          </p:cNvPr>
          <p:cNvSpPr/>
          <p:nvPr/>
        </p:nvSpPr>
        <p:spPr>
          <a:xfrm>
            <a:off x="8878906" y="846981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B49C6-B35F-48C9-BD25-5702B60C7AB9}"/>
              </a:ext>
            </a:extLst>
          </p:cNvPr>
          <p:cNvSpPr txBox="1"/>
          <p:nvPr/>
        </p:nvSpPr>
        <p:spPr>
          <a:xfrm>
            <a:off x="9448799" y="822570"/>
            <a:ext cx="2238917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Cisco App Dynamics (</a:t>
            </a:r>
            <a:r>
              <a:rPr lang="en-US" sz="1000" dirty="0" err="1"/>
              <a:t>CoreIT</a:t>
            </a:r>
            <a:r>
              <a:rPr lang="en-US" sz="1000" dirty="0"/>
              <a:t> Managed)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AE3FF1C-88F9-4F35-A21A-F0E510B2B545}"/>
              </a:ext>
            </a:extLst>
          </p:cNvPr>
          <p:cNvSpPr/>
          <p:nvPr/>
        </p:nvSpPr>
        <p:spPr>
          <a:xfrm>
            <a:off x="8868316" y="685800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42BD307-811B-44E8-B834-AC12BC5DC6C2}"/>
              </a:ext>
            </a:extLst>
          </p:cNvPr>
          <p:cNvSpPr txBox="1"/>
          <p:nvPr/>
        </p:nvSpPr>
        <p:spPr>
          <a:xfrm>
            <a:off x="9448799" y="669282"/>
            <a:ext cx="176958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Zabbix (P&amp;T Managed)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348C354-2003-4873-9F54-BBA15A92DE25}"/>
              </a:ext>
            </a:extLst>
          </p:cNvPr>
          <p:cNvSpPr/>
          <p:nvPr/>
        </p:nvSpPr>
        <p:spPr>
          <a:xfrm>
            <a:off x="7468186" y="2793245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88F6F-BD15-408B-B150-26AD213D41FC}"/>
              </a:ext>
            </a:extLst>
          </p:cNvPr>
          <p:cNvSpPr/>
          <p:nvPr/>
        </p:nvSpPr>
        <p:spPr>
          <a:xfrm>
            <a:off x="6185199" y="4080869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0A462B91-4609-461F-BA38-F4837B272894}"/>
              </a:ext>
            </a:extLst>
          </p:cNvPr>
          <p:cNvSpPr/>
          <p:nvPr/>
        </p:nvSpPr>
        <p:spPr>
          <a:xfrm>
            <a:off x="5742698" y="1371600"/>
            <a:ext cx="1193393" cy="52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44FF931-920D-4512-8651-2EDE5CEDE5CC}"/>
              </a:ext>
            </a:extLst>
          </p:cNvPr>
          <p:cNvCxnSpPr>
            <a:cxnSpLocks/>
            <a:endCxn id="204" idx="1"/>
          </p:cNvCxnSpPr>
          <p:nvPr/>
        </p:nvCxnSpPr>
        <p:spPr>
          <a:xfrm rot="5400000" flipH="1" flipV="1">
            <a:off x="4851370" y="1734511"/>
            <a:ext cx="992958" cy="7896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3DC732A-099C-4821-9925-FBC57132DDDA}"/>
              </a:ext>
            </a:extLst>
          </p:cNvPr>
          <p:cNvSpPr/>
          <p:nvPr/>
        </p:nvSpPr>
        <p:spPr>
          <a:xfrm>
            <a:off x="5745159" y="1959481"/>
            <a:ext cx="1190932" cy="52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dirty="0"/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66231B9B-17CA-4ED3-8F07-550CA5AF2880}"/>
              </a:ext>
            </a:extLst>
          </p:cNvPr>
          <p:cNvCxnSpPr>
            <a:cxnSpLocks/>
            <a:endCxn id="221" idx="1"/>
          </p:cNvCxnSpPr>
          <p:nvPr/>
        </p:nvCxnSpPr>
        <p:spPr>
          <a:xfrm flipV="1">
            <a:off x="5192161" y="2220761"/>
            <a:ext cx="552998" cy="393198"/>
          </a:xfrm>
          <a:prstGeom prst="bentConnector3">
            <a:avLst>
              <a:gd name="adj1" fmla="val -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BEE238-D9D2-4A68-B0AB-FEF5C7B8ABD9}"/>
              </a:ext>
            </a:extLst>
          </p:cNvPr>
          <p:cNvSpPr/>
          <p:nvPr/>
        </p:nvSpPr>
        <p:spPr>
          <a:xfrm>
            <a:off x="6453375" y="1498683"/>
            <a:ext cx="460382" cy="117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9C8966F-4CD2-4D01-9DFC-76DE2491EA0E}"/>
              </a:ext>
            </a:extLst>
          </p:cNvPr>
          <p:cNvSpPr/>
          <p:nvPr/>
        </p:nvSpPr>
        <p:spPr>
          <a:xfrm>
            <a:off x="6453375" y="2170740"/>
            <a:ext cx="460382" cy="117165"/>
          </a:xfrm>
          <a:prstGeom prst="rect">
            <a:avLst/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D8A6982-B16C-4663-A131-9D794B16BCF0}"/>
              </a:ext>
            </a:extLst>
          </p:cNvPr>
          <p:cNvSpPr/>
          <p:nvPr/>
        </p:nvSpPr>
        <p:spPr>
          <a:xfrm>
            <a:off x="8878906" y="1006474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614057D-C032-4C44-9152-636441D80B9B}"/>
              </a:ext>
            </a:extLst>
          </p:cNvPr>
          <p:cNvSpPr txBox="1"/>
          <p:nvPr/>
        </p:nvSpPr>
        <p:spPr>
          <a:xfrm>
            <a:off x="9448799" y="983296"/>
            <a:ext cx="1835193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Splunk (</a:t>
            </a:r>
            <a:r>
              <a:rPr lang="en-US" sz="1000" dirty="0" err="1"/>
              <a:t>CoreIT</a:t>
            </a:r>
            <a:r>
              <a:rPr lang="en-US" sz="1000" dirty="0"/>
              <a:t> Managed)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340886E-BB18-4F92-8D87-F6959EB8007E}"/>
              </a:ext>
            </a:extLst>
          </p:cNvPr>
          <p:cNvSpPr/>
          <p:nvPr/>
        </p:nvSpPr>
        <p:spPr>
          <a:xfrm>
            <a:off x="8615343" y="3635770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62D94B2-88F0-48F3-AEF2-02ED9B4C76FD}"/>
              </a:ext>
            </a:extLst>
          </p:cNvPr>
          <p:cNvSpPr/>
          <p:nvPr/>
        </p:nvSpPr>
        <p:spPr>
          <a:xfrm>
            <a:off x="8956735" y="1909628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4DE1D4E-6AC6-4D94-8076-D3C9118E1F55}"/>
              </a:ext>
            </a:extLst>
          </p:cNvPr>
          <p:cNvSpPr/>
          <p:nvPr/>
        </p:nvSpPr>
        <p:spPr>
          <a:xfrm>
            <a:off x="6451120" y="1650924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D134546-45EF-483A-8B44-87D6645AF3E8}"/>
              </a:ext>
            </a:extLst>
          </p:cNvPr>
          <p:cNvSpPr/>
          <p:nvPr/>
        </p:nvSpPr>
        <p:spPr>
          <a:xfrm>
            <a:off x="4972010" y="3499189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133BF04-2820-4C32-8B42-A00EE2A306D5}"/>
              </a:ext>
            </a:extLst>
          </p:cNvPr>
          <p:cNvSpPr/>
          <p:nvPr/>
        </p:nvSpPr>
        <p:spPr>
          <a:xfrm>
            <a:off x="3588179" y="2443297"/>
            <a:ext cx="460382" cy="11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2">
                    <a:lumMod val="50000"/>
                  </a:schemeClr>
                </a:solidFill>
              </a:rPr>
              <a:t>agent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50A11-A3B9-473D-8BBD-E0C38CFF4079}"/>
              </a:ext>
            </a:extLst>
          </p:cNvPr>
          <p:cNvSpPr/>
          <p:nvPr/>
        </p:nvSpPr>
        <p:spPr>
          <a:xfrm>
            <a:off x="2055492" y="2619738"/>
            <a:ext cx="363449" cy="14611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 Layer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997E445C-C950-4692-BE76-C5497B8C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62" y="2679480"/>
            <a:ext cx="673501" cy="37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8C0C3D81-BBC9-4781-AA33-583232742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68" y="2745398"/>
            <a:ext cx="276811" cy="276811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270ADB73-C327-4C3F-9801-6EDD5BBE9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726" y="3854206"/>
            <a:ext cx="713113" cy="17932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0D99BC1F-823A-4FF0-8F8B-30526282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246" y="2977398"/>
            <a:ext cx="643615" cy="184025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18B2235B-605C-473E-BA11-9B6E79C0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920" y="2110462"/>
            <a:ext cx="615363" cy="231782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0EC2F3CF-7049-4854-91AD-2A6F38526BD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18" y="1482698"/>
            <a:ext cx="546582" cy="306658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5701958-B017-4452-AB06-DE637E91E70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79" y="1709708"/>
            <a:ext cx="579373" cy="339531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4954BF7A-FA75-45A7-989C-0C1762E4A5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918" y="2735074"/>
            <a:ext cx="260118" cy="3201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9EF56E9C-0F3E-4828-9A06-C151F3F2D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492" y="3005268"/>
            <a:ext cx="643615" cy="184025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04897C-4CB3-4378-89EF-CC8EC47CBC33}"/>
              </a:ext>
            </a:extLst>
          </p:cNvPr>
          <p:cNvCxnSpPr>
            <a:cxnSpLocks/>
          </p:cNvCxnSpPr>
          <p:nvPr/>
        </p:nvCxnSpPr>
        <p:spPr>
          <a:xfrm>
            <a:off x="457200" y="4495800"/>
            <a:ext cx="9764864" cy="0"/>
          </a:xfrm>
          <a:prstGeom prst="straightConnector1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3E51C183-0CC5-4785-9E0F-B778836CF9D1}"/>
              </a:ext>
            </a:extLst>
          </p:cNvPr>
          <p:cNvSpPr txBox="1"/>
          <p:nvPr/>
        </p:nvSpPr>
        <p:spPr>
          <a:xfrm>
            <a:off x="457199" y="4519492"/>
            <a:ext cx="2695655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 err="1"/>
              <a:t>Logshipping</a:t>
            </a:r>
            <a:r>
              <a:rPr lang="en-US" sz="1600" dirty="0"/>
              <a:t> &amp; Reporting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48E0AB57-8D5F-4ACE-84C2-8A3BB4AE2C16}"/>
              </a:ext>
            </a:extLst>
          </p:cNvPr>
          <p:cNvSpPr txBox="1"/>
          <p:nvPr/>
        </p:nvSpPr>
        <p:spPr>
          <a:xfrm>
            <a:off x="457200" y="4239001"/>
            <a:ext cx="112203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Automation</a:t>
            </a:r>
          </a:p>
        </p:txBody>
      </p:sp>
      <p:sp>
        <p:nvSpPr>
          <p:cNvPr id="308" name="Arrow: Notched Right 307">
            <a:extLst>
              <a:ext uri="{FF2B5EF4-FFF2-40B4-BE49-F238E27FC236}">
                <a16:creationId xmlns:a16="http://schemas.microsoft.com/office/drawing/2014/main" id="{CA44E659-60AD-48CA-A781-7A072C179CDC}"/>
              </a:ext>
            </a:extLst>
          </p:cNvPr>
          <p:cNvSpPr/>
          <p:nvPr/>
        </p:nvSpPr>
        <p:spPr>
          <a:xfrm rot="5400000">
            <a:off x="3991227" y="4390699"/>
            <a:ext cx="340830" cy="289004"/>
          </a:xfrm>
          <a:prstGeom prst="notchedRightArrow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295B35B-35A0-43A6-A4D3-3F76640C622B}"/>
              </a:ext>
            </a:extLst>
          </p:cNvPr>
          <p:cNvGrpSpPr/>
          <p:nvPr/>
        </p:nvGrpSpPr>
        <p:grpSpPr>
          <a:xfrm>
            <a:off x="3581400" y="4735527"/>
            <a:ext cx="4926404" cy="1218662"/>
            <a:chOff x="3581400" y="4735527"/>
            <a:chExt cx="4926404" cy="1218662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9AF75525-D177-49F6-A05C-58D54F59C811}"/>
                </a:ext>
              </a:extLst>
            </p:cNvPr>
            <p:cNvSpPr/>
            <p:nvPr/>
          </p:nvSpPr>
          <p:spPr>
            <a:xfrm>
              <a:off x="3711316" y="4795217"/>
              <a:ext cx="741766" cy="7458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5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D4A727D-8F61-4A29-8860-813004BECCD9}"/>
                </a:ext>
              </a:extLst>
            </p:cNvPr>
            <p:cNvSpPr/>
            <p:nvPr/>
          </p:nvSpPr>
          <p:spPr>
            <a:xfrm>
              <a:off x="3801293" y="4873988"/>
              <a:ext cx="741766" cy="7458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05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D5B10E68-BE90-4D35-8880-AEA38871D229}"/>
                </a:ext>
              </a:extLst>
            </p:cNvPr>
            <p:cNvSpPr/>
            <p:nvPr/>
          </p:nvSpPr>
          <p:spPr>
            <a:xfrm>
              <a:off x="3581400" y="4735527"/>
              <a:ext cx="4926404" cy="121866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PAM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9A42DE6-9B5B-493F-ABF1-FB760EDB1343}"/>
                </a:ext>
              </a:extLst>
            </p:cNvPr>
            <p:cNvSpPr/>
            <p:nvPr/>
          </p:nvSpPr>
          <p:spPr>
            <a:xfrm>
              <a:off x="5038702" y="4955518"/>
              <a:ext cx="935943" cy="7751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Heavy forwarder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A13DF63-9F23-4739-B6C5-3ADD386B56DE}"/>
                </a:ext>
              </a:extLst>
            </p:cNvPr>
            <p:cNvSpPr/>
            <p:nvPr/>
          </p:nvSpPr>
          <p:spPr>
            <a:xfrm>
              <a:off x="6248400" y="4955518"/>
              <a:ext cx="921505" cy="7641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Automation Index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E54E3D7-08BC-472C-9276-49709EE8D533}"/>
                </a:ext>
              </a:extLst>
            </p:cNvPr>
            <p:cNvSpPr txBox="1"/>
            <p:nvPr/>
          </p:nvSpPr>
          <p:spPr>
            <a:xfrm>
              <a:off x="5968579" y="5769651"/>
              <a:ext cx="562758" cy="17543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1200" dirty="0"/>
                <a:t>Splunk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D08284D-B1A6-44A5-912F-9BCAA1A7862A}"/>
                </a:ext>
              </a:extLst>
            </p:cNvPr>
            <p:cNvSpPr/>
            <p:nvPr/>
          </p:nvSpPr>
          <p:spPr>
            <a:xfrm>
              <a:off x="3868391" y="4973812"/>
              <a:ext cx="741766" cy="74584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solidFill>
                    <a:schemeClr val="tx2">
                      <a:lumMod val="50000"/>
                    </a:schemeClr>
                  </a:solidFill>
                </a:rPr>
                <a:t>Agents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D9CC81B-D738-45C8-AF5A-B933277A4E4A}"/>
                </a:ext>
              </a:extLst>
            </p:cNvPr>
            <p:cNvSpPr/>
            <p:nvPr/>
          </p:nvSpPr>
          <p:spPr>
            <a:xfrm>
              <a:off x="7439478" y="4955516"/>
              <a:ext cx="940085" cy="7641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/>
                <a:t>Reporting &amp; Dashboarding</a:t>
              </a:r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CA74E3DB-5BB7-486B-976A-27DFCF7FD174}"/>
                </a:ext>
              </a:extLst>
            </p:cNvPr>
            <p:cNvCxnSpPr>
              <a:cxnSpLocks/>
              <a:stCxn id="265" idx="3"/>
              <a:endCxn id="260" idx="1"/>
            </p:cNvCxnSpPr>
            <p:nvPr/>
          </p:nvCxnSpPr>
          <p:spPr>
            <a:xfrm flipV="1">
              <a:off x="4610157" y="5343098"/>
              <a:ext cx="428545" cy="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7ABE0E2E-F401-47F8-A9DE-586DA1A33E8C}"/>
                </a:ext>
              </a:extLst>
            </p:cNvPr>
            <p:cNvCxnSpPr>
              <a:cxnSpLocks/>
              <a:stCxn id="260" idx="3"/>
              <a:endCxn id="261" idx="1"/>
            </p:cNvCxnSpPr>
            <p:nvPr/>
          </p:nvCxnSpPr>
          <p:spPr>
            <a:xfrm flipV="1">
              <a:off x="5974645" y="5337588"/>
              <a:ext cx="273755" cy="5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9BAD5A2-0E9D-4F65-80DA-D129BCB44C59}"/>
                </a:ext>
              </a:extLst>
            </p:cNvPr>
            <p:cNvCxnSpPr>
              <a:cxnSpLocks/>
              <a:stCxn id="269" idx="1"/>
              <a:endCxn id="261" idx="3"/>
            </p:cNvCxnSpPr>
            <p:nvPr/>
          </p:nvCxnSpPr>
          <p:spPr>
            <a:xfrm flipH="1">
              <a:off x="7169905" y="5337587"/>
              <a:ext cx="2695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622DAB-46E7-4211-93FC-C9259676892A}"/>
                </a:ext>
              </a:extLst>
            </p:cNvPr>
            <p:cNvSpPr txBox="1"/>
            <p:nvPr/>
          </p:nvSpPr>
          <p:spPr>
            <a:xfrm>
              <a:off x="4631457" y="5185230"/>
              <a:ext cx="428545" cy="13157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l" defTabSz="374400">
                <a:lnSpc>
                  <a:spcPct val="95000"/>
                </a:lnSpc>
                <a:spcAft>
                  <a:spcPts val="737"/>
                </a:spcAft>
              </a:pPr>
              <a:r>
                <a:rPr lang="en-US" sz="900" dirty="0"/>
                <a:t>Logging</a:t>
              </a:r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1F8BAFE5-6375-440D-A982-06F1DAA0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369" y="5339986"/>
              <a:ext cx="546582" cy="306658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33E446D2-99BE-47F5-89BD-B538249B9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666" y="5264317"/>
              <a:ext cx="546582" cy="306658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8DA27FF8-F07D-4DD6-9F8D-8FC66E91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209" y="5324410"/>
              <a:ext cx="546582" cy="306658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292FEDDE-5A90-45E3-A05C-4DD0BB4E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132" y="5330059"/>
              <a:ext cx="546582" cy="306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5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7" grpId="0"/>
      <p:bldP spid="3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60CF-4670-415C-A76C-8BD6B4E5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D180-7F89-4322-B330-18FBA703C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C0626-636F-4805-B603-ECDC092D9E1F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&amp;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Repositories &amp; 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Orchestration (</a:t>
            </a:r>
            <a:r>
              <a:rPr lang="en-US" dirty="0" err="1"/>
              <a:t>Rundeck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(Cisco AAC Framework)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AAC Framework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Site Reliability Engineering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BE16-F02B-4799-B028-48D41017E92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224E-E369-4511-8973-D358CC75A48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5C6FA-9CDE-40D6-ACD4-6F51FABCD74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3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D0A4-291A-44FD-94D7-F7E8C490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Monitoring, Reporting  and Dashboarding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FC564-61D2-45BB-A5AD-FD77E50EF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Available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7C68F-5C00-47F7-A6EF-9DEA211320E3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shipping of all system and app logs to Splunk (1 year retention)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/ OS Level monitoring using Cisco </a:t>
            </a:r>
            <a:r>
              <a:rPr lang="en-US" dirty="0" err="1"/>
              <a:t>AppD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Performance Monitoring (APM) using Cisco </a:t>
            </a:r>
            <a:r>
              <a:rPr lang="en-US" dirty="0" err="1"/>
              <a:t>AppD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 build phase, Available in Q3 2022</a:t>
            </a:r>
          </a:p>
          <a:p>
            <a:pPr marL="519750" lvl="2" indent="-285750"/>
            <a:r>
              <a:rPr lang="en-US" dirty="0">
                <a:sym typeface="Wingdings" panose="05000000000000000000" pitchFamily="2" charset="2"/>
              </a:rPr>
              <a:t>Intermediate solution in place: Custom environment / application health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Reporting and Dashboarding using Splunk</a:t>
            </a:r>
          </a:p>
          <a:p>
            <a:pPr marL="519750" lvl="2" indent="-285750"/>
            <a:r>
              <a:rPr lang="en-US" dirty="0">
                <a:sym typeface="Wingdings" panose="05000000000000000000" pitchFamily="2" charset="2"/>
              </a:rPr>
              <a:t>Job information (success rate, average durations)</a:t>
            </a:r>
          </a:p>
          <a:p>
            <a:pPr marL="519750" lvl="2" indent="-285750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6D00-2DC1-4D41-9D5F-E8D036BAB3B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122E-09B5-4A45-BB0D-41377F63059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87FEF-DC4B-4AA6-B5FE-E6921D6296B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E47A2-ED37-4AF4-9D9C-16CA5C1985E4}"/>
              </a:ext>
            </a:extLst>
          </p:cNvPr>
          <p:cNvSpPr txBox="1"/>
          <p:nvPr/>
        </p:nvSpPr>
        <p:spPr>
          <a:xfrm>
            <a:off x="5880221" y="6051206"/>
            <a:ext cx="5446026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b="1" dirty="0"/>
              <a:t>Information requirements: </a:t>
            </a:r>
            <a:r>
              <a:rPr lang="en-US" sz="800" dirty="0"/>
              <a:t>Awaiting information from NTT Ops on information requirements NTT Ops has fulfilling their  day-2-day operations. Related to monitoring, AAC Deployment job information, Reporting, Dashboarding</a:t>
            </a:r>
          </a:p>
        </p:txBody>
      </p:sp>
      <p:sp>
        <p:nvSpPr>
          <p:cNvPr id="9" name="Freeform 3254">
            <a:extLst>
              <a:ext uri="{FF2B5EF4-FFF2-40B4-BE49-F238E27FC236}">
                <a16:creationId xmlns:a16="http://schemas.microsoft.com/office/drawing/2014/main" id="{26A4371A-3BE6-4411-B261-3D55F28FABC4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580065" y="6021068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Freeform 3254">
            <a:extLst>
              <a:ext uri="{FF2B5EF4-FFF2-40B4-BE49-F238E27FC236}">
                <a16:creationId xmlns:a16="http://schemas.microsoft.com/office/drawing/2014/main" id="{FF7EC39A-4E41-4C27-954F-F29678322814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6494466" y="492630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581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4B5-EB93-4CFA-999C-3741D75D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AAC Framework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7451-0718-49BE-8117-664C12B95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183C-0CAD-45CB-BF23-21B709F6661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400800" y="1369799"/>
            <a:ext cx="4843462" cy="1952222"/>
          </a:xfrm>
        </p:spPr>
        <p:txBody>
          <a:bodyPr/>
          <a:lstStyle/>
          <a:p>
            <a:r>
              <a:rPr lang="en-US" b="1" dirty="0"/>
              <a:t>AAC Framework update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Job start; </a:t>
            </a:r>
            <a:r>
              <a:rPr lang="en-US" dirty="0" err="1"/>
              <a:t>ExecNode</a:t>
            </a:r>
            <a:r>
              <a:rPr lang="en-US" dirty="0"/>
              <a:t> checks the availability of a new AAC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so, Pull :latest AAC version (collections + roles) from Artifactory repo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:latest version is installed on Jenkins runner before continuing the deployment process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9D490-1FF9-4F7D-91E5-8A08F9746C7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F46A-0453-4838-B434-7C63A495070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2CD2A-7593-4E4A-9A6B-843972F52E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41</a:t>
            </a:fld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8FD9E7-1289-492F-8CE0-7616C9ED4D2C}"/>
              </a:ext>
            </a:extLst>
          </p:cNvPr>
          <p:cNvSpPr/>
          <p:nvPr/>
        </p:nvSpPr>
        <p:spPr>
          <a:xfrm rot="16200000">
            <a:off x="3171783" y="851454"/>
            <a:ext cx="422362" cy="243840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Jenkins Pipeline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8F660-5257-4448-ADE8-197CEE317D94}"/>
              </a:ext>
            </a:extLst>
          </p:cNvPr>
          <p:cNvSpPr txBox="1"/>
          <p:nvPr/>
        </p:nvSpPr>
        <p:spPr>
          <a:xfrm>
            <a:off x="2760951" y="2168986"/>
            <a:ext cx="1396423" cy="1169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>
                <a:solidFill>
                  <a:schemeClr val="bg1"/>
                </a:solidFill>
              </a:rPr>
              <a:t>Cisco AAC Framework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FE2D03-1661-4439-BFFB-951BD1C36E48}"/>
              </a:ext>
            </a:extLst>
          </p:cNvPr>
          <p:cNvSpPr/>
          <p:nvPr/>
        </p:nvSpPr>
        <p:spPr>
          <a:xfrm>
            <a:off x="2011364" y="1707075"/>
            <a:ext cx="2743200" cy="1342747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FBBB44-EF63-410E-AAD7-59E0E0372373}"/>
              </a:ext>
            </a:extLst>
          </p:cNvPr>
          <p:cNvSpPr/>
          <p:nvPr/>
        </p:nvSpPr>
        <p:spPr>
          <a:xfrm>
            <a:off x="2163763" y="2447191"/>
            <a:ext cx="838200" cy="43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Jenkins Master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7F5CC-3723-4633-8ECC-78BF6CD92D8B}"/>
              </a:ext>
            </a:extLst>
          </p:cNvPr>
          <p:cNvSpPr/>
          <p:nvPr/>
        </p:nvSpPr>
        <p:spPr>
          <a:xfrm>
            <a:off x="3459163" y="2447190"/>
            <a:ext cx="1143000" cy="439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Jenkins Executor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713FD9-12CE-495E-99D4-478BE21010A4}"/>
              </a:ext>
            </a:extLst>
          </p:cNvPr>
          <p:cNvSpPr/>
          <p:nvPr/>
        </p:nvSpPr>
        <p:spPr>
          <a:xfrm>
            <a:off x="822328" y="2214329"/>
            <a:ext cx="838200" cy="924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Rundeck</a:t>
            </a:r>
            <a:r>
              <a:rPr lang="en-US" sz="1000" dirty="0"/>
              <a:t> </a:t>
            </a:r>
            <a:r>
              <a:rPr lang="en-US" sz="1000" dirty="0" err="1"/>
              <a:t>ExecNode</a:t>
            </a:r>
            <a:endParaRPr lang="en-US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1211E1-6E89-4A78-AB96-4B0C4899E0A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001963" y="2666917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ylinder 43">
            <a:extLst>
              <a:ext uri="{FF2B5EF4-FFF2-40B4-BE49-F238E27FC236}">
                <a16:creationId xmlns:a16="http://schemas.microsoft.com/office/drawing/2014/main" id="{19D2B480-EBC1-4578-9A1F-B607941D3DA5}"/>
              </a:ext>
            </a:extLst>
          </p:cNvPr>
          <p:cNvSpPr/>
          <p:nvPr/>
        </p:nvSpPr>
        <p:spPr>
          <a:xfrm>
            <a:off x="3587907" y="3407922"/>
            <a:ext cx="914399" cy="40373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Artifactory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DE8DE1-F24B-473E-83C1-3A80B598025A}"/>
              </a:ext>
            </a:extLst>
          </p:cNvPr>
          <p:cNvCxnSpPr>
            <a:cxnSpLocks/>
            <a:stCxn id="39" idx="3"/>
            <a:endCxn id="14" idx="1"/>
          </p:cNvCxnSpPr>
          <p:nvPr/>
        </p:nvCxnSpPr>
        <p:spPr>
          <a:xfrm flipV="1">
            <a:off x="1660528" y="2666918"/>
            <a:ext cx="503235" cy="9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068B41-BCAC-4594-815E-EF971ECA0F34}"/>
              </a:ext>
            </a:extLst>
          </p:cNvPr>
          <p:cNvCxnSpPr>
            <a:cxnSpLocks/>
            <a:stCxn id="15" idx="3"/>
            <a:endCxn id="55" idx="1"/>
          </p:cNvCxnSpPr>
          <p:nvPr/>
        </p:nvCxnSpPr>
        <p:spPr>
          <a:xfrm>
            <a:off x="4602163" y="2666917"/>
            <a:ext cx="427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40E1984-7691-41A7-8C2F-79B4399DE82E}"/>
              </a:ext>
            </a:extLst>
          </p:cNvPr>
          <p:cNvSpPr/>
          <p:nvPr/>
        </p:nvSpPr>
        <p:spPr>
          <a:xfrm>
            <a:off x="5029200" y="2447190"/>
            <a:ext cx="838200" cy="439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APIC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447FDD-5A3F-407F-AD50-CEDA6ADB9FB5}"/>
              </a:ext>
            </a:extLst>
          </p:cNvPr>
          <p:cNvCxnSpPr>
            <a:cxnSpLocks/>
            <a:stCxn id="15" idx="2"/>
            <a:endCxn id="44" idx="1"/>
          </p:cNvCxnSpPr>
          <p:nvPr/>
        </p:nvCxnSpPr>
        <p:spPr>
          <a:xfrm>
            <a:off x="4030663" y="2886644"/>
            <a:ext cx="14444" cy="52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3FE38FAC-B0A4-4D02-B909-EC8072CC1F42}"/>
              </a:ext>
            </a:extLst>
          </p:cNvPr>
          <p:cNvSpPr/>
          <p:nvPr/>
        </p:nvSpPr>
        <p:spPr>
          <a:xfrm>
            <a:off x="3426377" y="2757086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0698BB80-2222-4E41-B91E-591F23DEE9CC}"/>
              </a:ext>
            </a:extLst>
          </p:cNvPr>
          <p:cNvSpPr/>
          <p:nvPr/>
        </p:nvSpPr>
        <p:spPr>
          <a:xfrm>
            <a:off x="4055684" y="3089194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86" name="Gruppieren 313">
            <a:extLst>
              <a:ext uri="{FF2B5EF4-FFF2-40B4-BE49-F238E27FC236}">
                <a16:creationId xmlns:a16="http://schemas.microsoft.com/office/drawing/2014/main" id="{7DC22129-0AB1-40BC-BE7C-500E50C8D12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768314" y="4557263"/>
            <a:ext cx="553584" cy="351361"/>
            <a:chOff x="4297363" y="4643438"/>
            <a:chExt cx="3300413" cy="2047876"/>
          </a:xfrm>
          <a:solidFill>
            <a:schemeClr val="tx1"/>
          </a:solidFill>
        </p:grpSpPr>
        <p:grpSp>
          <p:nvGrpSpPr>
            <p:cNvPr id="87" name="Gruppieren 314">
              <a:extLst>
                <a:ext uri="{FF2B5EF4-FFF2-40B4-BE49-F238E27FC236}">
                  <a16:creationId xmlns:a16="http://schemas.microsoft.com/office/drawing/2014/main" id="{CFC3EB76-98AB-4C93-B31E-FB563940F2CB}"/>
                </a:ext>
              </a:extLst>
            </p:cNvPr>
            <p:cNvGrpSpPr/>
            <p:nvPr/>
          </p:nvGrpSpPr>
          <p:grpSpPr bwMode="gray">
            <a:xfrm>
              <a:off x="5268913" y="5064126"/>
              <a:ext cx="1335088" cy="1627188"/>
              <a:chOff x="5268913" y="5064126"/>
              <a:chExt cx="1335088" cy="1627188"/>
            </a:xfrm>
            <a:grpFill/>
          </p:grpSpPr>
          <p:sp>
            <p:nvSpPr>
              <p:cNvPr id="96" name="Freeform 31">
                <a:extLst>
                  <a:ext uri="{FF2B5EF4-FFF2-40B4-BE49-F238E27FC236}">
                    <a16:creationId xmlns:a16="http://schemas.microsoft.com/office/drawing/2014/main" id="{E6153A29-42DD-495A-9A11-776184AE9AA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564188" y="5064126"/>
                <a:ext cx="712788" cy="1177925"/>
              </a:xfrm>
              <a:custGeom>
                <a:avLst/>
                <a:gdLst>
                  <a:gd name="T0" fmla="*/ 69 w 190"/>
                  <a:gd name="T1" fmla="*/ 270 h 314"/>
                  <a:gd name="T2" fmla="*/ 96 w 190"/>
                  <a:gd name="T3" fmla="*/ 314 h 314"/>
                  <a:gd name="T4" fmla="*/ 118 w 190"/>
                  <a:gd name="T5" fmla="*/ 282 h 314"/>
                  <a:gd name="T6" fmla="*/ 139 w 190"/>
                  <a:gd name="T7" fmla="*/ 197 h 314"/>
                  <a:gd name="T8" fmla="*/ 138 w 190"/>
                  <a:gd name="T9" fmla="*/ 192 h 314"/>
                  <a:gd name="T10" fmla="*/ 190 w 190"/>
                  <a:gd name="T11" fmla="*/ 187 h 314"/>
                  <a:gd name="T12" fmla="*/ 169 w 190"/>
                  <a:gd name="T13" fmla="*/ 129 h 314"/>
                  <a:gd name="T14" fmla="*/ 97 w 190"/>
                  <a:gd name="T15" fmla="*/ 23 h 314"/>
                  <a:gd name="T16" fmla="*/ 26 w 190"/>
                  <a:gd name="T17" fmla="*/ 130 h 314"/>
                  <a:gd name="T18" fmla="*/ 0 w 190"/>
                  <a:gd name="T19" fmla="*/ 184 h 314"/>
                  <a:gd name="T20" fmla="*/ 54 w 190"/>
                  <a:gd name="T21" fmla="*/ 192 h 314"/>
                  <a:gd name="T22" fmla="*/ 53 w 190"/>
                  <a:gd name="T23" fmla="*/ 194 h 314"/>
                  <a:gd name="T24" fmla="*/ 54 w 190"/>
                  <a:gd name="T25" fmla="*/ 194 h 314"/>
                  <a:gd name="T26" fmla="*/ 69 w 190"/>
                  <a:gd name="T27" fmla="*/ 27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314">
                    <a:moveTo>
                      <a:pt x="69" y="270"/>
                    </a:moveTo>
                    <a:cubicBezTo>
                      <a:pt x="76" y="286"/>
                      <a:pt x="85" y="302"/>
                      <a:pt x="96" y="314"/>
                    </a:cubicBezTo>
                    <a:cubicBezTo>
                      <a:pt x="96" y="314"/>
                      <a:pt x="106" y="306"/>
                      <a:pt x="118" y="282"/>
                    </a:cubicBezTo>
                    <a:cubicBezTo>
                      <a:pt x="132" y="250"/>
                      <a:pt x="138" y="209"/>
                      <a:pt x="139" y="197"/>
                    </a:cubicBezTo>
                    <a:cubicBezTo>
                      <a:pt x="139" y="195"/>
                      <a:pt x="138" y="194"/>
                      <a:pt x="138" y="192"/>
                    </a:cubicBezTo>
                    <a:cubicBezTo>
                      <a:pt x="154" y="193"/>
                      <a:pt x="173" y="193"/>
                      <a:pt x="190" y="187"/>
                    </a:cubicBezTo>
                    <a:cubicBezTo>
                      <a:pt x="190" y="187"/>
                      <a:pt x="172" y="176"/>
                      <a:pt x="169" y="129"/>
                    </a:cubicBezTo>
                    <a:cubicBezTo>
                      <a:pt x="169" y="127"/>
                      <a:pt x="189" y="8"/>
                      <a:pt x="97" y="23"/>
                    </a:cubicBezTo>
                    <a:cubicBezTo>
                      <a:pt x="97" y="23"/>
                      <a:pt x="12" y="0"/>
                      <a:pt x="26" y="130"/>
                    </a:cubicBezTo>
                    <a:cubicBezTo>
                      <a:pt x="28" y="149"/>
                      <a:pt x="14" y="169"/>
                      <a:pt x="0" y="184"/>
                    </a:cubicBezTo>
                    <a:cubicBezTo>
                      <a:pt x="0" y="184"/>
                      <a:pt x="25" y="192"/>
                      <a:pt x="54" y="192"/>
                    </a:cubicBezTo>
                    <a:cubicBezTo>
                      <a:pt x="54" y="193"/>
                      <a:pt x="54" y="194"/>
                      <a:pt x="53" y="194"/>
                    </a:cubicBezTo>
                    <a:cubicBezTo>
                      <a:pt x="53" y="194"/>
                      <a:pt x="54" y="194"/>
                      <a:pt x="54" y="194"/>
                    </a:cubicBezTo>
                    <a:cubicBezTo>
                      <a:pt x="54" y="194"/>
                      <a:pt x="57" y="235"/>
                      <a:pt x="6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7" name="Freeform 32">
                <a:extLst>
                  <a:ext uri="{FF2B5EF4-FFF2-40B4-BE49-F238E27FC236}">
                    <a16:creationId xmlns:a16="http://schemas.microsoft.com/office/drawing/2014/main" id="{8D98CB0C-3808-43E0-8BA8-C53EB4CBF6F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268913" y="5930901"/>
                <a:ext cx="1335088" cy="760413"/>
              </a:xfrm>
              <a:custGeom>
                <a:avLst/>
                <a:gdLst>
                  <a:gd name="T0" fmla="*/ 325 w 356"/>
                  <a:gd name="T1" fmla="*/ 43 h 203"/>
                  <a:gd name="T2" fmla="*/ 258 w 356"/>
                  <a:gd name="T3" fmla="*/ 8 h 203"/>
                  <a:gd name="T4" fmla="*/ 242 w 356"/>
                  <a:gd name="T5" fmla="*/ 0 h 203"/>
                  <a:gd name="T6" fmla="*/ 250 w 356"/>
                  <a:gd name="T7" fmla="*/ 12 h 203"/>
                  <a:gd name="T8" fmla="*/ 281 w 356"/>
                  <a:gd name="T9" fmla="*/ 40 h 203"/>
                  <a:gd name="T10" fmla="*/ 221 w 356"/>
                  <a:gd name="T11" fmla="*/ 49 h 203"/>
                  <a:gd name="T12" fmla="*/ 176 w 356"/>
                  <a:gd name="T13" fmla="*/ 200 h 203"/>
                  <a:gd name="T14" fmla="*/ 127 w 356"/>
                  <a:gd name="T15" fmla="*/ 48 h 203"/>
                  <a:gd name="T16" fmla="*/ 70 w 356"/>
                  <a:gd name="T17" fmla="*/ 40 h 203"/>
                  <a:gd name="T18" fmla="*/ 100 w 356"/>
                  <a:gd name="T19" fmla="*/ 12 h 203"/>
                  <a:gd name="T20" fmla="*/ 108 w 356"/>
                  <a:gd name="T21" fmla="*/ 1 h 203"/>
                  <a:gd name="T22" fmla="*/ 56 w 356"/>
                  <a:gd name="T23" fmla="*/ 20 h 203"/>
                  <a:gd name="T24" fmla="*/ 30 w 356"/>
                  <a:gd name="T25" fmla="*/ 36 h 203"/>
                  <a:gd name="T26" fmla="*/ 0 w 356"/>
                  <a:gd name="T27" fmla="*/ 152 h 203"/>
                  <a:gd name="T28" fmla="*/ 9 w 356"/>
                  <a:gd name="T29" fmla="*/ 172 h 203"/>
                  <a:gd name="T30" fmla="*/ 177 w 356"/>
                  <a:gd name="T31" fmla="*/ 201 h 203"/>
                  <a:gd name="T32" fmla="*/ 338 w 356"/>
                  <a:gd name="T33" fmla="*/ 176 h 203"/>
                  <a:gd name="T34" fmla="*/ 349 w 356"/>
                  <a:gd name="T35" fmla="*/ 165 h 203"/>
                  <a:gd name="T36" fmla="*/ 325 w 356"/>
                  <a:gd name="T37" fmla="*/ 43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6" h="203">
                    <a:moveTo>
                      <a:pt x="325" y="43"/>
                    </a:moveTo>
                    <a:cubicBezTo>
                      <a:pt x="315" y="24"/>
                      <a:pt x="258" y="8"/>
                      <a:pt x="258" y="8"/>
                    </a:cubicBezTo>
                    <a:cubicBezTo>
                      <a:pt x="252" y="5"/>
                      <a:pt x="246" y="3"/>
                      <a:pt x="242" y="0"/>
                    </a:cubicBezTo>
                    <a:cubicBezTo>
                      <a:pt x="247" y="7"/>
                      <a:pt x="250" y="12"/>
                      <a:pt x="250" y="12"/>
                    </a:cubicBezTo>
                    <a:cubicBezTo>
                      <a:pt x="259" y="32"/>
                      <a:pt x="281" y="40"/>
                      <a:pt x="281" y="40"/>
                    </a:cubicBezTo>
                    <a:cubicBezTo>
                      <a:pt x="254" y="35"/>
                      <a:pt x="235" y="41"/>
                      <a:pt x="221" y="49"/>
                    </a:cubicBezTo>
                    <a:cubicBezTo>
                      <a:pt x="210" y="102"/>
                      <a:pt x="193" y="175"/>
                      <a:pt x="176" y="200"/>
                    </a:cubicBezTo>
                    <a:cubicBezTo>
                      <a:pt x="176" y="200"/>
                      <a:pt x="141" y="124"/>
                      <a:pt x="127" y="48"/>
                    </a:cubicBezTo>
                    <a:cubicBezTo>
                      <a:pt x="114" y="41"/>
                      <a:pt x="95" y="35"/>
                      <a:pt x="70" y="40"/>
                    </a:cubicBezTo>
                    <a:cubicBezTo>
                      <a:pt x="70" y="40"/>
                      <a:pt x="91" y="32"/>
                      <a:pt x="100" y="12"/>
                    </a:cubicBezTo>
                    <a:cubicBezTo>
                      <a:pt x="100" y="12"/>
                      <a:pt x="103" y="7"/>
                      <a:pt x="108" y="1"/>
                    </a:cubicBezTo>
                    <a:cubicBezTo>
                      <a:pt x="89" y="11"/>
                      <a:pt x="56" y="20"/>
                      <a:pt x="56" y="20"/>
                    </a:cubicBezTo>
                    <a:cubicBezTo>
                      <a:pt x="38" y="27"/>
                      <a:pt x="30" y="36"/>
                      <a:pt x="30" y="36"/>
                    </a:cubicBezTo>
                    <a:cubicBezTo>
                      <a:pt x="3" y="72"/>
                      <a:pt x="0" y="152"/>
                      <a:pt x="0" y="152"/>
                    </a:cubicBezTo>
                    <a:cubicBezTo>
                      <a:pt x="1" y="170"/>
                      <a:pt x="9" y="172"/>
                      <a:pt x="9" y="172"/>
                    </a:cubicBezTo>
                    <a:cubicBezTo>
                      <a:pt x="71" y="197"/>
                      <a:pt x="177" y="201"/>
                      <a:pt x="177" y="201"/>
                    </a:cubicBezTo>
                    <a:cubicBezTo>
                      <a:pt x="276" y="203"/>
                      <a:pt x="338" y="176"/>
                      <a:pt x="338" y="176"/>
                    </a:cubicBezTo>
                    <a:cubicBezTo>
                      <a:pt x="348" y="170"/>
                      <a:pt x="349" y="165"/>
                      <a:pt x="349" y="165"/>
                    </a:cubicBezTo>
                    <a:cubicBezTo>
                      <a:pt x="356" y="108"/>
                      <a:pt x="325" y="43"/>
                      <a:pt x="325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8" name="Gruppieren 315">
              <a:extLst>
                <a:ext uri="{FF2B5EF4-FFF2-40B4-BE49-F238E27FC236}">
                  <a16:creationId xmlns:a16="http://schemas.microsoft.com/office/drawing/2014/main" id="{8CDDF1C9-68BD-41CD-8811-18DEE15B19C3}"/>
                </a:ext>
              </a:extLst>
            </p:cNvPr>
            <p:cNvGrpSpPr/>
            <p:nvPr/>
          </p:nvGrpSpPr>
          <p:grpSpPr bwMode="gray">
            <a:xfrm>
              <a:off x="4297363" y="4643438"/>
              <a:ext cx="1360488" cy="1698626"/>
              <a:chOff x="4297363" y="4643438"/>
              <a:chExt cx="1360488" cy="1698626"/>
            </a:xfrm>
            <a:grpFill/>
          </p:grpSpPr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6188273F-1C4C-47B2-B257-F9CB9597E45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297363" y="5446713"/>
                <a:ext cx="652463" cy="889000"/>
              </a:xfrm>
              <a:custGeom>
                <a:avLst/>
                <a:gdLst>
                  <a:gd name="T0" fmla="*/ 143 w 174"/>
                  <a:gd name="T1" fmla="*/ 88 h 237"/>
                  <a:gd name="T2" fmla="*/ 143 w 174"/>
                  <a:gd name="T3" fmla="*/ 88 h 237"/>
                  <a:gd name="T4" fmla="*/ 127 w 174"/>
                  <a:gd name="T5" fmla="*/ 0 h 237"/>
                  <a:gd name="T6" fmla="*/ 59 w 174"/>
                  <a:gd name="T7" fmla="*/ 33 h 237"/>
                  <a:gd name="T8" fmla="*/ 32 w 174"/>
                  <a:gd name="T9" fmla="*/ 51 h 237"/>
                  <a:gd name="T10" fmla="*/ 0 w 174"/>
                  <a:gd name="T11" fmla="*/ 183 h 237"/>
                  <a:gd name="T12" fmla="*/ 10 w 174"/>
                  <a:gd name="T13" fmla="*/ 206 h 237"/>
                  <a:gd name="T14" fmla="*/ 155 w 174"/>
                  <a:gd name="T15" fmla="*/ 237 h 237"/>
                  <a:gd name="T16" fmla="*/ 174 w 174"/>
                  <a:gd name="T17" fmla="*/ 89 h 237"/>
                  <a:gd name="T18" fmla="*/ 163 w 174"/>
                  <a:gd name="T19" fmla="*/ 62 h 237"/>
                  <a:gd name="T20" fmla="*/ 143 w 174"/>
                  <a:gd name="T21" fmla="*/ 88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4" h="237"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28" y="23"/>
                      <a:pt x="127" y="0"/>
                    </a:cubicBezTo>
                    <a:cubicBezTo>
                      <a:pt x="117" y="16"/>
                      <a:pt x="59" y="33"/>
                      <a:pt x="59" y="33"/>
                    </a:cubicBezTo>
                    <a:cubicBezTo>
                      <a:pt x="40" y="40"/>
                      <a:pt x="32" y="51"/>
                      <a:pt x="32" y="51"/>
                    </a:cubicBezTo>
                    <a:cubicBezTo>
                      <a:pt x="4" y="92"/>
                      <a:pt x="0" y="183"/>
                      <a:pt x="0" y="183"/>
                    </a:cubicBezTo>
                    <a:cubicBezTo>
                      <a:pt x="1" y="204"/>
                      <a:pt x="10" y="206"/>
                      <a:pt x="10" y="206"/>
                    </a:cubicBezTo>
                    <a:cubicBezTo>
                      <a:pt x="53" y="225"/>
                      <a:pt x="117" y="233"/>
                      <a:pt x="155" y="237"/>
                    </a:cubicBezTo>
                    <a:cubicBezTo>
                      <a:pt x="156" y="197"/>
                      <a:pt x="174" y="89"/>
                      <a:pt x="174" y="89"/>
                    </a:cubicBezTo>
                    <a:cubicBezTo>
                      <a:pt x="167" y="81"/>
                      <a:pt x="164" y="65"/>
                      <a:pt x="163" y="62"/>
                    </a:cubicBezTo>
                    <a:cubicBezTo>
                      <a:pt x="157" y="68"/>
                      <a:pt x="151" y="76"/>
                      <a:pt x="14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C0E6A269-18A8-4231-BA5E-5C369D74B43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4676776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D70EF2D8-4F83-4212-9A6F-7BE7CA51CD9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021263" y="5441951"/>
                <a:ext cx="636588" cy="900113"/>
              </a:xfrm>
              <a:custGeom>
                <a:avLst/>
                <a:gdLst>
                  <a:gd name="T0" fmla="*/ 169 w 170"/>
                  <a:gd name="T1" fmla="*/ 118 h 240"/>
                  <a:gd name="T2" fmla="*/ 169 w 170"/>
                  <a:gd name="T3" fmla="*/ 118 h 240"/>
                  <a:gd name="T4" fmla="*/ 161 w 170"/>
                  <a:gd name="T5" fmla="*/ 92 h 240"/>
                  <a:gd name="T6" fmla="*/ 136 w 170"/>
                  <a:gd name="T7" fmla="*/ 86 h 240"/>
                  <a:gd name="T8" fmla="*/ 152 w 170"/>
                  <a:gd name="T9" fmla="*/ 65 h 240"/>
                  <a:gd name="T10" fmla="*/ 150 w 170"/>
                  <a:gd name="T11" fmla="*/ 60 h 240"/>
                  <a:gd name="T12" fmla="*/ 79 w 170"/>
                  <a:gd name="T13" fmla="*/ 20 h 240"/>
                  <a:gd name="T14" fmla="*/ 52 w 170"/>
                  <a:gd name="T15" fmla="*/ 3 h 240"/>
                  <a:gd name="T16" fmla="*/ 50 w 170"/>
                  <a:gd name="T17" fmla="*/ 0 h 240"/>
                  <a:gd name="T18" fmla="*/ 32 w 170"/>
                  <a:gd name="T19" fmla="*/ 91 h 240"/>
                  <a:gd name="T20" fmla="*/ 13 w 170"/>
                  <a:gd name="T21" fmla="*/ 64 h 240"/>
                  <a:gd name="T22" fmla="*/ 0 w 170"/>
                  <a:gd name="T23" fmla="*/ 91 h 240"/>
                  <a:gd name="T24" fmla="*/ 18 w 170"/>
                  <a:gd name="T25" fmla="*/ 240 h 240"/>
                  <a:gd name="T26" fmla="*/ 60 w 170"/>
                  <a:gd name="T27" fmla="*/ 237 h 240"/>
                  <a:gd name="T28" fmla="*/ 87 w 170"/>
                  <a:gd name="T29" fmla="*/ 161 h 240"/>
                  <a:gd name="T30" fmla="*/ 115 w 170"/>
                  <a:gd name="T31" fmla="*/ 143 h 240"/>
                  <a:gd name="T32" fmla="*/ 170 w 170"/>
                  <a:gd name="T33" fmla="*/ 122 h 240"/>
                  <a:gd name="T34" fmla="*/ 169 w 170"/>
                  <a:gd name="T35" fmla="*/ 118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0" h="240">
                    <a:moveTo>
                      <a:pt x="169" y="118"/>
                    </a:moveTo>
                    <a:cubicBezTo>
                      <a:pt x="169" y="118"/>
                      <a:pt x="169" y="118"/>
                      <a:pt x="169" y="118"/>
                    </a:cubicBezTo>
                    <a:cubicBezTo>
                      <a:pt x="166" y="109"/>
                      <a:pt x="164" y="100"/>
                      <a:pt x="161" y="92"/>
                    </a:cubicBezTo>
                    <a:cubicBezTo>
                      <a:pt x="146" y="89"/>
                      <a:pt x="136" y="86"/>
                      <a:pt x="136" y="86"/>
                    </a:cubicBezTo>
                    <a:cubicBezTo>
                      <a:pt x="141" y="79"/>
                      <a:pt x="147" y="72"/>
                      <a:pt x="152" y="65"/>
                    </a:cubicBezTo>
                    <a:cubicBezTo>
                      <a:pt x="150" y="62"/>
                      <a:pt x="150" y="60"/>
                      <a:pt x="150" y="60"/>
                    </a:cubicBez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33" y="239"/>
                      <a:pt x="47" y="238"/>
                      <a:pt x="60" y="237"/>
                    </a:cubicBezTo>
                    <a:cubicBezTo>
                      <a:pt x="65" y="210"/>
                      <a:pt x="73" y="180"/>
                      <a:pt x="87" y="161"/>
                    </a:cubicBezTo>
                    <a:cubicBezTo>
                      <a:pt x="87" y="161"/>
                      <a:pt x="95" y="150"/>
                      <a:pt x="115" y="143"/>
                    </a:cubicBezTo>
                    <a:cubicBezTo>
                      <a:pt x="115" y="143"/>
                      <a:pt x="149" y="134"/>
                      <a:pt x="170" y="122"/>
                    </a:cubicBezTo>
                    <a:lnTo>
                      <a:pt x="169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grpSp>
          <p:nvGrpSpPr>
            <p:cNvPr id="89" name="Gruppieren 316">
              <a:extLst>
                <a:ext uri="{FF2B5EF4-FFF2-40B4-BE49-F238E27FC236}">
                  <a16:creationId xmlns:a16="http://schemas.microsoft.com/office/drawing/2014/main" id="{327FD036-CF78-454C-8961-B2320C80BB15}"/>
                </a:ext>
              </a:extLst>
            </p:cNvPr>
            <p:cNvGrpSpPr/>
            <p:nvPr/>
          </p:nvGrpSpPr>
          <p:grpSpPr bwMode="gray">
            <a:xfrm>
              <a:off x="6213476" y="4643438"/>
              <a:ext cx="1384300" cy="1698626"/>
              <a:chOff x="6213476" y="4643438"/>
              <a:chExt cx="1384300" cy="1698626"/>
            </a:xfrm>
            <a:grpFill/>
          </p:grpSpPr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2A058070-48C3-4284-9ED2-5515AF60BA2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565901" y="4643438"/>
                <a:ext cx="663575" cy="985838"/>
              </a:xfrm>
              <a:custGeom>
                <a:avLst/>
                <a:gdLst>
                  <a:gd name="T0" fmla="*/ 137 w 177"/>
                  <a:gd name="T1" fmla="*/ 197 h 263"/>
                  <a:gd name="T2" fmla="*/ 138 w 177"/>
                  <a:gd name="T3" fmla="*/ 203 h 263"/>
                  <a:gd name="T4" fmla="*/ 138 w 177"/>
                  <a:gd name="T5" fmla="*/ 193 h 263"/>
                  <a:gd name="T6" fmla="*/ 137 w 177"/>
                  <a:gd name="T7" fmla="*/ 194 h 263"/>
                  <a:gd name="T8" fmla="*/ 155 w 177"/>
                  <a:gd name="T9" fmla="*/ 162 h 263"/>
                  <a:gd name="T10" fmla="*/ 165 w 177"/>
                  <a:gd name="T11" fmla="*/ 139 h 263"/>
                  <a:gd name="T12" fmla="*/ 162 w 177"/>
                  <a:gd name="T13" fmla="*/ 113 h 263"/>
                  <a:gd name="T14" fmla="*/ 162 w 177"/>
                  <a:gd name="T15" fmla="*/ 112 h 263"/>
                  <a:gd name="T16" fmla="*/ 125 w 177"/>
                  <a:gd name="T17" fmla="*/ 26 h 263"/>
                  <a:gd name="T18" fmla="*/ 56 w 177"/>
                  <a:gd name="T19" fmla="*/ 14 h 263"/>
                  <a:gd name="T20" fmla="*/ 7 w 177"/>
                  <a:gd name="T21" fmla="*/ 73 h 263"/>
                  <a:gd name="T22" fmla="*/ 10 w 177"/>
                  <a:gd name="T23" fmla="*/ 118 h 263"/>
                  <a:gd name="T24" fmla="*/ 8 w 177"/>
                  <a:gd name="T25" fmla="*/ 144 h 263"/>
                  <a:gd name="T26" fmla="*/ 17 w 177"/>
                  <a:gd name="T27" fmla="*/ 158 h 263"/>
                  <a:gd name="T28" fmla="*/ 33 w 177"/>
                  <a:gd name="T29" fmla="*/ 192 h 263"/>
                  <a:gd name="T30" fmla="*/ 33 w 177"/>
                  <a:gd name="T31" fmla="*/ 191 h 263"/>
                  <a:gd name="T32" fmla="*/ 31 w 177"/>
                  <a:gd name="T33" fmla="*/ 207 h 263"/>
                  <a:gd name="T34" fmla="*/ 82 w 177"/>
                  <a:gd name="T35" fmla="*/ 263 h 263"/>
                  <a:gd name="T36" fmla="*/ 82 w 177"/>
                  <a:gd name="T37" fmla="*/ 263 h 263"/>
                  <a:gd name="T38" fmla="*/ 83 w 177"/>
                  <a:gd name="T39" fmla="*/ 263 h 263"/>
                  <a:gd name="T40" fmla="*/ 84 w 177"/>
                  <a:gd name="T41" fmla="*/ 263 h 263"/>
                  <a:gd name="T42" fmla="*/ 137 w 177"/>
                  <a:gd name="T43" fmla="*/ 197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7" h="263">
                    <a:moveTo>
                      <a:pt x="137" y="197"/>
                    </a:moveTo>
                    <a:cubicBezTo>
                      <a:pt x="137" y="198"/>
                      <a:pt x="137" y="200"/>
                      <a:pt x="138" y="203"/>
                    </a:cubicBezTo>
                    <a:cubicBezTo>
                      <a:pt x="138" y="200"/>
                      <a:pt x="138" y="197"/>
                      <a:pt x="138" y="193"/>
                    </a:cubicBezTo>
                    <a:cubicBezTo>
                      <a:pt x="138" y="193"/>
                      <a:pt x="138" y="193"/>
                      <a:pt x="137" y="194"/>
                    </a:cubicBezTo>
                    <a:cubicBezTo>
                      <a:pt x="145" y="184"/>
                      <a:pt x="151" y="173"/>
                      <a:pt x="155" y="162"/>
                    </a:cubicBezTo>
                    <a:cubicBezTo>
                      <a:pt x="163" y="159"/>
                      <a:pt x="165" y="139"/>
                      <a:pt x="165" y="139"/>
                    </a:cubicBezTo>
                    <a:cubicBezTo>
                      <a:pt x="174" y="121"/>
                      <a:pt x="165" y="115"/>
                      <a:pt x="162" y="113"/>
                    </a:cubicBezTo>
                    <a:cubicBezTo>
                      <a:pt x="162" y="113"/>
                      <a:pt x="162" y="112"/>
                      <a:pt x="162" y="112"/>
                    </a:cubicBezTo>
                    <a:cubicBezTo>
                      <a:pt x="163" y="104"/>
                      <a:pt x="177" y="33"/>
                      <a:pt x="125" y="26"/>
                    </a:cubicBezTo>
                    <a:cubicBezTo>
                      <a:pt x="100" y="0"/>
                      <a:pt x="56" y="14"/>
                      <a:pt x="56" y="14"/>
                    </a:cubicBezTo>
                    <a:cubicBezTo>
                      <a:pt x="11" y="26"/>
                      <a:pt x="7" y="73"/>
                      <a:pt x="7" y="73"/>
                    </a:cubicBezTo>
                    <a:cubicBezTo>
                      <a:pt x="5" y="98"/>
                      <a:pt x="10" y="117"/>
                      <a:pt x="10" y="118"/>
                    </a:cubicBezTo>
                    <a:cubicBezTo>
                      <a:pt x="0" y="116"/>
                      <a:pt x="8" y="144"/>
                      <a:pt x="8" y="144"/>
                    </a:cubicBezTo>
                    <a:cubicBezTo>
                      <a:pt x="9" y="156"/>
                      <a:pt x="16" y="157"/>
                      <a:pt x="17" y="158"/>
                    </a:cubicBezTo>
                    <a:cubicBezTo>
                      <a:pt x="20" y="170"/>
                      <a:pt x="26" y="181"/>
                      <a:pt x="33" y="192"/>
                    </a:cubicBezTo>
                    <a:cubicBezTo>
                      <a:pt x="33" y="191"/>
                      <a:pt x="33" y="191"/>
                      <a:pt x="33" y="191"/>
                    </a:cubicBezTo>
                    <a:cubicBezTo>
                      <a:pt x="33" y="191"/>
                      <a:pt x="34" y="199"/>
                      <a:pt x="31" y="207"/>
                    </a:cubicBezTo>
                    <a:cubicBezTo>
                      <a:pt x="36" y="223"/>
                      <a:pt x="49" y="255"/>
                      <a:pt x="82" y="263"/>
                    </a:cubicBezTo>
                    <a:cubicBezTo>
                      <a:pt x="82" y="263"/>
                      <a:pt x="82" y="263"/>
                      <a:pt x="82" y="263"/>
                    </a:cubicBezTo>
                    <a:cubicBezTo>
                      <a:pt x="83" y="263"/>
                      <a:pt x="83" y="263"/>
                      <a:pt x="83" y="263"/>
                    </a:cubicBezTo>
                    <a:cubicBezTo>
                      <a:pt x="83" y="263"/>
                      <a:pt x="83" y="263"/>
                      <a:pt x="84" y="263"/>
                    </a:cubicBezTo>
                    <a:cubicBezTo>
                      <a:pt x="126" y="250"/>
                      <a:pt x="137" y="197"/>
                      <a:pt x="137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27551952-BF80-4207-B2FC-D124E07C13C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10388" y="5441951"/>
                <a:ext cx="687388" cy="900113"/>
              </a:xfrm>
              <a:custGeom>
                <a:avLst/>
                <a:gdLst>
                  <a:gd name="T0" fmla="*/ 150 w 183"/>
                  <a:gd name="T1" fmla="*/ 60 h 240"/>
                  <a:gd name="T2" fmla="*/ 79 w 183"/>
                  <a:gd name="T3" fmla="*/ 20 h 240"/>
                  <a:gd name="T4" fmla="*/ 52 w 183"/>
                  <a:gd name="T5" fmla="*/ 3 h 240"/>
                  <a:gd name="T6" fmla="*/ 50 w 183"/>
                  <a:gd name="T7" fmla="*/ 0 h 240"/>
                  <a:gd name="T8" fmla="*/ 32 w 183"/>
                  <a:gd name="T9" fmla="*/ 91 h 240"/>
                  <a:gd name="T10" fmla="*/ 13 w 183"/>
                  <a:gd name="T11" fmla="*/ 64 h 240"/>
                  <a:gd name="T12" fmla="*/ 0 w 183"/>
                  <a:gd name="T13" fmla="*/ 91 h 240"/>
                  <a:gd name="T14" fmla="*/ 18 w 183"/>
                  <a:gd name="T15" fmla="*/ 240 h 240"/>
                  <a:gd name="T16" fmla="*/ 164 w 183"/>
                  <a:gd name="T17" fmla="*/ 211 h 240"/>
                  <a:gd name="T18" fmla="*/ 175 w 183"/>
                  <a:gd name="T19" fmla="*/ 199 h 240"/>
                  <a:gd name="T20" fmla="*/ 150 w 183"/>
                  <a:gd name="T21" fmla="*/ 6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" h="240">
                    <a:moveTo>
                      <a:pt x="150" y="60"/>
                    </a:moveTo>
                    <a:cubicBezTo>
                      <a:pt x="140" y="39"/>
                      <a:pt x="79" y="20"/>
                      <a:pt x="79" y="20"/>
                    </a:cubicBezTo>
                    <a:cubicBezTo>
                      <a:pt x="64" y="13"/>
                      <a:pt x="56" y="7"/>
                      <a:pt x="52" y="3"/>
                    </a:cubicBezTo>
                    <a:cubicBezTo>
                      <a:pt x="51" y="2"/>
                      <a:pt x="50" y="1"/>
                      <a:pt x="50" y="0"/>
                    </a:cubicBezTo>
                    <a:cubicBezTo>
                      <a:pt x="50" y="20"/>
                      <a:pt x="32" y="91"/>
                      <a:pt x="32" y="91"/>
                    </a:cubicBezTo>
                    <a:cubicBezTo>
                      <a:pt x="25" y="79"/>
                      <a:pt x="19" y="70"/>
                      <a:pt x="13" y="64"/>
                    </a:cubicBezTo>
                    <a:cubicBezTo>
                      <a:pt x="9" y="79"/>
                      <a:pt x="4" y="87"/>
                      <a:pt x="0" y="91"/>
                    </a:cubicBezTo>
                    <a:cubicBezTo>
                      <a:pt x="8" y="117"/>
                      <a:pt x="17" y="226"/>
                      <a:pt x="18" y="240"/>
                    </a:cubicBezTo>
                    <a:cubicBezTo>
                      <a:pt x="108" y="237"/>
                      <a:pt x="164" y="211"/>
                      <a:pt x="164" y="211"/>
                    </a:cubicBezTo>
                    <a:cubicBezTo>
                      <a:pt x="175" y="204"/>
                      <a:pt x="175" y="199"/>
                      <a:pt x="175" y="199"/>
                    </a:cubicBezTo>
                    <a:cubicBezTo>
                      <a:pt x="183" y="134"/>
                      <a:pt x="150" y="60"/>
                      <a:pt x="150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2DD94D92-C819-49EC-9F5C-48049C65EE7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213476" y="5446713"/>
                <a:ext cx="625475" cy="889000"/>
              </a:xfrm>
              <a:custGeom>
                <a:avLst/>
                <a:gdLst>
                  <a:gd name="T0" fmla="*/ 156 w 167"/>
                  <a:gd name="T1" fmla="*/ 62 h 237"/>
                  <a:gd name="T2" fmla="*/ 136 w 167"/>
                  <a:gd name="T3" fmla="*/ 88 h 237"/>
                  <a:gd name="T4" fmla="*/ 136 w 167"/>
                  <a:gd name="T5" fmla="*/ 88 h 237"/>
                  <a:gd name="T6" fmla="*/ 120 w 167"/>
                  <a:gd name="T7" fmla="*/ 0 h 237"/>
                  <a:gd name="T8" fmla="*/ 52 w 167"/>
                  <a:gd name="T9" fmla="*/ 33 h 237"/>
                  <a:gd name="T10" fmla="*/ 25 w 167"/>
                  <a:gd name="T11" fmla="*/ 51 h 237"/>
                  <a:gd name="T12" fmla="*/ 16 w 167"/>
                  <a:gd name="T13" fmla="*/ 67 h 237"/>
                  <a:gd name="T14" fmla="*/ 31 w 167"/>
                  <a:gd name="T15" fmla="*/ 88 h 237"/>
                  <a:gd name="T16" fmla="*/ 7 w 167"/>
                  <a:gd name="T17" fmla="*/ 93 h 237"/>
                  <a:gd name="T18" fmla="*/ 2 w 167"/>
                  <a:gd name="T19" fmla="*/ 116 h 237"/>
                  <a:gd name="T20" fmla="*/ 2 w 167"/>
                  <a:gd name="T21" fmla="*/ 116 h 237"/>
                  <a:gd name="T22" fmla="*/ 0 w 167"/>
                  <a:gd name="T23" fmla="*/ 121 h 237"/>
                  <a:gd name="T24" fmla="*/ 16 w 167"/>
                  <a:gd name="T25" fmla="*/ 129 h 237"/>
                  <a:gd name="T26" fmla="*/ 88 w 167"/>
                  <a:gd name="T27" fmla="*/ 168 h 237"/>
                  <a:gd name="T28" fmla="*/ 109 w 167"/>
                  <a:gd name="T29" fmla="*/ 232 h 237"/>
                  <a:gd name="T30" fmla="*/ 148 w 167"/>
                  <a:gd name="T31" fmla="*/ 237 h 237"/>
                  <a:gd name="T32" fmla="*/ 167 w 167"/>
                  <a:gd name="T33" fmla="*/ 89 h 237"/>
                  <a:gd name="T34" fmla="*/ 156 w 167"/>
                  <a:gd name="T35" fmla="*/ 6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7" h="237">
                    <a:moveTo>
                      <a:pt x="156" y="62"/>
                    </a:moveTo>
                    <a:cubicBezTo>
                      <a:pt x="150" y="68"/>
                      <a:pt x="144" y="76"/>
                      <a:pt x="136" y="88"/>
                    </a:cubicBezTo>
                    <a:cubicBezTo>
                      <a:pt x="136" y="88"/>
                      <a:pt x="136" y="88"/>
                      <a:pt x="136" y="88"/>
                    </a:cubicBezTo>
                    <a:cubicBezTo>
                      <a:pt x="136" y="88"/>
                      <a:pt x="121" y="23"/>
                      <a:pt x="120" y="0"/>
                    </a:cubicBezTo>
                    <a:cubicBezTo>
                      <a:pt x="110" y="16"/>
                      <a:pt x="52" y="33"/>
                      <a:pt x="52" y="33"/>
                    </a:cubicBezTo>
                    <a:cubicBezTo>
                      <a:pt x="33" y="40"/>
                      <a:pt x="25" y="51"/>
                      <a:pt x="25" y="51"/>
                    </a:cubicBezTo>
                    <a:cubicBezTo>
                      <a:pt x="22" y="56"/>
                      <a:pt x="19" y="61"/>
                      <a:pt x="16" y="67"/>
                    </a:cubicBezTo>
                    <a:cubicBezTo>
                      <a:pt x="23" y="83"/>
                      <a:pt x="31" y="88"/>
                      <a:pt x="31" y="88"/>
                    </a:cubicBezTo>
                    <a:cubicBezTo>
                      <a:pt x="23" y="91"/>
                      <a:pt x="15" y="92"/>
                      <a:pt x="7" y="93"/>
                    </a:cubicBezTo>
                    <a:cubicBezTo>
                      <a:pt x="5" y="101"/>
                      <a:pt x="3" y="108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2" y="122"/>
                      <a:pt x="13" y="127"/>
                      <a:pt x="16" y="129"/>
                    </a:cubicBezTo>
                    <a:cubicBezTo>
                      <a:pt x="16" y="129"/>
                      <a:pt x="78" y="147"/>
                      <a:pt x="88" y="168"/>
                    </a:cubicBezTo>
                    <a:cubicBezTo>
                      <a:pt x="88" y="168"/>
                      <a:pt x="101" y="196"/>
                      <a:pt x="109" y="232"/>
                    </a:cubicBezTo>
                    <a:cubicBezTo>
                      <a:pt x="124" y="234"/>
                      <a:pt x="137" y="236"/>
                      <a:pt x="148" y="237"/>
                    </a:cubicBezTo>
                    <a:cubicBezTo>
                      <a:pt x="149" y="197"/>
                      <a:pt x="167" y="89"/>
                      <a:pt x="167" y="89"/>
                    </a:cubicBezTo>
                    <a:cubicBezTo>
                      <a:pt x="160" y="81"/>
                      <a:pt x="157" y="65"/>
                      <a:pt x="15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2CCDFC06-BB05-4B36-8578-1F76DD3D7F95}"/>
              </a:ext>
            </a:extLst>
          </p:cNvPr>
          <p:cNvSpPr txBox="1">
            <a:spLocks/>
          </p:cNvSpPr>
          <p:nvPr/>
        </p:nvSpPr>
        <p:spPr>
          <a:xfrm>
            <a:off x="6400801" y="3698354"/>
            <a:ext cx="4843462" cy="10828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Tx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Tx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SzPct val="11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37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 panose="020B0604020202020204" pitchFamily="34" charset="0"/>
              <a:buChar char="•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4000" indent="-234000" algn="l" defTabSz="374400" rtl="0" eaLnBrk="1" latinLnBrk="0" hangingPunct="1"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8000" indent="-23400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romanLcPeriod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374400" rtl="0" eaLnBrk="1" latinLnBrk="0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37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Updating the AAC Framework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Check for new AAC version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Upload new version to Artifactory</a:t>
            </a:r>
          </a:p>
          <a:p>
            <a:pPr marL="342900" indent="-342900">
              <a:buFont typeface="+mj-lt"/>
              <a:buAutoNum type="alphaLcPeriod"/>
            </a:pPr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022C25A-D24E-4869-8EAA-5E6F70878E1A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045107" y="3811656"/>
            <a:ext cx="8102" cy="693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E623D3C-D3BD-4202-8765-1BC3BE54E155}"/>
              </a:ext>
            </a:extLst>
          </p:cNvPr>
          <p:cNvSpPr txBox="1"/>
          <p:nvPr/>
        </p:nvSpPr>
        <p:spPr>
          <a:xfrm>
            <a:off x="3471576" y="4922797"/>
            <a:ext cx="1135732" cy="2046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400" dirty="0"/>
              <a:t>Operations</a:t>
            </a:r>
          </a:p>
        </p:txBody>
      </p: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F2E1DBB3-895F-4E8E-9ACF-BA2B36623511}"/>
              </a:ext>
            </a:extLst>
          </p:cNvPr>
          <p:cNvSpPr/>
          <p:nvPr/>
        </p:nvSpPr>
        <p:spPr>
          <a:xfrm>
            <a:off x="3458809" y="4539893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1" name="Cloud 120">
            <a:extLst>
              <a:ext uri="{FF2B5EF4-FFF2-40B4-BE49-F238E27FC236}">
                <a16:creationId xmlns:a16="http://schemas.microsoft.com/office/drawing/2014/main" id="{6FAEA940-8C9C-4C3D-8CCA-3FACF2451571}"/>
              </a:ext>
            </a:extLst>
          </p:cNvPr>
          <p:cNvSpPr/>
          <p:nvPr/>
        </p:nvSpPr>
        <p:spPr>
          <a:xfrm>
            <a:off x="2692084" y="4557263"/>
            <a:ext cx="724294" cy="38744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www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62CDD4-A2D5-4EB0-A78C-210C1CB18C5B}"/>
              </a:ext>
            </a:extLst>
          </p:cNvPr>
          <p:cNvCxnSpPr>
            <a:cxnSpLocks/>
            <a:endCxn id="93" idx="4"/>
          </p:cNvCxnSpPr>
          <p:nvPr/>
        </p:nvCxnSpPr>
        <p:spPr>
          <a:xfrm>
            <a:off x="3311168" y="4727907"/>
            <a:ext cx="477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EEEBD49E-3688-497F-B35F-2309C5487201}"/>
              </a:ext>
            </a:extLst>
          </p:cNvPr>
          <p:cNvSpPr/>
          <p:nvPr/>
        </p:nvSpPr>
        <p:spPr>
          <a:xfrm>
            <a:off x="4097327" y="3973469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8" name="Freeform 3254">
            <a:extLst>
              <a:ext uri="{FF2B5EF4-FFF2-40B4-BE49-F238E27FC236}">
                <a16:creationId xmlns:a16="http://schemas.microsoft.com/office/drawing/2014/main" id="{202679D5-9015-4A03-BB50-A9A3699FAD0A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6329217" y="6085316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1666941-2D00-45B2-BF34-51A2685058EB}"/>
              </a:ext>
            </a:extLst>
          </p:cNvPr>
          <p:cNvSpPr txBox="1"/>
          <p:nvPr/>
        </p:nvSpPr>
        <p:spPr>
          <a:xfrm>
            <a:off x="6649243" y="6049962"/>
            <a:ext cx="4595020" cy="35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There is no “post-project” support arranged for Cisco AAC framework. The project engagement with Cisco consists of 1-time delivery of the framework after which it is assumed that ASML provides updates and all support</a:t>
            </a:r>
          </a:p>
        </p:txBody>
      </p:sp>
      <p:sp>
        <p:nvSpPr>
          <p:cNvPr id="45" name="Freeform 3254">
            <a:extLst>
              <a:ext uri="{FF2B5EF4-FFF2-40B4-BE49-F238E27FC236}">
                <a16:creationId xmlns:a16="http://schemas.microsoft.com/office/drawing/2014/main" id="{3370917C-ADE1-4867-A980-82323A615548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3631774" y="4203117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6" name="Freeform 3254">
            <a:extLst>
              <a:ext uri="{FF2B5EF4-FFF2-40B4-BE49-F238E27FC236}">
                <a16:creationId xmlns:a16="http://schemas.microsoft.com/office/drawing/2014/main" id="{E5BDDE18-EFCE-4C5A-B2DC-01DF9DAF5F74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6329217" y="5729253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43B02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733944-4902-4C22-B6B0-D6256495105F}"/>
              </a:ext>
            </a:extLst>
          </p:cNvPr>
          <p:cNvSpPr txBox="1"/>
          <p:nvPr/>
        </p:nvSpPr>
        <p:spPr>
          <a:xfrm>
            <a:off x="6649243" y="5748838"/>
            <a:ext cx="459502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374400">
              <a:lnSpc>
                <a:spcPct val="95000"/>
              </a:lnSpc>
              <a:spcAft>
                <a:spcPts val="737"/>
              </a:spcAft>
            </a:pPr>
            <a:r>
              <a:rPr lang="en-US" sz="800" dirty="0"/>
              <a:t>Most common trigger for new AAC framework version is an update to Cisco ACI Release. Frequent checks are required to ensure Cisco ACI / AAC Framework compatibility</a:t>
            </a:r>
          </a:p>
        </p:txBody>
      </p:sp>
      <p:sp>
        <p:nvSpPr>
          <p:cNvPr id="50" name="Freeform 3254">
            <a:extLst>
              <a:ext uri="{FF2B5EF4-FFF2-40B4-BE49-F238E27FC236}">
                <a16:creationId xmlns:a16="http://schemas.microsoft.com/office/drawing/2014/main" id="{BE2090D4-54D2-40C3-81AC-2B0D5F095EBC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4148168" y="513386"/>
            <a:ext cx="273081" cy="273081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6C6D4856-A25D-4784-9306-C12345A7C77C}"/>
              </a:ext>
            </a:extLst>
          </p:cNvPr>
          <p:cNvSpPr/>
          <p:nvPr/>
        </p:nvSpPr>
        <p:spPr>
          <a:xfrm>
            <a:off x="4395943" y="2751921"/>
            <a:ext cx="199054" cy="17096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1598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E80A-7F76-4E73-A896-BEDEE1C0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F15A1-64A5-4CC3-A40F-663AFFE8D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F5D1-6D48-42DD-A417-DEC63C918B1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DC27-8BC7-4668-B18A-F32FB91F1F9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5B76-D581-4057-81CA-4775070F9FB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42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6474921-29AD-4897-91EB-E5BC1F658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7859"/>
              </p:ext>
            </p:extLst>
          </p:nvPr>
        </p:nvGraphicFramePr>
        <p:xfrm>
          <a:off x="609599" y="1524000"/>
          <a:ext cx="10668003" cy="18542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7308">
                  <a:extLst>
                    <a:ext uri="{9D8B030D-6E8A-4147-A177-3AD203B41FA5}">
                      <a16:colId xmlns:a16="http://schemas.microsoft.com/office/drawing/2014/main" val="3284462451"/>
                    </a:ext>
                  </a:extLst>
                </a:gridCol>
                <a:gridCol w="1387267">
                  <a:extLst>
                    <a:ext uri="{9D8B030D-6E8A-4147-A177-3AD203B41FA5}">
                      <a16:colId xmlns:a16="http://schemas.microsoft.com/office/drawing/2014/main" val="1464438710"/>
                    </a:ext>
                  </a:extLst>
                </a:gridCol>
                <a:gridCol w="1984476">
                  <a:extLst>
                    <a:ext uri="{9D8B030D-6E8A-4147-A177-3AD203B41FA5}">
                      <a16:colId xmlns:a16="http://schemas.microsoft.com/office/drawing/2014/main" val="3715921888"/>
                    </a:ext>
                  </a:extLst>
                </a:gridCol>
                <a:gridCol w="1984476">
                  <a:extLst>
                    <a:ext uri="{9D8B030D-6E8A-4147-A177-3AD203B41FA5}">
                      <a16:colId xmlns:a16="http://schemas.microsoft.com/office/drawing/2014/main" val="4150830158"/>
                    </a:ext>
                  </a:extLst>
                </a:gridCol>
                <a:gridCol w="1984476">
                  <a:extLst>
                    <a:ext uri="{9D8B030D-6E8A-4147-A177-3AD203B41FA5}">
                      <a16:colId xmlns:a16="http://schemas.microsoft.com/office/drawing/2014/main" val="354667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Automated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4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Create, Read, Update,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4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898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CF82E9-D241-4C2B-900A-1C5A0D0F43F1}"/>
              </a:ext>
            </a:extLst>
          </p:cNvPr>
          <p:cNvSpPr txBox="1"/>
          <p:nvPr/>
        </p:nvSpPr>
        <p:spPr>
          <a:xfrm>
            <a:off x="3200400" y="3823403"/>
            <a:ext cx="5181600" cy="35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2400" dirty="0">
                <a:solidFill>
                  <a:srgbClr val="FF0000"/>
                </a:solidFill>
              </a:rPr>
              <a:t>More details, Next iteration of design</a:t>
            </a:r>
          </a:p>
        </p:txBody>
      </p:sp>
    </p:spTree>
    <p:extLst>
      <p:ext uri="{BB962C8B-B14F-4D97-AF65-F5344CB8AC3E}">
        <p14:creationId xmlns:p14="http://schemas.microsoft.com/office/powerpoint/2010/main" val="3485480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B47-CCC0-4B17-AA9F-784383F1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&amp;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97DDE-728E-4981-A13B-A4BB79333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7DE60-6B86-46B4-9A52-08EE886F024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7E53A-39A8-4F40-B1DF-54EE3748406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F8BB7-B0EB-4B11-9DD9-F4DD0338CA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F8A93-EC6B-4D25-9645-A079EE79E59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EEE64-1453-47A7-98CD-01A566A3F87B}"/>
              </a:ext>
            </a:extLst>
          </p:cNvPr>
          <p:cNvSpPr txBox="1"/>
          <p:nvPr/>
        </p:nvSpPr>
        <p:spPr>
          <a:xfrm>
            <a:off x="3124200" y="3429000"/>
            <a:ext cx="5181600" cy="35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2400" dirty="0">
                <a:solidFill>
                  <a:srgbClr val="FF0000"/>
                </a:solidFill>
              </a:rPr>
              <a:t>More details, Next iteration of design</a:t>
            </a:r>
          </a:p>
        </p:txBody>
      </p:sp>
    </p:spTree>
    <p:extLst>
      <p:ext uri="{BB962C8B-B14F-4D97-AF65-F5344CB8AC3E}">
        <p14:creationId xmlns:p14="http://schemas.microsoft.com/office/powerpoint/2010/main" val="750295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2713-BFC1-4876-A09C-64AD422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E2167-1D1F-42AF-9967-D4EBBEC1C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1CD4-563E-4B5B-BD2D-CCFE55A7102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7B5B8-E9BB-451E-BFD7-DA3F799AC8B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C395D-4E99-4565-B2E2-3F501F99A0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44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777D18-5C23-400B-AB24-82E3674DB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31787"/>
              </p:ext>
            </p:extLst>
          </p:nvPr>
        </p:nvGraphicFramePr>
        <p:xfrm>
          <a:off x="385763" y="1676400"/>
          <a:ext cx="10858500" cy="148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6302972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43033623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3363186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705221559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1284200388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82784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1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&lt;activity &gt; or &lt;process&gt;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7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406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18470E-B4F8-4DAE-9F20-237B0863E97D}"/>
              </a:ext>
            </a:extLst>
          </p:cNvPr>
          <p:cNvSpPr txBox="1"/>
          <p:nvPr/>
        </p:nvSpPr>
        <p:spPr>
          <a:xfrm>
            <a:off x="3124200" y="3429000"/>
            <a:ext cx="5181600" cy="35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2400" dirty="0">
                <a:solidFill>
                  <a:srgbClr val="FF0000"/>
                </a:solidFill>
              </a:rPr>
              <a:t>More details, Next iteration of design</a:t>
            </a:r>
          </a:p>
        </p:txBody>
      </p:sp>
    </p:spTree>
    <p:extLst>
      <p:ext uri="{BB962C8B-B14F-4D97-AF65-F5344CB8AC3E}">
        <p14:creationId xmlns:p14="http://schemas.microsoft.com/office/powerpoint/2010/main" val="414490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7C036-1333-4B42-963B-52B42203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DF619-E34C-4283-ACA6-E59C7348B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4A00-6447-4E41-98A5-246AC9CC041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7854C-0FAF-4AB4-B8E6-D7DF53CA6CA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23FA-5FC0-46F3-83EB-F39E924461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022F0-7982-43EA-AE5F-C522996B2ECC}"/>
              </a:ext>
            </a:extLst>
          </p:cNvPr>
          <p:cNvSpPr txBox="1"/>
          <p:nvPr/>
        </p:nvSpPr>
        <p:spPr>
          <a:xfrm>
            <a:off x="3200400" y="5105400"/>
            <a:ext cx="5181600" cy="350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2400" dirty="0">
                <a:solidFill>
                  <a:srgbClr val="FF0000"/>
                </a:solidFill>
              </a:rPr>
              <a:t>More details, Next iteration of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948183-0B07-4DBB-ABD7-4DF824B8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073477"/>
              </p:ext>
            </p:extLst>
          </p:nvPr>
        </p:nvGraphicFramePr>
        <p:xfrm>
          <a:off x="609599" y="1524000"/>
          <a:ext cx="10668003" cy="203695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7308">
                  <a:extLst>
                    <a:ext uri="{9D8B030D-6E8A-4147-A177-3AD203B41FA5}">
                      <a16:colId xmlns:a16="http://schemas.microsoft.com/office/drawing/2014/main" val="3284462451"/>
                    </a:ext>
                  </a:extLst>
                </a:gridCol>
                <a:gridCol w="1387267">
                  <a:extLst>
                    <a:ext uri="{9D8B030D-6E8A-4147-A177-3AD203B41FA5}">
                      <a16:colId xmlns:a16="http://schemas.microsoft.com/office/drawing/2014/main" val="1464438710"/>
                    </a:ext>
                  </a:extLst>
                </a:gridCol>
                <a:gridCol w="1984476">
                  <a:extLst>
                    <a:ext uri="{9D8B030D-6E8A-4147-A177-3AD203B41FA5}">
                      <a16:colId xmlns:a16="http://schemas.microsoft.com/office/drawing/2014/main" val="3715921888"/>
                    </a:ext>
                  </a:extLst>
                </a:gridCol>
                <a:gridCol w="1984476">
                  <a:extLst>
                    <a:ext uri="{9D8B030D-6E8A-4147-A177-3AD203B41FA5}">
                      <a16:colId xmlns:a16="http://schemas.microsoft.com/office/drawing/2014/main" val="4150830158"/>
                    </a:ext>
                  </a:extLst>
                </a:gridCol>
                <a:gridCol w="1984476">
                  <a:extLst>
                    <a:ext uri="{9D8B030D-6E8A-4147-A177-3AD203B41FA5}">
                      <a16:colId xmlns:a16="http://schemas.microsoft.com/office/drawing/2014/main" val="354667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&lt;role&gt;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4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access to RDC Configs in NETA bitbucket project (non-standard 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99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in bitbucket for approving PR’s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4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Rundeck</a:t>
                      </a:r>
                      <a:r>
                        <a:rPr lang="en-US" dirty="0"/>
                        <a:t> GUI access running Operational ACI deployment activities (forms)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2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8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82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F7E2DE-5377-4F7C-AB66-020D04D09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D8BC-CB65-49C2-B634-0E27180560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85764" y="6518275"/>
            <a:ext cx="5241924" cy="186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0714747-39B9-44DB-AFC8-AB8FD1D45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F0AFC5F-5F90-4399-8963-48292B23FD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ADD840D-3AE8-45D5-8522-4E8E93DFE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401484-B500-4B78-AE8A-044CC6755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026BC1-2817-412E-BEBC-B78592E989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555A1-A0C8-4520-AAFB-57D038688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46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2519-53B8-4E12-ADC9-27251DC697C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7A1BAC5-A239-4702-AD00-FB59B4D5C9F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425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5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 and scope</a:t>
            </a:r>
          </a:p>
        </p:txBody>
      </p:sp>
    </p:spTree>
    <p:extLst>
      <p:ext uri="{BB962C8B-B14F-4D97-AF65-F5344CB8AC3E}">
        <p14:creationId xmlns:p14="http://schemas.microsoft.com/office/powerpoint/2010/main" val="336166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1EA2F1-DC92-47F1-AA08-532D8F6012D2}"/>
              </a:ext>
            </a:extLst>
          </p:cNvPr>
          <p:cNvCxnSpPr>
            <a:cxnSpLocks/>
          </p:cNvCxnSpPr>
          <p:nvPr/>
        </p:nvCxnSpPr>
        <p:spPr>
          <a:xfrm>
            <a:off x="1930896" y="2721937"/>
            <a:ext cx="501425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184417D-EB49-4229-8ABA-2CE2BC571E16}"/>
              </a:ext>
            </a:extLst>
          </p:cNvPr>
          <p:cNvSpPr/>
          <p:nvPr/>
        </p:nvSpPr>
        <p:spPr>
          <a:xfrm>
            <a:off x="5188119" y="1981200"/>
            <a:ext cx="1574231" cy="986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ServiceNow / </a:t>
            </a:r>
            <a:r>
              <a:rPr lang="en-US" sz="1000" dirty="0" err="1"/>
              <a:t>Rundeck</a:t>
            </a:r>
            <a:r>
              <a:rPr lang="en-US" sz="1000" dirty="0"/>
              <a:t> / Ansible Tower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EC64F4-9FE0-4E13-8C71-1E53EF639711}"/>
              </a:ext>
            </a:extLst>
          </p:cNvPr>
          <p:cNvCxnSpPr>
            <a:cxnSpLocks/>
          </p:cNvCxnSpPr>
          <p:nvPr/>
        </p:nvCxnSpPr>
        <p:spPr>
          <a:xfrm>
            <a:off x="1952480" y="5156448"/>
            <a:ext cx="673432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992610-47A9-4E81-8AFA-325D6E55F547}"/>
              </a:ext>
            </a:extLst>
          </p:cNvPr>
          <p:cNvCxnSpPr>
            <a:cxnSpLocks/>
          </p:cNvCxnSpPr>
          <p:nvPr/>
        </p:nvCxnSpPr>
        <p:spPr>
          <a:xfrm>
            <a:off x="1930896" y="4364360"/>
            <a:ext cx="6755904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EF5BB0-71FA-48BC-91FA-52B378C9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A371D-CEB4-4C10-B2CF-AD70C1CAD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ACI Automation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A7F5D-E61C-4AC4-852C-CA11B03DDC6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F98B-90BD-40DF-8C0F-E06FB00FEB7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9B22-350A-49C8-BFF7-CBEEDEBC273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74C5D3-F8AC-46EF-A89A-E1605AAD00A2}"/>
              </a:ext>
            </a:extLst>
          </p:cNvPr>
          <p:cNvSpPr/>
          <p:nvPr/>
        </p:nvSpPr>
        <p:spPr>
          <a:xfrm>
            <a:off x="7593607" y="4724400"/>
            <a:ext cx="72008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3B48A-9A6E-48D5-8579-CFFACCD70AFF}"/>
              </a:ext>
            </a:extLst>
          </p:cNvPr>
          <p:cNvSpPr/>
          <p:nvPr/>
        </p:nvSpPr>
        <p:spPr>
          <a:xfrm>
            <a:off x="6500813" y="4724400"/>
            <a:ext cx="72008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ADC0A7-5E8D-4A90-A4AE-EDA12FF801CC}"/>
              </a:ext>
            </a:extLst>
          </p:cNvPr>
          <p:cNvSpPr/>
          <p:nvPr/>
        </p:nvSpPr>
        <p:spPr>
          <a:xfrm>
            <a:off x="5413648" y="4703525"/>
            <a:ext cx="72008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eIaaS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F66C87-6735-4ED0-9CC0-CB9813D26D26}"/>
              </a:ext>
            </a:extLst>
          </p:cNvPr>
          <p:cNvSpPr/>
          <p:nvPr/>
        </p:nvSpPr>
        <p:spPr>
          <a:xfrm>
            <a:off x="4394850" y="4722475"/>
            <a:ext cx="72008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6F2F4B-688B-4038-8A81-9DE3CD433A74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>
            <a:off x="5975235" y="2967287"/>
            <a:ext cx="1930120" cy="890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C1237B-AF73-4B40-94D1-39233C10627F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>
            <a:off x="5975235" y="2967287"/>
            <a:ext cx="845160" cy="892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4E8807-4E61-4A25-9177-56D0745291D1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5773688" y="2967287"/>
            <a:ext cx="201547" cy="862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650A3-7E9F-412F-A0FB-50A8257A66D6}"/>
              </a:ext>
            </a:extLst>
          </p:cNvPr>
          <p:cNvSpPr/>
          <p:nvPr/>
        </p:nvSpPr>
        <p:spPr>
          <a:xfrm>
            <a:off x="3329108" y="4703525"/>
            <a:ext cx="745929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TCS Managed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6BFEF2-F712-4293-8383-3EE5AF204578}"/>
              </a:ext>
            </a:extLst>
          </p:cNvPr>
          <p:cNvCxnSpPr>
            <a:cxnSpLocks/>
            <a:stCxn id="9" idx="2"/>
            <a:endCxn id="91" idx="0"/>
          </p:cNvCxnSpPr>
          <p:nvPr/>
        </p:nvCxnSpPr>
        <p:spPr>
          <a:xfrm flipH="1">
            <a:off x="4761074" y="2967287"/>
            <a:ext cx="1214161" cy="892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3CB3D-D859-4185-B237-61D4E20AF05A}"/>
              </a:ext>
            </a:extLst>
          </p:cNvPr>
          <p:cNvCxnSpPr>
            <a:cxnSpLocks/>
            <a:stCxn id="9" idx="2"/>
            <a:endCxn id="95" idx="0"/>
          </p:cNvCxnSpPr>
          <p:nvPr/>
        </p:nvCxnSpPr>
        <p:spPr>
          <a:xfrm flipH="1">
            <a:off x="3706207" y="2967287"/>
            <a:ext cx="2269028" cy="890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E7477-DFF6-434B-9E24-A6F52F26936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860853" y="45083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CE76FC-9992-4EE8-B90E-B3AB58453D6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953647" y="45083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04FB8B-B3D5-47B1-8EFA-0C9F53F9D08E}"/>
              </a:ext>
            </a:extLst>
          </p:cNvPr>
          <p:cNvCxnSpPr>
            <a:cxnSpLocks/>
          </p:cNvCxnSpPr>
          <p:nvPr/>
        </p:nvCxnSpPr>
        <p:spPr>
          <a:xfrm>
            <a:off x="5773688" y="4478161"/>
            <a:ext cx="0" cy="2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622CB11-18EE-4919-88EE-F4962227C5C6}"/>
              </a:ext>
            </a:extLst>
          </p:cNvPr>
          <p:cNvSpPr txBox="1"/>
          <p:nvPr/>
        </p:nvSpPr>
        <p:spPr>
          <a:xfrm>
            <a:off x="5238519" y="2794959"/>
            <a:ext cx="1487231" cy="14619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orchestration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48C68E-B705-40E4-986C-83102EC4AC2B}"/>
              </a:ext>
            </a:extLst>
          </p:cNvPr>
          <p:cNvSpPr txBox="1"/>
          <p:nvPr/>
        </p:nvSpPr>
        <p:spPr>
          <a:xfrm>
            <a:off x="1926663" y="4202248"/>
            <a:ext cx="1117084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Domain specific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637A8D-AE5C-4E65-92F5-07DE2C8DB65B}"/>
              </a:ext>
            </a:extLst>
          </p:cNvPr>
          <p:cNvSpPr txBox="1"/>
          <p:nvPr/>
        </p:nvSpPr>
        <p:spPr>
          <a:xfrm>
            <a:off x="1930896" y="2567767"/>
            <a:ext cx="1347737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Domain agnostic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D18264-42B3-487E-8AF6-B725F1D5377E}"/>
              </a:ext>
            </a:extLst>
          </p:cNvPr>
          <p:cNvSpPr txBox="1"/>
          <p:nvPr/>
        </p:nvSpPr>
        <p:spPr>
          <a:xfrm>
            <a:off x="1958309" y="4983854"/>
            <a:ext cx="919896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Infra services</a:t>
            </a:r>
          </a:p>
        </p:txBody>
      </p:sp>
      <p:sp>
        <p:nvSpPr>
          <p:cNvPr id="72" name="Arrow: Chevron 71">
            <a:extLst>
              <a:ext uri="{FF2B5EF4-FFF2-40B4-BE49-F238E27FC236}">
                <a16:creationId xmlns:a16="http://schemas.microsoft.com/office/drawing/2014/main" id="{25215495-B41C-4DE9-BAA9-8349F1D00C19}"/>
              </a:ext>
            </a:extLst>
          </p:cNvPr>
          <p:cNvSpPr/>
          <p:nvPr/>
        </p:nvSpPr>
        <p:spPr>
          <a:xfrm>
            <a:off x="6076934" y="2012459"/>
            <a:ext cx="242323" cy="22679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Arrow: Chevron 72">
            <a:extLst>
              <a:ext uri="{FF2B5EF4-FFF2-40B4-BE49-F238E27FC236}">
                <a16:creationId xmlns:a16="http://schemas.microsoft.com/office/drawing/2014/main" id="{7226ACF5-7AC8-42B8-A79B-1BBF77A452EA}"/>
              </a:ext>
            </a:extLst>
          </p:cNvPr>
          <p:cNvSpPr/>
          <p:nvPr/>
        </p:nvSpPr>
        <p:spPr>
          <a:xfrm>
            <a:off x="6278504" y="2012459"/>
            <a:ext cx="242323" cy="22679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Arrow: Chevron 73">
            <a:extLst>
              <a:ext uri="{FF2B5EF4-FFF2-40B4-BE49-F238E27FC236}">
                <a16:creationId xmlns:a16="http://schemas.microsoft.com/office/drawing/2014/main" id="{21B11EED-C98D-429F-8A45-25A059D7B093}"/>
              </a:ext>
            </a:extLst>
          </p:cNvPr>
          <p:cNvSpPr/>
          <p:nvPr/>
        </p:nvSpPr>
        <p:spPr>
          <a:xfrm>
            <a:off x="6478159" y="2012459"/>
            <a:ext cx="242323" cy="226794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5C2688-F008-4F39-B767-420ED898E7E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754890" y="4508376"/>
            <a:ext cx="0" cy="214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42C101-F248-498B-AAB6-4C2EA4A72A87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702073" y="4533610"/>
            <a:ext cx="0" cy="169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B548BF0-2874-4486-8A71-40F27D3E4B45}"/>
              </a:ext>
            </a:extLst>
          </p:cNvPr>
          <p:cNvSpPr/>
          <p:nvPr/>
        </p:nvSpPr>
        <p:spPr>
          <a:xfrm>
            <a:off x="5538401" y="3896324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FBCEF-CBB7-4F62-A152-D7BA6398907B}"/>
              </a:ext>
            </a:extLst>
          </p:cNvPr>
          <p:cNvSpPr/>
          <p:nvPr/>
        </p:nvSpPr>
        <p:spPr>
          <a:xfrm>
            <a:off x="5413648" y="3830089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vRealize</a:t>
            </a:r>
            <a:endParaRPr lang="en-US" sz="105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47ACEC-FADC-4BED-81CB-B5F56B280807}"/>
              </a:ext>
            </a:extLst>
          </p:cNvPr>
          <p:cNvSpPr/>
          <p:nvPr/>
        </p:nvSpPr>
        <p:spPr>
          <a:xfrm>
            <a:off x="6585108" y="3926120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142263-0E61-4F9E-8365-51FFF649CA4A}"/>
              </a:ext>
            </a:extLst>
          </p:cNvPr>
          <p:cNvSpPr/>
          <p:nvPr/>
        </p:nvSpPr>
        <p:spPr>
          <a:xfrm>
            <a:off x="6460355" y="3859885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OEM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15DF5F-5658-450E-9199-4D4B0BF38271}"/>
              </a:ext>
            </a:extLst>
          </p:cNvPr>
          <p:cNvSpPr/>
          <p:nvPr/>
        </p:nvSpPr>
        <p:spPr>
          <a:xfrm>
            <a:off x="7670068" y="3924121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AFCD1F3-389E-4575-8FD0-E53CE807D21F}"/>
              </a:ext>
            </a:extLst>
          </p:cNvPr>
          <p:cNvSpPr/>
          <p:nvPr/>
        </p:nvSpPr>
        <p:spPr>
          <a:xfrm>
            <a:off x="7545315" y="3857886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Cisco ACI AAC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469AB8-7BFA-4228-B12B-81B7878FD9A4}"/>
              </a:ext>
            </a:extLst>
          </p:cNvPr>
          <p:cNvSpPr/>
          <p:nvPr/>
        </p:nvSpPr>
        <p:spPr>
          <a:xfrm>
            <a:off x="4525787" y="3926261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AF2B0C-7D52-4C30-8BFD-B6367452B9F4}"/>
              </a:ext>
            </a:extLst>
          </p:cNvPr>
          <p:cNvSpPr/>
          <p:nvPr/>
        </p:nvSpPr>
        <p:spPr>
          <a:xfrm>
            <a:off x="4401034" y="3860026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OCI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1A9D77-1F96-4D0D-A304-4CE1C8065F85}"/>
              </a:ext>
            </a:extLst>
          </p:cNvPr>
          <p:cNvSpPr/>
          <p:nvPr/>
        </p:nvSpPr>
        <p:spPr>
          <a:xfrm>
            <a:off x="3470920" y="3924121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A1B2D31-AF0A-411D-8C56-8AF7C78A832F}"/>
              </a:ext>
            </a:extLst>
          </p:cNvPr>
          <p:cNvSpPr/>
          <p:nvPr/>
        </p:nvSpPr>
        <p:spPr>
          <a:xfrm>
            <a:off x="3346167" y="3857886"/>
            <a:ext cx="720080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Ignio</a:t>
            </a:r>
            <a:endParaRPr lang="en-US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4F9A4B-4D7F-4EC1-9A87-251B498F3CF7}"/>
              </a:ext>
            </a:extLst>
          </p:cNvPr>
          <p:cNvSpPr/>
          <p:nvPr/>
        </p:nvSpPr>
        <p:spPr>
          <a:xfrm rot="18577846">
            <a:off x="6924059" y="2191684"/>
            <a:ext cx="1031598" cy="2779502"/>
          </a:xfrm>
          <a:prstGeom prst="ellipse">
            <a:avLst/>
          </a:prstGeom>
          <a:noFill/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peech Bubble: Oval 60">
            <a:extLst>
              <a:ext uri="{FF2B5EF4-FFF2-40B4-BE49-F238E27FC236}">
                <a16:creationId xmlns:a16="http://schemas.microsoft.com/office/drawing/2014/main" id="{95B9518D-EE4F-456F-A7AE-4DB229179DD6}"/>
              </a:ext>
            </a:extLst>
          </p:cNvPr>
          <p:cNvSpPr/>
          <p:nvPr/>
        </p:nvSpPr>
        <p:spPr>
          <a:xfrm>
            <a:off x="7852219" y="2639458"/>
            <a:ext cx="1772045" cy="457196"/>
          </a:xfrm>
          <a:prstGeom prst="wedgeEllipseCallout">
            <a:avLst>
              <a:gd name="adj1" fmla="val -44722"/>
              <a:gd name="adj2" fmla="val 73613"/>
            </a:avLst>
          </a:prstGeom>
          <a:solidFill>
            <a:srgbClr val="1D8E29"/>
          </a:solidFill>
          <a:ln>
            <a:solidFill>
              <a:srgbClr val="1D8E29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This document</a:t>
            </a:r>
          </a:p>
        </p:txBody>
      </p:sp>
    </p:spTree>
    <p:extLst>
      <p:ext uri="{BB962C8B-B14F-4D97-AF65-F5344CB8AC3E}">
        <p14:creationId xmlns:p14="http://schemas.microsoft.com/office/powerpoint/2010/main" val="22797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DB51-05D9-4A37-B4C8-C061839B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1A56C-7E6B-43DC-A651-A31483EC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Starting points and 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97A01-BF76-4F4B-82A7-47FF2695342C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dirty="0"/>
              <a:t>This design is based on the following starting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 Automation only supports serialized changes on a single ACI/RDC configuration repository at any given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 Automation supports parallel deployments across RDC repo’s. e.g. One EID ACI deployment and one TPE ACI deployment can run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 Automation does not support “batched/combined” deployments where the changes of multiple requests/changes are clubbed together to make 1 single ACI deployment.  One change request = One AAC deployment run per RDC;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ACI Automation does not support high volume deployments (multiple changes per minute)</a:t>
            </a:r>
          </a:p>
          <a:p>
            <a:pPr marL="519750" lvl="2" indent="-285750"/>
            <a:r>
              <a:rPr lang="en-US" dirty="0"/>
              <a:t>Assumption: spinning up/down multiple devices (VM’s/Containers) at the same time does not incur changes on existing ACI constructs (like adding individual hosts to EPG, applications contracts)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No customizations to Cisco AAC framework that may cause a void in support from Cisco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9750" lvl="2" indent="-285750"/>
            <a:endParaRPr lang="en-US" dirty="0"/>
          </a:p>
          <a:p>
            <a:pPr marL="519750" lvl="2" indent="-285750"/>
            <a:endParaRPr lang="en-US" dirty="0"/>
          </a:p>
          <a:p>
            <a:pPr marL="234000" lvl="3" indent="0" algn="ctr">
              <a:buNone/>
            </a:pPr>
            <a:r>
              <a:rPr lang="en-US" sz="1600" b="0" dirty="0"/>
              <a:t>If new requirements pop-up that impact any of the listed assumptions, the ACI automation solution described in this </a:t>
            </a:r>
            <a:r>
              <a:rPr lang="en-US" sz="1600" dirty="0"/>
              <a:t>document </a:t>
            </a:r>
            <a:r>
              <a:rPr lang="en-US" sz="1600" b="0" dirty="0"/>
              <a:t>will not work and significant redesign is required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09FD8-57B5-4646-8B65-2B5BA3014C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C065-9D51-4814-A422-2B01E31A0ED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07B83-B296-4ED1-AAF5-64F2F844A2A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7</a:t>
            </a:fld>
            <a:endParaRPr lang="en-US" dirty="0"/>
          </a:p>
        </p:txBody>
      </p:sp>
      <p:sp>
        <p:nvSpPr>
          <p:cNvPr id="8" name="Freeform 3254">
            <a:extLst>
              <a:ext uri="{FF2B5EF4-FFF2-40B4-BE49-F238E27FC236}">
                <a16:creationId xmlns:a16="http://schemas.microsoft.com/office/drawing/2014/main" id="{5FFCB79D-D407-4C19-9174-C75A86E5B603}"/>
              </a:ext>
            </a:extLst>
          </p:cNvPr>
          <p:cNvSpPr>
            <a:spLocks noChangeAspect="1" noEditPoints="1"/>
          </p:cNvSpPr>
          <p:nvPr/>
        </p:nvSpPr>
        <p:spPr bwMode="gray">
          <a:xfrm rot="473838">
            <a:off x="5695329" y="4831786"/>
            <a:ext cx="487612" cy="487612"/>
          </a:xfrm>
          <a:custGeom>
            <a:avLst/>
            <a:gdLst>
              <a:gd name="T0" fmla="*/ 94 w 188"/>
              <a:gd name="T1" fmla="*/ 0 h 188"/>
              <a:gd name="T2" fmla="*/ 0 w 188"/>
              <a:gd name="T3" fmla="*/ 94 h 188"/>
              <a:gd name="T4" fmla="*/ 94 w 188"/>
              <a:gd name="T5" fmla="*/ 188 h 188"/>
              <a:gd name="T6" fmla="*/ 188 w 188"/>
              <a:gd name="T7" fmla="*/ 94 h 188"/>
              <a:gd name="T8" fmla="*/ 94 w 188"/>
              <a:gd name="T9" fmla="*/ 0 h 188"/>
              <a:gd name="T10" fmla="*/ 94 w 188"/>
              <a:gd name="T11" fmla="*/ 169 h 188"/>
              <a:gd name="T12" fmla="*/ 78 w 188"/>
              <a:gd name="T13" fmla="*/ 153 h 188"/>
              <a:gd name="T14" fmla="*/ 94 w 188"/>
              <a:gd name="T15" fmla="*/ 137 h 188"/>
              <a:gd name="T16" fmla="*/ 110 w 188"/>
              <a:gd name="T17" fmla="*/ 153 h 188"/>
              <a:gd name="T18" fmla="*/ 94 w 188"/>
              <a:gd name="T19" fmla="*/ 169 h 188"/>
              <a:gd name="T20" fmla="*/ 110 w 188"/>
              <a:gd name="T21" fmla="*/ 41 h 188"/>
              <a:gd name="T22" fmla="*/ 97 w 188"/>
              <a:gd name="T23" fmla="*/ 126 h 188"/>
              <a:gd name="T24" fmla="*/ 91 w 188"/>
              <a:gd name="T25" fmla="*/ 126 h 188"/>
              <a:gd name="T26" fmla="*/ 79 w 188"/>
              <a:gd name="T27" fmla="*/ 41 h 188"/>
              <a:gd name="T28" fmla="*/ 78 w 188"/>
              <a:gd name="T29" fmla="*/ 33 h 188"/>
              <a:gd name="T30" fmla="*/ 82 w 188"/>
              <a:gd name="T31" fmla="*/ 22 h 188"/>
              <a:gd name="T32" fmla="*/ 94 w 188"/>
              <a:gd name="T33" fmla="*/ 18 h 188"/>
              <a:gd name="T34" fmla="*/ 106 w 188"/>
              <a:gd name="T35" fmla="*/ 22 h 188"/>
              <a:gd name="T36" fmla="*/ 110 w 188"/>
              <a:gd name="T37" fmla="*/ 34 h 188"/>
              <a:gd name="T38" fmla="*/ 110 w 188"/>
              <a:gd name="T39" fmla="*/ 41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8" h="188">
                <a:moveTo>
                  <a:pt x="94" y="0"/>
                </a:moveTo>
                <a:cubicBezTo>
                  <a:pt x="42" y="0"/>
                  <a:pt x="0" y="42"/>
                  <a:pt x="0" y="94"/>
                </a:cubicBezTo>
                <a:cubicBezTo>
                  <a:pt x="0" y="146"/>
                  <a:pt x="42" y="188"/>
                  <a:pt x="94" y="188"/>
                </a:cubicBezTo>
                <a:cubicBezTo>
                  <a:pt x="146" y="188"/>
                  <a:pt x="188" y="146"/>
                  <a:pt x="188" y="94"/>
                </a:cubicBezTo>
                <a:cubicBezTo>
                  <a:pt x="188" y="42"/>
                  <a:pt x="146" y="0"/>
                  <a:pt x="94" y="0"/>
                </a:cubicBezTo>
                <a:close/>
                <a:moveTo>
                  <a:pt x="94" y="169"/>
                </a:moveTo>
                <a:cubicBezTo>
                  <a:pt x="85" y="169"/>
                  <a:pt x="78" y="162"/>
                  <a:pt x="78" y="153"/>
                </a:cubicBezTo>
                <a:cubicBezTo>
                  <a:pt x="78" y="144"/>
                  <a:pt x="85" y="137"/>
                  <a:pt x="94" y="137"/>
                </a:cubicBezTo>
                <a:cubicBezTo>
                  <a:pt x="103" y="137"/>
                  <a:pt x="110" y="144"/>
                  <a:pt x="110" y="153"/>
                </a:cubicBezTo>
                <a:cubicBezTo>
                  <a:pt x="110" y="162"/>
                  <a:pt x="103" y="169"/>
                  <a:pt x="94" y="169"/>
                </a:cubicBezTo>
                <a:close/>
                <a:moveTo>
                  <a:pt x="110" y="41"/>
                </a:moveTo>
                <a:cubicBezTo>
                  <a:pt x="97" y="126"/>
                  <a:pt x="97" y="126"/>
                  <a:pt x="97" y="126"/>
                </a:cubicBezTo>
                <a:cubicBezTo>
                  <a:pt x="91" y="126"/>
                  <a:pt x="91" y="126"/>
                  <a:pt x="91" y="126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37"/>
                  <a:pt x="78" y="35"/>
                  <a:pt x="78" y="33"/>
                </a:cubicBezTo>
                <a:cubicBezTo>
                  <a:pt x="78" y="29"/>
                  <a:pt x="79" y="25"/>
                  <a:pt x="82" y="22"/>
                </a:cubicBezTo>
                <a:cubicBezTo>
                  <a:pt x="86" y="20"/>
                  <a:pt x="89" y="18"/>
                  <a:pt x="94" y="18"/>
                </a:cubicBezTo>
                <a:cubicBezTo>
                  <a:pt x="99" y="18"/>
                  <a:pt x="103" y="20"/>
                  <a:pt x="106" y="22"/>
                </a:cubicBezTo>
                <a:cubicBezTo>
                  <a:pt x="109" y="25"/>
                  <a:pt x="110" y="29"/>
                  <a:pt x="110" y="34"/>
                </a:cubicBezTo>
                <a:cubicBezTo>
                  <a:pt x="110" y="36"/>
                  <a:pt x="110" y="38"/>
                  <a:pt x="110" y="41"/>
                </a:cubicBezTo>
                <a:close/>
              </a:path>
            </a:pathLst>
          </a:custGeom>
          <a:solidFill>
            <a:srgbClr val="D2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38405-E8C9-48EF-ABDF-6881EDF9D807}"/>
              </a:ext>
            </a:extLst>
          </p:cNvPr>
          <p:cNvSpPr/>
          <p:nvPr/>
        </p:nvSpPr>
        <p:spPr>
          <a:xfrm>
            <a:off x="643235" y="4800599"/>
            <a:ext cx="10591800" cy="126635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7DB3-C1E4-4D95-96BA-0DB76D4A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D897-BAB7-4AAB-B938-DD6EE3D9C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Guiding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4884-D000-48D9-8C66-A574417D97C9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Lean pipeline (CI/CD best practice)</a:t>
            </a:r>
          </a:p>
          <a:p>
            <a:pPr marL="519750" lvl="2" indent="-285750"/>
            <a:r>
              <a:rPr lang="en-US" dirty="0"/>
              <a:t>Limit the amount of testing and checks in the pipeline to a minimum</a:t>
            </a:r>
          </a:p>
          <a:p>
            <a:pPr marL="519750" lvl="2" indent="-285750"/>
            <a:r>
              <a:rPr lang="en-US" dirty="0"/>
              <a:t>Ensure the shortest possible time a pipeline is running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dirty="0"/>
              <a:t>Deployment pipeline and APIC are considered closed source to ensure ACI stability and deployment quality, direct human interaction with pipeline and APIC for AAC managed objects should therefore be avoided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0" dirty="0"/>
              <a:t>Handling of deployment failures (unhappy flow)</a:t>
            </a:r>
          </a:p>
          <a:p>
            <a:pPr marL="519750" lvl="2" indent="-285750"/>
            <a:r>
              <a:rPr lang="en-US" b="0" dirty="0"/>
              <a:t>“fail forward” is the preferred method of recovering from issues caused by deployment failures where P3/</a:t>
            </a:r>
            <a:r>
              <a:rPr lang="en-US" dirty="0"/>
              <a:t>P4 incident has been logged and accepted</a:t>
            </a:r>
          </a:p>
          <a:p>
            <a:pPr marL="519750" lvl="2" indent="-285750"/>
            <a:r>
              <a:rPr lang="en-US" dirty="0"/>
              <a:t>Re-Apply “Last known good Configuration (n-1) is the preferred method for recovering from issues caused by deployment failures where P1/P2 incident has been logged and accepted</a:t>
            </a:r>
            <a:endParaRPr lang="en-US" b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01EB8-E196-4F99-85E8-AECB46FB825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01D80A1-5D66-45DF-A0EC-851D1CC6E5B5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1E25-9DFA-458B-A8BF-D9D353E0017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BE79-D3F3-4D08-A6E0-E146D4667CE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23BFAF-DDDE-4075-A2A3-8C12FE005B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A709E-F366-4E52-AC84-6E095F1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EB22B-1EA1-4A0D-95FC-54C05EBEB0B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953CD5E0-E35B-4E68-A3DA-B4B1A4A8C066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November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4A98D-68D1-4FAD-B4A8-91D1F36E35F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14CE8-3301-4773-AA88-B0B025DBBF9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9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BCCDFC4-1920-4BB4-BDB0-64F7C2B90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Infrastructure overview</a:t>
            </a:r>
          </a:p>
        </p:txBody>
      </p:sp>
    </p:spTree>
    <p:extLst>
      <p:ext uri="{BB962C8B-B14F-4D97-AF65-F5344CB8AC3E}">
        <p14:creationId xmlns:p14="http://schemas.microsoft.com/office/powerpoint/2010/main" val="2880244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/////wQAJw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xsKfB5eh8NEpV+F1ZCrp4YFAAAAAAADAAAAAAADAAAAAwADAAAAAAD///////8DAAAAAAD///////8DAAAAAAD///////8DAAEA////////BAAAAAMAEAALtWiF7pGThUi/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sKfB5eh8NEpV+F1ZCrp4YDRGF0YQAbAAAABExpbmtlZFNoYXBlRGF0YQAFAAAAAAACTmFtZQAZAAAATGlua2VkU2hhcGVzRGF0YVByb3BlcnR5ABBWZXJzaW9uAAAAAAAJTGFzdFdyaXRlAHjprNF6AQAAAAE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  <p:tag name="COAUTHORING_SESSION_ID" val="a0816322-0148-42d8-b738-2e9d88c75492"/>
  <p:tag name="UNDO_REDO_REVISION" val="2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HDS" val="True"/>
  <p:tag name="MIO_SKIPVERSION" val="01.01.0001 00:00:00"/>
  <p:tag name="MIO_EKGUID" val="101bf71b-ffc9-43c9-b0b7-cc5680e30b67"/>
  <p:tag name="MIO_UPDATE" val="True"/>
  <p:tag name="MIO_VERSION" val="29.10.2021 09:57:24"/>
  <p:tag name="MIO_DBID" val="0F45B44C-9BC7-4D85-81C4-7155EE70A7B9"/>
  <p:tag name="MIO_LASTDOWNLOADED" val="20.01.2022 12:06:35.091"/>
  <p:tag name="MIO_OBJECTNAME" val="ASML Master"/>
  <p:tag name="MIO_CDID" val="531547a1-6921-4a73-8514-e2d26a6e33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.pptx" id="{1DAB38FD-830B-40F5-A5F9-BD58FC04C8A1}" vid="{A894C731-9F0F-4A67-A9F5-53016BB3FD46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3641FE8E40D3B4A83CA48EB24A07D55" ma:contentTypeVersion="2" ma:contentTypeDescription="Ein neues Dokument erstellen." ma:contentTypeScope="" ma:versionID="2d644d37c7acf3a612221859198861a7">
  <xsd:schema xmlns:xsd="http://www.w3.org/2001/XMLSchema" xmlns:xs="http://www.w3.org/2001/XMLSchema" xmlns:p="http://schemas.microsoft.com/office/2006/metadata/properties" xmlns:ns3="f45196d8-d345-4d19-b276-7560caf3b497" targetNamespace="http://schemas.microsoft.com/office/2006/metadata/properties" ma:root="true" ma:fieldsID="2c429466d4941bffb1b067d9d3c015d7" ns3:_="">
    <xsd:import namespace="f45196d8-d345-4d19-b276-7560caf3b4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196d8-d345-4d19-b276-7560caf3b4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0C9D32-319A-4DE4-A996-A88AEC7268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5196d8-d345-4d19-b276-7560caf3b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BCE00E-75BB-4F60-96C8-6C9AA8CDF59F}">
  <ds:schemaRefs>
    <ds:schemaRef ds:uri="f45196d8-d345-4d19-b276-7560caf3b497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26936</TotalTime>
  <Words>5399</Words>
  <Application>Microsoft Office PowerPoint</Application>
  <PresentationFormat>Widescreen</PresentationFormat>
  <Paragraphs>1071</Paragraphs>
  <Slides>46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 Light</vt:lpstr>
      <vt:lpstr>Wingdings</vt:lpstr>
      <vt:lpstr>ASML Template 2021</vt:lpstr>
      <vt:lpstr>ACI Automation platform design</vt:lpstr>
      <vt:lpstr>Document history</vt:lpstr>
      <vt:lpstr>To Do list</vt:lpstr>
      <vt:lpstr>Topics</vt:lpstr>
      <vt:lpstr>PowerPoint Presentation</vt:lpstr>
      <vt:lpstr>Context and scope</vt:lpstr>
      <vt:lpstr>Context and scope</vt:lpstr>
      <vt:lpstr>Context and scope</vt:lpstr>
      <vt:lpstr>PowerPoint Presentation</vt:lpstr>
      <vt:lpstr>ACI automation connectivity setup</vt:lpstr>
      <vt:lpstr>Cisco AAC Components</vt:lpstr>
      <vt:lpstr>PowerPoint Presentation</vt:lpstr>
      <vt:lpstr>Design decisions and assumptions</vt:lpstr>
      <vt:lpstr>ACI related Bitbucket Projects &amp; Repo’s</vt:lpstr>
      <vt:lpstr>Branching strategy</vt:lpstr>
      <vt:lpstr>Branching strategy</vt:lpstr>
      <vt:lpstr>PowerPoint Presentation</vt:lpstr>
      <vt:lpstr>ACI basic automation flow</vt:lpstr>
      <vt:lpstr>Detailed request flow integration</vt:lpstr>
      <vt:lpstr>Standard request flow</vt:lpstr>
      <vt:lpstr>Global Policies vs RDC/APIC Specific policies</vt:lpstr>
      <vt:lpstr>Non-standard request / hotfix flow</vt:lpstr>
      <vt:lpstr>PowerPoint Presentation</vt:lpstr>
      <vt:lpstr>Pipeline characteristics</vt:lpstr>
      <vt:lpstr>Deployment process</vt:lpstr>
      <vt:lpstr>Unhappy flow – recover from failed deployment</vt:lpstr>
      <vt:lpstr>Unhappy flow – recover from failed deployment</vt:lpstr>
      <vt:lpstr>Unhappy flow – recover from failed deployment</vt:lpstr>
      <vt:lpstr>Unhappy flow – recover from failed deployment</vt:lpstr>
      <vt:lpstr>Unhappy flow – recover from failed deployment</vt:lpstr>
      <vt:lpstr>Notifications</vt:lpstr>
      <vt:lpstr>PowerPoint Presentation</vt:lpstr>
      <vt:lpstr>Cisco AAC roles and collections</vt:lpstr>
      <vt:lpstr>PowerPoint Presentation</vt:lpstr>
      <vt:lpstr>PAM Integration and Service Accounts</vt:lpstr>
      <vt:lpstr>PAM Integration and Service Accounts</vt:lpstr>
      <vt:lpstr>Quality Assurance</vt:lpstr>
      <vt:lpstr>Agent overview automation stack</vt:lpstr>
      <vt:lpstr>Agent overview automation stack</vt:lpstr>
      <vt:lpstr>Monitoring, Reporting  and Dashboarding</vt:lpstr>
      <vt:lpstr>AAC Framework updates</vt:lpstr>
      <vt:lpstr>Automated Testing</vt:lpstr>
      <vt:lpstr>Backup &amp; Recovery</vt:lpstr>
      <vt:lpstr>Roles and Responsibilities</vt:lpstr>
      <vt:lpstr>Role based Access Control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platform setup</dc:title>
  <dc:creator>Marcel Janssen</dc:creator>
  <cp:lastModifiedBy>William Kimandu</cp:lastModifiedBy>
  <cp:revision>13</cp:revision>
  <dcterms:created xsi:type="dcterms:W3CDTF">2022-02-04T10:44:25Z</dcterms:created>
  <dcterms:modified xsi:type="dcterms:W3CDTF">2023-11-10T12:33:18Z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c18959a-f805-4b02-b465-c75c791063b3_Enabled">
    <vt:lpwstr>true</vt:lpwstr>
  </property>
  <property fmtid="{D5CDD505-2E9C-101B-9397-08002B2CF9AE}" pid="3" name="MSIP_Label_1c18959a-f805-4b02-b465-c75c791063b3_SetDate">
    <vt:lpwstr>2023-11-10T12:33:18Z</vt:lpwstr>
  </property>
  <property fmtid="{D5CDD505-2E9C-101B-9397-08002B2CF9AE}" pid="4" name="MSIP_Label_1c18959a-f805-4b02-b465-c75c791063b3_Method">
    <vt:lpwstr>Privileged</vt:lpwstr>
  </property>
  <property fmtid="{D5CDD505-2E9C-101B-9397-08002B2CF9AE}" pid="5" name="MSIP_Label_1c18959a-f805-4b02-b465-c75c791063b3_Name">
    <vt:lpwstr>1c18959a-f805-4b02-b465-c75c791063b3</vt:lpwstr>
  </property>
  <property fmtid="{D5CDD505-2E9C-101B-9397-08002B2CF9AE}" pid="6" name="MSIP_Label_1c18959a-f805-4b02-b465-c75c791063b3_SiteId">
    <vt:lpwstr>af73baa8-f594-4eb2-a39d-93e96cad61fc</vt:lpwstr>
  </property>
  <property fmtid="{D5CDD505-2E9C-101B-9397-08002B2CF9AE}" pid="7" name="MSIP_Label_1c18959a-f805-4b02-b465-c75c791063b3_ActionId">
    <vt:lpwstr>6c430fba-e3f2-4379-bd76-7b4a5be519a1</vt:lpwstr>
  </property>
  <property fmtid="{D5CDD505-2E9C-101B-9397-08002B2CF9AE}" pid="8" name="MSIP_Label_1c18959a-f805-4b02-b465-c75c791063b3_ContentBits">
    <vt:lpwstr>2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ClassifyLabelProtect" visible="true"/>
      </mso:documentControls>
    </mso:qat>
  </mso:ribbon>
</mso:customUI>
</file>