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0" r:id="rId2"/>
    <p:sldId id="263" r:id="rId3"/>
    <p:sldId id="256" r:id="rId4"/>
    <p:sldId id="258" r:id="rId5"/>
    <p:sldId id="259" r:id="rId6"/>
    <p:sldId id="26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89" autoAdjust="0"/>
    <p:restoredTop sz="94604"/>
  </p:normalViewPr>
  <p:slideViewPr>
    <p:cSldViewPr snapToGrid="0" snapToObjects="1" showGuides="1">
      <p:cViewPr varScale="1">
        <p:scale>
          <a:sx n="61" d="100"/>
          <a:sy n="61" d="100"/>
        </p:scale>
        <p:origin x="1824"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4816B-A107-AC4B-95BA-86CD75A9546F}" type="datetimeFigureOut">
              <a:rPr lang="en-US" smtClean="0"/>
              <a:pPr/>
              <a:t>11/22/2017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FE5B7-A438-5E42-9233-A3ACFDED42FE}" type="slidenum">
              <a:rPr lang="en-US" smtClean="0"/>
              <a:pPr/>
              <a:t>‹#›</a:t>
            </a:fld>
            <a:endParaRPr lang="en-US"/>
          </a:p>
        </p:txBody>
      </p:sp>
    </p:spTree>
    <p:extLst>
      <p:ext uri="{BB962C8B-B14F-4D97-AF65-F5344CB8AC3E}">
        <p14:creationId xmlns:p14="http://schemas.microsoft.com/office/powerpoint/2010/main" val="21288538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FFE5B7-A438-5E42-9233-A3ACFDED42FE}" type="slidenum">
              <a:rPr lang="en-US" smtClean="0"/>
              <a:pPr/>
              <a:t>4</a:t>
            </a:fld>
            <a:endParaRPr lang="en-US"/>
          </a:p>
        </p:txBody>
      </p:sp>
    </p:spTree>
    <p:extLst>
      <p:ext uri="{BB962C8B-B14F-4D97-AF65-F5344CB8AC3E}">
        <p14:creationId xmlns:p14="http://schemas.microsoft.com/office/powerpoint/2010/main" val="354853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96D5F-270B-3947-BAC8-F31794387F21}"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D84E7-6D8C-A042-9F62-1CEC72E2B9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96D5F-270B-3947-BAC8-F31794387F21}" type="datetimeFigureOut">
              <a:rPr lang="en-US" smtClean="0"/>
              <a:pPr/>
              <a:t>11/22/2017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D84E7-6D8C-A042-9F62-1CEC72E2B9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Golden Gate cloning system</a:t>
            </a:r>
            <a:br>
              <a:rPr lang="en-US" dirty="0"/>
            </a:br>
            <a:r>
              <a:rPr lang="en-US" dirty="0"/>
              <a:t>Monocots version</a:t>
            </a:r>
            <a:br>
              <a:rPr lang="en-US" dirty="0"/>
            </a:br>
            <a:r>
              <a:rPr lang="en-US" dirty="0"/>
              <a:t>(CRISPR/</a:t>
            </a:r>
            <a:r>
              <a:rPr lang="en-US" dirty="0" err="1"/>
              <a:t>Cas</a:t>
            </a:r>
            <a:r>
              <a:rPr lang="en-US" dirty="0"/>
              <a: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213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2654592" y="4409696"/>
            <a:ext cx="3797164" cy="2251806"/>
          </a:xfrm>
          <a:prstGeom prst="rect">
            <a:avLst/>
          </a:prstGeom>
        </p:spPr>
      </p:pic>
      <p:sp>
        <p:nvSpPr>
          <p:cNvPr id="14" name="TextBox 13"/>
          <p:cNvSpPr txBox="1"/>
          <p:nvPr/>
        </p:nvSpPr>
        <p:spPr>
          <a:xfrm>
            <a:off x="1215619" y="5381711"/>
            <a:ext cx="1008225" cy="307777"/>
          </a:xfrm>
          <a:prstGeom prst="rect">
            <a:avLst/>
          </a:prstGeom>
          <a:noFill/>
        </p:spPr>
        <p:txBody>
          <a:bodyPr wrap="none" rtlCol="0">
            <a:spAutoFit/>
          </a:bodyPr>
          <a:lstStyle/>
          <a:p>
            <a:r>
              <a:rPr lang="en-US" sz="1400" b="1" dirty="0"/>
              <a:t>Final result</a:t>
            </a:r>
          </a:p>
        </p:txBody>
      </p:sp>
      <p:sp>
        <p:nvSpPr>
          <p:cNvPr id="6" name="Content Placeholder 2"/>
          <p:cNvSpPr txBox="1">
            <a:spLocks/>
          </p:cNvSpPr>
          <p:nvPr/>
        </p:nvSpPr>
        <p:spPr>
          <a:xfrm>
            <a:off x="318655" y="223982"/>
            <a:ext cx="8720842"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t>Entry module vectors</a:t>
            </a:r>
          </a:p>
          <a:p>
            <a:pPr marL="0" indent="0">
              <a:buFont typeface="Arial"/>
              <a:buNone/>
            </a:pPr>
            <a:r>
              <a:rPr lang="en-US" sz="1200" b="1" dirty="0"/>
              <a:t>Module 1</a:t>
            </a:r>
            <a:endParaRPr lang="en-US" sz="1200" dirty="0"/>
          </a:p>
          <a:p>
            <a:r>
              <a:rPr lang="es-ES" sz="1200" b="1" dirty="0"/>
              <a:t>pJG471: </a:t>
            </a:r>
            <a:r>
              <a:rPr lang="es-ES" sz="1200" dirty="0"/>
              <a:t>module 1 -&gt; Ubi1::TaCas9 </a:t>
            </a:r>
            <a:r>
              <a:rPr lang="es-ES" sz="1200" b="1" dirty="0"/>
              <a:t>pMOD_A1110</a:t>
            </a:r>
            <a:endParaRPr lang="en-US" sz="1200" b="1" dirty="0"/>
          </a:p>
          <a:p>
            <a:r>
              <a:rPr lang="es-ES" sz="1200" b="1" dirty="0"/>
              <a:t>pJG473:</a:t>
            </a:r>
            <a:r>
              <a:rPr lang="es-ES" sz="1200" dirty="0"/>
              <a:t> module 1 -&gt; Ubi1::D10A </a:t>
            </a:r>
            <a:r>
              <a:rPr lang="es-ES" sz="1200" dirty="0" err="1"/>
              <a:t>nickase</a:t>
            </a:r>
            <a:r>
              <a:rPr lang="es-ES" sz="1200" dirty="0"/>
              <a:t> TaCas9</a:t>
            </a:r>
            <a:endParaRPr lang="en-US" sz="1200" dirty="0"/>
          </a:p>
          <a:p>
            <a:r>
              <a:rPr lang="es-ES" sz="1200" b="1" dirty="0"/>
              <a:t>pJG499: </a:t>
            </a:r>
            <a:r>
              <a:rPr lang="es-ES" sz="1200" dirty="0"/>
              <a:t>module 1 -&gt; Ubi1::H840A </a:t>
            </a:r>
            <a:r>
              <a:rPr lang="es-ES" sz="1200" dirty="0" err="1"/>
              <a:t>nickase</a:t>
            </a:r>
            <a:r>
              <a:rPr lang="es-ES" sz="1200" dirty="0"/>
              <a:t> TaCas9</a:t>
            </a:r>
          </a:p>
          <a:p>
            <a:pPr marL="0" indent="0">
              <a:buFont typeface="Arial"/>
              <a:buNone/>
            </a:pPr>
            <a:r>
              <a:rPr lang="en-US" sz="1200" b="1" dirty="0"/>
              <a:t>Module 2</a:t>
            </a:r>
            <a:endParaRPr lang="en-US" sz="1200" dirty="0"/>
          </a:p>
          <a:p>
            <a:r>
              <a:rPr lang="en-US" sz="1200" b="1" dirty="0"/>
              <a:t>pJG310:</a:t>
            </a:r>
            <a:r>
              <a:rPr lang="en-US" sz="1200" dirty="0"/>
              <a:t> module 2 -&gt; TaU6:: (Esp3I cloning site) gRNA </a:t>
            </a:r>
            <a:r>
              <a:rPr lang="en-US" sz="1200" b="1" dirty="0"/>
              <a:t>pMOD_B2518</a:t>
            </a:r>
          </a:p>
          <a:p>
            <a:pPr marL="0" indent="0">
              <a:buFont typeface="Arial"/>
              <a:buNone/>
            </a:pPr>
            <a:r>
              <a:rPr lang="en-US" sz="1200" b="1" dirty="0"/>
              <a:t>Module 3</a:t>
            </a:r>
            <a:endParaRPr lang="en-US" sz="1200" dirty="0"/>
          </a:p>
          <a:p>
            <a:r>
              <a:rPr lang="en-US" sz="1200" b="1" dirty="0"/>
              <a:t>pJG338:</a:t>
            </a:r>
            <a:r>
              <a:rPr lang="en-US" sz="1200" dirty="0"/>
              <a:t> module 3 -&gt; TaU3:: (Esp3I cloning site) </a:t>
            </a:r>
            <a:r>
              <a:rPr lang="en-US" sz="1200" dirty="0" err="1"/>
              <a:t>gRNA</a:t>
            </a:r>
            <a:r>
              <a:rPr lang="en-US" sz="1200" dirty="0"/>
              <a:t> + </a:t>
            </a:r>
            <a:r>
              <a:rPr lang="en-US" sz="1200" dirty="0" err="1"/>
              <a:t>BaeI</a:t>
            </a:r>
            <a:r>
              <a:rPr lang="en-US" sz="1200" dirty="0"/>
              <a:t> site for cloning of a donor template by Gibson assembly</a:t>
            </a:r>
          </a:p>
          <a:p>
            <a:r>
              <a:rPr lang="en-US" sz="1200" b="1" dirty="0"/>
              <a:t>pJG340</a:t>
            </a:r>
            <a:r>
              <a:rPr lang="en-US" sz="1200" dirty="0"/>
              <a:t>: module 3 -&gt; TaU6:: (Esp3I cloning site) gRNA + </a:t>
            </a:r>
            <a:r>
              <a:rPr lang="en-US" sz="1200" dirty="0" err="1"/>
              <a:t>BaeI</a:t>
            </a:r>
            <a:r>
              <a:rPr lang="en-US" sz="1200" dirty="0"/>
              <a:t> site for cloning of a donor template by Gibson assembly </a:t>
            </a:r>
            <a:r>
              <a:rPr lang="en-US" sz="1200" b="1" dirty="0"/>
              <a:t>pMOD_C2518</a:t>
            </a:r>
          </a:p>
          <a:p>
            <a:pPr marL="0" indent="0">
              <a:buNone/>
            </a:pPr>
            <a:r>
              <a:rPr lang="en-US" sz="1200" b="1" dirty="0"/>
              <a:t> </a:t>
            </a:r>
            <a:endParaRPr lang="en-US" sz="1200" dirty="0"/>
          </a:p>
          <a:p>
            <a:pPr marL="0" indent="0">
              <a:buNone/>
            </a:pPr>
            <a:r>
              <a:rPr lang="es-ES" sz="1400" b="1" dirty="0" err="1"/>
              <a:t>Destination</a:t>
            </a:r>
            <a:r>
              <a:rPr lang="es-ES" sz="1400" b="1" dirty="0"/>
              <a:t> </a:t>
            </a:r>
            <a:r>
              <a:rPr lang="es-ES" sz="1400" b="1" dirty="0" err="1"/>
              <a:t>vectors</a:t>
            </a:r>
            <a:endParaRPr lang="en-US" sz="1400" dirty="0"/>
          </a:p>
          <a:p>
            <a:r>
              <a:rPr lang="en-US" sz="1200" b="1" dirty="0"/>
              <a:t>pTC184: </a:t>
            </a:r>
            <a:r>
              <a:rPr lang="en-US" sz="1200" dirty="0"/>
              <a:t>WDV destination vector (no resistant gene for plant regeneration; bacterial selection: </a:t>
            </a:r>
            <a:r>
              <a:rPr lang="en-US" sz="1200" dirty="0" err="1"/>
              <a:t>Kan</a:t>
            </a:r>
            <a:r>
              <a:rPr lang="en-US" sz="1200" dirty="0"/>
              <a:t>)</a:t>
            </a:r>
          </a:p>
          <a:p>
            <a:r>
              <a:rPr lang="en-US" sz="1200" b="1" dirty="0"/>
              <a:t>pRLG052: </a:t>
            </a:r>
            <a:r>
              <a:rPr lang="en-US" sz="1200" dirty="0"/>
              <a:t>destination vector for particle bombardment (no resistant gene for plant regeneration; bacterial selection: Spec)</a:t>
            </a:r>
          </a:p>
          <a:p>
            <a:r>
              <a:rPr lang="en-US" sz="1200" b="1" dirty="0"/>
              <a:t>pTC278</a:t>
            </a:r>
            <a:r>
              <a:rPr lang="en-US" sz="1200" dirty="0"/>
              <a:t>: destination vector that accepts Cas9 variant + Module 2 (plant selection: </a:t>
            </a:r>
            <a:r>
              <a:rPr lang="en-US" sz="1200" dirty="0" err="1"/>
              <a:t>Hyg</a:t>
            </a:r>
            <a:r>
              <a:rPr lang="en-US" sz="1200" dirty="0"/>
              <a:t>; bacterial selection: </a:t>
            </a:r>
            <a:r>
              <a:rPr lang="en-US" sz="1200" dirty="0" err="1"/>
              <a:t>Kan</a:t>
            </a:r>
            <a:r>
              <a:rPr lang="en-US" sz="1200" dirty="0"/>
              <a:t>)</a:t>
            </a:r>
          </a:p>
          <a:p>
            <a:r>
              <a:rPr lang="en-US" sz="1200" b="1" dirty="0"/>
              <a:t>pTC279</a:t>
            </a:r>
            <a:r>
              <a:rPr lang="en-US" sz="1200" dirty="0"/>
              <a:t>: destination vector that accepts Cas9 variant + Module 2 (plant selection: Bar; bacterial selection: </a:t>
            </a:r>
            <a:r>
              <a:rPr lang="en-US" sz="1200" dirty="0" err="1"/>
              <a:t>Kan</a:t>
            </a:r>
            <a:r>
              <a:rPr lang="en-US" sz="1200" dirty="0"/>
              <a:t>)</a:t>
            </a:r>
          </a:p>
          <a:p>
            <a:r>
              <a:rPr lang="en-US" sz="1200" b="1" dirty="0"/>
              <a:t>pRLG103</a:t>
            </a:r>
            <a:r>
              <a:rPr lang="en-US" sz="1200" dirty="0"/>
              <a:t>: destination vector that accepts Cas9 variant + Module 2 + Module 3 (plant selection: </a:t>
            </a:r>
            <a:r>
              <a:rPr lang="en-US" sz="1200" dirty="0" err="1"/>
              <a:t>Hyg</a:t>
            </a:r>
            <a:r>
              <a:rPr lang="en-US" sz="1200" dirty="0"/>
              <a:t>; bacterial selection: </a:t>
            </a:r>
            <a:r>
              <a:rPr lang="en-US" sz="1200" dirty="0" err="1"/>
              <a:t>Kan</a:t>
            </a:r>
            <a:r>
              <a:rPr lang="en-US" sz="1200" dirty="0"/>
              <a:t>)</a:t>
            </a:r>
          </a:p>
          <a:p>
            <a:r>
              <a:rPr lang="en-US" sz="1200" b="1" dirty="0"/>
              <a:t>pRLG105</a:t>
            </a:r>
            <a:r>
              <a:rPr lang="en-US" sz="1200" dirty="0"/>
              <a:t>: destination vector that accepts Cas9 variant + Module 2 + Module 3 (plant selection: Bar; bacterial selection: </a:t>
            </a:r>
            <a:r>
              <a:rPr lang="en-US" sz="1200" dirty="0" err="1"/>
              <a:t>Kan</a:t>
            </a:r>
            <a:r>
              <a:rPr lang="en-US" sz="1200" dirty="0"/>
              <a:t>)</a:t>
            </a:r>
          </a:p>
        </p:txBody>
      </p:sp>
    </p:spTree>
    <p:extLst>
      <p:ext uri="{BB962C8B-B14F-4D97-AF65-F5344CB8AC3E}">
        <p14:creationId xmlns:p14="http://schemas.microsoft.com/office/powerpoint/2010/main" val="121067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4525" y="0"/>
            <a:ext cx="4689554" cy="369332"/>
          </a:xfrm>
          <a:prstGeom prst="rect">
            <a:avLst/>
          </a:prstGeom>
          <a:noFill/>
        </p:spPr>
        <p:txBody>
          <a:bodyPr wrap="none" rtlCol="0">
            <a:spAutoFit/>
          </a:bodyPr>
          <a:lstStyle/>
          <a:p>
            <a:r>
              <a:rPr lang="en-US" dirty="0"/>
              <a:t>Cloning </a:t>
            </a:r>
            <a:r>
              <a:rPr lang="en-US" dirty="0" err="1"/>
              <a:t>oligos</a:t>
            </a:r>
            <a:r>
              <a:rPr lang="en-US" dirty="0"/>
              <a:t> into </a:t>
            </a:r>
            <a:r>
              <a:rPr lang="en-US" b="1" dirty="0"/>
              <a:t>pJG310</a:t>
            </a:r>
            <a:r>
              <a:rPr lang="en-US" dirty="0"/>
              <a:t>, </a:t>
            </a:r>
            <a:r>
              <a:rPr lang="en-US" b="1" dirty="0"/>
              <a:t>pJG338, and pJG340</a:t>
            </a:r>
          </a:p>
        </p:txBody>
      </p:sp>
      <p:sp>
        <p:nvSpPr>
          <p:cNvPr id="5" name="TextBox 4"/>
          <p:cNvSpPr txBox="1"/>
          <p:nvPr/>
        </p:nvSpPr>
        <p:spPr>
          <a:xfrm>
            <a:off x="118996" y="768731"/>
            <a:ext cx="1790687" cy="646331"/>
          </a:xfrm>
          <a:prstGeom prst="rect">
            <a:avLst/>
          </a:prstGeom>
          <a:noFill/>
        </p:spPr>
        <p:txBody>
          <a:bodyPr wrap="none" rtlCol="0">
            <a:spAutoFit/>
          </a:bodyPr>
          <a:lstStyle/>
          <a:p>
            <a:r>
              <a:rPr lang="en-US" dirty="0"/>
              <a:t>Target Sequence:</a:t>
            </a:r>
          </a:p>
          <a:p>
            <a:r>
              <a:rPr lang="en-US" dirty="0"/>
              <a:t>	</a:t>
            </a:r>
            <a:endParaRPr lang="en-US" sz="1400" dirty="0"/>
          </a:p>
        </p:txBody>
      </p:sp>
      <p:sp>
        <p:nvSpPr>
          <p:cNvPr id="6" name="TextBox 5"/>
          <p:cNvSpPr txBox="1"/>
          <p:nvPr/>
        </p:nvSpPr>
        <p:spPr>
          <a:xfrm>
            <a:off x="118996" y="999563"/>
            <a:ext cx="4201804" cy="646331"/>
          </a:xfrm>
          <a:prstGeom prst="rect">
            <a:avLst/>
          </a:prstGeom>
          <a:noFill/>
        </p:spPr>
        <p:txBody>
          <a:bodyPr wrap="none" rtlCol="0">
            <a:spAutoFit/>
          </a:bodyPr>
          <a:lstStyle/>
          <a:p>
            <a:r>
              <a:rPr lang="en-US" dirty="0">
                <a:latin typeface="Courier"/>
              </a:rPr>
              <a:t>5’-</a:t>
            </a:r>
            <a:r>
              <a:rPr lang="en-US" u="sng" dirty="0">
                <a:latin typeface="Courier"/>
              </a:rPr>
              <a:t>ACGTACGTACGTACGTACGT</a:t>
            </a:r>
            <a:r>
              <a:rPr lang="en-US" dirty="0">
                <a:ln>
                  <a:solidFill>
                    <a:srgbClr val="FF0000"/>
                  </a:solidFill>
                </a:ln>
                <a:latin typeface="Courier"/>
              </a:rPr>
              <a:t>AGG</a:t>
            </a:r>
            <a:r>
              <a:rPr lang="en-US" dirty="0">
                <a:latin typeface="Courier"/>
              </a:rPr>
              <a:t>-3’</a:t>
            </a:r>
          </a:p>
          <a:p>
            <a:endParaRPr lang="en-US" dirty="0">
              <a:latin typeface="Courier"/>
            </a:endParaRPr>
          </a:p>
        </p:txBody>
      </p:sp>
      <p:sp>
        <p:nvSpPr>
          <p:cNvPr id="7" name="TextBox 6"/>
          <p:cNvSpPr txBox="1"/>
          <p:nvPr/>
        </p:nvSpPr>
        <p:spPr>
          <a:xfrm>
            <a:off x="4153690" y="999563"/>
            <a:ext cx="1985452" cy="369332"/>
          </a:xfrm>
          <a:prstGeom prst="rect">
            <a:avLst/>
          </a:prstGeom>
          <a:noFill/>
        </p:spPr>
        <p:txBody>
          <a:bodyPr wrap="none" rtlCol="0">
            <a:spAutoFit/>
          </a:bodyPr>
          <a:lstStyle/>
          <a:p>
            <a:r>
              <a:rPr lang="en-US" dirty="0">
                <a:solidFill>
                  <a:srgbClr val="FF0000"/>
                </a:solidFill>
                <a:latin typeface="Courier"/>
              </a:rPr>
              <a:t>PAM is in RED</a:t>
            </a:r>
          </a:p>
        </p:txBody>
      </p:sp>
      <p:sp>
        <p:nvSpPr>
          <p:cNvPr id="8" name="TextBox 7"/>
          <p:cNvSpPr txBox="1"/>
          <p:nvPr/>
        </p:nvSpPr>
        <p:spPr>
          <a:xfrm>
            <a:off x="2213586" y="3059668"/>
            <a:ext cx="3868303" cy="369332"/>
          </a:xfrm>
          <a:prstGeom prst="rect">
            <a:avLst/>
          </a:prstGeom>
          <a:noFill/>
        </p:spPr>
        <p:txBody>
          <a:bodyPr wrap="none" rtlCol="0">
            <a:spAutoFit/>
          </a:bodyPr>
          <a:lstStyle/>
          <a:p>
            <a:r>
              <a:rPr lang="en-US" dirty="0" err="1"/>
              <a:t>Oligos</a:t>
            </a:r>
            <a:r>
              <a:rPr lang="en-US" dirty="0"/>
              <a:t> for </a:t>
            </a:r>
            <a:r>
              <a:rPr lang="en-US" b="1" dirty="0"/>
              <a:t>pJG310</a:t>
            </a:r>
            <a:r>
              <a:rPr lang="en-US" dirty="0"/>
              <a:t>, </a:t>
            </a:r>
            <a:r>
              <a:rPr lang="en-US" b="1" dirty="0"/>
              <a:t>pJG338, and pJG340</a:t>
            </a:r>
          </a:p>
        </p:txBody>
      </p:sp>
      <p:sp>
        <p:nvSpPr>
          <p:cNvPr id="9" name="TextBox 8"/>
          <p:cNvSpPr txBox="1"/>
          <p:nvPr/>
        </p:nvSpPr>
        <p:spPr>
          <a:xfrm>
            <a:off x="1278194" y="3662516"/>
            <a:ext cx="4596130" cy="369332"/>
          </a:xfrm>
          <a:prstGeom prst="rect">
            <a:avLst/>
          </a:prstGeom>
          <a:noFill/>
        </p:spPr>
        <p:txBody>
          <a:bodyPr wrap="none" rtlCol="0">
            <a:spAutoFit/>
          </a:bodyPr>
          <a:lstStyle/>
          <a:p>
            <a:r>
              <a:rPr lang="en-US" dirty="0">
                <a:latin typeface="Courier"/>
              </a:rPr>
              <a:t>5’-</a:t>
            </a:r>
            <a:r>
              <a:rPr lang="en-US" b="1" dirty="0">
                <a:solidFill>
                  <a:srgbClr val="00B050"/>
                </a:solidFill>
                <a:latin typeface="Courier"/>
              </a:rPr>
              <a:t>ACTT</a:t>
            </a:r>
            <a:r>
              <a:rPr lang="en-US" b="1" dirty="0">
                <a:solidFill>
                  <a:srgbClr val="1F497D"/>
                </a:solidFill>
                <a:latin typeface="Courier"/>
              </a:rPr>
              <a:t>G</a:t>
            </a:r>
            <a:r>
              <a:rPr lang="en-US" dirty="0">
                <a:latin typeface="Courier"/>
              </a:rPr>
              <a:t>ACGTACGTACGTACGTACGT</a:t>
            </a:r>
            <a:r>
              <a:rPr lang="en-US" b="1" dirty="0">
                <a:solidFill>
                  <a:schemeClr val="accent6"/>
                </a:solidFill>
                <a:latin typeface="Courier"/>
              </a:rPr>
              <a:t>G</a:t>
            </a:r>
            <a:r>
              <a:rPr lang="en-US" dirty="0">
                <a:latin typeface="Courier"/>
              </a:rPr>
              <a:t>-3’</a:t>
            </a:r>
          </a:p>
        </p:txBody>
      </p:sp>
      <p:sp>
        <p:nvSpPr>
          <p:cNvPr id="10" name="TextBox 9"/>
          <p:cNvSpPr txBox="1"/>
          <p:nvPr/>
        </p:nvSpPr>
        <p:spPr>
          <a:xfrm>
            <a:off x="1278194" y="4473442"/>
            <a:ext cx="7381448" cy="923330"/>
          </a:xfrm>
          <a:prstGeom prst="rect">
            <a:avLst/>
          </a:prstGeom>
          <a:noFill/>
        </p:spPr>
        <p:txBody>
          <a:bodyPr wrap="square" rtlCol="0">
            <a:spAutoFit/>
          </a:bodyPr>
          <a:lstStyle/>
          <a:p>
            <a:r>
              <a:rPr lang="en-US" dirty="0">
                <a:solidFill>
                  <a:srgbClr val="00B050"/>
                </a:solidFill>
              </a:rPr>
              <a:t>Bases in </a:t>
            </a:r>
            <a:r>
              <a:rPr lang="en-US" b="1" dirty="0">
                <a:solidFill>
                  <a:srgbClr val="00B050"/>
                </a:solidFill>
              </a:rPr>
              <a:t>GREEN</a:t>
            </a:r>
            <a:r>
              <a:rPr lang="en-US" dirty="0">
                <a:solidFill>
                  <a:srgbClr val="00B050"/>
                </a:solidFill>
              </a:rPr>
              <a:t> are the overhangs</a:t>
            </a:r>
          </a:p>
          <a:p>
            <a:r>
              <a:rPr lang="en-US" dirty="0">
                <a:solidFill>
                  <a:schemeClr val="accent6"/>
                </a:solidFill>
              </a:rPr>
              <a:t>Bases in </a:t>
            </a:r>
            <a:r>
              <a:rPr lang="en-US" b="1" dirty="0">
                <a:solidFill>
                  <a:schemeClr val="accent6"/>
                </a:solidFill>
              </a:rPr>
              <a:t>ORANGE</a:t>
            </a:r>
            <a:r>
              <a:rPr lang="en-US" dirty="0">
                <a:solidFill>
                  <a:schemeClr val="accent6"/>
                </a:solidFill>
              </a:rPr>
              <a:t> have to be added to the </a:t>
            </a:r>
            <a:r>
              <a:rPr lang="en-US" dirty="0" err="1">
                <a:solidFill>
                  <a:schemeClr val="accent6"/>
                </a:solidFill>
              </a:rPr>
              <a:t>oligos</a:t>
            </a:r>
            <a:r>
              <a:rPr lang="en-US" dirty="0">
                <a:solidFill>
                  <a:schemeClr val="accent6"/>
                </a:solidFill>
              </a:rPr>
              <a:t> since they are the first </a:t>
            </a:r>
            <a:r>
              <a:rPr lang="en-US" dirty="0" err="1">
                <a:solidFill>
                  <a:schemeClr val="accent6"/>
                </a:solidFill>
              </a:rPr>
              <a:t>nt</a:t>
            </a:r>
            <a:r>
              <a:rPr lang="en-US" dirty="0">
                <a:solidFill>
                  <a:schemeClr val="accent6"/>
                </a:solidFill>
              </a:rPr>
              <a:t> of the </a:t>
            </a:r>
            <a:r>
              <a:rPr lang="en-US" dirty="0" err="1">
                <a:solidFill>
                  <a:schemeClr val="accent6"/>
                </a:solidFill>
              </a:rPr>
              <a:t>tracrRNA</a:t>
            </a:r>
            <a:r>
              <a:rPr lang="en-US" dirty="0">
                <a:solidFill>
                  <a:schemeClr val="accent6"/>
                </a:solidFill>
              </a:rPr>
              <a:t>. (not true of </a:t>
            </a:r>
            <a:r>
              <a:rPr lang="en-US" dirty="0" err="1">
                <a:solidFill>
                  <a:schemeClr val="accent6"/>
                </a:solidFill>
              </a:rPr>
              <a:t>pMOD_B</a:t>
            </a:r>
            <a:r>
              <a:rPr lang="en-US" dirty="0">
                <a:solidFill>
                  <a:schemeClr val="accent6"/>
                </a:solidFill>
              </a:rPr>
              <a:t> and C2518</a:t>
            </a:r>
          </a:p>
        </p:txBody>
      </p:sp>
      <p:sp>
        <p:nvSpPr>
          <p:cNvPr id="11" name="TextBox 10"/>
          <p:cNvSpPr txBox="1"/>
          <p:nvPr/>
        </p:nvSpPr>
        <p:spPr>
          <a:xfrm>
            <a:off x="0" y="1867796"/>
            <a:ext cx="1933112" cy="1477328"/>
          </a:xfrm>
          <a:prstGeom prst="rect">
            <a:avLst/>
          </a:prstGeom>
          <a:noFill/>
          <a:ln>
            <a:solidFill>
              <a:schemeClr val="tx1"/>
            </a:solidFill>
          </a:ln>
        </p:spPr>
        <p:txBody>
          <a:bodyPr wrap="square" rtlCol="0">
            <a:spAutoFit/>
          </a:bodyPr>
          <a:lstStyle/>
          <a:p>
            <a:r>
              <a:rPr lang="en-US" sz="1000" dirty="0"/>
              <a:t>Note that normally, this first base in the target sequence is a G because of the </a:t>
            </a:r>
            <a:r>
              <a:rPr lang="en-US" sz="1000" dirty="0" err="1"/>
              <a:t>PolIII</a:t>
            </a:r>
            <a:r>
              <a:rPr lang="en-US" sz="1000" dirty="0"/>
              <a:t> promoter – if this is not a G, you can add an extra G in the </a:t>
            </a:r>
            <a:r>
              <a:rPr lang="en-US" sz="1000" dirty="0" err="1"/>
              <a:t>oligos</a:t>
            </a:r>
            <a:r>
              <a:rPr lang="en-US" sz="1000" dirty="0"/>
              <a:t> after the 4 base overhang (in blue here), or simply change the first base of the </a:t>
            </a:r>
            <a:r>
              <a:rPr lang="en-US" sz="1000" dirty="0" err="1"/>
              <a:t>sgRNA</a:t>
            </a:r>
            <a:r>
              <a:rPr lang="en-US" sz="1000" dirty="0"/>
              <a:t> to be a G and mismatch with the target</a:t>
            </a:r>
          </a:p>
        </p:txBody>
      </p:sp>
      <p:cxnSp>
        <p:nvCxnSpPr>
          <p:cNvPr id="13" name="Straight Arrow Connector 12"/>
          <p:cNvCxnSpPr/>
          <p:nvPr/>
        </p:nvCxnSpPr>
        <p:spPr>
          <a:xfrm rot="5400000" flipH="1" flipV="1">
            <a:off x="406466" y="1576357"/>
            <a:ext cx="58287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826133" y="3902912"/>
            <a:ext cx="4596130" cy="369332"/>
          </a:xfrm>
          <a:prstGeom prst="rect">
            <a:avLst/>
          </a:prstGeom>
          <a:noFill/>
        </p:spPr>
        <p:txBody>
          <a:bodyPr wrap="none" rtlCol="0">
            <a:spAutoFit/>
          </a:bodyPr>
          <a:lstStyle/>
          <a:p>
            <a:r>
              <a:rPr lang="en-US" dirty="0">
                <a:latin typeface="Courier"/>
                <a:cs typeface="Courier"/>
              </a:rPr>
              <a:t>3’-</a:t>
            </a:r>
            <a:r>
              <a:rPr lang="en-US" b="1" dirty="0">
                <a:solidFill>
                  <a:srgbClr val="1F497D"/>
                </a:solidFill>
                <a:latin typeface="Courier"/>
                <a:cs typeface="Courier"/>
              </a:rPr>
              <a:t>C</a:t>
            </a:r>
            <a:r>
              <a:rPr lang="en-US" dirty="0">
                <a:latin typeface="Courier"/>
                <a:cs typeface="Courier"/>
              </a:rPr>
              <a:t>TGCATGCATGCATGCATGCA</a:t>
            </a:r>
            <a:r>
              <a:rPr lang="en-US" b="1" dirty="0">
                <a:solidFill>
                  <a:schemeClr val="accent6"/>
                </a:solidFill>
                <a:latin typeface="Courier"/>
                <a:cs typeface="Courier"/>
              </a:rPr>
              <a:t>C</a:t>
            </a:r>
            <a:r>
              <a:rPr lang="en-US" b="1" dirty="0">
                <a:solidFill>
                  <a:srgbClr val="00B050"/>
                </a:solidFill>
                <a:latin typeface="Courier"/>
                <a:cs typeface="Courier"/>
              </a:rPr>
              <a:t>AAAA</a:t>
            </a:r>
            <a:r>
              <a:rPr lang="en-US" dirty="0">
                <a:latin typeface="Courier"/>
                <a:cs typeface="Courier"/>
              </a:rPr>
              <a:t>-5’</a:t>
            </a:r>
          </a:p>
        </p:txBody>
      </p:sp>
      <p:cxnSp>
        <p:nvCxnSpPr>
          <p:cNvPr id="16" name="Straight Arrow Connector 15"/>
          <p:cNvCxnSpPr/>
          <p:nvPr/>
        </p:nvCxnSpPr>
        <p:spPr>
          <a:xfrm rot="16200000" flipH="1">
            <a:off x="1475523" y="2879383"/>
            <a:ext cx="1363371" cy="4481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618641" y="1868590"/>
            <a:ext cx="5041001" cy="307777"/>
          </a:xfrm>
          <a:prstGeom prst="rect">
            <a:avLst/>
          </a:prstGeom>
          <a:noFill/>
        </p:spPr>
        <p:txBody>
          <a:bodyPr wrap="none" rtlCol="0">
            <a:spAutoFit/>
          </a:bodyPr>
          <a:lstStyle/>
          <a:p>
            <a:r>
              <a:rPr lang="en-US" sz="1400" dirty="0"/>
              <a:t>Underlined sequence + overhangs for cloning are ordered as </a:t>
            </a:r>
            <a:r>
              <a:rPr lang="en-US" sz="1400" dirty="0" err="1"/>
              <a:t>oligos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8882" y="85721"/>
            <a:ext cx="5586235" cy="369332"/>
          </a:xfrm>
          <a:prstGeom prst="rect">
            <a:avLst/>
          </a:prstGeom>
          <a:noFill/>
        </p:spPr>
        <p:txBody>
          <a:bodyPr wrap="none" rtlCol="0">
            <a:spAutoFit/>
          </a:bodyPr>
          <a:lstStyle/>
          <a:p>
            <a:r>
              <a:rPr lang="en-US" dirty="0"/>
              <a:t>How to anneal and phosphorylate </a:t>
            </a:r>
            <a:r>
              <a:rPr lang="en-US" dirty="0" err="1"/>
              <a:t>oligos</a:t>
            </a:r>
            <a:r>
              <a:rPr lang="en-US" dirty="0"/>
              <a:t> (prior to cloning)</a:t>
            </a:r>
          </a:p>
        </p:txBody>
      </p:sp>
      <p:sp>
        <p:nvSpPr>
          <p:cNvPr id="5" name="TextBox 4"/>
          <p:cNvSpPr txBox="1"/>
          <p:nvPr/>
        </p:nvSpPr>
        <p:spPr>
          <a:xfrm>
            <a:off x="254225" y="927490"/>
            <a:ext cx="8635550" cy="6186310"/>
          </a:xfrm>
          <a:prstGeom prst="rect">
            <a:avLst/>
          </a:prstGeom>
          <a:noFill/>
        </p:spPr>
        <p:txBody>
          <a:bodyPr wrap="square" rtlCol="0">
            <a:spAutoFit/>
          </a:bodyPr>
          <a:lstStyle/>
          <a:p>
            <a:pPr lvl="0"/>
            <a:r>
              <a:rPr lang="en-US" dirty="0"/>
              <a:t>Phosphorylation of 5’ ends &amp; hybridization and annealing</a:t>
            </a:r>
          </a:p>
          <a:p>
            <a:r>
              <a:rPr lang="en-US" dirty="0"/>
              <a:t>Mix:   1.5ul   100uM  sense oligo</a:t>
            </a:r>
          </a:p>
          <a:p>
            <a:r>
              <a:rPr lang="en-US" dirty="0"/>
              <a:t>           1.5ul   100uM anti-sense oligo</a:t>
            </a:r>
          </a:p>
          <a:p>
            <a:r>
              <a:rPr lang="en-US" dirty="0"/>
              <a:t>           1.5ul   10xT4 ligase buffer </a:t>
            </a:r>
          </a:p>
          <a:p>
            <a:r>
              <a:rPr lang="en-US" dirty="0"/>
              <a:t>           1ul    T4 PNK (polynucleotide </a:t>
            </a:r>
            <a:r>
              <a:rPr lang="en-US" dirty="0" err="1"/>
              <a:t>kinase</a:t>
            </a:r>
            <a:r>
              <a:rPr lang="en-US" dirty="0"/>
              <a:t>)</a:t>
            </a:r>
          </a:p>
          <a:p>
            <a:r>
              <a:rPr lang="en-US" dirty="0"/>
              <a:t>           9.5ul   ddH2O      </a:t>
            </a:r>
          </a:p>
          <a:p>
            <a:r>
              <a:rPr lang="en-US" dirty="0"/>
              <a:t>           15ul      total </a:t>
            </a:r>
          </a:p>
          <a:p>
            <a:r>
              <a:rPr lang="en-US" dirty="0"/>
              <a:t>Incubate at 37C for 1.5 hours</a:t>
            </a:r>
          </a:p>
          <a:p>
            <a:r>
              <a:rPr lang="en-US" dirty="0"/>
              <a:t> </a:t>
            </a:r>
          </a:p>
          <a:p>
            <a:r>
              <a:rPr lang="en-US" dirty="0"/>
              <a:t>Add 2ul   0.5M </a:t>
            </a:r>
            <a:r>
              <a:rPr lang="en-US" dirty="0" err="1"/>
              <a:t>NaCl</a:t>
            </a:r>
            <a:endParaRPr lang="en-US" dirty="0"/>
          </a:p>
          <a:p>
            <a:r>
              <a:rPr lang="en-US" dirty="0"/>
              <a:t> </a:t>
            </a:r>
          </a:p>
          <a:p>
            <a:r>
              <a:rPr lang="en-US" dirty="0"/>
              <a:t>Place in boiling water bath for 2 min, then remove water bath from the heat source and allow the reaction ( still in the water bath) to cool to room temperature ( about 30C)   (Notes – use the smallest amount of water you can get away with as it will decrease the time you need to start the boil and to cool the rxn to room temp.  Cover beaker with foil (loosely!) while heating, but leave off during the cooling. Do not heat water with float in the bath.  Use long tweezers to place float plus tubes into boiling water.)  </a:t>
            </a:r>
          </a:p>
          <a:p>
            <a:r>
              <a:rPr lang="en-US" dirty="0"/>
              <a:t>         </a:t>
            </a:r>
          </a:p>
          <a:p>
            <a:r>
              <a:rPr lang="en-US" dirty="0"/>
              <a:t> </a:t>
            </a:r>
          </a:p>
          <a:p>
            <a:r>
              <a:rPr lang="en-US" dirty="0"/>
              <a:t> </a:t>
            </a:r>
          </a:p>
          <a:p>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061" y="23958"/>
            <a:ext cx="2515112" cy="369332"/>
          </a:xfrm>
          <a:prstGeom prst="rect">
            <a:avLst/>
          </a:prstGeom>
          <a:noFill/>
        </p:spPr>
        <p:txBody>
          <a:bodyPr wrap="none" rtlCol="0">
            <a:spAutoFit/>
          </a:bodyPr>
          <a:lstStyle/>
          <a:p>
            <a:r>
              <a:rPr lang="en-US" dirty="0" err="1"/>
              <a:t>Oligos</a:t>
            </a:r>
            <a:r>
              <a:rPr lang="en-US" dirty="0"/>
              <a:t> cloning procedure</a:t>
            </a:r>
          </a:p>
        </p:txBody>
      </p:sp>
      <p:sp>
        <p:nvSpPr>
          <p:cNvPr id="6" name="TextBox 5"/>
          <p:cNvSpPr txBox="1"/>
          <p:nvPr/>
        </p:nvSpPr>
        <p:spPr>
          <a:xfrm>
            <a:off x="175275" y="394691"/>
            <a:ext cx="8397422" cy="6186309"/>
          </a:xfrm>
          <a:prstGeom prst="rect">
            <a:avLst/>
          </a:prstGeom>
          <a:noFill/>
        </p:spPr>
        <p:txBody>
          <a:bodyPr wrap="square" rtlCol="0">
            <a:spAutoFit/>
          </a:bodyPr>
          <a:lstStyle/>
          <a:p>
            <a:r>
              <a:rPr lang="en-US" u="sng" dirty="0" err="1"/>
              <a:t>GoldenGate</a:t>
            </a:r>
            <a:r>
              <a:rPr lang="en-US" u="sng" dirty="0"/>
              <a:t> Reaction</a:t>
            </a:r>
            <a:endParaRPr lang="en-US" dirty="0"/>
          </a:p>
          <a:p>
            <a:r>
              <a:rPr lang="en-US" dirty="0"/>
              <a:t>1. Mix:</a:t>
            </a:r>
          </a:p>
          <a:p>
            <a:r>
              <a:rPr lang="en-US" dirty="0"/>
              <a:t>	150 </a:t>
            </a:r>
            <a:r>
              <a:rPr lang="en-US" dirty="0" err="1"/>
              <a:t>ng</a:t>
            </a:r>
            <a:r>
              <a:rPr lang="en-US" dirty="0"/>
              <a:t> destination vector </a:t>
            </a:r>
          </a:p>
          <a:p>
            <a:r>
              <a:rPr lang="en-US" dirty="0"/>
              <a:t>	2 μL 1:200 diluted </a:t>
            </a:r>
            <a:r>
              <a:rPr lang="en-US" dirty="0" err="1"/>
              <a:t>oligos</a:t>
            </a:r>
            <a:endParaRPr lang="en-US" dirty="0"/>
          </a:p>
          <a:p>
            <a:r>
              <a:rPr lang="en-US" dirty="0"/>
              <a:t>	1 </a:t>
            </a:r>
            <a:r>
              <a:rPr lang="en-US" dirty="0" err="1"/>
              <a:t>μL</a:t>
            </a:r>
            <a:r>
              <a:rPr lang="en-US" dirty="0"/>
              <a:t> Esp3I restriction enzyme</a:t>
            </a:r>
          </a:p>
          <a:p>
            <a:r>
              <a:rPr lang="en-US" dirty="0"/>
              <a:t>	1 μL T4 ligase</a:t>
            </a:r>
          </a:p>
          <a:p>
            <a:r>
              <a:rPr lang="en-US" dirty="0"/>
              <a:t>	2 μL 10x T4 DNA ligase buffer</a:t>
            </a:r>
          </a:p>
          <a:p>
            <a:r>
              <a:rPr lang="en-US" dirty="0"/>
              <a:t>	water up to 20 μL</a:t>
            </a:r>
          </a:p>
          <a:p>
            <a:r>
              <a:rPr lang="en-US" dirty="0"/>
              <a:t> </a:t>
            </a:r>
          </a:p>
          <a:p>
            <a:r>
              <a:rPr lang="en-US" dirty="0"/>
              <a:t>2. Put in a thermal cycler on the following program:</a:t>
            </a:r>
          </a:p>
          <a:p>
            <a:r>
              <a:rPr lang="en-US" dirty="0"/>
              <a:t>	37°C for 10 minutes</a:t>
            </a:r>
          </a:p>
          <a:p>
            <a:r>
              <a:rPr lang="en-US" dirty="0"/>
              <a:t>	16°C for 15 minutes</a:t>
            </a:r>
          </a:p>
          <a:p>
            <a:r>
              <a:rPr lang="en-US" dirty="0"/>
              <a:t>	37°C for 15 minutes</a:t>
            </a:r>
          </a:p>
          <a:p>
            <a:r>
              <a:rPr lang="en-US" dirty="0"/>
              <a:t>	80°C for 5 minutes</a:t>
            </a:r>
          </a:p>
          <a:p>
            <a:r>
              <a:rPr lang="en-US" dirty="0"/>
              <a:t>	12°C for ever</a:t>
            </a:r>
          </a:p>
          <a:p>
            <a:r>
              <a:rPr lang="en-US" dirty="0"/>
              <a:t> </a:t>
            </a:r>
          </a:p>
          <a:p>
            <a:r>
              <a:rPr lang="en-US" dirty="0"/>
              <a:t>3. Add 1 μL 25 </a:t>
            </a:r>
            <a:r>
              <a:rPr lang="en-US" dirty="0" err="1"/>
              <a:t>mM</a:t>
            </a:r>
            <a:r>
              <a:rPr lang="en-US" dirty="0"/>
              <a:t> ATP</a:t>
            </a:r>
          </a:p>
          <a:p>
            <a:r>
              <a:rPr lang="en-US" dirty="0"/>
              <a:t>	1 </a:t>
            </a:r>
            <a:r>
              <a:rPr lang="en-US" dirty="0" err="1"/>
              <a:t>μL</a:t>
            </a:r>
            <a:r>
              <a:rPr lang="en-US" dirty="0"/>
              <a:t> Plasmid Safe enzyme</a:t>
            </a:r>
          </a:p>
          <a:p>
            <a:r>
              <a:rPr lang="en-US" dirty="0"/>
              <a:t> </a:t>
            </a:r>
          </a:p>
          <a:p>
            <a:r>
              <a:rPr lang="en-US" dirty="0"/>
              <a:t>4. Put at 37°C for 1 hour.</a:t>
            </a:r>
          </a:p>
          <a:p>
            <a:r>
              <a:rPr lang="en-US" dirty="0"/>
              <a:t> </a:t>
            </a:r>
          </a:p>
          <a:p>
            <a:r>
              <a:rPr lang="en-US" dirty="0"/>
              <a:t>5. Transform – plate on Carb (plus X-Gal/IPTG when the </a:t>
            </a:r>
            <a:r>
              <a:rPr lang="en-US" dirty="0" err="1"/>
              <a:t>lacZ</a:t>
            </a:r>
            <a:r>
              <a:rPr lang="en-US" dirty="0"/>
              <a:t> gene is used for selection)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061" y="23958"/>
            <a:ext cx="2212657" cy="369332"/>
          </a:xfrm>
          <a:prstGeom prst="rect">
            <a:avLst/>
          </a:prstGeom>
          <a:noFill/>
        </p:spPr>
        <p:txBody>
          <a:bodyPr wrap="none" rtlCol="0">
            <a:spAutoFit/>
          </a:bodyPr>
          <a:lstStyle/>
          <a:p>
            <a:r>
              <a:rPr lang="en-US" dirty="0"/>
              <a:t>Final Golden Gate </a:t>
            </a:r>
            <a:r>
              <a:rPr lang="en-US" dirty="0" err="1"/>
              <a:t>rxn</a:t>
            </a:r>
            <a:endParaRPr lang="en-US" dirty="0"/>
          </a:p>
        </p:txBody>
      </p:sp>
      <p:sp>
        <p:nvSpPr>
          <p:cNvPr id="6" name="TextBox 5"/>
          <p:cNvSpPr txBox="1"/>
          <p:nvPr/>
        </p:nvSpPr>
        <p:spPr>
          <a:xfrm>
            <a:off x="205307" y="393290"/>
            <a:ext cx="9040163" cy="6463308"/>
          </a:xfrm>
          <a:prstGeom prst="rect">
            <a:avLst/>
          </a:prstGeom>
          <a:noFill/>
        </p:spPr>
        <p:txBody>
          <a:bodyPr wrap="square" rtlCol="0">
            <a:spAutoFit/>
          </a:bodyPr>
          <a:lstStyle/>
          <a:p>
            <a:r>
              <a:rPr lang="en-US" u="sng" dirty="0" err="1"/>
              <a:t>GoldenGate</a:t>
            </a:r>
            <a:r>
              <a:rPr lang="en-US" u="sng" dirty="0"/>
              <a:t> Reaction</a:t>
            </a:r>
            <a:endParaRPr lang="en-US" dirty="0"/>
          </a:p>
          <a:p>
            <a:r>
              <a:rPr lang="en-US" dirty="0"/>
              <a:t>1. Mix:</a:t>
            </a:r>
          </a:p>
          <a:p>
            <a:r>
              <a:rPr lang="en-US" dirty="0"/>
              <a:t>	150 </a:t>
            </a:r>
            <a:r>
              <a:rPr lang="en-US" dirty="0" err="1"/>
              <a:t>ng</a:t>
            </a:r>
            <a:r>
              <a:rPr lang="en-US" dirty="0"/>
              <a:t> destination vector </a:t>
            </a:r>
          </a:p>
          <a:p>
            <a:r>
              <a:rPr lang="en-US" dirty="0"/>
              <a:t>	150 </a:t>
            </a:r>
            <a:r>
              <a:rPr lang="en-US" dirty="0" err="1"/>
              <a:t>ng</a:t>
            </a:r>
            <a:r>
              <a:rPr lang="en-US" dirty="0"/>
              <a:t> of each of the module vectors </a:t>
            </a:r>
          </a:p>
          <a:p>
            <a:r>
              <a:rPr lang="en-US" dirty="0"/>
              <a:t>	1 μL </a:t>
            </a:r>
            <a:r>
              <a:rPr lang="en-US" dirty="0" err="1"/>
              <a:t>AarI</a:t>
            </a:r>
            <a:r>
              <a:rPr lang="en-US" dirty="0"/>
              <a:t> restriction enzyme</a:t>
            </a:r>
          </a:p>
          <a:p>
            <a:r>
              <a:rPr lang="en-US" dirty="0"/>
              <a:t>	0.4uL </a:t>
            </a:r>
            <a:r>
              <a:rPr lang="en-US" dirty="0" err="1"/>
              <a:t>AarI</a:t>
            </a:r>
            <a:r>
              <a:rPr lang="en-US" dirty="0"/>
              <a:t> oligo (see product description)</a:t>
            </a:r>
          </a:p>
          <a:p>
            <a:r>
              <a:rPr lang="en-US" dirty="0"/>
              <a:t>	1 μL T4 ligase</a:t>
            </a:r>
          </a:p>
          <a:p>
            <a:r>
              <a:rPr lang="en-US" dirty="0"/>
              <a:t>	2 μL 10x T4 DNA ligase buffer</a:t>
            </a:r>
          </a:p>
          <a:p>
            <a:r>
              <a:rPr lang="en-US" dirty="0"/>
              <a:t>	water up to 20 μL</a:t>
            </a:r>
          </a:p>
          <a:p>
            <a:r>
              <a:rPr lang="en-US" dirty="0"/>
              <a:t> </a:t>
            </a:r>
          </a:p>
          <a:p>
            <a:r>
              <a:rPr lang="en-US" dirty="0"/>
              <a:t>2. Put in a thermal cycler on the following program:</a:t>
            </a:r>
          </a:p>
          <a:p>
            <a:r>
              <a:rPr lang="en-US" dirty="0"/>
              <a:t>	37°C for 10 minutes</a:t>
            </a:r>
          </a:p>
          <a:p>
            <a:r>
              <a:rPr lang="en-US" dirty="0"/>
              <a:t>	16°C for 15 minutes</a:t>
            </a:r>
          </a:p>
          <a:p>
            <a:r>
              <a:rPr lang="en-US" dirty="0"/>
              <a:t>	37°C for 15 minutes</a:t>
            </a:r>
          </a:p>
          <a:p>
            <a:r>
              <a:rPr lang="en-US" dirty="0"/>
              <a:t>	80°C for 5 minutes</a:t>
            </a:r>
          </a:p>
          <a:p>
            <a:r>
              <a:rPr lang="en-US" dirty="0"/>
              <a:t>	12°C for ever</a:t>
            </a:r>
          </a:p>
          <a:p>
            <a:r>
              <a:rPr lang="en-US" dirty="0"/>
              <a:t> </a:t>
            </a:r>
          </a:p>
          <a:p>
            <a:r>
              <a:rPr lang="en-US" dirty="0"/>
              <a:t>3. Add 1 μL 25 </a:t>
            </a:r>
            <a:r>
              <a:rPr lang="en-US" dirty="0" err="1"/>
              <a:t>mM</a:t>
            </a:r>
            <a:r>
              <a:rPr lang="en-US" dirty="0"/>
              <a:t> ATP</a:t>
            </a:r>
          </a:p>
          <a:p>
            <a:r>
              <a:rPr lang="en-US" dirty="0"/>
              <a:t>	1 μL </a:t>
            </a:r>
            <a:r>
              <a:rPr lang="en-US" dirty="0" err="1"/>
              <a:t>PlasmidSafe</a:t>
            </a:r>
            <a:r>
              <a:rPr lang="en-US" dirty="0"/>
              <a:t> enzyme</a:t>
            </a:r>
          </a:p>
          <a:p>
            <a:r>
              <a:rPr lang="en-US" dirty="0"/>
              <a:t> </a:t>
            </a:r>
          </a:p>
          <a:p>
            <a:r>
              <a:rPr lang="en-US" dirty="0"/>
              <a:t>4. Put at 37°C for 1 hour.</a:t>
            </a:r>
          </a:p>
          <a:p>
            <a:r>
              <a:rPr lang="en-US" dirty="0"/>
              <a:t> </a:t>
            </a:r>
          </a:p>
          <a:p>
            <a:r>
              <a:rPr lang="en-US" dirty="0"/>
              <a:t>5. Transform – plate on </a:t>
            </a:r>
            <a:r>
              <a:rPr lang="en-US" dirty="0" err="1"/>
              <a:t>Kan</a:t>
            </a:r>
            <a:r>
              <a:rPr lang="en-US" dirty="0"/>
              <a:t> or Spec (plus X-Gal/IPTG when the </a:t>
            </a:r>
            <a:r>
              <a:rPr lang="en-US" dirty="0" err="1"/>
              <a:t>lacZ</a:t>
            </a:r>
            <a:r>
              <a:rPr lang="en-US" dirty="0"/>
              <a:t> gene is used for selection)</a:t>
            </a:r>
          </a:p>
        </p:txBody>
      </p:sp>
    </p:spTree>
    <p:extLst>
      <p:ext uri="{BB962C8B-B14F-4D97-AF65-F5344CB8AC3E}">
        <p14:creationId xmlns:p14="http://schemas.microsoft.com/office/powerpoint/2010/main" val="268267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865</TotalTime>
  <Words>336</Words>
  <Application>Microsoft Office PowerPoint</Application>
  <PresentationFormat>On-screen Show (4:3)</PresentationFormat>
  <Paragraphs>97</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vt:lpstr>
      <vt:lpstr>Office Theme</vt:lpstr>
      <vt:lpstr>Golden Gate cloning system Monocots version (CRISPR/Cas)</vt:lpstr>
      <vt:lpstr>PowerPoint Presentation</vt:lpstr>
      <vt:lpstr>PowerPoint Presentation</vt:lpstr>
      <vt:lpstr>PowerPoint Presentation</vt:lpstr>
      <vt:lpstr>PowerPoint Presentation</vt:lpstr>
      <vt:lpstr>PowerPoint Presentation</vt:lpstr>
    </vt:vector>
  </TitlesOfParts>
  <Company>Univ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Colby Starker</dc:creator>
  <cp:lastModifiedBy>Kimani</cp:lastModifiedBy>
  <cp:revision>30</cp:revision>
  <dcterms:created xsi:type="dcterms:W3CDTF">2015-04-23T14:51:57Z</dcterms:created>
  <dcterms:modified xsi:type="dcterms:W3CDTF">2017-11-22T17:52:05Z</dcterms:modified>
</cp:coreProperties>
</file>