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94463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30171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680558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00399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295716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528577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092184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97" name="对象"/>
          <p:cNvSpPr>
            <a:spLocks noGrp="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04228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08" name="对象"/>
          <p:cNvSpPr>
            <a:spLocks noGrp="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7890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17" name="对象"/>
          <p:cNvSpPr>
            <a:spLocks noGrp="1"/>
          </p:cNvSpPr>
          <p:nvPr>
            <p:ph type="sldImg"/>
          </p:nvPr>
        </p:nvSpPr>
        <p:spPr>
          <a:xfrm rot="0">
            <a:off x="4038600" y="857250"/>
            <a:ext cx="4114800" cy="2314575"/>
          </a:xfrm>
          <a:prstGeom prst="rect"/>
          <a:noFill/>
          <a:ln w="12700" cmpd="sng" cap="flat">
            <a:noFill/>
            <a:prstDash val="solid"/>
            <a:miter/>
          </a:ln>
        </p:spPr>
      </p:sp>
      <p:sp>
        <p:nvSpPr>
          <p:cNvPr id="2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9045285"/>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26" name="对象"/>
          <p:cNvSpPr>
            <a:spLocks noGrp="1"/>
          </p:cNvSpPr>
          <p:nvPr>
            <p:ph type="sldImg"/>
          </p:nvPr>
        </p:nvSpPr>
        <p:spPr>
          <a:xfrm rot="0">
            <a:off x="4038600" y="857250"/>
            <a:ext cx="4114800" cy="2314575"/>
          </a:xfrm>
          <a:prstGeom prst="rect"/>
          <a:noFill/>
          <a:ln w="12700" cmpd="sng" cap="flat">
            <a:noFill/>
            <a:prstDash val="solid"/>
            <a:miter/>
          </a:ln>
        </p:spPr>
      </p:sp>
      <p:sp>
        <p:nvSpPr>
          <p:cNvPr id="2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8997830"/>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30" name="对象"/>
          <p:cNvSpPr>
            <a:spLocks noGrp="1"/>
          </p:cNvSpPr>
          <p:nvPr>
            <p:ph type="sldImg"/>
          </p:nvPr>
        </p:nvSpPr>
        <p:spPr>
          <a:xfrm rot="0">
            <a:off x="4038600" y="857250"/>
            <a:ext cx="4114800" cy="2314575"/>
          </a:xfrm>
          <a:prstGeom prst="rect"/>
          <a:noFill/>
          <a:ln w="12700" cmpd="sng" cap="flat">
            <a:noFill/>
            <a:prstDash val="solid"/>
            <a:miter/>
          </a:ln>
        </p:spPr>
      </p:sp>
      <p:sp>
        <p:nvSpPr>
          <p:cNvPr id="2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41491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93929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96068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82714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023379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174655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56292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919198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73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35012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42855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74357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04913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76754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539765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33667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96491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61654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3483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32477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53236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2931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15111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 KIMAYA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23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ANNAI THERESA ART AND SCIENCE COLLEGE (TKM)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496795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ctrTitle"/>
          </p:nvPr>
        </p:nvSpPr>
        <p:spPr>
          <a:xfrm rot="0">
            <a:off x="1126332" y="692914"/>
            <a:ext cx="1036784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PLACE OF PROBLEMS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52" name="文本框"/>
          <p:cNvSpPr>
            <a:spLocks noGrp="1"/>
          </p:cNvSpPr>
          <p:nvPr>
            <p:ph type="subTitle" idx="1"/>
          </p:nvPr>
        </p:nvSpPr>
        <p:spPr>
          <a:xfrm rot="0">
            <a:off x="984077" y="1989022"/>
            <a:ext cx="8279873" cy="365209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3" name="矩形"/>
          <p:cNvSpPr>
            <a:spLocks/>
          </p:cNvSpPr>
          <p:nvPr/>
        </p:nvSpPr>
        <p:spPr>
          <a:xfrm rot="0">
            <a:off x="609590" y="1601975"/>
            <a:ext cx="10977433" cy="4528731"/>
          </a:xfrm>
          <a:prstGeom prst="rect"/>
          <a:noFill/>
          <a:ln w="12700" cmpd="sng" cap="flat">
            <a:noFill/>
            <a:prstDash val="solid"/>
            <a:miter/>
          </a:ln>
        </p:spPr>
      </p:sp>
      <p:sp>
        <p:nvSpPr>
          <p:cNvPr id="154" name="矩形"/>
          <p:cNvSpPr>
            <a:spLocks/>
          </p:cNvSpPr>
          <p:nvPr/>
        </p:nvSpPr>
        <p:spPr>
          <a:xfrm rot="0">
            <a:off x="825586" y="1817971"/>
            <a:ext cx="10977433" cy="4528731"/>
          </a:xfrm>
          <a:prstGeom prst="rect"/>
          <a:noFill/>
          <a:ln w="12700" cmpd="sng" cap="flat">
            <a:noFill/>
            <a:prstDash val="solid"/>
            <a:miter/>
          </a:ln>
        </p:spPr>
      </p:sp>
      <p:sp>
        <p:nvSpPr>
          <p:cNvPr id="155" name="矩形"/>
          <p:cNvSpPr>
            <a:spLocks/>
          </p:cNvSpPr>
          <p:nvPr/>
        </p:nvSpPr>
        <p:spPr>
          <a:xfrm rot="0">
            <a:off x="4009964" y="4943399"/>
            <a:ext cx="4762427" cy="272414"/>
          </a:xfrm>
          <a:prstGeom prst="rect"/>
          <a:noFill/>
          <a:ln w="12700" cmpd="sng" cap="flat">
            <a:noFill/>
            <a:prstDash val="solid"/>
            <a:miter/>
          </a:ln>
        </p:spPr>
      </p:sp>
      <p:sp>
        <p:nvSpPr>
          <p:cNvPr id="156" name="矩形"/>
          <p:cNvSpPr>
            <a:spLocks/>
          </p:cNvSpPr>
          <p:nvPr/>
        </p:nvSpPr>
        <p:spPr>
          <a:xfrm rot="0">
            <a:off x="1924020" y="981059"/>
            <a:ext cx="6988036"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*Business*: Identify business challenges, opportunities, or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*Research*: Define research questions, objectives, or hypotheses.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*Project Management*: Clarify project goals, objectives, or deliverables.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*Data Analysis*: Identify data-driven insights, trends, or correlations.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*Academia*: Develop thesis statements, research proposals, or essay topics.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*Consulting*: Help clients articulate challenges, opportunities, or goals.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*Product Development*: Define product requirements, user needs, or market gaps.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*Process Improvement*: Identify inefficiencies, bottlenecks, or areas for optimization.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*Policy Development*: Clarify policy goals, objectives, or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*Social Impact*: Address social, environmental, or community challenges.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072864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EXAMPLES OF PROBLEM STATEMENTS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6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1" name="矩形"/>
          <p:cNvSpPr>
            <a:spLocks/>
          </p:cNvSpPr>
          <p:nvPr/>
        </p:nvSpPr>
        <p:spPr>
          <a:xfrm rot="21599124">
            <a:off x="1057258" y="409038"/>
            <a:ext cx="10011991"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_Healthcare_: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"Patient wait times in the emergency department are exceeding 30 minutes, leading to decreased patient satisfaction."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hospital is experiencing a high rate of readmissions for patients with chronic conditions."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_Environmental_: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local river is experiencing high levels of pollution, affecting aquatic life and human health."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city's recycling program is not meeting its targets, resulting in excessive waste."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_Education_: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"Student test scores in math and reading are below state averages, indicating a need for improved instruction."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school's dropout rate is increasing, with a disproportionate impact on minority students."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_Technology_: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company's website is experiencing slow load times, leading to high bounce rates and lost sales."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mobile app is experiencing a high rate of crashes, resulting in negative user reviews."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224413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7" name="组合"/>
          <p:cNvGrpSpPr>
            <a:grpSpLocks/>
          </p:cNvGrpSpPr>
          <p:nvPr/>
        </p:nvGrpSpPr>
        <p:grpSpPr>
          <a:xfrm>
            <a:off x="8658225" y="2647950"/>
            <a:ext cx="3533775" cy="3810000"/>
            <a:chOff x="8658225" y="2647950"/>
            <a:chExt cx="3533775" cy="3810000"/>
          </a:xfrm>
        </p:grpSpPr>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文本框"/>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918938" y="2133567"/>
            <a:ext cx="5111922"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Starting a new project is like starting a new adventure: it can be exciting, challenging and stressful at the same time. The goal and the vision is the part that stimulates us. The journey to the destination can become nerve-racking, especially without a clearly defined map and lack of navigation.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If you are looking for ways to improve the navigation process in your next project, this article is for you: learning how to start with a proper problem statement will give you the compass you have been missing so far.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428320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7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8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2" name="矩形"/>
          <p:cNvSpPr>
            <a:spLocks/>
          </p:cNvSpPr>
          <p:nvPr/>
        </p:nvSpPr>
        <p:spPr>
          <a:xfrm rot="0">
            <a:off x="695314" y="1343004"/>
            <a:ext cx="8712635"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_Customers_: Individuals or organizations that will use the product, service, or solution.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_Business Stakeholders_: Employees, managers, or executives who will benefit from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_Project Team Members_: Team members who will use the project's deliverables to complete their tasks.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_External Partners_: Vendors, suppliers, or partners who will interact with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_End-Consumers_: Individuals who will ultimately use or benefit from the project's end-product.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_Decision-Makers_: Stakeholders who will use the project's insights or recommendations to make informed decisions.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_Operations Team_: Staff responsible for maintaining, supporting, or operating the project's deliverables.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895866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8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9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9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2" name="矩形"/>
          <p:cNvSpPr>
            <a:spLocks/>
          </p:cNvSpPr>
          <p:nvPr/>
        </p:nvSpPr>
        <p:spPr>
          <a:xfrm rot="0">
            <a:off x="3428947" y="2352639"/>
            <a:ext cx="4467025"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*Value Proposition Statement:*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Employee Performance Analytics, helps HR teams identify top performers and areas for improvement, making informed decisions, and streamlining performance management, making it the ideal choice for HR teams because of its advanced data analytics and machine learning capabilities."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267132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98799" y="904861"/>
            <a:ext cx="9571277"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_Description:_ This data set contains information about employee performance, including ratings, feedback, and demographic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Source:_ HR department database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Type:_ Numerical and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Size:_ 10,000 rows, 20 columns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_Variables:_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ID (unique identifier)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Performance Rating (1-5 scale)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Feedback Text (open-ended comments)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Job Title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Department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Quality:_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Missing values: 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Outliers: detected and remove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1297428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20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207" name="矩形"/>
          <p:cNvSpPr>
            <a:spLocks/>
          </p:cNvSpPr>
          <p:nvPr/>
        </p:nvSpPr>
        <p:spPr>
          <a:xfrm rot="0">
            <a:off x="2564978" y="1266805"/>
            <a:ext cx="6839896"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*Unique Technology*: "Our solution utilizes cutting-edge AI and machine learning algorithms to provide unparalleled insights and automation capabilities."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*Game-Changing Results*: "Our solution has been proven to increase efficiency by 300% and reduce costs by 50% in just 6 months."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*Revolutionary Approach*: "Our solution challenges traditional methods by introducing a novel, data-driven strategy that transforms the way businesses operate."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*Seamless Integration*: "Our solution effortlessly integrates with existing systems, ensuring a smooth transition and minimal disruption to your operations."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*Unmatched Customization*: "Our solution offers tailored configurations to meet the specific needs of your business, ensuring maximum effectiveness and flexibility."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7937045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3"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15" name="矩形"/>
          <p:cNvSpPr>
            <a:spLocks/>
          </p:cNvSpPr>
          <p:nvPr/>
        </p:nvSpPr>
        <p:spPr>
          <a:xfrm rot="0">
            <a:off x="838186" y="1628750"/>
            <a:ext cx="5836353"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Modelling refers to the process of creating a conceptual representation of a system, process, or relationship. It involves using various techniques, tools, and languages to describe, analyze, and predict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6" name="矩形"/>
          <p:cNvSpPr>
            <a:spLocks/>
          </p:cNvSpPr>
          <p:nvPr/>
        </p:nvSpPr>
        <p:spPr>
          <a:xfrm rot="0">
            <a:off x="838186" y="2924130"/>
            <a:ext cx="4762424"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547134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2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23" name="文本框"/>
          <p:cNvSpPr>
            <a:spLocks noGrp="1"/>
          </p:cNvSpPr>
          <p:nvPr>
            <p:ph type="title"/>
          </p:nvPr>
        </p:nvSpPr>
        <p:spPr>
          <a:xfrm rot="0">
            <a:off x="755332" y="385444"/>
            <a:ext cx="2437130"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2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25" name="矩形"/>
          <p:cNvSpPr>
            <a:spLocks/>
          </p:cNvSpPr>
          <p:nvPr/>
        </p:nvSpPr>
        <p:spPr>
          <a:xfrm rot="0">
            <a:off x="1128075" y="695314"/>
            <a:ext cx="9007739" cy="6225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*Summary:*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Average employee performance rating: 3.8/5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Top-performing department: Sales (average rating: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Lowest-performing department: Marketing (average rating: 3.2/5)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*Key Findings:*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- 80% of employees met or exceeded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- 15% of employees require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- 5% of employees underperformed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*Recommendations:*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Provide additional training and support to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Recognize and reward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areas for improvement in Marketing department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analysis uses Excel to summarize and visualize employee performance data, highlighting areas of strength and weakness, and providing recommendations for improvement.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26509406"/>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1419201" y="1266805"/>
            <a:ext cx="878501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employment performance analysis reveals valuable insights into the strengths and weaknesses of our organization's workforce. The results show that: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majority of employees (80%) are meeting or exceeding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Sales department is performing exceptionally well, with an average rating of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Marketing department requires attention, with a lower average rating of 3.2/5 and a higher percentage of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Training and support programs can be targeted to help underperforming employees improve.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Recognition and reward programs can be implemented to motivate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By addressing these areas, we can enhance overall performance, improve employee engagement, and drive business success. This analysis demonstrates the importance of regular performance evaluations and data-driven decision-making in optimizing our workforce.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659802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23655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27389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27158" y="3645297"/>
            <a:ext cx="6407901" cy="358138"/>
          </a:xfrm>
          <a:prstGeom prst="rect"/>
          <a:noFill/>
          <a:ln w="12700" cmpd="sng" cap="flat">
            <a:noFill/>
            <a:prstDash val="solid"/>
            <a:miter/>
          </a:ln>
        </p:spPr>
      </p:sp>
      <p:sp>
        <p:nvSpPr>
          <p:cNvPr id="119" name="矩形"/>
          <p:cNvSpPr>
            <a:spLocks/>
          </p:cNvSpPr>
          <p:nvPr/>
        </p:nvSpPr>
        <p:spPr>
          <a:xfrm rot="0">
            <a:off x="843155" y="3861294"/>
            <a:ext cx="6407901" cy="358138"/>
          </a:xfrm>
          <a:prstGeom prst="rect"/>
          <a:noFill/>
          <a:ln w="12700" cmpd="sng" cap="flat">
            <a:noFill/>
            <a:prstDash val="solid"/>
            <a:miter/>
          </a:ln>
        </p:spPr>
      </p:sp>
      <p:sp>
        <p:nvSpPr>
          <p:cNvPr id="120" name="矩形"/>
          <p:cNvSpPr>
            <a:spLocks/>
          </p:cNvSpPr>
          <p:nvPr/>
        </p:nvSpPr>
        <p:spPr>
          <a:xfrm rot="1440271">
            <a:off x="5648918" y="2978558"/>
            <a:ext cx="914386" cy="358140"/>
          </a:xfrm>
          <a:prstGeom prst="rect"/>
          <a:noFill/>
          <a:ln w="12700" cmpd="sng" cap="flat">
            <a:noFill/>
            <a:prstDash val="solid"/>
            <a:miter/>
          </a:ln>
        </p:spPr>
      </p:sp>
      <p:sp>
        <p:nvSpPr>
          <p:cNvPr id="121" name="矩形"/>
          <p:cNvSpPr>
            <a:spLocks/>
          </p:cNvSpPr>
          <p:nvPr/>
        </p:nvSpPr>
        <p:spPr>
          <a:xfrm rot="0">
            <a:off x="5648918" y="2978558"/>
            <a:ext cx="914386" cy="386715"/>
          </a:xfrm>
          <a:prstGeom prst="rect"/>
          <a:noFill/>
          <a:ln w="12700" cmpd="sng" cap="flat">
            <a:noFill/>
            <a:prstDash val="solid"/>
            <a:miter/>
          </a:ln>
        </p:spPr>
      </p:sp>
      <p:sp>
        <p:nvSpPr>
          <p:cNvPr id="122" name="矩形"/>
          <p:cNvSpPr>
            <a:spLocks/>
          </p:cNvSpPr>
          <p:nvPr/>
        </p:nvSpPr>
        <p:spPr>
          <a:xfrm rot="0">
            <a:off x="3714693" y="2476462"/>
            <a:ext cx="4762427" cy="358140"/>
          </a:xfrm>
          <a:prstGeom prst="rect"/>
          <a:noFill/>
          <a:ln w="12700" cmpd="sng" cap="flat">
            <a:noFill/>
            <a:prstDash val="solid"/>
            <a:miter/>
          </a:ln>
        </p:spPr>
      </p:sp>
      <p:sp>
        <p:nvSpPr>
          <p:cNvPr id="123" name="矩形"/>
          <p:cNvSpPr>
            <a:spLocks/>
          </p:cNvSpPr>
          <p:nvPr/>
        </p:nvSpPr>
        <p:spPr>
          <a:xfrm rot="0">
            <a:off x="1419201" y="2057367"/>
            <a:ext cx="482079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PROBLEM.   STATEMENT *</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facing challenges in effectively analyzing employee performance data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team needs a reliable and data-driven solution to streamline employee performance analysis, providing actionable insights to drive business growth, improve employee development, and enhance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824507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983928" y="985509"/>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*PROBLEM.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2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28" name="矩形"/>
          <p:cNvSpPr>
            <a:spLocks/>
          </p:cNvSpPr>
          <p:nvPr/>
        </p:nvSpPr>
        <p:spPr>
          <a:xfrm rot="0">
            <a:off x="987152" y="1704949"/>
            <a:ext cx="8855867"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struggling to effectively analyze and understand employee performance data, leading to difficulties in identifying areas for improvement, recognizing top performers, and making informed decisions about promotions and development opportunities. The current manual process of analyzing performance data is time-consuming, prone to errors, and fails to provide actionable insights. The HR team needs a streamlined and data-driven approach to employee performance analysis, leveraging Excel's capabilities to uncover trends, strengths, and weaknesses in employee performance, and inform data-driven decisions to drive business success."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251644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1269674"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*KEY  OBJECTIVES*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3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3" name="矩形"/>
          <p:cNvSpPr>
            <a:spLocks/>
          </p:cNvSpPr>
          <p:nvPr/>
        </p:nvSpPr>
        <p:spPr>
          <a:xfrm flipH="1" rot="21600000">
            <a:off x="1847820" y="1409678"/>
            <a:ext cx="684126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Automate employee performance data analysis using Excel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Improve data accuracy and completeness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Enhance visibility into employee performance trends and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top performers and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Inform data-driven decisions for training, development, and talent recognition.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refined problem statement provides a clear direction for the project, highlighting the specific challenges, objectives, and desired outcomes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630074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983928" y="766438"/>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STATEMENT OF PROBLEMS </a:t>
            </a: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8" name="图片"/>
          <p:cNvPicPr>
            <a:picLocks noChangeAspect="1"/>
          </p:cNvPicPr>
          <p:nvPr/>
        </p:nvPicPr>
        <p:blipFill>
          <a:blip r:embed="rId1" cstate="print"/>
          <a:stretch>
            <a:fillRect/>
          </a:stretch>
        </p:blipFill>
        <p:spPr>
          <a:xfrm rot="0">
            <a:off x="2352639" y="1769950"/>
            <a:ext cx="4893093" cy="4175936"/>
          </a:xfrm>
          <a:prstGeom prst="rect"/>
          <a:noFill/>
          <a:ln w="12700" cmpd="sng" cap="flat">
            <a:noFill/>
            <a:prstDash val="solid"/>
            <a:miter/>
          </a:ln>
        </p:spPr>
      </p:pic>
    </p:spTree>
    <p:extLst>
      <p:ext uri="{BB962C8B-B14F-4D97-AF65-F5344CB8AC3E}">
        <p14:creationId xmlns:p14="http://schemas.microsoft.com/office/powerpoint/2010/main" val="7984795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126801"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TYPES OF PROBLEMS STATEMENT </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3" name="矩形"/>
          <p:cNvSpPr>
            <a:spLocks/>
          </p:cNvSpPr>
          <p:nvPr/>
        </p:nvSpPr>
        <p:spPr>
          <a:xfrm rot="0">
            <a:off x="1562076" y="1266805"/>
            <a:ext cx="8354365" cy="43586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*Performance Problem*: e.g., "Sales have been declining for the past quarter."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*Efficiency Problem*: e.g., "The current process is taking too long and resources."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3.*Innovation Problem*: e.g., "We need to develop a new product to stay competitive."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4.*Decision-Making Problem*: e.g., "We need data to inform our decision on which market to enter."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5.*Comparative Problem*: e.g., "Our sales are lower than our competitors."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*Trend Problem*: e.g., "We've noticed a decline in customer engagement over the past year."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483151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8" name="矩形"/>
          <p:cNvSpPr>
            <a:spLocks/>
          </p:cNvSpPr>
          <p:nvPr/>
        </p:nvSpPr>
        <p:spPr>
          <a:xfrm rot="0">
            <a:off x="1345497" y="838186"/>
            <a:ext cx="9287859"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*Trend Problem*: e.g., "We've noticed a decline in customer engagement over the past year."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*Opportunity Problem*: e.g., "We want to capitalize on a new market trend."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*Process Improvement Problem*: e.g., "We need to streamline our operations to reduce costs."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*Analytical Problem*: e.g., "We need to understand customer behavior to inform marketing strategies."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These types of problem statements can help frame and clarify the issue, making it easier to develop effective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150242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2024-08-31T04:45:54Z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555c831ee2d849aaa29832a1d365ccb2</vt:lpwstr>
  </property>
</Properties>
</file>