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Roboto Slab"/>
      <p:regular r:id="rId42"/>
      <p:bold r:id="rId43"/>
    </p:embeddedFont>
    <p:embeddedFont>
      <p:font typeface="Robo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Slab-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Roboto-regular.fntdata"/><Relationship Id="rId21" Type="http://schemas.openxmlformats.org/officeDocument/2006/relationships/slide" Target="slides/slide16.xml"/><Relationship Id="rId43" Type="http://schemas.openxmlformats.org/officeDocument/2006/relationships/font" Target="fonts/RobotoSlab-bold.fntdata"/><Relationship Id="rId24" Type="http://schemas.openxmlformats.org/officeDocument/2006/relationships/slide" Target="slides/slide19.xml"/><Relationship Id="rId46" Type="http://schemas.openxmlformats.org/officeDocument/2006/relationships/font" Target="fonts/Roboto-italic.fntdata"/><Relationship Id="rId23" Type="http://schemas.openxmlformats.org/officeDocument/2006/relationships/slide" Target="slides/slide18.xml"/><Relationship Id="rId45"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Robot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dbfe0f306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dbfe0f306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Bijan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INSERT INTO brand VALUES (1, "Samsung", 2), (2, "LG", 2),</a:t>
            </a:r>
            <a:endParaRPr/>
          </a:p>
          <a:p>
            <a:pPr indent="0" lvl="0" marL="0" rtl="0" algn="l">
              <a:spcBef>
                <a:spcPts val="0"/>
              </a:spcBef>
              <a:spcAft>
                <a:spcPts val="0"/>
              </a:spcAft>
              <a:buClr>
                <a:schemeClr val="dk1"/>
              </a:buClr>
              <a:buSzPts val="1100"/>
              <a:buFont typeface="Arial"/>
              <a:buNone/>
            </a:pPr>
            <a:r>
              <a:rPr lang="en"/>
              <a:t>						 (3, "Sony", 3), (4, "TCL", 4),</a:t>
            </a:r>
            <a:endParaRPr/>
          </a:p>
          <a:p>
            <a:pPr indent="0" lvl="0" marL="0" rtl="0" algn="l">
              <a:spcBef>
                <a:spcPts val="0"/>
              </a:spcBef>
              <a:spcAft>
                <a:spcPts val="0"/>
              </a:spcAft>
              <a:buClr>
                <a:schemeClr val="dk1"/>
              </a:buClr>
              <a:buSzPts val="1100"/>
              <a:buFont typeface="Arial"/>
              <a:buNone/>
            </a:pPr>
            <a:r>
              <a:rPr lang="en"/>
              <a:t>                         (5, "Grundig", 5), (6, "Micromax", 6),</a:t>
            </a:r>
            <a:endParaRPr/>
          </a:p>
          <a:p>
            <a:pPr indent="0" lvl="0" marL="0" rtl="0" algn="l">
              <a:spcBef>
                <a:spcPts val="0"/>
              </a:spcBef>
              <a:spcAft>
                <a:spcPts val="0"/>
              </a:spcAft>
              <a:buClr>
                <a:schemeClr val="dk1"/>
              </a:buClr>
              <a:buSzPts val="1100"/>
              <a:buFont typeface="Arial"/>
              <a:buNone/>
            </a:pPr>
            <a:r>
              <a:rPr lang="en"/>
              <a:t>                         (7, "IKEA", 7), (8, "Thomson", 8), </a:t>
            </a:r>
            <a:endParaRPr/>
          </a:p>
          <a:p>
            <a:pPr indent="0" lvl="0" marL="0" rtl="0" algn="l">
              <a:spcBef>
                <a:spcPts val="0"/>
              </a:spcBef>
              <a:spcAft>
                <a:spcPts val="0"/>
              </a:spcAft>
              <a:buClr>
                <a:schemeClr val="dk1"/>
              </a:buClr>
              <a:buSzPts val="1100"/>
              <a:buFont typeface="Arial"/>
              <a:buNone/>
            </a:pPr>
            <a:r>
              <a:rPr lang="en"/>
              <a:t>                         (9, "Brionvega", 9), (10, "Cello", 10);</a:t>
            </a:r>
            <a:endParaRPr/>
          </a:p>
          <a:p>
            <a:pPr indent="0" lvl="0" marL="0" rtl="0" algn="l">
              <a:spcBef>
                <a:spcPts val="0"/>
              </a:spcBef>
              <a:spcAft>
                <a:spcPts val="0"/>
              </a:spcAft>
              <a:buClr>
                <a:schemeClr val="dk1"/>
              </a:buClr>
              <a:buSzPts val="1100"/>
              <a:buFont typeface="Arial"/>
              <a:buNone/>
            </a:pPr>
            <a:r>
              <a:rPr lang="en"/>
              <a:t>SELECT * FROM brand;</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dbfe0f30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dbfe0f30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Bijan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CREATE TABLE TV_Type(</a:t>
            </a:r>
            <a:endParaRPr/>
          </a:p>
          <a:p>
            <a:pPr indent="0" lvl="0" marL="0" rtl="0" algn="l">
              <a:spcBef>
                <a:spcPts val="0"/>
              </a:spcBef>
              <a:spcAft>
                <a:spcPts val="0"/>
              </a:spcAft>
              <a:buClr>
                <a:schemeClr val="dk1"/>
              </a:buClr>
              <a:buSzPts val="1100"/>
              <a:buFont typeface="Arial"/>
              <a:buNone/>
            </a:pPr>
            <a:r>
              <a:rPr lang="en"/>
              <a:t>    TypeID INT NOT NULL,</a:t>
            </a:r>
            <a:endParaRPr/>
          </a:p>
          <a:p>
            <a:pPr indent="0" lvl="0" marL="0" rtl="0" algn="l">
              <a:spcBef>
                <a:spcPts val="0"/>
              </a:spcBef>
              <a:spcAft>
                <a:spcPts val="0"/>
              </a:spcAft>
              <a:buClr>
                <a:schemeClr val="dk1"/>
              </a:buClr>
              <a:buSzPts val="1100"/>
              <a:buFont typeface="Arial"/>
              <a:buNone/>
            </a:pPr>
            <a:r>
              <a:rPr lang="en"/>
              <a:t>    Size VARCHAR(45) NOT NULL,</a:t>
            </a:r>
            <a:endParaRPr/>
          </a:p>
          <a:p>
            <a:pPr indent="0" lvl="0" marL="0" rtl="0" algn="l">
              <a:spcBef>
                <a:spcPts val="0"/>
              </a:spcBef>
              <a:spcAft>
                <a:spcPts val="0"/>
              </a:spcAft>
              <a:buClr>
                <a:schemeClr val="dk1"/>
              </a:buClr>
              <a:buSzPts val="1100"/>
              <a:buFont typeface="Arial"/>
              <a:buNone/>
            </a:pPr>
            <a:r>
              <a:rPr lang="en"/>
              <a:t>    PixelTechnology VARCHAR(45) NOT NULL,</a:t>
            </a:r>
            <a:endParaRPr/>
          </a:p>
          <a:p>
            <a:pPr indent="0" lvl="0" marL="0" rtl="0" algn="l">
              <a:spcBef>
                <a:spcPts val="0"/>
              </a:spcBef>
              <a:spcAft>
                <a:spcPts val="0"/>
              </a:spcAft>
              <a:buClr>
                <a:schemeClr val="dk1"/>
              </a:buClr>
              <a:buSzPts val="1100"/>
              <a:buFont typeface="Arial"/>
              <a:buNone/>
            </a:pPr>
            <a:r>
              <a:rPr lang="en"/>
              <a:t>    Resolution VARCHAR(45) NOT NULL,</a:t>
            </a:r>
            <a:endParaRPr/>
          </a:p>
          <a:p>
            <a:pPr indent="0" lvl="0" marL="0" rtl="0" algn="l">
              <a:spcBef>
                <a:spcPts val="0"/>
              </a:spcBef>
              <a:spcAft>
                <a:spcPts val="0"/>
              </a:spcAft>
              <a:buClr>
                <a:schemeClr val="dk1"/>
              </a:buClr>
              <a:buSzPts val="1100"/>
              <a:buFont typeface="Arial"/>
              <a:buNone/>
            </a:pPr>
            <a:r>
              <a:rPr lang="en"/>
              <a:t>    ViewingAngle VARCHAR(45) NOT NULL,</a:t>
            </a:r>
            <a:endParaRPr/>
          </a:p>
          <a:p>
            <a:pPr indent="0" lvl="0" marL="0" rtl="0" algn="l">
              <a:spcBef>
                <a:spcPts val="0"/>
              </a:spcBef>
              <a:spcAft>
                <a:spcPts val="0"/>
              </a:spcAft>
              <a:buClr>
                <a:schemeClr val="dk1"/>
              </a:buClr>
              <a:buSzPts val="1100"/>
              <a:buFont typeface="Arial"/>
              <a:buNone/>
            </a:pPr>
            <a:r>
              <a:rPr lang="en"/>
              <a:t>    OS VARCHAR(45) NULL,</a:t>
            </a:r>
            <a:endParaRPr/>
          </a:p>
          <a:p>
            <a:pPr indent="0" lvl="0" marL="0" rtl="0" algn="l">
              <a:spcBef>
                <a:spcPts val="0"/>
              </a:spcBef>
              <a:spcAft>
                <a:spcPts val="0"/>
              </a:spcAft>
              <a:buClr>
                <a:schemeClr val="dk1"/>
              </a:buClr>
              <a:buSzPts val="1100"/>
              <a:buFont typeface="Arial"/>
              <a:buNone/>
            </a:pPr>
            <a:r>
              <a:rPr lang="en"/>
              <a:t>    CONSTRAINT TV_Type_PK PRIMARY KEY (TypeID))</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dbfe0f30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cdbfe0f30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Bijan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INSERT INTO tv_type (TypeID, Size, PixelTechnology, Resolution, ViewingAngle, OS) VALUES</a:t>
            </a:r>
            <a:endParaRPr/>
          </a:p>
          <a:p>
            <a:pPr indent="0" lvl="0" marL="0" rtl="0" algn="l">
              <a:spcBef>
                <a:spcPts val="0"/>
              </a:spcBef>
              <a:spcAft>
                <a:spcPts val="0"/>
              </a:spcAft>
              <a:buClr>
                <a:schemeClr val="dk1"/>
              </a:buClr>
              <a:buSzPts val="1100"/>
              <a:buFont typeface="Arial"/>
              <a:buNone/>
            </a:pPr>
            <a:r>
              <a:rPr lang="en"/>
              <a:t>    (1001, '65 inches', 'LED', '4K Ultra HD', 'straight', 'Tizen'),</a:t>
            </a:r>
            <a:endParaRPr/>
          </a:p>
          <a:p>
            <a:pPr indent="0" lvl="0" marL="0" rtl="0" algn="l">
              <a:spcBef>
                <a:spcPts val="0"/>
              </a:spcBef>
              <a:spcAft>
                <a:spcPts val="0"/>
              </a:spcAft>
              <a:buClr>
                <a:schemeClr val="dk1"/>
              </a:buClr>
              <a:buSzPts val="1100"/>
              <a:buFont typeface="Arial"/>
              <a:buNone/>
            </a:pPr>
            <a:r>
              <a:rPr lang="en"/>
              <a:t>    (1002, '65 inches', 'OLED', '4K Ultra HD', 'curve', 'webOS'),</a:t>
            </a:r>
            <a:endParaRPr/>
          </a:p>
          <a:p>
            <a:pPr indent="0" lvl="0" marL="0" rtl="0" algn="l">
              <a:spcBef>
                <a:spcPts val="0"/>
              </a:spcBef>
              <a:spcAft>
                <a:spcPts val="0"/>
              </a:spcAft>
              <a:buClr>
                <a:schemeClr val="dk1"/>
              </a:buClr>
              <a:buSzPts val="1100"/>
              <a:buFont typeface="Arial"/>
              <a:buNone/>
            </a:pPr>
            <a:r>
              <a:rPr lang="en"/>
              <a:t>    (1003, '50 inches', 'LCD', 'Full HD', 'straight', 'Android TV'),</a:t>
            </a:r>
            <a:endParaRPr/>
          </a:p>
          <a:p>
            <a:pPr indent="0" lvl="0" marL="0" rtl="0" algn="l">
              <a:spcBef>
                <a:spcPts val="0"/>
              </a:spcBef>
              <a:spcAft>
                <a:spcPts val="0"/>
              </a:spcAft>
              <a:buClr>
                <a:schemeClr val="dk1"/>
              </a:buClr>
              <a:buSzPts val="1100"/>
              <a:buFont typeface="Arial"/>
              <a:buNone/>
            </a:pPr>
            <a:r>
              <a:rPr lang="en"/>
              <a:t>    (1004, '48 inches', 'QLED', '4K Ultra HD', 'straight', 'Android TV'),</a:t>
            </a:r>
            <a:endParaRPr/>
          </a:p>
          <a:p>
            <a:pPr indent="0" lvl="0" marL="0" rtl="0" algn="l">
              <a:spcBef>
                <a:spcPts val="0"/>
              </a:spcBef>
              <a:spcAft>
                <a:spcPts val="0"/>
              </a:spcAft>
              <a:buClr>
                <a:schemeClr val="dk1"/>
              </a:buClr>
              <a:buSzPts val="1100"/>
              <a:buFont typeface="Arial"/>
              <a:buNone/>
            </a:pPr>
            <a:r>
              <a:rPr lang="en"/>
              <a:t>    (1005, '42 inches', 'LED', 'Full HD', 'curve', 'Smart TV'),</a:t>
            </a:r>
            <a:endParaRPr/>
          </a:p>
          <a:p>
            <a:pPr indent="0" lvl="0" marL="0" rtl="0" algn="l">
              <a:spcBef>
                <a:spcPts val="0"/>
              </a:spcBef>
              <a:spcAft>
                <a:spcPts val="0"/>
              </a:spcAft>
              <a:buClr>
                <a:schemeClr val="dk1"/>
              </a:buClr>
              <a:buSzPts val="1100"/>
              <a:buFont typeface="Arial"/>
              <a:buNone/>
            </a:pPr>
            <a:r>
              <a:rPr lang="en"/>
              <a:t>    (1006, '40 inches', 'LED', 'Full HD', 'curve', 'Android TV'), </a:t>
            </a:r>
            <a:endParaRPr/>
          </a:p>
          <a:p>
            <a:pPr indent="0" lvl="0" marL="0" rtl="0" algn="l">
              <a:spcBef>
                <a:spcPts val="0"/>
              </a:spcBef>
              <a:spcAft>
                <a:spcPts val="0"/>
              </a:spcAft>
              <a:buClr>
                <a:schemeClr val="dk1"/>
              </a:buClr>
              <a:buSzPts val="1100"/>
              <a:buFont typeface="Arial"/>
              <a:buNone/>
            </a:pPr>
            <a:r>
              <a:rPr lang="en"/>
              <a:t>    (1007, '60 inches', 'LED', '4K Ultra HD', 'straight', 'Android TV'),</a:t>
            </a:r>
            <a:endParaRPr/>
          </a:p>
          <a:p>
            <a:pPr indent="0" lvl="0" marL="0" rtl="0" algn="l">
              <a:spcBef>
                <a:spcPts val="0"/>
              </a:spcBef>
              <a:spcAft>
                <a:spcPts val="0"/>
              </a:spcAft>
              <a:buClr>
                <a:schemeClr val="dk1"/>
              </a:buClr>
              <a:buSzPts val="1100"/>
              <a:buFont typeface="Arial"/>
              <a:buNone/>
            </a:pPr>
            <a:r>
              <a:rPr lang="en"/>
              <a:t>    (1008, '55 inches', 'LED', '4K Ultra HD', 'straight', 'Smart TV'),</a:t>
            </a:r>
            <a:endParaRPr/>
          </a:p>
          <a:p>
            <a:pPr indent="0" lvl="0" marL="0" rtl="0" algn="l">
              <a:spcBef>
                <a:spcPts val="0"/>
              </a:spcBef>
              <a:spcAft>
                <a:spcPts val="0"/>
              </a:spcAft>
              <a:buClr>
                <a:schemeClr val="dk1"/>
              </a:buClr>
              <a:buSzPts val="1100"/>
              <a:buFont typeface="Arial"/>
              <a:buNone/>
            </a:pPr>
            <a:r>
              <a:rPr lang="en"/>
              <a:t>    (1009, '46 inches', 'LCD', 'Full HD', 'straight', 'Android TV'),</a:t>
            </a:r>
            <a:endParaRPr/>
          </a:p>
          <a:p>
            <a:pPr indent="0" lvl="0" marL="0" rtl="0" algn="l">
              <a:spcBef>
                <a:spcPts val="0"/>
              </a:spcBef>
              <a:spcAft>
                <a:spcPts val="0"/>
              </a:spcAft>
              <a:buClr>
                <a:schemeClr val="dk1"/>
              </a:buClr>
              <a:buSzPts val="1100"/>
              <a:buFont typeface="Arial"/>
              <a:buNone/>
            </a:pPr>
            <a:r>
              <a:rPr lang="en"/>
              <a:t>    (1010, '63 inches', 'LED', '4K Ultra HD', 'straight', 'webOS');</a:t>
            </a:r>
            <a:endParaRPr/>
          </a:p>
          <a:p>
            <a:pPr indent="0" lvl="0" marL="0" rtl="0" algn="l">
              <a:spcBef>
                <a:spcPts val="0"/>
              </a:spcBef>
              <a:spcAft>
                <a:spcPts val="0"/>
              </a:spcAft>
              <a:buClr>
                <a:schemeClr val="dk1"/>
              </a:buClr>
              <a:buSzPts val="1100"/>
              <a:buFont typeface="Arial"/>
              <a:buNone/>
            </a:pPr>
            <a:r>
              <a:rPr lang="en"/>
              <a:t>SELECT * FROM tv_type;</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cdbfe0f306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cdbfe0f306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Bijan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CREATE TABLE TV_Model(</a:t>
            </a:r>
            <a:endParaRPr/>
          </a:p>
          <a:p>
            <a:pPr indent="0" lvl="0" marL="0" rtl="0" algn="l">
              <a:spcBef>
                <a:spcPts val="0"/>
              </a:spcBef>
              <a:spcAft>
                <a:spcPts val="0"/>
              </a:spcAft>
              <a:buClr>
                <a:schemeClr val="dk1"/>
              </a:buClr>
              <a:buSzPts val="1100"/>
              <a:buFont typeface="Arial"/>
              <a:buNone/>
            </a:pPr>
            <a:r>
              <a:rPr lang="en"/>
              <a:t>    ModelNumber VARCHAR(45) NOT NULL,</a:t>
            </a:r>
            <a:endParaRPr/>
          </a:p>
          <a:p>
            <a:pPr indent="0" lvl="0" marL="0" rtl="0" algn="l">
              <a:spcBef>
                <a:spcPts val="0"/>
              </a:spcBef>
              <a:spcAft>
                <a:spcPts val="0"/>
              </a:spcAft>
              <a:buClr>
                <a:schemeClr val="dk1"/>
              </a:buClr>
              <a:buSzPts val="1100"/>
              <a:buFont typeface="Arial"/>
              <a:buNone/>
            </a:pPr>
            <a:r>
              <a:rPr lang="en"/>
              <a:t>    PRICE DECIMAL (6,2) NOT NULL,</a:t>
            </a:r>
            <a:endParaRPr/>
          </a:p>
          <a:p>
            <a:pPr indent="0" lvl="0" marL="0" rtl="0" algn="l">
              <a:spcBef>
                <a:spcPts val="0"/>
              </a:spcBef>
              <a:spcAft>
                <a:spcPts val="0"/>
              </a:spcAft>
              <a:buClr>
                <a:schemeClr val="dk1"/>
              </a:buClr>
              <a:buSzPts val="1100"/>
              <a:buFont typeface="Arial"/>
              <a:buNone/>
            </a:pPr>
            <a:r>
              <a:rPr lang="en"/>
              <a:t>    Quantity INT NOT NULL,</a:t>
            </a:r>
            <a:endParaRPr/>
          </a:p>
          <a:p>
            <a:pPr indent="0" lvl="0" marL="0" rtl="0" algn="l">
              <a:spcBef>
                <a:spcPts val="0"/>
              </a:spcBef>
              <a:spcAft>
                <a:spcPts val="0"/>
              </a:spcAft>
              <a:buClr>
                <a:schemeClr val="dk1"/>
              </a:buClr>
              <a:buSzPts val="1100"/>
              <a:buFont typeface="Arial"/>
              <a:buNone/>
            </a:pPr>
            <a:r>
              <a:rPr lang="en"/>
              <a:t>    TypeID INT NOT NULL,</a:t>
            </a:r>
            <a:endParaRPr/>
          </a:p>
          <a:p>
            <a:pPr indent="0" lvl="0" marL="0" rtl="0" algn="l">
              <a:spcBef>
                <a:spcPts val="0"/>
              </a:spcBef>
              <a:spcAft>
                <a:spcPts val="0"/>
              </a:spcAft>
              <a:buClr>
                <a:schemeClr val="dk1"/>
              </a:buClr>
              <a:buSzPts val="1100"/>
              <a:buFont typeface="Arial"/>
              <a:buNone/>
            </a:pPr>
            <a:r>
              <a:rPr lang="en"/>
              <a:t>    BrandID INT NOT NULL,</a:t>
            </a:r>
            <a:endParaRPr/>
          </a:p>
          <a:p>
            <a:pPr indent="0" lvl="0" marL="0" rtl="0" algn="l">
              <a:spcBef>
                <a:spcPts val="0"/>
              </a:spcBef>
              <a:spcAft>
                <a:spcPts val="0"/>
              </a:spcAft>
              <a:buClr>
                <a:schemeClr val="dk1"/>
              </a:buClr>
              <a:buSzPts val="1100"/>
              <a:buFont typeface="Arial"/>
              <a:buNone/>
            </a:pPr>
            <a:r>
              <a:rPr lang="en"/>
              <a:t>CONSTRAINT TV_Model_PK PRIMARY KEY (ModelNumber),</a:t>
            </a:r>
            <a:endParaRPr/>
          </a:p>
          <a:p>
            <a:pPr indent="0" lvl="0" marL="0" rtl="0" algn="l">
              <a:spcBef>
                <a:spcPts val="0"/>
              </a:spcBef>
              <a:spcAft>
                <a:spcPts val="0"/>
              </a:spcAft>
              <a:buClr>
                <a:schemeClr val="dk1"/>
              </a:buClr>
              <a:buSzPts val="1100"/>
              <a:buFont typeface="Arial"/>
              <a:buNone/>
            </a:pPr>
            <a:r>
              <a:rPr lang="en"/>
              <a:t>CONSTRAINT TV_Model_FK1 FOREIGN KEY (TypeID) REFERENCES TV_Type (TypeID),</a:t>
            </a:r>
            <a:endParaRPr/>
          </a:p>
          <a:p>
            <a:pPr indent="0" lvl="0" marL="0" rtl="0" algn="l">
              <a:spcBef>
                <a:spcPts val="0"/>
              </a:spcBef>
              <a:spcAft>
                <a:spcPts val="0"/>
              </a:spcAft>
              <a:buClr>
                <a:schemeClr val="dk1"/>
              </a:buClr>
              <a:buSzPts val="1100"/>
              <a:buFont typeface="Arial"/>
              <a:buNone/>
            </a:pPr>
            <a:r>
              <a:rPr lang="en"/>
              <a:t>CONSTRAINT TV_Model_FK2 FOREIGN KEY (BrandID) REFERENCES Brand (BrandID));</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dbfe0f306_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cdbfe0f306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Bijan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INSERT INTO tv_model VALUES ("SA65", 500.00, 4, 1001, 1), ("L65", 450.00, 3, 1002, 2),</a:t>
            </a:r>
            <a:endParaRPr/>
          </a:p>
          <a:p>
            <a:pPr indent="0" lvl="0" marL="0" rtl="0" algn="l">
              <a:spcBef>
                <a:spcPts val="0"/>
              </a:spcBef>
              <a:spcAft>
                <a:spcPts val="0"/>
              </a:spcAft>
              <a:buClr>
                <a:schemeClr val="dk1"/>
              </a:buClr>
              <a:buSzPts val="1100"/>
              <a:buFont typeface="Arial"/>
              <a:buNone/>
            </a:pPr>
            <a:r>
              <a:rPr lang="en"/>
              <a:t>							("SO50", 800.00, 3, 1003, 3), ("T48", 250.00, 6, 1004, 4),</a:t>
            </a:r>
            <a:endParaRPr/>
          </a:p>
          <a:p>
            <a:pPr indent="0" lvl="0" marL="0" rtl="0" algn="l">
              <a:spcBef>
                <a:spcPts val="0"/>
              </a:spcBef>
              <a:spcAft>
                <a:spcPts val="0"/>
              </a:spcAft>
              <a:buClr>
                <a:schemeClr val="dk1"/>
              </a:buClr>
              <a:buSzPts val="1100"/>
              <a:buFont typeface="Arial"/>
              <a:buNone/>
            </a:pPr>
            <a:r>
              <a:rPr lang="en"/>
              <a:t>                            ("G42", 650.00, 5, 1005, 5), ("M40", 450.99, 7, 1006, 6),</a:t>
            </a:r>
            <a:endParaRPr/>
          </a:p>
          <a:p>
            <a:pPr indent="0" lvl="0" marL="0" rtl="0" algn="l">
              <a:spcBef>
                <a:spcPts val="0"/>
              </a:spcBef>
              <a:spcAft>
                <a:spcPts val="0"/>
              </a:spcAft>
              <a:buClr>
                <a:schemeClr val="dk1"/>
              </a:buClr>
              <a:buSzPts val="1100"/>
              <a:buFont typeface="Arial"/>
              <a:buNone/>
            </a:pPr>
            <a:r>
              <a:rPr lang="en"/>
              <a:t>                            ("I60", 400.00, 5, 1007, 7), ("T55", 350.99, 6, 1008, 8),</a:t>
            </a:r>
            <a:endParaRPr/>
          </a:p>
          <a:p>
            <a:pPr indent="0" lvl="0" marL="0" rtl="0" algn="l">
              <a:spcBef>
                <a:spcPts val="0"/>
              </a:spcBef>
              <a:spcAft>
                <a:spcPts val="0"/>
              </a:spcAft>
              <a:buClr>
                <a:schemeClr val="dk1"/>
              </a:buClr>
              <a:buSzPts val="1100"/>
              <a:buFont typeface="Arial"/>
              <a:buNone/>
            </a:pPr>
            <a:r>
              <a:rPr lang="en"/>
              <a:t>                            ("B46", 600.00, 9, 1009, 9), ("L63", 550.00, 4, 1010, 10);</a:t>
            </a:r>
            <a:endParaRPr/>
          </a:p>
          <a:p>
            <a:pPr indent="0" lvl="0" marL="0" rtl="0" algn="l">
              <a:spcBef>
                <a:spcPts val="0"/>
              </a:spcBef>
              <a:spcAft>
                <a:spcPts val="0"/>
              </a:spcAft>
              <a:buClr>
                <a:schemeClr val="dk1"/>
              </a:buClr>
              <a:buSzPts val="1100"/>
              <a:buFont typeface="Arial"/>
              <a:buNone/>
            </a:pPr>
            <a:r>
              <a:rPr lang="en"/>
              <a:t>SELECT * FROM tv_model;</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cf2eda169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cf2eda169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Daniel</a:t>
            </a:r>
            <a:endParaRPr/>
          </a:p>
          <a:p>
            <a:pPr indent="0" lvl="0" marL="0" rtl="0" algn="l">
              <a:spcBef>
                <a:spcPts val="0"/>
              </a:spcBef>
              <a:spcAft>
                <a:spcPts val="0"/>
              </a:spcAft>
              <a:buNone/>
            </a:pPr>
            <a:r>
              <a:rPr lang="en"/>
              <a:t>SELECT COUNT(*) FROM brand</a:t>
            </a:r>
            <a:endParaRPr/>
          </a:p>
          <a:p>
            <a:pPr indent="0" lvl="0" marL="0" rtl="0" algn="l">
              <a:spcBef>
                <a:spcPts val="0"/>
              </a:spcBef>
              <a:spcAft>
                <a:spcPts val="0"/>
              </a:spcAft>
              <a:buNone/>
            </a:pPr>
            <a:r>
              <a:rPr lang="en"/>
              <a:t>	WHERE BrandName = “Samsung”;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SELECT AVG(Price) FROM tv_model;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cf2eda169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cf2eda169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Daniel</a:t>
            </a:r>
            <a:endParaRPr/>
          </a:p>
          <a:p>
            <a:pPr indent="0" lvl="0" marL="0" rtl="0" algn="l">
              <a:spcBef>
                <a:spcPts val="0"/>
              </a:spcBef>
              <a:spcAft>
                <a:spcPts val="0"/>
              </a:spcAft>
              <a:buClr>
                <a:schemeClr val="dk1"/>
              </a:buClr>
              <a:buSzPts val="1100"/>
              <a:buFont typeface="Arial"/>
              <a:buNone/>
            </a:pPr>
            <a:r>
              <a:rPr lang="en"/>
              <a:t>ALTER TABLE tv_model</a:t>
            </a:r>
            <a:endParaRPr/>
          </a:p>
          <a:p>
            <a:pPr indent="0" lvl="0" marL="0" rtl="0" algn="l">
              <a:spcBef>
                <a:spcPts val="0"/>
              </a:spcBef>
              <a:spcAft>
                <a:spcPts val="0"/>
              </a:spcAft>
              <a:buClr>
                <a:schemeClr val="dk1"/>
              </a:buClr>
              <a:buSzPts val="1100"/>
              <a:buFont typeface="Arial"/>
              <a:buNone/>
            </a:pPr>
            <a:r>
              <a:rPr lang="en"/>
              <a:t>	ADD COLUMN OnSale VARCHAR(45) after Price;</a:t>
            </a:r>
            <a:endParaRPr/>
          </a:p>
          <a:p>
            <a:pPr indent="0" lvl="0" marL="0" rtl="0" algn="l">
              <a:spcBef>
                <a:spcPts val="0"/>
              </a:spcBef>
              <a:spcAft>
                <a:spcPts val="0"/>
              </a:spcAft>
              <a:buClr>
                <a:schemeClr val="dk1"/>
              </a:buClr>
              <a:buSzPts val="1100"/>
              <a:buFont typeface="Arial"/>
              <a:buNone/>
            </a:pPr>
            <a:r>
              <a:rPr lang="en"/>
              <a:t>SELECT * FROM tv_model;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cf2eda169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cf2eda169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ALTER TABLE tv_model</a:t>
            </a:r>
            <a:endParaRPr/>
          </a:p>
          <a:p>
            <a:pPr indent="0" lvl="0" marL="0" rtl="0" algn="l">
              <a:spcBef>
                <a:spcPts val="0"/>
              </a:spcBef>
              <a:spcAft>
                <a:spcPts val="0"/>
              </a:spcAft>
              <a:buClr>
                <a:schemeClr val="dk1"/>
              </a:buClr>
              <a:buSzPts val="1100"/>
              <a:buFont typeface="Arial"/>
              <a:buNone/>
            </a:pPr>
            <a:r>
              <a:rPr lang="en"/>
              <a:t>	DROP COLUMN OnSale;</a:t>
            </a:r>
            <a:endParaRPr/>
          </a:p>
          <a:p>
            <a:pPr indent="0" lvl="0" marL="0" rtl="0" algn="l">
              <a:spcBef>
                <a:spcPts val="0"/>
              </a:spcBef>
              <a:spcAft>
                <a:spcPts val="0"/>
              </a:spcAft>
              <a:buClr>
                <a:schemeClr val="dk1"/>
              </a:buClr>
              <a:buSzPts val="1100"/>
              <a:buFont typeface="Arial"/>
              <a:buNone/>
            </a:pPr>
            <a:r>
              <a:rPr lang="en"/>
              <a:t>SELECT * FROM tv_model;</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f2eda169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cf2eda169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tv_model.ModelNumber, tv_model.Price, tv_type.Size, tv_type.Resolution, brand.BrandName, country.CountryName</a:t>
            </a:r>
            <a:endParaRPr/>
          </a:p>
          <a:p>
            <a:pPr indent="0" lvl="0" marL="0" rtl="0" algn="l">
              <a:spcBef>
                <a:spcPts val="0"/>
              </a:spcBef>
              <a:spcAft>
                <a:spcPts val="0"/>
              </a:spcAft>
              <a:buNone/>
            </a:pPr>
            <a:r>
              <a:rPr lang="en"/>
              <a:t>	FROM tv_model</a:t>
            </a:r>
            <a:endParaRPr/>
          </a:p>
          <a:p>
            <a:pPr indent="0" lvl="0" marL="0" rtl="0" algn="l">
              <a:spcBef>
                <a:spcPts val="0"/>
              </a:spcBef>
              <a:spcAft>
                <a:spcPts val="0"/>
              </a:spcAft>
              <a:buNone/>
            </a:pPr>
            <a:r>
              <a:rPr lang="en"/>
              <a:t>	JOIN tv_type</a:t>
            </a:r>
            <a:endParaRPr/>
          </a:p>
          <a:p>
            <a:pPr indent="0" lvl="0" marL="0" rtl="0" algn="l">
              <a:spcBef>
                <a:spcPts val="0"/>
              </a:spcBef>
              <a:spcAft>
                <a:spcPts val="0"/>
              </a:spcAft>
              <a:buNone/>
            </a:pPr>
            <a:r>
              <a:rPr lang="en"/>
              <a:t>		ON tv_model.TypeID = tv_type.TypeID</a:t>
            </a:r>
            <a:endParaRPr/>
          </a:p>
          <a:p>
            <a:pPr indent="0" lvl="0" marL="0" rtl="0" algn="l">
              <a:spcBef>
                <a:spcPts val="0"/>
              </a:spcBef>
              <a:spcAft>
                <a:spcPts val="0"/>
              </a:spcAft>
              <a:buNone/>
            </a:pPr>
            <a:r>
              <a:rPr lang="en"/>
              <a:t>	JOIN brand</a:t>
            </a:r>
            <a:endParaRPr/>
          </a:p>
          <a:p>
            <a:pPr indent="0" lvl="0" marL="0" rtl="0" algn="l">
              <a:spcBef>
                <a:spcPts val="0"/>
              </a:spcBef>
              <a:spcAft>
                <a:spcPts val="0"/>
              </a:spcAft>
              <a:buNone/>
            </a:pPr>
            <a:r>
              <a:rPr lang="en"/>
              <a:t>		ON tv_model.BrandID = brand.BrandID</a:t>
            </a:r>
            <a:endParaRPr/>
          </a:p>
          <a:p>
            <a:pPr indent="0" lvl="0" marL="0" rtl="0" algn="l">
              <a:spcBef>
                <a:spcPts val="0"/>
              </a:spcBef>
              <a:spcAft>
                <a:spcPts val="0"/>
              </a:spcAft>
              <a:buNone/>
            </a:pPr>
            <a:r>
              <a:rPr lang="en"/>
              <a:t>	JOIN country</a:t>
            </a:r>
            <a:endParaRPr/>
          </a:p>
          <a:p>
            <a:pPr indent="0" lvl="0" marL="0" rtl="0" algn="l">
              <a:spcBef>
                <a:spcPts val="0"/>
              </a:spcBef>
              <a:spcAft>
                <a:spcPts val="0"/>
              </a:spcAft>
              <a:buNone/>
            </a:pPr>
            <a:r>
              <a:rPr lang="en"/>
              <a:t>		ON brand.CountryID = country.CountryID;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cf2eda169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cf2eda169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SELECT tv_model.ModelNumber, tv_model.Price, tv_type.Resolution, brand.BrandName</a:t>
            </a:r>
            <a:endParaRPr/>
          </a:p>
          <a:p>
            <a:pPr indent="0" lvl="0" marL="0" rtl="0" algn="l">
              <a:spcBef>
                <a:spcPts val="0"/>
              </a:spcBef>
              <a:spcAft>
                <a:spcPts val="0"/>
              </a:spcAft>
              <a:buNone/>
            </a:pPr>
            <a:r>
              <a:rPr lang="en"/>
              <a:t>	FROM tv_model</a:t>
            </a:r>
            <a:endParaRPr/>
          </a:p>
          <a:p>
            <a:pPr indent="0" lvl="0" marL="0" rtl="0" algn="l">
              <a:spcBef>
                <a:spcPts val="0"/>
              </a:spcBef>
              <a:spcAft>
                <a:spcPts val="0"/>
              </a:spcAft>
              <a:buNone/>
            </a:pPr>
            <a:r>
              <a:rPr lang="en"/>
              <a:t>	JOIN tv_type</a:t>
            </a:r>
            <a:endParaRPr/>
          </a:p>
          <a:p>
            <a:pPr indent="0" lvl="0" marL="0" rtl="0" algn="l">
              <a:spcBef>
                <a:spcPts val="0"/>
              </a:spcBef>
              <a:spcAft>
                <a:spcPts val="0"/>
              </a:spcAft>
              <a:buNone/>
            </a:pPr>
            <a:r>
              <a:rPr lang="en"/>
              <a:t>		ON tv_model.TypeID = tv_type.TypeID</a:t>
            </a:r>
            <a:endParaRPr/>
          </a:p>
          <a:p>
            <a:pPr indent="0" lvl="0" marL="0" rtl="0" algn="l">
              <a:spcBef>
                <a:spcPts val="0"/>
              </a:spcBef>
              <a:spcAft>
                <a:spcPts val="0"/>
              </a:spcAft>
              <a:buNone/>
            </a:pPr>
            <a:r>
              <a:rPr lang="en"/>
              <a:t>	JOIN brand</a:t>
            </a:r>
            <a:endParaRPr/>
          </a:p>
          <a:p>
            <a:pPr indent="0" lvl="0" marL="0" rtl="0" algn="l">
              <a:spcBef>
                <a:spcPts val="0"/>
              </a:spcBef>
              <a:spcAft>
                <a:spcPts val="0"/>
              </a:spcAft>
              <a:buNone/>
            </a:pPr>
            <a:r>
              <a:rPr lang="en"/>
              <a:t>		ON tv_model.BrandID = brand.BrandID</a:t>
            </a:r>
            <a:endParaRPr/>
          </a:p>
          <a:p>
            <a:pPr indent="0" lvl="0" marL="0" rtl="0" algn="l">
              <a:spcBef>
                <a:spcPts val="0"/>
              </a:spcBef>
              <a:spcAft>
                <a:spcPts val="0"/>
              </a:spcAft>
              <a:buNone/>
            </a:pPr>
            <a:r>
              <a:rPr lang="en"/>
              <a:t>	WHERE tv_type.Resolution = "4K Ultra HD";</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68cf34306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68cf34306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cf2eda169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cf2eda169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Max</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SELECT tv_model.ModelNumber, tv_model.Price, brand.BrandName, tv_type.size, tv_type.OS</a:t>
            </a:r>
            <a:endParaRPr/>
          </a:p>
          <a:p>
            <a:pPr indent="0" lvl="0" marL="0" rtl="0" algn="l">
              <a:spcBef>
                <a:spcPts val="0"/>
              </a:spcBef>
              <a:spcAft>
                <a:spcPts val="0"/>
              </a:spcAft>
              <a:buClr>
                <a:schemeClr val="dk1"/>
              </a:buClr>
              <a:buSzPts val="1100"/>
              <a:buFont typeface="Arial"/>
              <a:buNone/>
            </a:pPr>
            <a:r>
              <a:rPr lang="en"/>
              <a:t>	FROM tv_model </a:t>
            </a:r>
            <a:endParaRPr/>
          </a:p>
          <a:p>
            <a:pPr indent="0" lvl="0" marL="0" rtl="0" algn="l">
              <a:spcBef>
                <a:spcPts val="0"/>
              </a:spcBef>
              <a:spcAft>
                <a:spcPts val="0"/>
              </a:spcAft>
              <a:buClr>
                <a:schemeClr val="dk1"/>
              </a:buClr>
              <a:buSzPts val="1100"/>
              <a:buFont typeface="Arial"/>
              <a:buNone/>
            </a:pPr>
            <a:r>
              <a:rPr lang="en"/>
              <a:t>    JOIN brand</a:t>
            </a:r>
            <a:endParaRPr/>
          </a:p>
          <a:p>
            <a:pPr indent="0" lvl="0" marL="0" rtl="0" algn="l">
              <a:spcBef>
                <a:spcPts val="0"/>
              </a:spcBef>
              <a:spcAft>
                <a:spcPts val="0"/>
              </a:spcAft>
              <a:buClr>
                <a:schemeClr val="dk1"/>
              </a:buClr>
              <a:buSzPts val="1100"/>
              <a:buFont typeface="Arial"/>
              <a:buNone/>
            </a:pPr>
            <a:r>
              <a:rPr lang="en"/>
              <a:t>		ON tv_model.BrandID = brand.BrandID</a:t>
            </a:r>
            <a:endParaRPr/>
          </a:p>
          <a:p>
            <a:pPr indent="0" lvl="0" marL="0" rtl="0" algn="l">
              <a:spcBef>
                <a:spcPts val="0"/>
              </a:spcBef>
              <a:spcAft>
                <a:spcPts val="0"/>
              </a:spcAft>
              <a:buClr>
                <a:schemeClr val="dk1"/>
              </a:buClr>
              <a:buSzPts val="1100"/>
              <a:buFont typeface="Arial"/>
              <a:buNone/>
            </a:pPr>
            <a:r>
              <a:rPr lang="en"/>
              <a:t>	JOIN tv_type</a:t>
            </a:r>
            <a:endParaRPr/>
          </a:p>
          <a:p>
            <a:pPr indent="0" lvl="0" marL="0" rtl="0" algn="l">
              <a:spcBef>
                <a:spcPts val="0"/>
              </a:spcBef>
              <a:spcAft>
                <a:spcPts val="0"/>
              </a:spcAft>
              <a:buClr>
                <a:schemeClr val="dk1"/>
              </a:buClr>
              <a:buSzPts val="1100"/>
              <a:buFont typeface="Arial"/>
              <a:buNone/>
            </a:pPr>
            <a:r>
              <a:rPr lang="en"/>
              <a:t>		ON tv_model.TypeID = tv_type.TypeID</a:t>
            </a:r>
            <a:endParaRPr/>
          </a:p>
          <a:p>
            <a:pPr indent="0" lvl="0" marL="0" rtl="0" algn="l">
              <a:spcBef>
                <a:spcPts val="0"/>
              </a:spcBef>
              <a:spcAft>
                <a:spcPts val="0"/>
              </a:spcAft>
              <a:buNone/>
            </a:pPr>
            <a:r>
              <a:rPr lang="en"/>
              <a:t>	WHERE tv_type.OS = "Android TV";</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cf2eda169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cf2eda169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Joshua</a:t>
            </a:r>
            <a:endParaRPr/>
          </a:p>
          <a:p>
            <a:pPr indent="0" lvl="0" marL="0" rtl="0" algn="l">
              <a:spcBef>
                <a:spcPts val="0"/>
              </a:spcBef>
              <a:spcAft>
                <a:spcPts val="0"/>
              </a:spcAft>
              <a:buClr>
                <a:schemeClr val="dk1"/>
              </a:buClr>
              <a:buSzPts val="1100"/>
              <a:buFont typeface="Arial"/>
              <a:buNone/>
            </a:pPr>
            <a:r>
              <a:rPr lang="en"/>
              <a:t>Select BrandName, ModelNumber, Size, Price</a:t>
            </a:r>
            <a:endParaRPr/>
          </a:p>
          <a:p>
            <a:pPr indent="0" lvl="0" marL="0" rtl="0" algn="l">
              <a:spcBef>
                <a:spcPts val="0"/>
              </a:spcBef>
              <a:spcAft>
                <a:spcPts val="0"/>
              </a:spcAft>
              <a:buClr>
                <a:schemeClr val="dk1"/>
              </a:buClr>
              <a:buSzPts val="1100"/>
              <a:buFont typeface="Arial"/>
              <a:buNone/>
            </a:pPr>
            <a:r>
              <a:rPr lang="en"/>
              <a:t>	FROM brand </a:t>
            </a:r>
            <a:endParaRPr/>
          </a:p>
          <a:p>
            <a:pPr indent="0" lvl="0" marL="0" rtl="0" algn="l">
              <a:spcBef>
                <a:spcPts val="0"/>
              </a:spcBef>
              <a:spcAft>
                <a:spcPts val="0"/>
              </a:spcAft>
              <a:buClr>
                <a:schemeClr val="dk1"/>
              </a:buClr>
              <a:buSzPts val="1100"/>
              <a:buFont typeface="Arial"/>
              <a:buNone/>
            </a:pPr>
            <a:r>
              <a:rPr lang="en"/>
              <a:t>	JOIN tv_model </a:t>
            </a:r>
            <a:endParaRPr/>
          </a:p>
          <a:p>
            <a:pPr indent="0" lvl="0" marL="0" rtl="0" algn="l">
              <a:spcBef>
                <a:spcPts val="0"/>
              </a:spcBef>
              <a:spcAft>
                <a:spcPts val="0"/>
              </a:spcAft>
              <a:buClr>
                <a:schemeClr val="dk1"/>
              </a:buClr>
              <a:buSzPts val="1100"/>
              <a:buFont typeface="Arial"/>
              <a:buNone/>
            </a:pPr>
            <a:r>
              <a:rPr lang="en"/>
              <a:t>		ON brand.BrandID = tv_model.BrandID</a:t>
            </a:r>
            <a:endParaRPr/>
          </a:p>
          <a:p>
            <a:pPr indent="0" lvl="0" marL="0" rtl="0" algn="l">
              <a:spcBef>
                <a:spcPts val="0"/>
              </a:spcBef>
              <a:spcAft>
                <a:spcPts val="0"/>
              </a:spcAft>
              <a:buClr>
                <a:schemeClr val="dk1"/>
              </a:buClr>
              <a:buSzPts val="1100"/>
              <a:buFont typeface="Arial"/>
              <a:buNone/>
            </a:pPr>
            <a:r>
              <a:rPr lang="en"/>
              <a:t>	JOIN tv_type</a:t>
            </a:r>
            <a:endParaRPr/>
          </a:p>
          <a:p>
            <a:pPr indent="0" lvl="0" marL="0" rtl="0" algn="l">
              <a:spcBef>
                <a:spcPts val="0"/>
              </a:spcBef>
              <a:spcAft>
                <a:spcPts val="0"/>
              </a:spcAft>
              <a:buClr>
                <a:schemeClr val="dk1"/>
              </a:buClr>
              <a:buSzPts val="1100"/>
              <a:buFont typeface="Arial"/>
              <a:buNone/>
            </a:pPr>
            <a:r>
              <a:rPr lang="en"/>
              <a:t>		ON tv_model.TypeID = tv_type.TypeID</a:t>
            </a:r>
            <a:endParaRPr/>
          </a:p>
          <a:p>
            <a:pPr indent="0" lvl="0" marL="0" rtl="0" algn="l">
              <a:spcBef>
                <a:spcPts val="0"/>
              </a:spcBef>
              <a:spcAft>
                <a:spcPts val="0"/>
              </a:spcAft>
              <a:buClr>
                <a:schemeClr val="dk1"/>
              </a:buClr>
              <a:buSzPts val="1100"/>
              <a:buFont typeface="Arial"/>
              <a:buNone/>
            </a:pPr>
            <a:r>
              <a:rPr lang="en"/>
              <a:t>	WHERE size &gt;= 50 AND price &lt;= 500;</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cf2eda169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cf2eda169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Joshua</a:t>
            </a:r>
            <a:endParaRPr/>
          </a:p>
          <a:p>
            <a:pPr indent="0" lvl="0" marL="0" rtl="0" algn="l">
              <a:spcBef>
                <a:spcPts val="0"/>
              </a:spcBef>
              <a:spcAft>
                <a:spcPts val="0"/>
              </a:spcAft>
              <a:buClr>
                <a:schemeClr val="dk1"/>
              </a:buClr>
              <a:buSzPts val="1100"/>
              <a:buFont typeface="Arial"/>
              <a:buNone/>
            </a:pPr>
            <a:r>
              <a:rPr lang="en"/>
              <a:t>SELECT brandName, modelNumber, countryName</a:t>
            </a:r>
            <a:endParaRPr/>
          </a:p>
          <a:p>
            <a:pPr indent="0" lvl="0" marL="0" rtl="0" algn="l">
              <a:spcBef>
                <a:spcPts val="0"/>
              </a:spcBef>
              <a:spcAft>
                <a:spcPts val="0"/>
              </a:spcAft>
              <a:buClr>
                <a:schemeClr val="dk1"/>
              </a:buClr>
              <a:buSzPts val="1100"/>
              <a:buFont typeface="Arial"/>
              <a:buNone/>
            </a:pPr>
            <a:r>
              <a:rPr lang="en"/>
              <a:t>	FROM brand, country, tv_model</a:t>
            </a:r>
            <a:endParaRPr/>
          </a:p>
          <a:p>
            <a:pPr indent="0" lvl="0" marL="0" rtl="0" algn="l">
              <a:spcBef>
                <a:spcPts val="0"/>
              </a:spcBef>
              <a:spcAft>
                <a:spcPts val="0"/>
              </a:spcAft>
              <a:buClr>
                <a:schemeClr val="dk1"/>
              </a:buClr>
              <a:buSzPts val="1100"/>
              <a:buFont typeface="Arial"/>
              <a:buNone/>
            </a:pPr>
            <a:r>
              <a:rPr lang="en"/>
              <a:t>		WHERE (brand.BrandID = tv_model.BrandID</a:t>
            </a:r>
            <a:endParaRPr/>
          </a:p>
          <a:p>
            <a:pPr indent="0" lvl="0" marL="0" rtl="0" algn="l">
              <a:spcBef>
                <a:spcPts val="0"/>
              </a:spcBef>
              <a:spcAft>
                <a:spcPts val="0"/>
              </a:spcAft>
              <a:buClr>
                <a:schemeClr val="dk1"/>
              </a:buClr>
              <a:buSzPts val="1100"/>
              <a:buFont typeface="Arial"/>
              <a:buNone/>
            </a:pPr>
            <a:r>
              <a:rPr lang="en"/>
              <a:t>		AND brand.CountryID = country.CountryID)</a:t>
            </a:r>
            <a:endParaRPr/>
          </a:p>
          <a:p>
            <a:pPr indent="0" lvl="0" marL="0" rtl="0" algn="l">
              <a:spcBef>
                <a:spcPts val="0"/>
              </a:spcBef>
              <a:spcAft>
                <a:spcPts val="0"/>
              </a:spcAft>
              <a:buClr>
                <a:schemeClr val="dk1"/>
              </a:buClr>
              <a:buSzPts val="1100"/>
              <a:buFont typeface="Arial"/>
              <a:buNone/>
            </a:pPr>
            <a:r>
              <a:rPr lang="en"/>
              <a:t>		AND CountryName LIKE "I%";</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cf2eda169d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cf2eda169d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John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SELECT BrandName, ModelNumber, Quantity</a:t>
            </a:r>
            <a:endParaRPr/>
          </a:p>
          <a:p>
            <a:pPr indent="0" lvl="0" marL="0" rtl="0" algn="l">
              <a:spcBef>
                <a:spcPts val="0"/>
              </a:spcBef>
              <a:spcAft>
                <a:spcPts val="0"/>
              </a:spcAft>
              <a:buClr>
                <a:schemeClr val="dk1"/>
              </a:buClr>
              <a:buSzPts val="1100"/>
              <a:buFont typeface="Arial"/>
              <a:buNone/>
            </a:pPr>
            <a:r>
              <a:rPr lang="en"/>
              <a:t>	FROM brand, tv_model</a:t>
            </a:r>
            <a:endParaRPr/>
          </a:p>
          <a:p>
            <a:pPr indent="0" lvl="0" marL="0" rtl="0" algn="l">
              <a:spcBef>
                <a:spcPts val="0"/>
              </a:spcBef>
              <a:spcAft>
                <a:spcPts val="0"/>
              </a:spcAft>
              <a:buClr>
                <a:schemeClr val="dk1"/>
              </a:buClr>
              <a:buSzPts val="1100"/>
              <a:buFont typeface="Arial"/>
              <a:buNone/>
            </a:pPr>
            <a:r>
              <a:rPr lang="en"/>
              <a:t>		WHERE brand.BrandID = tv_model.BrandID</a:t>
            </a:r>
            <a:endParaRPr/>
          </a:p>
          <a:p>
            <a:pPr indent="0" lvl="0" marL="0" rtl="0" algn="l">
              <a:spcBef>
                <a:spcPts val="0"/>
              </a:spcBef>
              <a:spcAft>
                <a:spcPts val="0"/>
              </a:spcAft>
              <a:buClr>
                <a:schemeClr val="dk1"/>
              </a:buClr>
              <a:buSzPts val="1100"/>
              <a:buFont typeface="Arial"/>
              <a:buNone/>
            </a:pPr>
            <a:r>
              <a:rPr lang="en"/>
              <a:t>		AND Quantity &lt;= 4</a:t>
            </a:r>
            <a:endParaRPr/>
          </a:p>
          <a:p>
            <a:pPr indent="0" lvl="0" marL="0" rtl="0" algn="l">
              <a:spcBef>
                <a:spcPts val="0"/>
              </a:spcBef>
              <a:spcAft>
                <a:spcPts val="0"/>
              </a:spcAft>
              <a:buClr>
                <a:schemeClr val="dk1"/>
              </a:buClr>
              <a:buSzPts val="1100"/>
              <a:buFont typeface="Arial"/>
              <a:buNone/>
            </a:pPr>
            <a:r>
              <a:rPr lang="en"/>
              <a:t>	ORDER BY Quantity;</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cf2eda169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cf2eda169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John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SELECT BrandName AS "Brands Who Make TV Models with Curve Viewing Angle"</a:t>
            </a:r>
            <a:endParaRPr/>
          </a:p>
          <a:p>
            <a:pPr indent="0" lvl="0" marL="0" rtl="0" algn="l">
              <a:spcBef>
                <a:spcPts val="0"/>
              </a:spcBef>
              <a:spcAft>
                <a:spcPts val="0"/>
              </a:spcAft>
              <a:buClr>
                <a:schemeClr val="dk1"/>
              </a:buClr>
              <a:buSzPts val="1100"/>
              <a:buFont typeface="Arial"/>
              <a:buNone/>
            </a:pPr>
            <a:r>
              <a:rPr lang="en"/>
              <a:t>	FROM brand</a:t>
            </a:r>
            <a:endParaRPr/>
          </a:p>
          <a:p>
            <a:pPr indent="0" lvl="0" marL="0" rtl="0" algn="l">
              <a:spcBef>
                <a:spcPts val="0"/>
              </a:spcBef>
              <a:spcAft>
                <a:spcPts val="0"/>
              </a:spcAft>
              <a:buClr>
                <a:schemeClr val="dk1"/>
              </a:buClr>
              <a:buSzPts val="1100"/>
              <a:buFont typeface="Arial"/>
              <a:buNone/>
            </a:pPr>
            <a:r>
              <a:rPr lang="en"/>
              <a:t>		WHERE BrandID IN (SELECT brandID</a:t>
            </a:r>
            <a:endParaRPr/>
          </a:p>
          <a:p>
            <a:pPr indent="0" lvl="0" marL="0" rtl="0" algn="l">
              <a:spcBef>
                <a:spcPts val="0"/>
              </a:spcBef>
              <a:spcAft>
                <a:spcPts val="0"/>
              </a:spcAft>
              <a:buClr>
                <a:schemeClr val="dk1"/>
              </a:buClr>
              <a:buSzPts val="1100"/>
              <a:buFont typeface="Arial"/>
              <a:buNone/>
            </a:pPr>
            <a:r>
              <a:rPr lang="en"/>
              <a:t>			From tv_model, tv_type</a:t>
            </a:r>
            <a:endParaRPr/>
          </a:p>
          <a:p>
            <a:pPr indent="0" lvl="0" marL="0" rtl="0" algn="l">
              <a:spcBef>
                <a:spcPts val="0"/>
              </a:spcBef>
              <a:spcAft>
                <a:spcPts val="0"/>
              </a:spcAft>
              <a:buClr>
                <a:schemeClr val="dk1"/>
              </a:buClr>
              <a:buSzPts val="1100"/>
              <a:buFont typeface="Arial"/>
              <a:buNone/>
            </a:pPr>
            <a:r>
              <a:rPr lang="en"/>
              <a:t>				Where tv_model.TypeID = tv_type.TypeID </a:t>
            </a:r>
            <a:endParaRPr/>
          </a:p>
          <a:p>
            <a:pPr indent="0" lvl="0" marL="0" rtl="0" algn="l">
              <a:spcBef>
                <a:spcPts val="0"/>
              </a:spcBef>
              <a:spcAft>
                <a:spcPts val="0"/>
              </a:spcAft>
              <a:buClr>
                <a:schemeClr val="dk1"/>
              </a:buClr>
              <a:buSzPts val="1100"/>
              <a:buFont typeface="Arial"/>
              <a:buNone/>
            </a:pPr>
            <a:r>
              <a:rPr lang="en"/>
              <a:t>				AND viewingangle = "curve");</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d0d18fc34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d0d18fc34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Kimberly</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d0d18fc34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d0d18fc34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Kimberly</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d0d18fc34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d0d18fc34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Kimberly</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d0d18fc34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d0d18fc34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Kimberly</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d0d18fc34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d0d18fc34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Kimberly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68cf34306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68cf34306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d0d18fc34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d0d18fc34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Kimberly</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d0d18fc34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d0d18fc34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Kimberly</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cdbfe0f306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cdbfe0f306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cdbfe0f30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cdbfe0f30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cdbfe0f30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cdbfe0f30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cdbfe0f3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cdbfe0f3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cdbfe0f30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cdbfe0f30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8cf343061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68cf343061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be5f693a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be5f693a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dbfe0f30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cdbfe0f30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dbfe0f30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cdbfe0f30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Bijan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CREATE TABLE Country (</a:t>
            </a:r>
            <a:endParaRPr/>
          </a:p>
          <a:p>
            <a:pPr indent="0" lvl="0" marL="0" rtl="0" algn="l">
              <a:spcBef>
                <a:spcPts val="0"/>
              </a:spcBef>
              <a:spcAft>
                <a:spcPts val="0"/>
              </a:spcAft>
              <a:buClr>
                <a:schemeClr val="dk1"/>
              </a:buClr>
              <a:buSzPts val="1100"/>
              <a:buFont typeface="Arial"/>
              <a:buNone/>
            </a:pPr>
            <a:r>
              <a:rPr lang="en"/>
              <a:t>    CountryID INT NOT NULL,</a:t>
            </a:r>
            <a:endParaRPr/>
          </a:p>
          <a:p>
            <a:pPr indent="0" lvl="0" marL="0" rtl="0" algn="l">
              <a:spcBef>
                <a:spcPts val="0"/>
              </a:spcBef>
              <a:spcAft>
                <a:spcPts val="0"/>
              </a:spcAft>
              <a:buClr>
                <a:schemeClr val="dk1"/>
              </a:buClr>
              <a:buSzPts val="1100"/>
              <a:buFont typeface="Arial"/>
              <a:buNone/>
            </a:pPr>
            <a:r>
              <a:rPr lang="en"/>
              <a:t>    CountryName VARCHAR (45) NOT NULL,</a:t>
            </a:r>
            <a:endParaRPr/>
          </a:p>
          <a:p>
            <a:pPr indent="0" lvl="0" marL="0" rtl="0" algn="l">
              <a:spcBef>
                <a:spcPts val="0"/>
              </a:spcBef>
              <a:spcAft>
                <a:spcPts val="0"/>
              </a:spcAft>
              <a:buClr>
                <a:schemeClr val="dk1"/>
              </a:buClr>
              <a:buSzPts val="1100"/>
              <a:buFont typeface="Arial"/>
              <a:buNone/>
            </a:pPr>
            <a:r>
              <a:rPr lang="en"/>
              <a:t>CONSTRAINT PRIMARY KEY(CountryID));</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dbfe0f30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cdbfe0f30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Bijan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INSERT INTO tvshopinventory.country VALUES (1, "United States"), (2, "Korea"),</a:t>
            </a:r>
            <a:endParaRPr/>
          </a:p>
          <a:p>
            <a:pPr indent="0" lvl="0" marL="0" rtl="0" algn="l">
              <a:spcBef>
                <a:spcPts val="0"/>
              </a:spcBef>
              <a:spcAft>
                <a:spcPts val="0"/>
              </a:spcAft>
              <a:buClr>
                <a:schemeClr val="dk1"/>
              </a:buClr>
              <a:buSzPts val="1100"/>
              <a:buFont typeface="Arial"/>
              <a:buNone/>
            </a:pPr>
            <a:r>
              <a:rPr lang="en"/>
              <a:t>										   (3, "Japan"), (4, "China"), (5, "Germany"),</a:t>
            </a:r>
            <a:endParaRPr/>
          </a:p>
          <a:p>
            <a:pPr indent="0" lvl="0" marL="0" rtl="0" algn="l">
              <a:spcBef>
                <a:spcPts val="0"/>
              </a:spcBef>
              <a:spcAft>
                <a:spcPts val="0"/>
              </a:spcAft>
              <a:buClr>
                <a:schemeClr val="dk1"/>
              </a:buClr>
              <a:buSzPts val="1100"/>
              <a:buFont typeface="Arial"/>
              <a:buNone/>
            </a:pPr>
            <a:r>
              <a:rPr lang="en"/>
              <a:t>                                           (6, "India"), (7, "Sweden"),(8, "France"),</a:t>
            </a:r>
            <a:endParaRPr/>
          </a:p>
          <a:p>
            <a:pPr indent="0" lvl="0" marL="0" rtl="0" algn="l">
              <a:spcBef>
                <a:spcPts val="0"/>
              </a:spcBef>
              <a:spcAft>
                <a:spcPts val="0"/>
              </a:spcAft>
              <a:buClr>
                <a:schemeClr val="dk1"/>
              </a:buClr>
              <a:buSzPts val="1100"/>
              <a:buFont typeface="Arial"/>
              <a:buNone/>
            </a:pPr>
            <a:r>
              <a:rPr lang="en"/>
              <a:t>                                           (9, "Italy"), (10, "UK");</a:t>
            </a:r>
            <a:endParaRPr/>
          </a:p>
          <a:p>
            <a:pPr indent="0" lvl="0" marL="0" rtl="0" algn="l">
              <a:spcBef>
                <a:spcPts val="0"/>
              </a:spcBef>
              <a:spcAft>
                <a:spcPts val="0"/>
              </a:spcAft>
              <a:buClr>
                <a:schemeClr val="dk1"/>
              </a:buClr>
              <a:buSzPts val="1100"/>
              <a:buFont typeface="Arial"/>
              <a:buNone/>
            </a:pPr>
            <a:r>
              <a:rPr lang="en"/>
              <a:t>SELECT * FROM tvshopinventory.country;</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dbfe0f30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dbfe0f30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Bijan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CREATE TABLE TV_Type(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TypeID INT NOT NULL,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Size VARCHAR(45) NOT NULL,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PixelTechnology VARCHAR(45) NOT NULL,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Resolution VARCHAR(45) NOT NULL,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ViewingAngle VARCHAR(45) NOT NULL,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OS VARCHAR(45) NULL,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CONSTRAINT TV_Type_PK PRIMARY KEY (TypeID))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TV Shop Inventory Database</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n" sz="7200"/>
              <a:t>Bijan Bozorgzad, John Aye, Max Gastelum, Daniel Mendoza, Joshua Reyes, Kimberly Cruz</a:t>
            </a:r>
            <a:endParaRPr sz="7200"/>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2"/>
          <p:cNvPicPr preferRelativeResize="0"/>
          <p:nvPr/>
        </p:nvPicPr>
        <p:blipFill>
          <a:blip r:embed="rId3">
            <a:alphaModFix/>
          </a:blip>
          <a:stretch>
            <a:fillRect/>
          </a:stretch>
        </p:blipFill>
        <p:spPr>
          <a:xfrm>
            <a:off x="17950" y="778951"/>
            <a:ext cx="9108100" cy="3951525"/>
          </a:xfrm>
          <a:prstGeom prst="rect">
            <a:avLst/>
          </a:prstGeom>
          <a:noFill/>
          <a:ln>
            <a:noFill/>
          </a:ln>
        </p:spPr>
      </p:pic>
      <p:sp>
        <p:nvSpPr>
          <p:cNvPr id="128" name="Google Shape;128;p22"/>
          <p:cNvSpPr txBox="1"/>
          <p:nvPr>
            <p:ph type="title"/>
          </p:nvPr>
        </p:nvSpPr>
        <p:spPr>
          <a:xfrm>
            <a:off x="387900" y="928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Populating Table </a:t>
            </a:r>
            <a:r>
              <a:rPr lang="en"/>
              <a:t>- Brand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87900" y="928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Tables - TV_Type</a:t>
            </a:r>
            <a:endParaRPr/>
          </a:p>
        </p:txBody>
      </p:sp>
      <p:pic>
        <p:nvPicPr>
          <p:cNvPr id="134" name="Google Shape;134;p23"/>
          <p:cNvPicPr preferRelativeResize="0"/>
          <p:nvPr/>
        </p:nvPicPr>
        <p:blipFill>
          <a:blip r:embed="rId3">
            <a:alphaModFix/>
          </a:blip>
          <a:stretch>
            <a:fillRect/>
          </a:stretch>
        </p:blipFill>
        <p:spPr>
          <a:xfrm>
            <a:off x="0" y="1144288"/>
            <a:ext cx="9144001" cy="285491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4"/>
          <p:cNvPicPr preferRelativeResize="0"/>
          <p:nvPr/>
        </p:nvPicPr>
        <p:blipFill>
          <a:blip r:embed="rId3">
            <a:alphaModFix/>
          </a:blip>
          <a:stretch>
            <a:fillRect/>
          </a:stretch>
        </p:blipFill>
        <p:spPr>
          <a:xfrm>
            <a:off x="826400" y="668500"/>
            <a:ext cx="7337001" cy="4418475"/>
          </a:xfrm>
          <a:prstGeom prst="rect">
            <a:avLst/>
          </a:prstGeom>
          <a:noFill/>
          <a:ln>
            <a:noFill/>
          </a:ln>
        </p:spPr>
      </p:pic>
      <p:sp>
        <p:nvSpPr>
          <p:cNvPr id="140" name="Google Shape;140;p24"/>
          <p:cNvSpPr txBox="1"/>
          <p:nvPr>
            <p:ph type="title"/>
          </p:nvPr>
        </p:nvSpPr>
        <p:spPr>
          <a:xfrm>
            <a:off x="387900" y="363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Populating Table - TV_Type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87900" y="928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Tables - TV_Model</a:t>
            </a:r>
            <a:endParaRPr/>
          </a:p>
        </p:txBody>
      </p:sp>
      <p:pic>
        <p:nvPicPr>
          <p:cNvPr id="146" name="Google Shape;146;p25"/>
          <p:cNvPicPr preferRelativeResize="0"/>
          <p:nvPr/>
        </p:nvPicPr>
        <p:blipFill>
          <a:blip r:embed="rId3">
            <a:alphaModFix/>
          </a:blip>
          <a:stretch>
            <a:fillRect/>
          </a:stretch>
        </p:blipFill>
        <p:spPr>
          <a:xfrm>
            <a:off x="0" y="1106150"/>
            <a:ext cx="9144001" cy="316088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6"/>
          <p:cNvPicPr preferRelativeResize="0"/>
          <p:nvPr/>
        </p:nvPicPr>
        <p:blipFill>
          <a:blip r:embed="rId3">
            <a:alphaModFix/>
          </a:blip>
          <a:stretch>
            <a:fillRect/>
          </a:stretch>
        </p:blipFill>
        <p:spPr>
          <a:xfrm>
            <a:off x="76200" y="1149223"/>
            <a:ext cx="8991599" cy="3674600"/>
          </a:xfrm>
          <a:prstGeom prst="rect">
            <a:avLst/>
          </a:prstGeom>
          <a:noFill/>
          <a:ln>
            <a:noFill/>
          </a:ln>
        </p:spPr>
      </p:pic>
      <p:sp>
        <p:nvSpPr>
          <p:cNvPr id="152" name="Google Shape;152;p26"/>
          <p:cNvSpPr txBox="1"/>
          <p:nvPr>
            <p:ph type="title"/>
          </p:nvPr>
        </p:nvSpPr>
        <p:spPr>
          <a:xfrm>
            <a:off x="387900" y="928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Populating Table </a:t>
            </a:r>
            <a:r>
              <a:rPr lang="en"/>
              <a:t>- TV_Model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Queries</a:t>
            </a:r>
            <a:endParaRPr/>
          </a:p>
        </p:txBody>
      </p:sp>
      <p:sp>
        <p:nvSpPr>
          <p:cNvPr id="158" name="Google Shape;158;p27"/>
          <p:cNvSpPr txBox="1"/>
          <p:nvPr>
            <p:ph idx="1" type="body"/>
          </p:nvPr>
        </p:nvSpPr>
        <p:spPr>
          <a:xfrm>
            <a:off x="387900" y="1489825"/>
            <a:ext cx="3576300" cy="78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Total number of TV Models from brand Samsung.</a:t>
            </a:r>
            <a:endParaRPr/>
          </a:p>
        </p:txBody>
      </p:sp>
      <p:pic>
        <p:nvPicPr>
          <p:cNvPr id="159" name="Google Shape;159;p27"/>
          <p:cNvPicPr preferRelativeResize="0"/>
          <p:nvPr/>
        </p:nvPicPr>
        <p:blipFill>
          <a:blip r:embed="rId3">
            <a:alphaModFix/>
          </a:blip>
          <a:stretch>
            <a:fillRect/>
          </a:stretch>
        </p:blipFill>
        <p:spPr>
          <a:xfrm>
            <a:off x="58600" y="2420600"/>
            <a:ext cx="4234901" cy="2013302"/>
          </a:xfrm>
          <a:prstGeom prst="rect">
            <a:avLst/>
          </a:prstGeom>
          <a:noFill/>
          <a:ln>
            <a:noFill/>
          </a:ln>
        </p:spPr>
      </p:pic>
      <p:sp>
        <p:nvSpPr>
          <p:cNvPr id="160" name="Google Shape;160;p27"/>
          <p:cNvSpPr txBox="1"/>
          <p:nvPr/>
        </p:nvSpPr>
        <p:spPr>
          <a:xfrm>
            <a:off x="5195050" y="1493575"/>
            <a:ext cx="30000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1"/>
                </a:solidFill>
                <a:latin typeface="Roboto"/>
                <a:ea typeface="Roboto"/>
                <a:cs typeface="Roboto"/>
                <a:sym typeface="Roboto"/>
              </a:rPr>
              <a:t>Average price for all TV models.</a:t>
            </a:r>
            <a:endParaRPr/>
          </a:p>
        </p:txBody>
      </p:sp>
      <p:pic>
        <p:nvPicPr>
          <p:cNvPr id="161" name="Google Shape;161;p27"/>
          <p:cNvPicPr preferRelativeResize="0"/>
          <p:nvPr/>
        </p:nvPicPr>
        <p:blipFill>
          <a:blip r:embed="rId4">
            <a:alphaModFix/>
          </a:blip>
          <a:stretch>
            <a:fillRect/>
          </a:stretch>
        </p:blipFill>
        <p:spPr>
          <a:xfrm>
            <a:off x="4422201" y="2420600"/>
            <a:ext cx="4545700" cy="189235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Queries</a:t>
            </a:r>
            <a:endParaRPr/>
          </a:p>
        </p:txBody>
      </p:sp>
      <p:sp>
        <p:nvSpPr>
          <p:cNvPr id="167" name="Google Shape;167;p28"/>
          <p:cNvSpPr txBox="1"/>
          <p:nvPr>
            <p:ph idx="1" type="body"/>
          </p:nvPr>
        </p:nvSpPr>
        <p:spPr>
          <a:xfrm>
            <a:off x="387900" y="1489825"/>
            <a:ext cx="2812500" cy="3078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Add new column ‘On_Sale’ with the type VARCHAR(45) after the ‘price’ column to the ‘tv_model’ table.</a:t>
            </a:r>
            <a:endParaRPr/>
          </a:p>
          <a:p>
            <a:pPr indent="0" lvl="0" marL="0" rtl="0" algn="l">
              <a:spcBef>
                <a:spcPts val="1200"/>
              </a:spcBef>
              <a:spcAft>
                <a:spcPts val="1200"/>
              </a:spcAft>
              <a:buNone/>
            </a:pPr>
            <a:r>
              <a:t/>
            </a:r>
            <a:endParaRPr/>
          </a:p>
        </p:txBody>
      </p:sp>
      <p:pic>
        <p:nvPicPr>
          <p:cNvPr id="168" name="Google Shape;168;p28"/>
          <p:cNvPicPr preferRelativeResize="0"/>
          <p:nvPr/>
        </p:nvPicPr>
        <p:blipFill>
          <a:blip r:embed="rId3">
            <a:alphaModFix/>
          </a:blip>
          <a:stretch>
            <a:fillRect/>
          </a:stretch>
        </p:blipFill>
        <p:spPr>
          <a:xfrm>
            <a:off x="3419025" y="1397388"/>
            <a:ext cx="5663806" cy="3263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Queries</a:t>
            </a:r>
            <a:endParaRPr/>
          </a:p>
        </p:txBody>
      </p:sp>
      <p:sp>
        <p:nvSpPr>
          <p:cNvPr id="174" name="Google Shape;174;p29"/>
          <p:cNvSpPr txBox="1"/>
          <p:nvPr>
            <p:ph idx="1" type="body"/>
          </p:nvPr>
        </p:nvSpPr>
        <p:spPr>
          <a:xfrm>
            <a:off x="387900" y="1489825"/>
            <a:ext cx="23553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Drop the ‘on_sale’ column from the ‘tv_model’.</a:t>
            </a:r>
            <a:endParaRPr/>
          </a:p>
        </p:txBody>
      </p:sp>
      <p:pic>
        <p:nvPicPr>
          <p:cNvPr id="175" name="Google Shape;175;p29"/>
          <p:cNvPicPr preferRelativeResize="0"/>
          <p:nvPr/>
        </p:nvPicPr>
        <p:blipFill>
          <a:blip r:embed="rId3">
            <a:alphaModFix/>
          </a:blip>
          <a:stretch>
            <a:fillRect/>
          </a:stretch>
        </p:blipFill>
        <p:spPr>
          <a:xfrm>
            <a:off x="3135525" y="1144125"/>
            <a:ext cx="5531925" cy="32334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Queries</a:t>
            </a:r>
            <a:endParaRPr/>
          </a:p>
        </p:txBody>
      </p:sp>
      <p:sp>
        <p:nvSpPr>
          <p:cNvPr id="181" name="Google Shape;181;p30"/>
          <p:cNvSpPr txBox="1"/>
          <p:nvPr>
            <p:ph idx="1" type="body"/>
          </p:nvPr>
        </p:nvSpPr>
        <p:spPr>
          <a:xfrm>
            <a:off x="160975" y="1545750"/>
            <a:ext cx="28125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Select model number, price, size, resolution, brand name, and country name for TV models.</a:t>
            </a:r>
            <a:endParaRPr/>
          </a:p>
          <a:p>
            <a:pPr indent="0" lvl="0" marL="0" rtl="0" algn="l">
              <a:spcBef>
                <a:spcPts val="1200"/>
              </a:spcBef>
              <a:spcAft>
                <a:spcPts val="1200"/>
              </a:spcAft>
              <a:buNone/>
            </a:pPr>
            <a:r>
              <a:t/>
            </a:r>
            <a:endParaRPr/>
          </a:p>
        </p:txBody>
      </p:sp>
      <p:pic>
        <p:nvPicPr>
          <p:cNvPr id="182" name="Google Shape;182;p30"/>
          <p:cNvPicPr preferRelativeResize="0"/>
          <p:nvPr/>
        </p:nvPicPr>
        <p:blipFill>
          <a:blip r:embed="rId3">
            <a:alphaModFix/>
          </a:blip>
          <a:stretch>
            <a:fillRect/>
          </a:stretch>
        </p:blipFill>
        <p:spPr>
          <a:xfrm>
            <a:off x="2890375" y="1214175"/>
            <a:ext cx="6131100" cy="3673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Queries</a:t>
            </a:r>
            <a:endParaRPr/>
          </a:p>
        </p:txBody>
      </p:sp>
      <p:sp>
        <p:nvSpPr>
          <p:cNvPr id="188" name="Google Shape;188;p31"/>
          <p:cNvSpPr txBox="1"/>
          <p:nvPr>
            <p:ph idx="1" type="body"/>
          </p:nvPr>
        </p:nvSpPr>
        <p:spPr>
          <a:xfrm>
            <a:off x="160975" y="1545750"/>
            <a:ext cx="28125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Select model number, price, brand name, and resolution for TV models with 4K Ultra HD resolution.</a:t>
            </a:r>
            <a:endParaRPr/>
          </a:p>
          <a:p>
            <a:pPr indent="0" lvl="0" marL="0" rtl="0" algn="l">
              <a:spcBef>
                <a:spcPts val="1200"/>
              </a:spcBef>
              <a:spcAft>
                <a:spcPts val="1200"/>
              </a:spcAft>
              <a:buNone/>
            </a:pPr>
            <a:r>
              <a:t/>
            </a:r>
            <a:endParaRPr/>
          </a:p>
        </p:txBody>
      </p:sp>
      <p:pic>
        <p:nvPicPr>
          <p:cNvPr id="189" name="Google Shape;189;p31"/>
          <p:cNvPicPr preferRelativeResize="0"/>
          <p:nvPr/>
        </p:nvPicPr>
        <p:blipFill>
          <a:blip r:embed="rId3">
            <a:alphaModFix/>
          </a:blip>
          <a:stretch>
            <a:fillRect/>
          </a:stretch>
        </p:blipFill>
        <p:spPr>
          <a:xfrm>
            <a:off x="3207500" y="357788"/>
            <a:ext cx="5748851" cy="3892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b="1" lang="en">
                <a:latin typeface="Roboto"/>
                <a:ea typeface="Roboto"/>
                <a:cs typeface="Roboto"/>
                <a:sym typeface="Roboto"/>
              </a:rPr>
              <a:t>Brief Description</a:t>
            </a:r>
            <a:endParaRPr b="1"/>
          </a:p>
        </p:txBody>
      </p:sp>
      <p:sp>
        <p:nvSpPr>
          <p:cNvPr id="70" name="Google Shape;70;p14"/>
          <p:cNvSpPr txBox="1"/>
          <p:nvPr>
            <p:ph idx="1" type="body"/>
          </p:nvPr>
        </p:nvSpPr>
        <p:spPr>
          <a:xfrm>
            <a:off x="387900" y="1489825"/>
            <a:ext cx="41841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Our inventory database serves the purpose of tracking the TV Models in the warehouse and finding information about each TV Model based off different factors. For example, based on TV Type, Brand, or Country.</a:t>
            </a:r>
            <a:endParaRPr/>
          </a:p>
          <a:p>
            <a:pPr indent="0" lvl="0" marL="0" rtl="0" algn="l">
              <a:spcBef>
                <a:spcPts val="1200"/>
              </a:spcBef>
              <a:spcAft>
                <a:spcPts val="1200"/>
              </a:spcAft>
              <a:buNone/>
            </a:pPr>
            <a:r>
              <a:t/>
            </a:r>
            <a:endParaRPr/>
          </a:p>
        </p:txBody>
      </p:sp>
      <p:pic>
        <p:nvPicPr>
          <p:cNvPr id="71" name="Google Shape;71;p14"/>
          <p:cNvPicPr preferRelativeResize="0"/>
          <p:nvPr/>
        </p:nvPicPr>
        <p:blipFill>
          <a:blip r:embed="rId3">
            <a:alphaModFix/>
          </a:blip>
          <a:stretch>
            <a:fillRect/>
          </a:stretch>
        </p:blipFill>
        <p:spPr>
          <a:xfrm>
            <a:off x="4701100" y="1144125"/>
            <a:ext cx="4267200" cy="3200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Queries</a:t>
            </a:r>
            <a:endParaRPr/>
          </a:p>
        </p:txBody>
      </p:sp>
      <p:sp>
        <p:nvSpPr>
          <p:cNvPr id="195" name="Google Shape;195;p32"/>
          <p:cNvSpPr txBox="1"/>
          <p:nvPr>
            <p:ph idx="1" type="body"/>
          </p:nvPr>
        </p:nvSpPr>
        <p:spPr>
          <a:xfrm>
            <a:off x="160975" y="1545750"/>
            <a:ext cx="28125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Select model number, price, brand name, size, and OS for </a:t>
            </a:r>
            <a:r>
              <a:rPr lang="en"/>
              <a:t>TV models with Android TV OS.</a:t>
            </a:r>
            <a:endParaRPr/>
          </a:p>
          <a:p>
            <a:pPr indent="0" lvl="0" marL="0" rtl="0" algn="l">
              <a:spcBef>
                <a:spcPts val="1200"/>
              </a:spcBef>
              <a:spcAft>
                <a:spcPts val="1200"/>
              </a:spcAft>
              <a:buNone/>
            </a:pPr>
            <a:r>
              <a:t/>
            </a:r>
            <a:endParaRPr/>
          </a:p>
        </p:txBody>
      </p:sp>
      <p:pic>
        <p:nvPicPr>
          <p:cNvPr id="196" name="Google Shape;196;p32"/>
          <p:cNvPicPr preferRelativeResize="0"/>
          <p:nvPr/>
        </p:nvPicPr>
        <p:blipFill>
          <a:blip r:embed="rId3">
            <a:alphaModFix/>
          </a:blip>
          <a:stretch>
            <a:fillRect/>
          </a:stretch>
        </p:blipFill>
        <p:spPr>
          <a:xfrm>
            <a:off x="3135050" y="1047300"/>
            <a:ext cx="5899175" cy="357734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Queries</a:t>
            </a:r>
            <a:endParaRPr/>
          </a:p>
        </p:txBody>
      </p:sp>
      <p:sp>
        <p:nvSpPr>
          <p:cNvPr id="202" name="Google Shape;202;p33"/>
          <p:cNvSpPr txBox="1"/>
          <p:nvPr>
            <p:ph idx="1" type="body"/>
          </p:nvPr>
        </p:nvSpPr>
        <p:spPr>
          <a:xfrm>
            <a:off x="387900" y="1489825"/>
            <a:ext cx="35763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Select Brand, TV Model, Price, and Size that have size  &gt;= 50 and price &lt;= 500.</a:t>
            </a:r>
            <a:endParaRPr/>
          </a:p>
        </p:txBody>
      </p:sp>
      <p:pic>
        <p:nvPicPr>
          <p:cNvPr id="203" name="Google Shape;203;p33"/>
          <p:cNvPicPr preferRelativeResize="0"/>
          <p:nvPr/>
        </p:nvPicPr>
        <p:blipFill>
          <a:blip r:embed="rId3">
            <a:alphaModFix/>
          </a:blip>
          <a:stretch>
            <a:fillRect/>
          </a:stretch>
        </p:blipFill>
        <p:spPr>
          <a:xfrm>
            <a:off x="3644450" y="905750"/>
            <a:ext cx="5331451" cy="3408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Queries</a:t>
            </a:r>
            <a:endParaRPr/>
          </a:p>
        </p:txBody>
      </p:sp>
      <p:sp>
        <p:nvSpPr>
          <p:cNvPr id="209" name="Google Shape;209;p34"/>
          <p:cNvSpPr txBox="1"/>
          <p:nvPr>
            <p:ph idx="1" type="body"/>
          </p:nvPr>
        </p:nvSpPr>
        <p:spPr>
          <a:xfrm>
            <a:off x="387900" y="1489825"/>
            <a:ext cx="35763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TV Models and Brands, Country that come from the country that start with I.</a:t>
            </a:r>
            <a:endParaRPr/>
          </a:p>
          <a:p>
            <a:pPr indent="0" lvl="0" marL="0" rtl="0" algn="l">
              <a:spcBef>
                <a:spcPts val="1200"/>
              </a:spcBef>
              <a:spcAft>
                <a:spcPts val="1200"/>
              </a:spcAft>
              <a:buNone/>
            </a:pPr>
            <a:r>
              <a:t/>
            </a:r>
            <a:endParaRPr/>
          </a:p>
        </p:txBody>
      </p:sp>
      <p:pic>
        <p:nvPicPr>
          <p:cNvPr id="210" name="Google Shape;210;p34"/>
          <p:cNvPicPr preferRelativeResize="0"/>
          <p:nvPr/>
        </p:nvPicPr>
        <p:blipFill>
          <a:blip r:embed="rId3">
            <a:alphaModFix/>
          </a:blip>
          <a:stretch>
            <a:fillRect/>
          </a:stretch>
        </p:blipFill>
        <p:spPr>
          <a:xfrm>
            <a:off x="3881100" y="1315963"/>
            <a:ext cx="4875000" cy="251157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Queries</a:t>
            </a:r>
            <a:endParaRPr/>
          </a:p>
        </p:txBody>
      </p:sp>
      <p:sp>
        <p:nvSpPr>
          <p:cNvPr id="216" name="Google Shape;216;p35"/>
          <p:cNvSpPr txBox="1"/>
          <p:nvPr>
            <p:ph idx="1" type="body"/>
          </p:nvPr>
        </p:nvSpPr>
        <p:spPr>
          <a:xfrm>
            <a:off x="387900" y="1489825"/>
            <a:ext cx="35763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Find Brand and TV Models that have low stock (&lt;=4 in inventory).</a:t>
            </a:r>
            <a:endParaRPr/>
          </a:p>
          <a:p>
            <a:pPr indent="0" lvl="0" marL="0" rtl="0" algn="l">
              <a:spcBef>
                <a:spcPts val="1200"/>
              </a:spcBef>
              <a:spcAft>
                <a:spcPts val="1200"/>
              </a:spcAft>
              <a:buNone/>
            </a:pPr>
            <a:r>
              <a:t/>
            </a:r>
            <a:endParaRPr/>
          </a:p>
        </p:txBody>
      </p:sp>
      <p:pic>
        <p:nvPicPr>
          <p:cNvPr id="217" name="Google Shape;217;p35"/>
          <p:cNvPicPr preferRelativeResize="0"/>
          <p:nvPr/>
        </p:nvPicPr>
        <p:blipFill>
          <a:blip r:embed="rId3">
            <a:alphaModFix/>
          </a:blip>
          <a:stretch>
            <a:fillRect/>
          </a:stretch>
        </p:blipFill>
        <p:spPr>
          <a:xfrm>
            <a:off x="4116600" y="1296525"/>
            <a:ext cx="4874999" cy="266365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Queries</a:t>
            </a:r>
            <a:endParaRPr/>
          </a:p>
        </p:txBody>
      </p:sp>
      <p:sp>
        <p:nvSpPr>
          <p:cNvPr id="223" name="Google Shape;223;p36"/>
          <p:cNvSpPr txBox="1"/>
          <p:nvPr>
            <p:ph idx="1" type="body"/>
          </p:nvPr>
        </p:nvSpPr>
        <p:spPr>
          <a:xfrm>
            <a:off x="387900" y="1489825"/>
            <a:ext cx="35763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Subquery name of brands that have a TV with curved viewing angle</a:t>
            </a:r>
            <a:endParaRPr/>
          </a:p>
          <a:p>
            <a:pPr indent="0" lvl="0" marL="0" rtl="0" algn="l">
              <a:spcBef>
                <a:spcPts val="1200"/>
              </a:spcBef>
              <a:spcAft>
                <a:spcPts val="1200"/>
              </a:spcAft>
              <a:buNone/>
            </a:pPr>
            <a:r>
              <a:t/>
            </a:r>
            <a:endParaRPr/>
          </a:p>
        </p:txBody>
      </p:sp>
      <p:pic>
        <p:nvPicPr>
          <p:cNvPr id="224" name="Google Shape;224;p36"/>
          <p:cNvPicPr preferRelativeResize="0"/>
          <p:nvPr/>
        </p:nvPicPr>
        <p:blipFill>
          <a:blip r:embed="rId3">
            <a:alphaModFix/>
          </a:blip>
          <a:stretch>
            <a:fillRect/>
          </a:stretch>
        </p:blipFill>
        <p:spPr>
          <a:xfrm>
            <a:off x="3881100" y="1433800"/>
            <a:ext cx="4875000" cy="277370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JDBC</a:t>
            </a:r>
            <a:endParaRPr/>
          </a:p>
        </p:txBody>
      </p:sp>
      <p:pic>
        <p:nvPicPr>
          <p:cNvPr id="230" name="Google Shape;230;p37"/>
          <p:cNvPicPr preferRelativeResize="0"/>
          <p:nvPr/>
        </p:nvPicPr>
        <p:blipFill>
          <a:blip r:embed="rId3">
            <a:alphaModFix/>
          </a:blip>
          <a:stretch>
            <a:fillRect/>
          </a:stretch>
        </p:blipFill>
        <p:spPr>
          <a:xfrm>
            <a:off x="1628650" y="1144125"/>
            <a:ext cx="6049375" cy="3641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JDBC</a:t>
            </a:r>
            <a:endParaRPr/>
          </a:p>
        </p:txBody>
      </p:sp>
      <p:pic>
        <p:nvPicPr>
          <p:cNvPr id="236" name="Google Shape;236;p38"/>
          <p:cNvPicPr preferRelativeResize="0"/>
          <p:nvPr/>
        </p:nvPicPr>
        <p:blipFill>
          <a:blip r:embed="rId3">
            <a:alphaModFix/>
          </a:blip>
          <a:stretch>
            <a:fillRect/>
          </a:stretch>
        </p:blipFill>
        <p:spPr>
          <a:xfrm>
            <a:off x="1590000" y="1144125"/>
            <a:ext cx="5964000" cy="3590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JDBC</a:t>
            </a:r>
            <a:endParaRPr/>
          </a:p>
        </p:txBody>
      </p:sp>
      <p:pic>
        <p:nvPicPr>
          <p:cNvPr id="242" name="Google Shape;242;p39"/>
          <p:cNvPicPr preferRelativeResize="0"/>
          <p:nvPr/>
        </p:nvPicPr>
        <p:blipFill>
          <a:blip r:embed="rId3">
            <a:alphaModFix/>
          </a:blip>
          <a:stretch>
            <a:fillRect/>
          </a:stretch>
        </p:blipFill>
        <p:spPr>
          <a:xfrm>
            <a:off x="1590000" y="1144125"/>
            <a:ext cx="5964000" cy="3590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JDBC</a:t>
            </a:r>
            <a:endParaRPr/>
          </a:p>
        </p:txBody>
      </p:sp>
      <p:pic>
        <p:nvPicPr>
          <p:cNvPr id="248" name="Google Shape;248;p40"/>
          <p:cNvPicPr preferRelativeResize="0"/>
          <p:nvPr/>
        </p:nvPicPr>
        <p:blipFill>
          <a:blip r:embed="rId3">
            <a:alphaModFix/>
          </a:blip>
          <a:stretch>
            <a:fillRect/>
          </a:stretch>
        </p:blipFill>
        <p:spPr>
          <a:xfrm>
            <a:off x="1462150" y="1144125"/>
            <a:ext cx="6219699" cy="3744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JDBC Code</a:t>
            </a:r>
            <a:endParaRPr/>
          </a:p>
        </p:txBody>
      </p:sp>
      <p:pic>
        <p:nvPicPr>
          <p:cNvPr id="254" name="Google Shape;254;p41"/>
          <p:cNvPicPr preferRelativeResize="0"/>
          <p:nvPr/>
        </p:nvPicPr>
        <p:blipFill>
          <a:blip r:embed="rId3">
            <a:alphaModFix/>
          </a:blip>
          <a:stretch>
            <a:fillRect/>
          </a:stretch>
        </p:blipFill>
        <p:spPr>
          <a:xfrm>
            <a:off x="3584375" y="25913"/>
            <a:ext cx="5045151" cy="5091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Business Rules</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t/>
            </a:r>
            <a:endParaRPr sz="1200"/>
          </a:p>
          <a:p>
            <a:pPr indent="0" lvl="0" marL="0" rtl="0" algn="l">
              <a:lnSpc>
                <a:spcPct val="95000"/>
              </a:lnSpc>
              <a:spcBef>
                <a:spcPts val="1200"/>
              </a:spcBef>
              <a:spcAft>
                <a:spcPts val="1200"/>
              </a:spcAft>
              <a:buSzPts val="275"/>
              <a:buNone/>
            </a:pPr>
            <a:r>
              <a:t/>
            </a:r>
            <a:endParaRPr sz="450"/>
          </a:p>
        </p:txBody>
      </p:sp>
      <p:sp>
        <p:nvSpPr>
          <p:cNvPr id="78" name="Google Shape;78;p15"/>
          <p:cNvSpPr txBox="1"/>
          <p:nvPr/>
        </p:nvSpPr>
        <p:spPr>
          <a:xfrm>
            <a:off x="249900" y="1324225"/>
            <a:ext cx="8644200" cy="32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At our TV shop, we manage our inventory to offer high-quality televisions. While we don’t directly interact with shoppers, our internal database ensures smooth operations. Here’s how we organize our data:</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Our diverse TV Types are identified by TV Type ID and encompass various Sizes, Pixel Technologies (LED, LCD, OLED, QLED, Mini-LED), Resolution, Viewing Angles (curved or straight), and smart capabilities (OS options like Android TV, webOS, Tizen).</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Each TV Type can </a:t>
            </a:r>
            <a:r>
              <a:rPr lang="en">
                <a:solidFill>
                  <a:schemeClr val="dk1"/>
                </a:solidFill>
                <a:latin typeface="Roboto"/>
                <a:ea typeface="Roboto"/>
                <a:cs typeface="Roboto"/>
                <a:sym typeface="Roboto"/>
              </a:rPr>
              <a:t>include</a:t>
            </a:r>
            <a:r>
              <a:rPr lang="en">
                <a:solidFill>
                  <a:schemeClr val="dk1"/>
                </a:solidFill>
                <a:latin typeface="Roboto"/>
                <a:ea typeface="Roboto"/>
                <a:cs typeface="Roboto"/>
                <a:sym typeface="Roboto"/>
              </a:rPr>
              <a:t> multiple TV Models. For TV Models we record the Model Number, Price, and Quantity.</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We carry TVs from multiple Brands. Brands are identified by their Brand ID and their Brand Name is recorded. Information about what Country they come from is also recorded, like their Country ID and Name.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JDBC Code</a:t>
            </a:r>
            <a:endParaRPr/>
          </a:p>
        </p:txBody>
      </p:sp>
      <p:pic>
        <p:nvPicPr>
          <p:cNvPr id="260" name="Google Shape;260;p42"/>
          <p:cNvPicPr preferRelativeResize="0"/>
          <p:nvPr/>
        </p:nvPicPr>
        <p:blipFill>
          <a:blip r:embed="rId3">
            <a:alphaModFix/>
          </a:blip>
          <a:stretch>
            <a:fillRect/>
          </a:stretch>
        </p:blipFill>
        <p:spPr>
          <a:xfrm>
            <a:off x="2445125" y="489912"/>
            <a:ext cx="6612576" cy="4163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3"/>
          <p:cNvSpPr txBox="1"/>
          <p:nvPr>
            <p:ph type="title"/>
          </p:nvPr>
        </p:nvSpPr>
        <p:spPr>
          <a:xfrm>
            <a:off x="387900" y="36047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JDBC Code</a:t>
            </a:r>
            <a:endParaRPr/>
          </a:p>
        </p:txBody>
      </p:sp>
      <p:pic>
        <p:nvPicPr>
          <p:cNvPr id="266" name="Google Shape;266;p43"/>
          <p:cNvPicPr preferRelativeResize="0"/>
          <p:nvPr/>
        </p:nvPicPr>
        <p:blipFill>
          <a:blip r:embed="rId3">
            <a:alphaModFix/>
          </a:blip>
          <a:stretch>
            <a:fillRect/>
          </a:stretch>
        </p:blipFill>
        <p:spPr>
          <a:xfrm>
            <a:off x="846338" y="986125"/>
            <a:ext cx="7451334" cy="41573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4"/>
          <p:cNvSpPr txBox="1"/>
          <p:nvPr>
            <p:ph type="title"/>
          </p:nvPr>
        </p:nvSpPr>
        <p:spPr>
          <a:xfrm>
            <a:off x="387900" y="2228700"/>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After this slide is the f</a:t>
            </a:r>
            <a:r>
              <a:rPr lang="en"/>
              <a:t>orward</a:t>
            </a:r>
            <a:r>
              <a:rPr lang="en"/>
              <a:t> engineering example of our schema.</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txBox="1"/>
          <p:nvPr>
            <p:ph type="title"/>
          </p:nvPr>
        </p:nvSpPr>
        <p:spPr>
          <a:xfrm>
            <a:off x="387900" y="928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Forward Engineered </a:t>
            </a:r>
            <a:r>
              <a:rPr lang="en"/>
              <a:t>Tables - Country</a:t>
            </a:r>
            <a:endParaRPr/>
          </a:p>
        </p:txBody>
      </p:sp>
      <p:pic>
        <p:nvPicPr>
          <p:cNvPr id="277" name="Google Shape;277;p45"/>
          <p:cNvPicPr preferRelativeResize="0"/>
          <p:nvPr/>
        </p:nvPicPr>
        <p:blipFill>
          <a:blip r:embed="rId3">
            <a:alphaModFix/>
          </a:blip>
          <a:stretch>
            <a:fillRect/>
          </a:stretch>
        </p:blipFill>
        <p:spPr>
          <a:xfrm>
            <a:off x="1013788" y="690150"/>
            <a:ext cx="7706915" cy="436455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txBox="1"/>
          <p:nvPr>
            <p:ph type="title"/>
          </p:nvPr>
        </p:nvSpPr>
        <p:spPr>
          <a:xfrm>
            <a:off x="387900" y="928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Forward Engineered </a:t>
            </a:r>
            <a:r>
              <a:rPr lang="en"/>
              <a:t>Tables - Brand</a:t>
            </a:r>
            <a:endParaRPr/>
          </a:p>
        </p:txBody>
      </p:sp>
      <p:pic>
        <p:nvPicPr>
          <p:cNvPr id="283" name="Google Shape;283;p46"/>
          <p:cNvPicPr preferRelativeResize="0"/>
          <p:nvPr/>
        </p:nvPicPr>
        <p:blipFill>
          <a:blip r:embed="rId3">
            <a:alphaModFix/>
          </a:blip>
          <a:stretch>
            <a:fillRect/>
          </a:stretch>
        </p:blipFill>
        <p:spPr>
          <a:xfrm>
            <a:off x="1695750" y="778950"/>
            <a:ext cx="5752501" cy="42870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7"/>
          <p:cNvSpPr txBox="1"/>
          <p:nvPr>
            <p:ph type="title"/>
          </p:nvPr>
        </p:nvSpPr>
        <p:spPr>
          <a:xfrm>
            <a:off x="387900" y="928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Forward Engineered </a:t>
            </a:r>
            <a:r>
              <a:rPr lang="en"/>
              <a:t>Tables - TV_Type</a:t>
            </a:r>
            <a:endParaRPr/>
          </a:p>
        </p:txBody>
      </p:sp>
      <p:pic>
        <p:nvPicPr>
          <p:cNvPr id="289" name="Google Shape;289;p47"/>
          <p:cNvPicPr preferRelativeResize="0"/>
          <p:nvPr/>
        </p:nvPicPr>
        <p:blipFill>
          <a:blip r:embed="rId3">
            <a:alphaModFix/>
          </a:blip>
          <a:stretch>
            <a:fillRect/>
          </a:stretch>
        </p:blipFill>
        <p:spPr>
          <a:xfrm>
            <a:off x="1432752" y="778950"/>
            <a:ext cx="6278497" cy="42121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8"/>
          <p:cNvSpPr txBox="1"/>
          <p:nvPr>
            <p:ph type="title"/>
          </p:nvPr>
        </p:nvSpPr>
        <p:spPr>
          <a:xfrm>
            <a:off x="387900" y="928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Forward Engineered </a:t>
            </a:r>
            <a:r>
              <a:rPr lang="en"/>
              <a:t>Tables - TV_Model</a:t>
            </a:r>
            <a:endParaRPr/>
          </a:p>
        </p:txBody>
      </p:sp>
      <p:pic>
        <p:nvPicPr>
          <p:cNvPr id="295" name="Google Shape;295;p48"/>
          <p:cNvPicPr preferRelativeResize="0"/>
          <p:nvPr/>
        </p:nvPicPr>
        <p:blipFill>
          <a:blip r:embed="rId3">
            <a:alphaModFix/>
          </a:blip>
          <a:stretch>
            <a:fillRect/>
          </a:stretch>
        </p:blipFill>
        <p:spPr>
          <a:xfrm>
            <a:off x="2012325" y="670700"/>
            <a:ext cx="4998375" cy="44728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b="1" lang="en">
                <a:latin typeface="Roboto"/>
                <a:ea typeface="Roboto"/>
                <a:cs typeface="Roboto"/>
                <a:sym typeface="Roboto"/>
              </a:rPr>
              <a:t>Relationships</a:t>
            </a:r>
            <a:endParaRPr b="1"/>
          </a:p>
        </p:txBody>
      </p:sp>
      <p:sp>
        <p:nvSpPr>
          <p:cNvPr id="84" name="Google Shape;84;p16"/>
          <p:cNvSpPr txBox="1"/>
          <p:nvPr>
            <p:ph idx="1" type="body"/>
          </p:nvPr>
        </p:nvSpPr>
        <p:spPr>
          <a:xfrm>
            <a:off x="387900" y="1489825"/>
            <a:ext cx="4184100" cy="3078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Brand - Country (1:M): A Country can have multiple Brands or no Brands. A Brand can only come from one country.</a:t>
            </a:r>
            <a:endParaRPr/>
          </a:p>
          <a:p>
            <a:pPr indent="0" lvl="0" marL="0" rtl="0" algn="l">
              <a:spcBef>
                <a:spcPts val="1200"/>
              </a:spcBef>
              <a:spcAft>
                <a:spcPts val="0"/>
              </a:spcAft>
              <a:buNone/>
            </a:pPr>
            <a:r>
              <a:rPr lang="en"/>
              <a:t>Brand - TV Model</a:t>
            </a:r>
            <a:r>
              <a:rPr lang="en"/>
              <a:t> (1: M): A TV Model can be produced by only one Brand. A Brand can create many TV Models.</a:t>
            </a:r>
            <a:endParaRPr/>
          </a:p>
          <a:p>
            <a:pPr indent="0" lvl="0" marL="0" rtl="0" algn="l">
              <a:spcBef>
                <a:spcPts val="1200"/>
              </a:spcBef>
              <a:spcAft>
                <a:spcPts val="1200"/>
              </a:spcAft>
              <a:buNone/>
            </a:pPr>
            <a:r>
              <a:rPr lang="en"/>
              <a:t>TV Model - </a:t>
            </a:r>
            <a:r>
              <a:rPr lang="en"/>
              <a:t>TV Type (1:M): A TV Model can </a:t>
            </a:r>
            <a:r>
              <a:rPr lang="en"/>
              <a:t>belong</a:t>
            </a:r>
            <a:r>
              <a:rPr lang="en"/>
              <a:t> to 1 and only 1 TV </a:t>
            </a:r>
            <a:r>
              <a:rPr lang="en"/>
              <a:t>Type</a:t>
            </a:r>
            <a:r>
              <a:rPr lang="en"/>
              <a:t> but each TV Type can be in many TV Models. </a:t>
            </a:r>
            <a:endParaRPr/>
          </a:p>
        </p:txBody>
      </p:sp>
      <p:pic>
        <p:nvPicPr>
          <p:cNvPr id="85" name="Google Shape;85;p16"/>
          <p:cNvPicPr preferRelativeResize="0"/>
          <p:nvPr/>
        </p:nvPicPr>
        <p:blipFill>
          <a:blip r:embed="rId3">
            <a:alphaModFix/>
          </a:blip>
          <a:stretch>
            <a:fillRect/>
          </a:stretch>
        </p:blipFill>
        <p:spPr>
          <a:xfrm>
            <a:off x="4572000" y="2147200"/>
            <a:ext cx="4441074" cy="1764151"/>
          </a:xfrm>
          <a:prstGeom prst="rect">
            <a:avLst/>
          </a:prstGeom>
          <a:noFill/>
          <a:ln>
            <a:noFill/>
          </a:ln>
        </p:spPr>
      </p:pic>
      <p:cxnSp>
        <p:nvCxnSpPr>
          <p:cNvPr id="86" name="Google Shape;86;p16"/>
          <p:cNvCxnSpPr/>
          <p:nvPr/>
        </p:nvCxnSpPr>
        <p:spPr>
          <a:xfrm>
            <a:off x="4274350" y="1901600"/>
            <a:ext cx="3087000" cy="493200"/>
          </a:xfrm>
          <a:prstGeom prst="straightConnector1">
            <a:avLst/>
          </a:prstGeom>
          <a:noFill/>
          <a:ln cap="flat" cmpd="sng" w="9525">
            <a:solidFill>
              <a:srgbClr val="FF0000"/>
            </a:solidFill>
            <a:prstDash val="solid"/>
            <a:round/>
            <a:headEnd len="med" w="med" type="none"/>
            <a:tailEnd len="med" w="med" type="triangle"/>
          </a:ln>
        </p:spPr>
      </p:cxnSp>
      <p:cxnSp>
        <p:nvCxnSpPr>
          <p:cNvPr id="87" name="Google Shape;87;p16"/>
          <p:cNvCxnSpPr>
            <a:stCxn id="84" idx="3"/>
          </p:cNvCxnSpPr>
          <p:nvPr/>
        </p:nvCxnSpPr>
        <p:spPr>
          <a:xfrm>
            <a:off x="4572000" y="3029275"/>
            <a:ext cx="2901000" cy="489300"/>
          </a:xfrm>
          <a:prstGeom prst="straightConnector1">
            <a:avLst/>
          </a:prstGeom>
          <a:noFill/>
          <a:ln cap="flat" cmpd="sng" w="9525">
            <a:solidFill>
              <a:srgbClr val="00FF00"/>
            </a:solidFill>
            <a:prstDash val="solid"/>
            <a:round/>
            <a:headEnd len="med" w="med" type="none"/>
            <a:tailEnd len="med" w="med" type="triangle"/>
          </a:ln>
        </p:spPr>
      </p:cxnSp>
      <p:cxnSp>
        <p:nvCxnSpPr>
          <p:cNvPr id="88" name="Google Shape;88;p16"/>
          <p:cNvCxnSpPr/>
          <p:nvPr/>
        </p:nvCxnSpPr>
        <p:spPr>
          <a:xfrm flipH="1" rot="10800000">
            <a:off x="4529700" y="2558400"/>
            <a:ext cx="2828400" cy="1512900"/>
          </a:xfrm>
          <a:prstGeom prst="straightConnector1">
            <a:avLst/>
          </a:prstGeom>
          <a:noFill/>
          <a:ln cap="flat" cmpd="sng" w="9525">
            <a:solidFill>
              <a:srgbClr val="FF00FF"/>
            </a:solidFill>
            <a:prstDash val="solid"/>
            <a:round/>
            <a:headEnd len="med" w="med" type="none"/>
            <a:tailEnd len="med" w="med" type="triangle"/>
          </a:ln>
        </p:spPr>
      </p:cxnSp>
      <p:sp>
        <p:nvSpPr>
          <p:cNvPr id="89" name="Google Shape;89;p16"/>
          <p:cNvSpPr/>
          <p:nvPr/>
        </p:nvSpPr>
        <p:spPr>
          <a:xfrm>
            <a:off x="7329900" y="2495150"/>
            <a:ext cx="669300" cy="102000"/>
          </a:xfrm>
          <a:prstGeom prst="ellipse">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90" name="Google Shape;90;p16"/>
          <p:cNvSpPr/>
          <p:nvPr/>
        </p:nvSpPr>
        <p:spPr>
          <a:xfrm>
            <a:off x="7375075" y="2393150"/>
            <a:ext cx="399600" cy="1020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91" name="Google Shape;91;p16"/>
          <p:cNvSpPr/>
          <p:nvPr/>
        </p:nvSpPr>
        <p:spPr>
          <a:xfrm>
            <a:off x="7519599" y="3447550"/>
            <a:ext cx="377100" cy="124200"/>
          </a:xfrm>
          <a:prstGeom prst="ellipse">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cxnSp>
        <p:nvCxnSpPr>
          <p:cNvPr id="92" name="Google Shape;92;p16"/>
          <p:cNvCxnSpPr/>
          <p:nvPr/>
        </p:nvCxnSpPr>
        <p:spPr>
          <a:xfrm flipH="1" rot="10800000">
            <a:off x="7751575" y="3537400"/>
            <a:ext cx="97200" cy="2100"/>
          </a:xfrm>
          <a:prstGeom prst="straightConnector1">
            <a:avLst/>
          </a:prstGeom>
          <a:noFill/>
          <a:ln cap="flat" cmpd="sng" w="9525">
            <a:solidFill>
              <a:srgbClr val="00FF00"/>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7"/>
          <p:cNvPicPr preferRelativeResize="0"/>
          <p:nvPr/>
        </p:nvPicPr>
        <p:blipFill>
          <a:blip r:embed="rId3">
            <a:alphaModFix/>
          </a:blip>
          <a:stretch>
            <a:fillRect/>
          </a:stretch>
        </p:blipFill>
        <p:spPr>
          <a:xfrm>
            <a:off x="3178200" y="147625"/>
            <a:ext cx="5542375" cy="4848250"/>
          </a:xfrm>
          <a:prstGeom prst="rect">
            <a:avLst/>
          </a:prstGeom>
          <a:noFill/>
          <a:ln>
            <a:noFill/>
          </a:ln>
        </p:spPr>
      </p:pic>
      <p:sp>
        <p:nvSpPr>
          <p:cNvPr id="98" name="Google Shape;98;p17"/>
          <p:cNvSpPr txBox="1"/>
          <p:nvPr/>
        </p:nvSpPr>
        <p:spPr>
          <a:xfrm>
            <a:off x="466175" y="2128950"/>
            <a:ext cx="1903500" cy="4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Initial ERD:</a:t>
            </a:r>
            <a:endParaRPr sz="18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8"/>
          <p:cNvPicPr preferRelativeResize="0"/>
          <p:nvPr/>
        </p:nvPicPr>
        <p:blipFill>
          <a:blip r:embed="rId3">
            <a:alphaModFix/>
          </a:blip>
          <a:stretch>
            <a:fillRect/>
          </a:stretch>
        </p:blipFill>
        <p:spPr>
          <a:xfrm>
            <a:off x="3377762" y="30738"/>
            <a:ext cx="5480825" cy="5082025"/>
          </a:xfrm>
          <a:prstGeom prst="rect">
            <a:avLst/>
          </a:prstGeom>
          <a:noFill/>
          <a:ln>
            <a:noFill/>
          </a:ln>
        </p:spPr>
      </p:pic>
      <p:sp>
        <p:nvSpPr>
          <p:cNvPr id="104" name="Google Shape;104;p18"/>
          <p:cNvSpPr txBox="1"/>
          <p:nvPr/>
        </p:nvSpPr>
        <p:spPr>
          <a:xfrm>
            <a:off x="427325" y="2128950"/>
            <a:ext cx="1903500" cy="4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Revised ERD to create schema</a:t>
            </a:r>
            <a:r>
              <a:rPr lang="en"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87900" y="928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Tables - Country</a:t>
            </a:r>
            <a:endParaRPr/>
          </a:p>
        </p:txBody>
      </p:sp>
      <p:pic>
        <p:nvPicPr>
          <p:cNvPr id="110" name="Google Shape;110;p19"/>
          <p:cNvPicPr preferRelativeResize="0"/>
          <p:nvPr/>
        </p:nvPicPr>
        <p:blipFill>
          <a:blip r:embed="rId3">
            <a:alphaModFix/>
          </a:blip>
          <a:stretch>
            <a:fillRect/>
          </a:stretch>
        </p:blipFill>
        <p:spPr>
          <a:xfrm>
            <a:off x="167925" y="1643075"/>
            <a:ext cx="8836925" cy="192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0"/>
          <p:cNvPicPr preferRelativeResize="0"/>
          <p:nvPr/>
        </p:nvPicPr>
        <p:blipFill>
          <a:blip r:embed="rId3">
            <a:alphaModFix/>
          </a:blip>
          <a:stretch>
            <a:fillRect/>
          </a:stretch>
        </p:blipFill>
        <p:spPr>
          <a:xfrm>
            <a:off x="152400" y="784500"/>
            <a:ext cx="8839202" cy="4235621"/>
          </a:xfrm>
          <a:prstGeom prst="rect">
            <a:avLst/>
          </a:prstGeom>
          <a:noFill/>
          <a:ln>
            <a:noFill/>
          </a:ln>
        </p:spPr>
      </p:pic>
      <p:sp>
        <p:nvSpPr>
          <p:cNvPr id="116" name="Google Shape;116;p20"/>
          <p:cNvSpPr txBox="1"/>
          <p:nvPr>
            <p:ph type="title"/>
          </p:nvPr>
        </p:nvSpPr>
        <p:spPr>
          <a:xfrm>
            <a:off x="387900" y="928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Populating</a:t>
            </a:r>
            <a:r>
              <a:rPr lang="en"/>
              <a:t> Table - Country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87900" y="928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Tables - Brand</a:t>
            </a:r>
            <a:endParaRPr/>
          </a:p>
        </p:txBody>
      </p:sp>
      <p:pic>
        <p:nvPicPr>
          <p:cNvPr id="122" name="Google Shape;122;p21"/>
          <p:cNvPicPr preferRelativeResize="0"/>
          <p:nvPr/>
        </p:nvPicPr>
        <p:blipFill>
          <a:blip r:embed="rId3">
            <a:alphaModFix/>
          </a:blip>
          <a:stretch>
            <a:fillRect/>
          </a:stretch>
        </p:blipFill>
        <p:spPr>
          <a:xfrm>
            <a:off x="41788" y="1242150"/>
            <a:ext cx="9060426" cy="2456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