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7">
          <p15:clr>
            <a:srgbClr val="A4A3A4"/>
          </p15:clr>
        </p15:guide>
        <p15:guide id="2" orient="horz" pos="320">
          <p15:clr>
            <a:srgbClr val="A4A3A4"/>
          </p15:clr>
        </p15:guide>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A5A2"/>
    <a:srgbClr val="FFFF00"/>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B73B7A-7548-4321-ADFC-73AE807E0410}" v="2008" dt="2022-04-19T04:05:03.232"/>
    <p1510:client id="{59424B93-A04D-5548-A137-8E85C90A168C}" v="8" dt="2022-04-19T19:46:20.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p:restoredTop sz="94637"/>
  </p:normalViewPr>
  <p:slideViewPr>
    <p:cSldViewPr snapToGrid="0">
      <p:cViewPr>
        <p:scale>
          <a:sx n="50" d="100"/>
          <a:sy n="50" d="100"/>
        </p:scale>
        <p:origin x="520" y="144"/>
      </p:cViewPr>
      <p:guideLst>
        <p:guide orient="horz" pos="3687"/>
        <p:guide orient="horz" pos="320"/>
        <p:guide orient="horz" pos="22400"/>
        <p:guide orient="horz"/>
        <p:guide pos="364"/>
        <p:guide pos="16918"/>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TH CURTIS DOUBEK" userId="3a018c26-aba9-4044-b201-295628352868" providerId="ADAL" clId="{39B73B7A-7548-4321-ADFC-73AE807E0410}"/>
    <pc:docChg chg="undo custSel modSld">
      <pc:chgData name="SETH CURTIS DOUBEK" userId="3a018c26-aba9-4044-b201-295628352868" providerId="ADAL" clId="{39B73B7A-7548-4321-ADFC-73AE807E0410}" dt="2022-04-19T04:05:03.232" v="2008" actId="20577"/>
      <pc:docMkLst>
        <pc:docMk/>
      </pc:docMkLst>
      <pc:sldChg chg="addSp delSp modSp mod">
        <pc:chgData name="SETH CURTIS DOUBEK" userId="3a018c26-aba9-4044-b201-295628352868" providerId="ADAL" clId="{39B73B7A-7548-4321-ADFC-73AE807E0410}" dt="2022-04-19T04:05:03.232" v="2008" actId="20577"/>
        <pc:sldMkLst>
          <pc:docMk/>
          <pc:sldMk cId="154254544" sldId="256"/>
        </pc:sldMkLst>
        <pc:spChg chg="add del mod">
          <ac:chgData name="SETH CURTIS DOUBEK" userId="3a018c26-aba9-4044-b201-295628352868" providerId="ADAL" clId="{39B73B7A-7548-4321-ADFC-73AE807E0410}" dt="2022-04-19T03:46:17.742" v="5"/>
          <ac:spMkLst>
            <pc:docMk/>
            <pc:sldMk cId="154254544" sldId="256"/>
            <ac:spMk id="3" creationId="{E0E9FAE6-F646-46A8-865C-D3BE6E54D2CF}"/>
          </ac:spMkLst>
        </pc:spChg>
        <pc:spChg chg="add mod">
          <ac:chgData name="SETH CURTIS DOUBEK" userId="3a018c26-aba9-4044-b201-295628352868" providerId="ADAL" clId="{39B73B7A-7548-4321-ADFC-73AE807E0410}" dt="2022-04-19T04:00:11.314" v="1452" actId="20577"/>
          <ac:spMkLst>
            <pc:docMk/>
            <pc:sldMk cId="154254544" sldId="256"/>
            <ac:spMk id="4" creationId="{EF780F16-9CB8-4347-8A0C-14238E8F77B6}"/>
          </ac:spMkLst>
        </pc:spChg>
        <pc:spChg chg="add mod">
          <ac:chgData name="SETH CURTIS DOUBEK" userId="3a018c26-aba9-4044-b201-295628352868" providerId="ADAL" clId="{39B73B7A-7548-4321-ADFC-73AE807E0410}" dt="2022-04-19T04:05:03.232" v="2008" actId="20577"/>
          <ac:spMkLst>
            <pc:docMk/>
            <pc:sldMk cId="154254544" sldId="256"/>
            <ac:spMk id="5" creationId="{E1523586-79D5-435B-B693-0EB95505DDCA}"/>
          </ac:spMkLst>
        </pc:spChg>
        <pc:spChg chg="mod">
          <ac:chgData name="SETH CURTIS DOUBEK" userId="3a018c26-aba9-4044-b201-295628352868" providerId="ADAL" clId="{39B73B7A-7548-4321-ADFC-73AE807E0410}" dt="2022-04-19T04:02:21.976" v="1628" actId="20577"/>
          <ac:spMkLst>
            <pc:docMk/>
            <pc:sldMk cId="154254544" sldId="256"/>
            <ac:spMk id="115" creationId="{00000000-0000-0000-0000-000000000000}"/>
          </ac:spMkLst>
        </pc:spChg>
      </pc:sldChg>
    </pc:docChg>
  </pc:docChgLst>
  <pc:docChgLst>
    <pc:chgData name="KIMBALL LAIN JOHNSTON" userId="b87585fb-d3da-43b9-a323-4d25eed715ae" providerId="ADAL" clId="{59424B93-A04D-5548-A137-8E85C90A168C}"/>
    <pc:docChg chg="undo custSel modSld">
      <pc:chgData name="KIMBALL LAIN JOHNSTON" userId="b87585fb-d3da-43b9-a323-4d25eed715ae" providerId="ADAL" clId="{59424B93-A04D-5548-A137-8E85C90A168C}" dt="2022-04-19T19:49:14.109" v="1249" actId="20577"/>
      <pc:docMkLst>
        <pc:docMk/>
      </pc:docMkLst>
      <pc:sldChg chg="modSp mod">
        <pc:chgData name="KIMBALL LAIN JOHNSTON" userId="b87585fb-d3da-43b9-a323-4d25eed715ae" providerId="ADAL" clId="{59424B93-A04D-5548-A137-8E85C90A168C}" dt="2022-04-19T19:49:14.109" v="1249" actId="20577"/>
        <pc:sldMkLst>
          <pc:docMk/>
          <pc:sldMk cId="154254544" sldId="256"/>
        </pc:sldMkLst>
        <pc:spChg chg="mod">
          <ac:chgData name="KIMBALL LAIN JOHNSTON" userId="b87585fb-d3da-43b9-a323-4d25eed715ae" providerId="ADAL" clId="{59424B93-A04D-5548-A137-8E85C90A168C}" dt="2022-04-19T19:26:49.510" v="768" actId="20577"/>
          <ac:spMkLst>
            <pc:docMk/>
            <pc:sldMk cId="154254544" sldId="256"/>
            <ac:spMk id="2" creationId="{81F13C7A-EE06-F51B-8ED1-82CE90FC1A75}"/>
          </ac:spMkLst>
        </pc:spChg>
        <pc:spChg chg="mod">
          <ac:chgData name="KIMBALL LAIN JOHNSTON" userId="b87585fb-d3da-43b9-a323-4d25eed715ae" providerId="ADAL" clId="{59424B93-A04D-5548-A137-8E85C90A168C}" dt="2022-04-19T19:48:59.090" v="1246" actId="20577"/>
          <ac:spMkLst>
            <pc:docMk/>
            <pc:sldMk cId="154254544" sldId="256"/>
            <ac:spMk id="4" creationId="{EF780F16-9CB8-4347-8A0C-14238E8F77B6}"/>
          </ac:spMkLst>
        </pc:spChg>
        <pc:spChg chg="mod">
          <ac:chgData name="KIMBALL LAIN JOHNSTON" userId="b87585fb-d3da-43b9-a323-4d25eed715ae" providerId="ADAL" clId="{59424B93-A04D-5548-A137-8E85C90A168C}" dt="2022-04-19T19:49:14.109" v="1249" actId="20577"/>
          <ac:spMkLst>
            <pc:docMk/>
            <pc:sldMk cId="154254544" sldId="256"/>
            <ac:spMk id="5" creationId="{E1523586-79D5-435B-B693-0EB95505DDCA}"/>
          </ac:spMkLst>
        </pc:spChg>
        <pc:spChg chg="mod">
          <ac:chgData name="KIMBALL LAIN JOHNSTON" userId="b87585fb-d3da-43b9-a323-4d25eed715ae" providerId="ADAL" clId="{59424B93-A04D-5548-A137-8E85C90A168C}" dt="2022-04-19T19:31:46.306" v="999" actId="20577"/>
          <ac:spMkLst>
            <pc:docMk/>
            <pc:sldMk cId="154254544" sldId="256"/>
            <ac:spMk id="18" creationId="{DD95BDAD-EFA3-C819-20F5-8D0EF0EAA2F6}"/>
          </ac:spMkLst>
        </pc:spChg>
        <pc:spChg chg="mod">
          <ac:chgData name="KIMBALL LAIN JOHNSTON" userId="b87585fb-d3da-43b9-a323-4d25eed715ae" providerId="ADAL" clId="{59424B93-A04D-5548-A137-8E85C90A168C}" dt="2022-04-19T19:46:24.084" v="1202" actId="1076"/>
          <ac:spMkLst>
            <pc:docMk/>
            <pc:sldMk cId="154254544" sldId="256"/>
            <ac:spMk id="52" creationId="{00000000-0000-0000-0000-000000000000}"/>
          </ac:spMkLst>
        </pc:spChg>
        <pc:spChg chg="mod">
          <ac:chgData name="KIMBALL LAIN JOHNSTON" userId="b87585fb-d3da-43b9-a323-4d25eed715ae" providerId="ADAL" clId="{59424B93-A04D-5548-A137-8E85C90A168C}" dt="2022-04-19T19:47:02.671" v="1223" actId="20577"/>
          <ac:spMkLst>
            <pc:docMk/>
            <pc:sldMk cId="154254544" sldId="256"/>
            <ac:spMk id="53" creationId="{00000000-0000-0000-0000-000000000000}"/>
          </ac:spMkLst>
        </pc:spChg>
        <pc:spChg chg="mod">
          <ac:chgData name="KIMBALL LAIN JOHNSTON" userId="b87585fb-d3da-43b9-a323-4d25eed715ae" providerId="ADAL" clId="{59424B93-A04D-5548-A137-8E85C90A168C}" dt="2022-04-19T19:36:32.064" v="1072" actId="20577"/>
          <ac:spMkLst>
            <pc:docMk/>
            <pc:sldMk cId="154254544" sldId="256"/>
            <ac:spMk id="58" creationId="{387F67C9-10EE-7E2A-824D-6A92E297434C}"/>
          </ac:spMkLst>
        </pc:spChg>
        <pc:spChg chg="mod">
          <ac:chgData name="KIMBALL LAIN JOHNSTON" userId="b87585fb-d3da-43b9-a323-4d25eed715ae" providerId="ADAL" clId="{59424B93-A04D-5548-A137-8E85C90A168C}" dt="2022-04-19T19:26:35.469" v="765" actId="1076"/>
          <ac:spMkLst>
            <pc:docMk/>
            <pc:sldMk cId="154254544" sldId="256"/>
            <ac:spMk id="63" creationId="{F9752F43-0103-22A8-03F3-8C32BB4CA6B6}"/>
          </ac:spMkLst>
        </pc:spChg>
        <pc:spChg chg="mod">
          <ac:chgData name="KIMBALL LAIN JOHNSTON" userId="b87585fb-d3da-43b9-a323-4d25eed715ae" providerId="ADAL" clId="{59424B93-A04D-5548-A137-8E85C90A168C}" dt="2022-04-19T19:46:36.266" v="1207" actId="20577"/>
          <ac:spMkLst>
            <pc:docMk/>
            <pc:sldMk cId="154254544" sldId="256"/>
            <ac:spMk id="115" creationId="{00000000-0000-0000-0000-000000000000}"/>
          </ac:spMkLst>
        </pc:spChg>
        <pc:spChg chg="mod">
          <ac:chgData name="KIMBALL LAIN JOHNSTON" userId="b87585fb-d3da-43b9-a323-4d25eed715ae" providerId="ADAL" clId="{59424B93-A04D-5548-A137-8E85C90A168C}" dt="2022-04-19T19:29:10.008" v="833" actId="20577"/>
          <ac:spMkLst>
            <pc:docMk/>
            <pc:sldMk cId="154254544" sldId="256"/>
            <ac:spMk id="127" creationId="{00000000-0000-0000-0000-000000000000}"/>
          </ac:spMkLst>
        </pc:spChg>
        <pc:spChg chg="mod">
          <ac:chgData name="KIMBALL LAIN JOHNSTON" userId="b87585fb-d3da-43b9-a323-4d25eed715ae" providerId="ADAL" clId="{59424B93-A04D-5548-A137-8E85C90A168C}" dt="2022-04-19T19:15:58.223" v="194" actId="1076"/>
          <ac:spMkLst>
            <pc:docMk/>
            <pc:sldMk cId="154254544" sldId="256"/>
            <ac:spMk id="379" creationId="{00000000-0000-0000-0000-000000000000}"/>
          </ac:spMkLst>
        </pc:spChg>
        <pc:spChg chg="mod">
          <ac:chgData name="KIMBALL LAIN JOHNSTON" userId="b87585fb-d3da-43b9-a323-4d25eed715ae" providerId="ADAL" clId="{59424B93-A04D-5548-A137-8E85C90A168C}" dt="2022-04-19T19:27:39.983" v="771" actId="20577"/>
          <ac:spMkLst>
            <pc:docMk/>
            <pc:sldMk cId="154254544" sldId="256"/>
            <ac:spMk id="38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4/19/22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4/19/22</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5584548"/>
            <a:ext cx="1295628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576465" y="493803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576462" y="1489794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edit)  OBJECTIVES</a:t>
            </a:r>
          </a:p>
        </p:txBody>
      </p:sp>
      <p:sp>
        <p:nvSpPr>
          <p:cNvPr id="25" name="Text Placeholder 5"/>
          <p:cNvSpPr>
            <a:spLocks noGrp="1"/>
          </p:cNvSpPr>
          <p:nvPr>
            <p:ph type="body" sz="quarter" idx="25" hasCustomPrompt="1"/>
          </p:nvPr>
        </p:nvSpPr>
        <p:spPr>
          <a:xfrm>
            <a:off x="13856717" y="493803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13856717" y="5584548"/>
            <a:ext cx="12945893"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13856717" y="14917241"/>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13856717" y="15610199"/>
            <a:ext cx="1294729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13856717" y="2759248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13856717" y="28302533"/>
            <a:ext cx="1294233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565119" y="15592497"/>
            <a:ext cx="1295740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18" name="Text Placeholder 76"/>
          <p:cNvSpPr>
            <a:spLocks noGrp="1"/>
          </p:cNvSpPr>
          <p:nvPr>
            <p:ph type="body" sz="quarter" idx="150" hasCustomPrompt="1"/>
          </p:nvPr>
        </p:nvSpPr>
        <p:spPr>
          <a:xfrm>
            <a:off x="3505967" y="3374621"/>
            <a:ext cx="20420066" cy="845608"/>
          </a:xfrm>
          <a:prstGeom prst="rect">
            <a:avLst/>
          </a:prstGeom>
        </p:spPr>
        <p:txBody>
          <a:bodyPr lIns="95646" tIns="47823" rIns="95646" bIns="47823">
            <a:normAutofit/>
          </a:bodyPr>
          <a:lstStyle>
            <a:lvl1pPr marL="0" indent="0" algn="ctr">
              <a:buFontTx/>
              <a:buNone/>
              <a:defRPr sz="4800" b="0">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affiliations</a:t>
            </a:r>
          </a:p>
        </p:txBody>
      </p:sp>
      <p:sp>
        <p:nvSpPr>
          <p:cNvPr id="19" name="Text Placeholder 76"/>
          <p:cNvSpPr>
            <a:spLocks noGrp="1"/>
          </p:cNvSpPr>
          <p:nvPr>
            <p:ph type="body" sz="quarter" idx="151" hasCustomPrompt="1"/>
          </p:nvPr>
        </p:nvSpPr>
        <p:spPr>
          <a:xfrm>
            <a:off x="3505967" y="2319947"/>
            <a:ext cx="20420066" cy="1300652"/>
          </a:xfrm>
          <a:prstGeom prst="rect">
            <a:avLst/>
          </a:prstGeom>
        </p:spPr>
        <p:txBody>
          <a:bodyPr lIns="95646" tIns="47823" rIns="95646" bIns="47823" anchor="t" anchorCtr="1">
            <a:noAutofit/>
          </a:bodyPr>
          <a:lstStyle>
            <a:lvl1pPr marL="0" indent="0" algn="ctr">
              <a:buFontTx/>
              <a:buNone/>
              <a:defRPr sz="6600" b="1">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authors</a:t>
            </a:r>
          </a:p>
        </p:txBody>
      </p:sp>
      <p:sp>
        <p:nvSpPr>
          <p:cNvPr id="21"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5726781"/>
            <a:ext cx="628550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576465" y="4951235"/>
            <a:ext cx="6280548" cy="697033"/>
          </a:xfrm>
          <a:prstGeom prst="rect">
            <a:avLst/>
          </a:prstGeom>
          <a:noFill/>
        </p:spPr>
        <p:txBody>
          <a:bodyPr lIns="78446" tIns="78446" rIns="78446" bIns="78446" anchor="ctr" anchorCtr="0">
            <a:spAutoFit/>
          </a:bodyPr>
          <a:lstStyle>
            <a:lvl1pPr marL="0" indent="0" algn="ctr">
              <a:buNone/>
              <a:defRPr sz="3500" b="1" u="sng" baseline="0">
                <a:solidFill>
                  <a:schemeClr val="tx1"/>
                </a:solidFill>
              </a:defRPr>
            </a:lvl1pPr>
          </a:lstStyle>
          <a:p>
            <a:pPr lvl="0"/>
            <a:r>
              <a:rPr lang="en-US"/>
              <a:t>(click to add) INTRODUCTION</a:t>
            </a:r>
          </a:p>
        </p:txBody>
      </p:sp>
      <p:sp>
        <p:nvSpPr>
          <p:cNvPr id="19" name="Text Placeholder 3"/>
          <p:cNvSpPr>
            <a:spLocks noGrp="1"/>
          </p:cNvSpPr>
          <p:nvPr>
            <p:ph type="body" sz="quarter" idx="19" hasCustomPrompt="1"/>
          </p:nvPr>
        </p:nvSpPr>
        <p:spPr>
          <a:xfrm>
            <a:off x="564124" y="15605031"/>
            <a:ext cx="6286500"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576463" y="14947746"/>
            <a:ext cx="628153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7241977" y="5726781"/>
            <a:ext cx="12950030"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7241978" y="4949736"/>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(header)  MATERIALS &amp; METHODS</a:t>
            </a:r>
          </a:p>
        </p:txBody>
      </p:sp>
      <p:sp>
        <p:nvSpPr>
          <p:cNvPr id="23" name="Text Placeholder 3"/>
          <p:cNvSpPr>
            <a:spLocks noGrp="1"/>
          </p:cNvSpPr>
          <p:nvPr>
            <p:ph type="body" sz="quarter" idx="23" hasCustomPrompt="1"/>
          </p:nvPr>
        </p:nvSpPr>
        <p:spPr>
          <a:xfrm>
            <a:off x="7241978" y="23265408"/>
            <a:ext cx="12950031"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7241978" y="22572450"/>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add)  RESULTS</a:t>
            </a:r>
          </a:p>
        </p:txBody>
      </p:sp>
      <p:sp>
        <p:nvSpPr>
          <p:cNvPr id="25" name="Text Placeholder 5"/>
          <p:cNvSpPr>
            <a:spLocks noGrp="1"/>
          </p:cNvSpPr>
          <p:nvPr>
            <p:ph type="body" sz="quarter" idx="25" hasCustomPrompt="1"/>
          </p:nvPr>
        </p:nvSpPr>
        <p:spPr>
          <a:xfrm>
            <a:off x="20652175" y="4949736"/>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20652175" y="5726781"/>
            <a:ext cx="627938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20652175" y="15014663"/>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20674963" y="15707622"/>
            <a:ext cx="6233811"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20652175" y="28195610"/>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add) CONTACT</a:t>
            </a:r>
          </a:p>
        </p:txBody>
      </p:sp>
      <p:sp>
        <p:nvSpPr>
          <p:cNvPr id="30" name="Text Placeholder 3"/>
          <p:cNvSpPr>
            <a:spLocks noGrp="1"/>
          </p:cNvSpPr>
          <p:nvPr>
            <p:ph type="body" sz="quarter" idx="30" hasCustomPrompt="1"/>
          </p:nvPr>
        </p:nvSpPr>
        <p:spPr>
          <a:xfrm>
            <a:off x="20650602" y="28971633"/>
            <a:ext cx="6282532"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Enter your text here</a:t>
            </a:r>
          </a:p>
        </p:txBody>
      </p:sp>
      <p:sp>
        <p:nvSpPr>
          <p:cNvPr id="34" name="Text Placeholder 76"/>
          <p:cNvSpPr>
            <a:spLocks noGrp="1"/>
          </p:cNvSpPr>
          <p:nvPr>
            <p:ph type="body" sz="quarter" idx="150" hasCustomPrompt="1"/>
          </p:nvPr>
        </p:nvSpPr>
        <p:spPr>
          <a:xfrm>
            <a:off x="3505967" y="3908021"/>
            <a:ext cx="20420066" cy="845608"/>
          </a:xfrm>
          <a:prstGeom prst="rect">
            <a:avLst/>
          </a:prstGeom>
        </p:spPr>
        <p:txBody>
          <a:bodyPr lIns="95646" tIns="47823" rIns="95646" bIns="47823">
            <a:normAutofit/>
          </a:bodyPr>
          <a:lstStyle>
            <a:lvl1pPr marL="0" indent="0" algn="ctr">
              <a:buFontTx/>
              <a:buNone/>
              <a:defRPr sz="4800" b="0">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affiliations</a:t>
            </a:r>
          </a:p>
        </p:txBody>
      </p:sp>
      <p:sp>
        <p:nvSpPr>
          <p:cNvPr id="35" name="Text Placeholder 76"/>
          <p:cNvSpPr>
            <a:spLocks noGrp="1"/>
          </p:cNvSpPr>
          <p:nvPr>
            <p:ph type="body" sz="quarter" idx="151" hasCustomPrompt="1"/>
          </p:nvPr>
        </p:nvSpPr>
        <p:spPr>
          <a:xfrm>
            <a:off x="3505967" y="2853347"/>
            <a:ext cx="20420066" cy="1300652"/>
          </a:xfrm>
          <a:prstGeom prst="rect">
            <a:avLst/>
          </a:prstGeom>
        </p:spPr>
        <p:txBody>
          <a:bodyPr lIns="95646" tIns="47823" rIns="95646" bIns="47823" anchor="t" anchorCtr="1">
            <a:noAutofit/>
          </a:bodyPr>
          <a:lstStyle>
            <a:lvl1pPr marL="0" indent="0" algn="ctr">
              <a:buFontTx/>
              <a:buNone/>
              <a:defRPr sz="6600" b="1">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authors</a:t>
            </a:r>
          </a:p>
        </p:txBody>
      </p:sp>
      <p:sp>
        <p:nvSpPr>
          <p:cNvPr id="36"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5592730"/>
            <a:ext cx="1295628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576465" y="4946221"/>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576462" y="14946075"/>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edit)  OBJECTIVES</a:t>
            </a:r>
          </a:p>
        </p:txBody>
      </p:sp>
      <p:sp>
        <p:nvSpPr>
          <p:cNvPr id="25" name="Text Placeholder 5"/>
          <p:cNvSpPr>
            <a:spLocks noGrp="1"/>
          </p:cNvSpPr>
          <p:nvPr>
            <p:ph type="body" sz="quarter" idx="25" hasCustomPrompt="1"/>
          </p:nvPr>
        </p:nvSpPr>
        <p:spPr>
          <a:xfrm>
            <a:off x="14001095" y="4946221"/>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14001095" y="5592730"/>
            <a:ext cx="12945893"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14001095" y="14965367"/>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14001095" y="15658325"/>
            <a:ext cx="1294729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14001095" y="27640610"/>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14001095" y="28350659"/>
            <a:ext cx="1294233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565119" y="15640623"/>
            <a:ext cx="1295740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a:t>Type in or paste your text here</a:t>
            </a:r>
          </a:p>
        </p:txBody>
      </p:sp>
      <p:sp>
        <p:nvSpPr>
          <p:cNvPr id="15" name="Text Placeholder 76"/>
          <p:cNvSpPr>
            <a:spLocks noGrp="1"/>
          </p:cNvSpPr>
          <p:nvPr>
            <p:ph type="body" sz="quarter" idx="150" hasCustomPrompt="1"/>
          </p:nvPr>
        </p:nvSpPr>
        <p:spPr>
          <a:xfrm>
            <a:off x="3505967" y="3908021"/>
            <a:ext cx="20420066" cy="845608"/>
          </a:xfrm>
          <a:prstGeom prst="rect">
            <a:avLst/>
          </a:prstGeom>
        </p:spPr>
        <p:txBody>
          <a:bodyPr lIns="95646" tIns="47823" rIns="95646" bIns="47823">
            <a:normAutofit/>
          </a:bodyPr>
          <a:lstStyle>
            <a:lvl1pPr marL="0" indent="0" algn="ctr">
              <a:buFontTx/>
              <a:buNone/>
              <a:defRPr sz="4800" b="0">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affiliations</a:t>
            </a:r>
          </a:p>
        </p:txBody>
      </p:sp>
      <p:sp>
        <p:nvSpPr>
          <p:cNvPr id="16" name="Text Placeholder 76"/>
          <p:cNvSpPr>
            <a:spLocks noGrp="1"/>
          </p:cNvSpPr>
          <p:nvPr>
            <p:ph type="body" sz="quarter" idx="151" hasCustomPrompt="1"/>
          </p:nvPr>
        </p:nvSpPr>
        <p:spPr>
          <a:xfrm>
            <a:off x="3505967" y="2853347"/>
            <a:ext cx="20420066" cy="1300652"/>
          </a:xfrm>
          <a:prstGeom prst="rect">
            <a:avLst/>
          </a:prstGeom>
        </p:spPr>
        <p:txBody>
          <a:bodyPr lIns="95646" tIns="47823" rIns="95646" bIns="47823" anchor="t" anchorCtr="1">
            <a:noAutofit/>
          </a:bodyPr>
          <a:lstStyle>
            <a:lvl1pPr marL="0" indent="0" algn="ctr">
              <a:buFontTx/>
              <a:buNone/>
              <a:defRPr sz="6600" b="1">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authors</a:t>
            </a:r>
          </a:p>
        </p:txBody>
      </p:sp>
      <p:sp>
        <p:nvSpPr>
          <p:cNvPr id="17"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a:t>Click here to add title</a:t>
            </a:r>
          </a:p>
        </p:txBody>
      </p:sp>
    </p:spTree>
    <p:extLst>
      <p:ext uri="{BB962C8B-B14F-4D97-AF65-F5344CB8AC3E}">
        <p14:creationId xmlns:p14="http://schemas.microsoft.com/office/powerpoint/2010/main" val="318750097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7.wmf"/><Relationship Id="rId18" Type="http://schemas.openxmlformats.org/officeDocument/2006/relationships/image" Target="../media/image10.jpeg"/><Relationship Id="rId3" Type="http://schemas.openxmlformats.org/officeDocument/2006/relationships/theme" Target="../theme/theme2.xml"/><Relationship Id="rId7" Type="http://schemas.openxmlformats.org/officeDocument/2006/relationships/image" Target="../media/image4.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slideLayout" Target="../slideLayouts/slideLayout3.xml"/><Relationship Id="rId16"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6.wmf"/><Relationship Id="rId5" Type="http://schemas.openxmlformats.org/officeDocument/2006/relationships/image" Target="../media/image2.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1.png"/><Relationship Id="rId9" Type="http://schemas.openxmlformats.org/officeDocument/2006/relationships/image" Target="../media/image5.wmf"/><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 name="Text Box 14"/>
          <p:cNvSpPr txBox="1">
            <a:spLocks noChangeArrowheads="1"/>
          </p:cNvSpPr>
          <p:nvPr userDrawn="1"/>
        </p:nvSpPr>
        <p:spPr bwMode="auto">
          <a:xfrm>
            <a:off x="1032216" y="35825209"/>
            <a:ext cx="2956124" cy="34373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
        <p:nvSpPr>
          <p:cNvPr id="40" name="Rounded Rectangle 39"/>
          <p:cNvSpPr/>
          <p:nvPr userDrawn="1"/>
        </p:nvSpPr>
        <p:spPr>
          <a:xfrm>
            <a:off x="572140" y="4908046"/>
            <a:ext cx="12949039" cy="307863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13881701" y="4908046"/>
            <a:ext cx="12949039" cy="307863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572140" y="4029821"/>
            <a:ext cx="26258599" cy="2627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572139" y="254000"/>
            <a:ext cx="26258599" cy="152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5" name="Group 24"/>
          <p:cNvGrpSpPr/>
          <p:nvPr userDrawn="1"/>
        </p:nvGrpSpPr>
        <p:grpSpPr>
          <a:xfrm>
            <a:off x="-12658121" y="-48127"/>
            <a:ext cx="12259293" cy="36624127"/>
            <a:chOff x="-11225189" y="-1"/>
            <a:chExt cx="11018865" cy="32918401"/>
          </a:xfrm>
        </p:grpSpPr>
        <p:sp>
          <p:nvSpPr>
            <p:cNvPr id="26" name="Rectangle 25"/>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30”x40”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2527300" indent="-650875" algn="l" defTabSz="850900">
                <a:tabLst/>
              </a:pPr>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36" name="Straight Connector 35"/>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4"/>
            <a:stretch>
              <a:fillRect/>
            </a:stretch>
          </p:blipFill>
          <p:spPr>
            <a:xfrm>
              <a:off x="-10479105" y="873286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9" name="Group 38"/>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3" name="Picture 52"/>
                <p:cNvPicPr>
                  <a:picLocks noChangeAspect="1"/>
                </p:cNvPicPr>
                <p:nvPr userDrawn="1"/>
              </p:nvPicPr>
              <p:blipFill>
                <a:blip r:embed="rId6"/>
                <a:stretch>
                  <a:fillRect/>
                </a:stretch>
              </p:blipFill>
              <p:spPr>
                <a:xfrm>
                  <a:off x="-3948160" y="8525819"/>
                  <a:ext cx="768801" cy="1090857"/>
                </a:xfrm>
                <a:prstGeom prst="rect">
                  <a:avLst/>
                </a:prstGeom>
              </p:spPr>
            </p:pic>
            <p:sp>
              <p:nvSpPr>
                <p:cNvPr id="54" name="TextBox 53"/>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a:solidFill>
                        <a:schemeClr val="tx1"/>
                      </a:solidFill>
                    </a:rPr>
                    <a:t>ORIGINAL</a:t>
                  </a:r>
                </a:p>
              </p:txBody>
            </p:sp>
          </p:grpSp>
          <p:grpSp>
            <p:nvGrpSpPr>
              <p:cNvPr id="47" name="Group 46"/>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a:solidFill>
                        <a:schemeClr val="bg1"/>
                      </a:solidFill>
                    </a:rPr>
                    <a:t>DISTORTED</a:t>
                  </a:r>
                  <a:endParaRPr lang="en-US" sz="900" b="1">
                    <a:solidFill>
                      <a:schemeClr val="bg1"/>
                    </a:solidFill>
                  </a:endParaRPr>
                </a:p>
              </p:txBody>
            </p:sp>
          </p:grpSp>
          <p:pic>
            <p:nvPicPr>
              <p:cNvPr id="49" name="Picture 48"/>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40" name="Group 39"/>
            <p:cNvGrpSpPr/>
            <p:nvPr userDrawn="1"/>
          </p:nvGrpSpPr>
          <p:grpSpPr>
            <a:xfrm>
              <a:off x="-10409330" y="23738192"/>
              <a:ext cx="9344084" cy="2453251"/>
              <a:chOff x="-4759852" y="10890293"/>
              <a:chExt cx="4306270"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394428461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name="Image" r:id="rId8" imgW="1828440" imgH="1117440" progId="Photoshop.Image.13">
                      <p:embed/>
                    </p:oleObj>
                  </mc:Choice>
                  <mc:Fallback>
                    <p:oleObj name="Image" r:id="rId8" imgW="1828440" imgH="1117440" progId="Photoshop.Image.13">
                      <p:embed/>
                      <p:pic>
                        <p:nvPicPr>
                          <p:cNvPr id="41" name="Object 40"/>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42" name="Object 41"/>
              <p:cNvGraphicFramePr>
                <a:graphicFrameLocks noChangeAspect="1"/>
              </p:cNvGraphicFramePr>
              <p:nvPr userDrawn="1">
                <p:extLst>
                  <p:ext uri="{D42A27DB-BD31-4B8C-83A1-F6EECF244321}">
                    <p14:modId xmlns:p14="http://schemas.microsoft.com/office/powerpoint/2010/main" val="1959636283"/>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name="Image" r:id="rId10" imgW="1828440" imgH="1117440" progId="Photoshop.Image.13">
                      <p:embed/>
                    </p:oleObj>
                  </mc:Choice>
                  <mc:Fallback>
                    <p:oleObj name="Image" r:id="rId10" imgW="1828440" imgH="1117440" progId="Photoshop.Image.13">
                      <p:embed/>
                      <p:pic>
                        <p:nvPicPr>
                          <p:cNvPr id="42" name="Object 41"/>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3" name="TextBox 4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a:solidFill>
                      <a:srgbClr val="92D050"/>
                    </a:solidFill>
                  </a:rPr>
                  <a:t>Good</a:t>
                </a:r>
                <a:r>
                  <a:rPr lang="en-US" sz="2000" baseline="0">
                    <a:solidFill>
                      <a:srgbClr val="92D050"/>
                    </a:solidFill>
                  </a:rPr>
                  <a:t> </a:t>
                </a:r>
                <a:r>
                  <a:rPr lang="en-US" sz="2000" baseline="0">
                    <a:solidFill>
                      <a:schemeClr val="bg1"/>
                    </a:solidFill>
                  </a:rPr>
                  <a:t>printing quality</a:t>
                </a:r>
                <a:endParaRPr lang="en-US" sz="2000">
                  <a:solidFill>
                    <a:schemeClr val="bg1"/>
                  </a:solidFill>
                </a:endParaRPr>
              </a:p>
            </p:txBody>
          </p:sp>
          <p:sp>
            <p:nvSpPr>
              <p:cNvPr id="44" name="TextBox 4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a:solidFill>
                      <a:srgbClr val="FF0000"/>
                    </a:solidFill>
                  </a:rPr>
                  <a:t>Bad </a:t>
                </a:r>
                <a:r>
                  <a:rPr lang="en-US" sz="2000">
                    <a:solidFill>
                      <a:schemeClr val="bg1"/>
                    </a:solidFill>
                  </a:rPr>
                  <a:t>printing quality</a:t>
                </a:r>
              </a:p>
            </p:txBody>
          </p:sp>
        </p:grpSp>
      </p:grpSp>
      <p:grpSp>
        <p:nvGrpSpPr>
          <p:cNvPr id="55" name="Group 54"/>
          <p:cNvGrpSpPr/>
          <p:nvPr userDrawn="1"/>
        </p:nvGrpSpPr>
        <p:grpSpPr>
          <a:xfrm>
            <a:off x="27804389" y="0"/>
            <a:ext cx="12284832" cy="36618007"/>
            <a:chOff x="44157839" y="-55065"/>
            <a:chExt cx="11062139" cy="32973465"/>
          </a:xfrm>
        </p:grpSpPr>
        <p:sp>
          <p:nvSpPr>
            <p:cNvPr id="56" name="Rectangle 55"/>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429000"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2000250"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57" name="Object 56"/>
            <p:cNvGraphicFramePr>
              <a:graphicFrameLocks noChangeAspect="1"/>
            </p:cNvGraphicFramePr>
            <p:nvPr userDrawn="1">
              <p:extLst>
                <p:ext uri="{D42A27DB-BD31-4B8C-83A1-F6EECF244321}">
                  <p14:modId xmlns:p14="http://schemas.microsoft.com/office/powerpoint/2010/main" val="4022661947"/>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name="Image" r:id="rId12" imgW="4571280" imgH="1688760" progId="Photoshop.Image.13">
                    <p:embed/>
                  </p:oleObj>
                </mc:Choice>
                <mc:Fallback>
                  <p:oleObj name="Image" r:id="rId12" imgW="4571280" imgH="1688760" progId="Photoshop.Image.13">
                    <p:embed/>
                    <p:pic>
                      <p:nvPicPr>
                        <p:cNvPr id="57" name="Object 56"/>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8" name="Picture 57"/>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9" name="Object 58"/>
            <p:cNvGraphicFramePr>
              <a:graphicFrameLocks noChangeAspect="1"/>
            </p:cNvGraphicFramePr>
            <p:nvPr userDrawn="1">
              <p:extLst>
                <p:ext uri="{D42A27DB-BD31-4B8C-83A1-F6EECF244321}">
                  <p14:modId xmlns:p14="http://schemas.microsoft.com/office/powerpoint/2010/main" val="1198015845"/>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name="Image" r:id="rId15" imgW="1574280" imgH="1053720" progId="Photoshop.Image.13">
                    <p:embed/>
                  </p:oleObj>
                </mc:Choice>
                <mc:Fallback>
                  <p:oleObj name="Image" r:id="rId15" imgW="1574280" imgH="1053720" progId="Photoshop.Image.13">
                    <p:embed/>
                    <p:pic>
                      <p:nvPicPr>
                        <p:cNvPr id="59" name="Object 58"/>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0" name="Group 59"/>
            <p:cNvGrpSpPr/>
            <p:nvPr userDrawn="1"/>
          </p:nvGrpSpPr>
          <p:grpSpPr>
            <a:xfrm>
              <a:off x="44487207" y="29414560"/>
              <a:ext cx="10354213" cy="1265612"/>
              <a:chOff x="44200453" y="28362386"/>
              <a:chExt cx="9771399" cy="1090622"/>
            </a:xfrm>
          </p:grpSpPr>
          <p:sp>
            <p:nvSpPr>
              <p:cNvPr id="62" name="Rounded Rectangle 61"/>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4" name="TextBox 63"/>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grpSp>
      <p:sp>
        <p:nvSpPr>
          <p:cNvPr id="35" name="TextBox 34"/>
          <p:cNvSpPr txBox="1"/>
          <p:nvPr userDrawn="1"/>
        </p:nvSpPr>
        <p:spPr>
          <a:xfrm>
            <a:off x="28170162" y="34676115"/>
            <a:ext cx="7629577" cy="1399638"/>
          </a:xfrm>
          <a:prstGeom prst="rect">
            <a:avLst/>
          </a:prstGeom>
          <a:noFill/>
        </p:spPr>
        <p:txBody>
          <a:bodyPr wrap="square" lIns="65304" tIns="32651" rIns="65304" bIns="32651" rtlCol="0">
            <a:spAutoFit/>
          </a:bodyPr>
          <a:lstStyle/>
          <a:p>
            <a:pPr marL="288925" indent="-288925">
              <a:lnSpc>
                <a:spcPts val="2600"/>
              </a:lnSpc>
            </a:pPr>
            <a:r>
              <a:rPr lang="en-US" sz="2800">
                <a:solidFill>
                  <a:schemeClr val="bg1"/>
                </a:solidFill>
              </a:rPr>
              <a:t>©2015</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400">
                <a:solidFill>
                  <a:schemeClr val="bg1"/>
                </a:solidFill>
              </a:rPr>
              <a:t>2117 Fourth Street ,</a:t>
            </a:r>
            <a:r>
              <a:rPr lang="en-US" sz="2400" baseline="0">
                <a:solidFill>
                  <a:schemeClr val="bg1"/>
                </a:solidFill>
              </a:rPr>
              <a:t> Unit C        </a:t>
            </a:r>
          </a:p>
          <a:p>
            <a:pPr marL="288925" indent="0">
              <a:lnSpc>
                <a:spcPts val="2600"/>
              </a:lnSpc>
            </a:pPr>
            <a:r>
              <a:rPr lang="en-US" sz="2400" baseline="0">
                <a:solidFill>
                  <a:schemeClr val="bg1"/>
                </a:solidFill>
              </a:rPr>
              <a:t>Berkeley CA </a:t>
            </a:r>
            <a:r>
              <a:rPr lang="en-US" sz="2000" baseline="0">
                <a:solidFill>
                  <a:schemeClr val="bg1"/>
                </a:solidFill>
              </a:rPr>
              <a:t>94710</a:t>
            </a:r>
            <a:br>
              <a:rPr lang="en-US" sz="2400" baseline="0">
                <a:solidFill>
                  <a:schemeClr val="bg1"/>
                </a:solidFill>
              </a:rPr>
            </a:br>
            <a:r>
              <a:rPr lang="en-US" sz="2400" b="1" baseline="0">
                <a:solidFill>
                  <a:srgbClr val="FFFF00"/>
                </a:solidFill>
              </a:rPr>
              <a:t>posterpresenter@gmail.com</a:t>
            </a:r>
            <a:endParaRPr lang="en-US" sz="2800" b="1">
              <a:solidFill>
                <a:srgbClr val="FFFF00"/>
              </a:solidFill>
            </a:endParaRPr>
          </a:p>
        </p:txBody>
      </p:sp>
      <p:sp>
        <p:nvSpPr>
          <p:cNvPr id="48" name="Rounded Rectangle 47"/>
          <p:cNvSpPr/>
          <p:nvPr userDrawn="1"/>
        </p:nvSpPr>
        <p:spPr>
          <a:xfrm>
            <a:off x="521340" y="4935329"/>
            <a:ext cx="26424838" cy="29717997"/>
          </a:xfrm>
          <a:prstGeom prst="roundRect">
            <a:avLst>
              <a:gd name="adj" fmla="val 126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p:cNvGrpSpPr/>
          <p:nvPr userDrawn="1"/>
        </p:nvGrpSpPr>
        <p:grpSpPr>
          <a:xfrm rot="10800000">
            <a:off x="-7502" y="35073770"/>
            <a:ext cx="27451941" cy="1502229"/>
            <a:chOff x="-14192" y="1382"/>
            <a:chExt cx="27451941" cy="4572641"/>
          </a:xfrm>
        </p:grpSpPr>
        <p:sp>
          <p:nvSpPr>
            <p:cNvPr id="72"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grpSp>
        <p:nvGrpSpPr>
          <p:cNvPr id="68" name="Group 67"/>
          <p:cNvGrpSpPr/>
          <p:nvPr userDrawn="1"/>
        </p:nvGrpSpPr>
        <p:grpSpPr>
          <a:xfrm>
            <a:off x="-14192" y="1382"/>
            <a:ext cx="27451941" cy="4622614"/>
            <a:chOff x="-14192" y="1382"/>
            <a:chExt cx="27451941" cy="4622614"/>
          </a:xfrm>
        </p:grpSpPr>
        <p:sp>
          <p:nvSpPr>
            <p:cNvPr id="69" name="Rectangle 16"/>
            <p:cNvSpPr/>
            <p:nvPr userDrawn="1"/>
          </p:nvSpPr>
          <p:spPr>
            <a:xfrm>
              <a:off x="-9397" y="707798"/>
              <a:ext cx="27445364" cy="3916198"/>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 name="connsiteX0" fmla="*/ 239 w 43824446"/>
                <a:gd name="connsiteY0" fmla="*/ 7053 h 5845739"/>
                <a:gd name="connsiteX1" fmla="*/ 43824446 w 43824446"/>
                <a:gd name="connsiteY1" fmla="*/ 0 h 5845739"/>
                <a:gd name="connsiteX2" fmla="*/ 43819716 w 43824446"/>
                <a:gd name="connsiteY2" fmla="*/ 5811651 h 5845739"/>
                <a:gd name="connsiteX3" fmla="*/ 21917405 w 43824446"/>
                <a:gd name="connsiteY3" fmla="*/ 3009824 h 5845739"/>
                <a:gd name="connsiteX4" fmla="*/ 457 w 43824446"/>
                <a:gd name="connsiteY4" fmla="*/ 5845739 h 5845739"/>
                <a:gd name="connsiteX5" fmla="*/ 239 w 43824446"/>
                <a:gd name="connsiteY5" fmla="*/ 7053 h 5845739"/>
                <a:gd name="connsiteX0" fmla="*/ 8717 w 43832924"/>
                <a:gd name="connsiteY0" fmla="*/ 7053 h 5862300"/>
                <a:gd name="connsiteX1" fmla="*/ 43832924 w 43832924"/>
                <a:gd name="connsiteY1" fmla="*/ 0 h 5862300"/>
                <a:gd name="connsiteX2" fmla="*/ 43828194 w 43832924"/>
                <a:gd name="connsiteY2" fmla="*/ 5811651 h 5862300"/>
                <a:gd name="connsiteX3" fmla="*/ 21925883 w 43832924"/>
                <a:gd name="connsiteY3" fmla="*/ 3009824 h 5862300"/>
                <a:gd name="connsiteX4" fmla="*/ 133 w 43832924"/>
                <a:gd name="connsiteY4" fmla="*/ 5862300 h 5862300"/>
                <a:gd name="connsiteX5" fmla="*/ 8717 w 43832924"/>
                <a:gd name="connsiteY5" fmla="*/ 7053 h 5862300"/>
                <a:gd name="connsiteX0" fmla="*/ 4390 w 43828597"/>
                <a:gd name="connsiteY0" fmla="*/ 7053 h 5845739"/>
                <a:gd name="connsiteX1" fmla="*/ 43828597 w 43828597"/>
                <a:gd name="connsiteY1" fmla="*/ 0 h 5845739"/>
                <a:gd name="connsiteX2" fmla="*/ 43823867 w 43828597"/>
                <a:gd name="connsiteY2" fmla="*/ 5811651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28212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50253" h="5886768">
                  <a:moveTo>
                    <a:pt x="26046" y="7053"/>
                  </a:moveTo>
                  <a:lnTo>
                    <a:pt x="43850253" y="0"/>
                  </a:lnTo>
                  <a:cubicBezTo>
                    <a:pt x="43848676" y="1937217"/>
                    <a:pt x="43847101" y="3903416"/>
                    <a:pt x="43845524" y="5840633"/>
                  </a:cubicBezTo>
                  <a:cubicBezTo>
                    <a:pt x="37596394" y="3754040"/>
                    <a:pt x="30078577" y="2852981"/>
                    <a:pt x="21943211" y="2804672"/>
                  </a:cubicBezTo>
                  <a:cubicBezTo>
                    <a:pt x="13130028" y="2752338"/>
                    <a:pt x="5384864" y="3570682"/>
                    <a:pt x="56" y="5886768"/>
                  </a:cubicBezTo>
                  <a:cubicBezTo>
                    <a:pt x="-1437" y="3949524"/>
                    <a:pt x="27539" y="1944297"/>
                    <a:pt x="26046"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16"/>
            <p:cNvSpPr/>
            <p:nvPr userDrawn="1"/>
          </p:nvSpPr>
          <p:spPr>
            <a:xfrm>
              <a:off x="-9077" y="5744"/>
              <a:ext cx="27444983" cy="4487402"/>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83609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936161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16018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81608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796070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69600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9001 w 43800854"/>
                <a:gd name="connsiteY0" fmla="*/ 0 h 6800456"/>
                <a:gd name="connsiteX1" fmla="*/ 43800854 w 43800854"/>
                <a:gd name="connsiteY1" fmla="*/ 1497 h 6800456"/>
                <a:gd name="connsiteX2" fmla="*/ 43800026 w 43800854"/>
                <a:gd name="connsiteY2" fmla="*/ 5762520 h 6800456"/>
                <a:gd name="connsiteX3" fmla="*/ 21927474 w 43800854"/>
                <a:gd name="connsiteY3" fmla="*/ 3756043 h 6800456"/>
                <a:gd name="connsiteX4" fmla="*/ 0 w 43800854"/>
                <a:gd name="connsiteY4" fmla="*/ 6800456 h 6800456"/>
                <a:gd name="connsiteX5" fmla="*/ 9001 w 43800854"/>
                <a:gd name="connsiteY5" fmla="*/ 0 h 6800456"/>
                <a:gd name="connsiteX0" fmla="*/ 9001 w 43800854"/>
                <a:gd name="connsiteY0" fmla="*/ 0 h 6680377"/>
                <a:gd name="connsiteX1" fmla="*/ 43800854 w 43800854"/>
                <a:gd name="connsiteY1" fmla="*/ 1497 h 6680377"/>
                <a:gd name="connsiteX2" fmla="*/ 43800026 w 43800854"/>
                <a:gd name="connsiteY2" fmla="*/ 5762520 h 6680377"/>
                <a:gd name="connsiteX3" fmla="*/ 21927474 w 43800854"/>
                <a:gd name="connsiteY3" fmla="*/ 3756043 h 6680377"/>
                <a:gd name="connsiteX4" fmla="*/ 0 w 43800854"/>
                <a:gd name="connsiteY4" fmla="*/ 6680377 h 6680377"/>
                <a:gd name="connsiteX5" fmla="*/ 9001 w 43800854"/>
                <a:gd name="connsiteY5" fmla="*/ 0 h 6680377"/>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756043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00854" h="6580312">
                  <a:moveTo>
                    <a:pt x="9001" y="0"/>
                  </a:moveTo>
                  <a:lnTo>
                    <a:pt x="43800854" y="1497"/>
                  </a:lnTo>
                  <a:cubicBezTo>
                    <a:pt x="43800854" y="2343991"/>
                    <a:pt x="43800026" y="3420026"/>
                    <a:pt x="43800026" y="5762520"/>
                  </a:cubicBezTo>
                  <a:cubicBezTo>
                    <a:pt x="33792539" y="4008920"/>
                    <a:pt x="29228690" y="3605685"/>
                    <a:pt x="21927474" y="3575926"/>
                  </a:cubicBezTo>
                  <a:cubicBezTo>
                    <a:pt x="16086810" y="3552120"/>
                    <a:pt x="6453274" y="4059074"/>
                    <a:pt x="0" y="6580312"/>
                  </a:cubicBezTo>
                  <a:cubicBezTo>
                    <a:pt x="7978" y="4353520"/>
                    <a:pt x="1023" y="2226792"/>
                    <a:pt x="9001"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15"/>
            <p:cNvSpPr/>
            <p:nvPr userDrawn="1"/>
          </p:nvSpPr>
          <p:spPr>
            <a:xfrm>
              <a:off x="-14192" y="1382"/>
              <a:ext cx="27451941" cy="4594111"/>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 name="connsiteX0" fmla="*/ 0 w 43909598"/>
                <a:gd name="connsiteY0" fmla="*/ 0 h 5415969"/>
                <a:gd name="connsiteX1" fmla="*/ 43909598 w 43909598"/>
                <a:gd name="connsiteY1" fmla="*/ 6780 h 5415969"/>
                <a:gd name="connsiteX2" fmla="*/ 43900396 w 43909598"/>
                <a:gd name="connsiteY2" fmla="*/ 2143554 h 5415969"/>
                <a:gd name="connsiteX3" fmla="*/ 21852497 w 43909598"/>
                <a:gd name="connsiteY3" fmla="*/ 1381537 h 5415969"/>
                <a:gd name="connsiteX4" fmla="*/ 20549 w 43909598"/>
                <a:gd name="connsiteY4" fmla="*/ 5415969 h 5415969"/>
                <a:gd name="connsiteX5" fmla="*/ 0 w 43909598"/>
                <a:gd name="connsiteY5" fmla="*/ 0 h 541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41596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809831"/>
                    <a:pt x="20549" y="5415969"/>
                  </a:cubicBezTo>
                  <a:cubicBezTo>
                    <a:pt x="19609" y="362404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1"/>
                </a:solidFill>
              </a:endParaRPr>
            </a:p>
          </p:txBody>
        </p:sp>
      </p:grpSp>
      <p:sp>
        <p:nvSpPr>
          <p:cNvPr id="65" name="Text Box 14"/>
          <p:cNvSpPr txBox="1">
            <a:spLocks noChangeArrowheads="1"/>
          </p:cNvSpPr>
          <p:nvPr userDrawn="1"/>
        </p:nvSpPr>
        <p:spPr bwMode="auto">
          <a:xfrm>
            <a:off x="1032216" y="35825209"/>
            <a:ext cx="2956124" cy="34373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ritannica.com/biography/Alexandre-Dumas-pere" TargetMode="External"/><Relationship Id="rId2" Type="http://schemas.openxmlformats.org/officeDocument/2006/relationships/hyperlink" Target="https://www.gutenberg.org/about/"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www.capitalone.com/tech/machine-learning/understanding-tf-i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Placeholder 31"/>
          <p:cNvSpPr>
            <a:spLocks noGrp="1"/>
          </p:cNvSpPr>
          <p:nvPr>
            <p:ph type="body" sz="quarter" idx="10"/>
          </p:nvPr>
        </p:nvSpPr>
        <p:spPr>
          <a:xfrm>
            <a:off x="730544" y="18947770"/>
            <a:ext cx="12956288" cy="2119605"/>
          </a:xfrm>
        </p:spPr>
        <p:txBody>
          <a:bodyPr/>
          <a:lstStyle/>
          <a:p>
            <a:r>
              <a:rPr lang="en-US" sz="2800" dirty="0"/>
              <a:t>We reduced the dimensionality of the vectors representing our text files to </a:t>
            </a:r>
            <a:r>
              <a:rPr lang="en-US" sz="2800" i="1" dirty="0"/>
              <a:t>d </a:t>
            </a:r>
            <a:r>
              <a:rPr lang="en-US" sz="2800" dirty="0"/>
              <a:t>(where </a:t>
            </a:r>
            <a:r>
              <a:rPr lang="en-US" sz="2800" i="1" dirty="0"/>
              <a:t>d</a:t>
            </a:r>
            <a:r>
              <a:rPr lang="en-US" sz="2800" dirty="0"/>
              <a:t> is a parameter) using PCA [2]. We did this by centering the data, running SVD on the centered data, and then finding the coordinates of the data’s projection onto the </a:t>
            </a:r>
            <a:r>
              <a:rPr lang="en-US" sz="2800" i="1" dirty="0"/>
              <a:t>d</a:t>
            </a:r>
            <a:r>
              <a:rPr lang="en-US" sz="2800" dirty="0"/>
              <a:t>-dimensional basis formed by the top </a:t>
            </a:r>
            <a:r>
              <a:rPr lang="en-US" sz="2800" i="1" dirty="0"/>
              <a:t>d</a:t>
            </a:r>
            <a:r>
              <a:rPr lang="en-US" sz="2800" dirty="0"/>
              <a:t> right singular vectors. </a:t>
            </a:r>
          </a:p>
        </p:txBody>
      </p:sp>
      <p:sp>
        <p:nvSpPr>
          <p:cNvPr id="33" name="Text Placeholder 32"/>
          <p:cNvSpPr>
            <a:spLocks noGrp="1"/>
          </p:cNvSpPr>
          <p:nvPr>
            <p:ph type="body" sz="quarter" idx="11"/>
          </p:nvPr>
        </p:nvSpPr>
        <p:spPr>
          <a:xfrm>
            <a:off x="646936" y="5105604"/>
            <a:ext cx="12826641" cy="697033"/>
          </a:xfrm>
          <a:noFill/>
        </p:spPr>
        <p:txBody>
          <a:bodyPr/>
          <a:lstStyle/>
          <a:p>
            <a:r>
              <a:rPr lang="en-US"/>
              <a:t>ABSTRACT</a:t>
            </a:r>
          </a:p>
        </p:txBody>
      </p:sp>
      <p:sp>
        <p:nvSpPr>
          <p:cNvPr id="35" name="Text Placeholder 34"/>
          <p:cNvSpPr>
            <a:spLocks noGrp="1"/>
          </p:cNvSpPr>
          <p:nvPr>
            <p:ph type="body" sz="quarter" idx="25"/>
          </p:nvPr>
        </p:nvSpPr>
        <p:spPr>
          <a:xfrm>
            <a:off x="637093" y="18231300"/>
            <a:ext cx="12862137" cy="697033"/>
          </a:xfrm>
          <a:noFill/>
        </p:spPr>
        <p:txBody>
          <a:bodyPr/>
          <a:lstStyle/>
          <a:p>
            <a:r>
              <a:rPr lang="en-US" altLang="zh-CN"/>
              <a:t>Dimensionality Reduction</a:t>
            </a:r>
            <a:endParaRPr lang="en-US"/>
          </a:p>
        </p:txBody>
      </p:sp>
      <p:sp>
        <p:nvSpPr>
          <p:cNvPr id="50" name="Text Placeholder 49"/>
          <p:cNvSpPr>
            <a:spLocks noGrp="1"/>
          </p:cNvSpPr>
          <p:nvPr>
            <p:ph type="body" sz="quarter" idx="27"/>
          </p:nvPr>
        </p:nvSpPr>
        <p:spPr>
          <a:xfrm>
            <a:off x="654209" y="20944596"/>
            <a:ext cx="12862137" cy="712422"/>
          </a:xfrm>
          <a:noFill/>
        </p:spPr>
        <p:txBody>
          <a:bodyPr/>
          <a:lstStyle/>
          <a:p>
            <a:r>
              <a:rPr lang="en-US" altLang="zh-CN" sz="3600"/>
              <a:t>Clustering </a:t>
            </a:r>
            <a:endParaRPr lang="en-US"/>
          </a:p>
        </p:txBody>
      </p:sp>
      <p:sp>
        <p:nvSpPr>
          <p:cNvPr id="52" name="Text Placeholder 51"/>
          <p:cNvSpPr>
            <a:spLocks noGrp="1"/>
          </p:cNvSpPr>
          <p:nvPr>
            <p:ph type="body" sz="quarter" idx="29"/>
          </p:nvPr>
        </p:nvSpPr>
        <p:spPr>
          <a:xfrm>
            <a:off x="13940567" y="32273567"/>
            <a:ext cx="12862137" cy="697033"/>
          </a:xfrm>
          <a:noFill/>
        </p:spPr>
        <p:txBody>
          <a:bodyPr/>
          <a:lstStyle/>
          <a:p>
            <a:r>
              <a:rPr lang="en-US" dirty="0"/>
              <a:t>References</a:t>
            </a:r>
          </a:p>
        </p:txBody>
      </p:sp>
      <p:sp>
        <p:nvSpPr>
          <p:cNvPr id="53" name="Text Placeholder 52"/>
          <p:cNvSpPr>
            <a:spLocks noGrp="1"/>
          </p:cNvSpPr>
          <p:nvPr>
            <p:ph type="body" sz="quarter" idx="30"/>
          </p:nvPr>
        </p:nvSpPr>
        <p:spPr>
          <a:xfrm>
            <a:off x="13858852" y="32959654"/>
            <a:ext cx="12942336" cy="3350711"/>
          </a:xfrm>
        </p:spPr>
        <p:txBody>
          <a:bodyPr/>
          <a:lstStyle/>
          <a:p>
            <a:r>
              <a:rPr lang="en-US" altLang="zh-CN" dirty="0"/>
              <a:t>[1]</a:t>
            </a:r>
            <a:r>
              <a:rPr lang="zh-CN" altLang="en-US" dirty="0"/>
              <a:t> </a:t>
            </a:r>
            <a:r>
              <a:rPr lang="en-US" i="1" dirty="0"/>
              <a:t>About Project Gutenberg</a:t>
            </a:r>
            <a:r>
              <a:rPr lang="en-US" dirty="0"/>
              <a:t>. Project Gutenberg. </a:t>
            </a:r>
            <a:r>
              <a:rPr lang="en-US" dirty="0">
                <a:hlinkClick r:id="rId2"/>
              </a:rPr>
              <a:t>https://www.gutenberg.org/about/</a:t>
            </a:r>
            <a:r>
              <a:rPr lang="en-US" dirty="0"/>
              <a:t> </a:t>
            </a:r>
          </a:p>
          <a:p>
            <a:r>
              <a:rPr lang="en-US" altLang="zh-CN" dirty="0"/>
              <a:t>[2]</a:t>
            </a:r>
            <a:r>
              <a:rPr lang="zh-CN" altLang="en-US" dirty="0"/>
              <a:t> </a:t>
            </a:r>
            <a:r>
              <a:rPr lang="en-US" altLang="zh-CN" dirty="0"/>
              <a:t>Phillips, </a:t>
            </a:r>
            <a:r>
              <a:rPr lang="en-US" dirty="0"/>
              <a:t>J. M. (2019). </a:t>
            </a:r>
            <a:r>
              <a:rPr lang="en-US" i="1" dirty="0"/>
              <a:t>Mathematical Foundations for Data Analysis </a:t>
            </a:r>
            <a:r>
              <a:rPr lang="en-US" dirty="0"/>
              <a:t>(v0.6 ed.)</a:t>
            </a:r>
          </a:p>
          <a:p>
            <a:r>
              <a:rPr lang="en-US" altLang="zh-CN" dirty="0"/>
              <a:t>[3]</a:t>
            </a:r>
            <a:r>
              <a:rPr lang="zh-CN" altLang="en-US" dirty="0"/>
              <a:t> </a:t>
            </a:r>
            <a:r>
              <a:rPr lang="en-US" dirty="0"/>
              <a:t>Editors of Encyclopedia Britannica. </a:t>
            </a:r>
            <a:r>
              <a:rPr lang="en-US" i="1" dirty="0"/>
              <a:t>Alexandre Dumas, </a:t>
            </a:r>
            <a:r>
              <a:rPr lang="en-US" i="1" dirty="0" err="1"/>
              <a:t>père</a:t>
            </a:r>
            <a:r>
              <a:rPr lang="en-US" dirty="0"/>
              <a:t>. </a:t>
            </a:r>
            <a:endParaRPr lang="en-US" i="1" dirty="0"/>
          </a:p>
          <a:p>
            <a:r>
              <a:rPr lang="en-US" dirty="0"/>
              <a:t>Encyclopedia Britannica. </a:t>
            </a:r>
            <a:r>
              <a:rPr lang="en-US" dirty="0">
                <a:hlinkClick r:id="rId3"/>
              </a:rPr>
              <a:t>https://www.britannica.com/biography/Alexandre-Dumas-pere</a:t>
            </a:r>
            <a:r>
              <a:rPr lang="en-US" dirty="0"/>
              <a:t> </a:t>
            </a:r>
          </a:p>
          <a:p>
            <a:r>
              <a:rPr lang="en-US" dirty="0"/>
              <a:t>[4] </a:t>
            </a:r>
            <a:r>
              <a:rPr lang="en-US" dirty="0" err="1"/>
              <a:t>Anirudha</a:t>
            </a:r>
            <a:r>
              <a:rPr lang="en-US" dirty="0"/>
              <a:t> </a:t>
            </a:r>
            <a:r>
              <a:rPr lang="en-US" dirty="0" err="1"/>
              <a:t>Simha</a:t>
            </a:r>
            <a:r>
              <a:rPr lang="en-US" dirty="0"/>
              <a:t>. (2021, October 6). </a:t>
            </a:r>
            <a:r>
              <a:rPr lang="en-US" i="1" dirty="0"/>
              <a:t>Understanding TF-IDF for Machine Learning. </a:t>
            </a:r>
            <a:r>
              <a:rPr lang="en-US" dirty="0"/>
              <a:t>Capitol One. </a:t>
            </a:r>
            <a:r>
              <a:rPr lang="en-US" dirty="0">
                <a:hlinkClick r:id="rId4"/>
              </a:rPr>
              <a:t>https://www.capitalone.com/tech/machine-learning/understanding-tf-idf/</a:t>
            </a:r>
            <a:r>
              <a:rPr lang="en-US" dirty="0"/>
              <a:t> </a:t>
            </a:r>
            <a:endParaRPr lang="en-US" i="1" dirty="0"/>
          </a:p>
          <a:p>
            <a:endParaRPr lang="en-US" dirty="0"/>
          </a:p>
        </p:txBody>
      </p:sp>
      <p:sp>
        <p:nvSpPr>
          <p:cNvPr id="55" name="Text Placeholder 54"/>
          <p:cNvSpPr>
            <a:spLocks noGrp="1"/>
          </p:cNvSpPr>
          <p:nvPr>
            <p:ph type="body" sz="quarter" idx="150"/>
          </p:nvPr>
        </p:nvSpPr>
        <p:spPr>
          <a:xfrm>
            <a:off x="3505967" y="3329270"/>
            <a:ext cx="20420066" cy="628980"/>
          </a:xfrm>
        </p:spPr>
        <p:txBody>
          <a:bodyPr>
            <a:noAutofit/>
          </a:bodyPr>
          <a:lstStyle/>
          <a:p>
            <a:r>
              <a:rPr lang="en-US" altLang="zh-CN" sz="3600" dirty="0"/>
              <a:t>University of Utah</a:t>
            </a:r>
            <a:endParaRPr lang="en-US" sz="3600" dirty="0"/>
          </a:p>
        </p:txBody>
      </p:sp>
      <p:sp>
        <p:nvSpPr>
          <p:cNvPr id="56" name="Text Placeholder 55"/>
          <p:cNvSpPr>
            <a:spLocks noGrp="1"/>
          </p:cNvSpPr>
          <p:nvPr>
            <p:ph type="body" sz="quarter" idx="151"/>
          </p:nvPr>
        </p:nvSpPr>
        <p:spPr>
          <a:xfrm>
            <a:off x="3505967" y="2475326"/>
            <a:ext cx="20420066" cy="780864"/>
          </a:xfrm>
        </p:spPr>
        <p:txBody>
          <a:bodyPr/>
          <a:lstStyle/>
          <a:p>
            <a:r>
              <a:rPr lang="en-US" sz="4800" b="0"/>
              <a:t>Seth </a:t>
            </a:r>
            <a:r>
              <a:rPr lang="en-US" sz="4800" b="0" err="1"/>
              <a:t>Doubek</a:t>
            </a:r>
            <a:r>
              <a:rPr lang="en-US" sz="4800" b="0"/>
              <a:t> and Kimball Johnston </a:t>
            </a:r>
          </a:p>
        </p:txBody>
      </p:sp>
      <p:sp>
        <p:nvSpPr>
          <p:cNvPr id="57" name="Text Placeholder 56"/>
          <p:cNvSpPr>
            <a:spLocks noGrp="1"/>
          </p:cNvSpPr>
          <p:nvPr>
            <p:ph type="body" sz="quarter" idx="153"/>
          </p:nvPr>
        </p:nvSpPr>
        <p:spPr>
          <a:xfrm>
            <a:off x="5236921" y="668308"/>
            <a:ext cx="16588177" cy="1829622"/>
          </a:xfrm>
        </p:spPr>
        <p:txBody>
          <a:bodyPr>
            <a:normAutofit fontScale="92500"/>
          </a:bodyPr>
          <a:lstStyle/>
          <a:p>
            <a:r>
              <a:rPr lang="en-US" sz="9600">
                <a:solidFill>
                  <a:schemeClr val="tx1"/>
                </a:solidFill>
              </a:rPr>
              <a:t>Text Analysis in Classic Literature</a:t>
            </a:r>
          </a:p>
        </p:txBody>
      </p:sp>
      <p:sp>
        <p:nvSpPr>
          <p:cNvPr id="177" name="Text Placeholder 33"/>
          <p:cNvSpPr txBox="1">
            <a:spLocks/>
          </p:cNvSpPr>
          <p:nvPr/>
        </p:nvSpPr>
        <p:spPr>
          <a:xfrm>
            <a:off x="630926" y="11821071"/>
            <a:ext cx="12874472" cy="712422"/>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altLang="zh-CN" sz="3600"/>
              <a:t>Data Collection</a:t>
            </a:r>
            <a:endParaRPr lang="en-US" altLang="zh-CN" u="none"/>
          </a:p>
        </p:txBody>
      </p:sp>
      <p:sp>
        <p:nvSpPr>
          <p:cNvPr id="308" name="TextBox 307"/>
          <p:cNvSpPr txBox="1"/>
          <p:nvPr/>
        </p:nvSpPr>
        <p:spPr>
          <a:xfrm>
            <a:off x="3338623" y="26113563"/>
            <a:ext cx="184731" cy="461665"/>
          </a:xfrm>
          <a:prstGeom prst="rect">
            <a:avLst/>
          </a:prstGeom>
          <a:noFill/>
        </p:spPr>
        <p:txBody>
          <a:bodyPr wrap="none" rtlCol="0">
            <a:spAutoFit/>
          </a:bodyPr>
          <a:lstStyle/>
          <a:p>
            <a:endParaRPr lang="en-US" sz="2400">
              <a:latin typeface="Times New Roman" panose="02020603050405020304" pitchFamily="18" charset="0"/>
              <a:cs typeface="Times New Roman" panose="02020603050405020304" pitchFamily="18" charset="0"/>
            </a:endParaRPr>
          </a:p>
        </p:txBody>
      </p:sp>
      <p:sp>
        <p:nvSpPr>
          <p:cNvPr id="379" name="Text Placeholder 49"/>
          <p:cNvSpPr>
            <a:spLocks noGrp="1"/>
          </p:cNvSpPr>
          <p:nvPr>
            <p:ph type="body" sz="quarter" idx="27"/>
          </p:nvPr>
        </p:nvSpPr>
        <p:spPr>
          <a:xfrm>
            <a:off x="591767" y="28163805"/>
            <a:ext cx="12862137" cy="697033"/>
          </a:xfrm>
          <a:noFill/>
        </p:spPr>
        <p:txBody>
          <a:bodyPr/>
          <a:lstStyle/>
          <a:p>
            <a:r>
              <a:rPr lang="en-US" dirty="0"/>
              <a:t>Results </a:t>
            </a:r>
          </a:p>
        </p:txBody>
      </p:sp>
      <p:sp>
        <p:nvSpPr>
          <p:cNvPr id="386" name="Text Placeholder 31"/>
          <p:cNvSpPr>
            <a:spLocks noGrp="1"/>
          </p:cNvSpPr>
          <p:nvPr>
            <p:ph type="body" sz="quarter" idx="10"/>
          </p:nvPr>
        </p:nvSpPr>
        <p:spPr>
          <a:xfrm>
            <a:off x="647957" y="12582782"/>
            <a:ext cx="12702380" cy="2119605"/>
          </a:xfrm>
        </p:spPr>
        <p:txBody>
          <a:bodyPr/>
          <a:lstStyle/>
          <a:p>
            <a:r>
              <a:rPr lang="en-US" sz="2800" dirty="0"/>
              <a:t>We collected our data from Project Guttenberg, which is an archive of freely-available, online books</a:t>
            </a:r>
            <a:r>
              <a:rPr lang="en-US" altLang="zh-CN" sz="2800" dirty="0"/>
              <a:t>[1]</a:t>
            </a:r>
            <a:r>
              <a:rPr lang="en-US" sz="2800" dirty="0"/>
              <a:t>. Thus, our dataset was limited to books whose copyrights had expired in the U.S. Our dataset consisted of 69 text files, which, for brevity we will not list here. See the “Results” section for the full list of books we used. </a:t>
            </a:r>
          </a:p>
        </p:txBody>
      </p:sp>
      <p:sp>
        <p:nvSpPr>
          <p:cNvPr id="110" name="Text Placeholder 52"/>
          <p:cNvSpPr>
            <a:spLocks noGrp="1"/>
          </p:cNvSpPr>
          <p:nvPr>
            <p:ph type="body" sz="quarter" idx="30"/>
          </p:nvPr>
        </p:nvSpPr>
        <p:spPr>
          <a:xfrm>
            <a:off x="625571" y="4281779"/>
            <a:ext cx="25871429" cy="703833"/>
          </a:xfrm>
        </p:spPr>
        <p:txBody>
          <a:bodyPr/>
          <a:lstStyle/>
          <a:p>
            <a:pPr algn="ctr"/>
            <a:r>
              <a:rPr lang="en-US" altLang="zh-CN" sz="2000"/>
              <a:t>Acknowledgements: Professor </a:t>
            </a:r>
            <a:r>
              <a:rPr lang="en-US" altLang="zh-CN" sz="2000" err="1"/>
              <a:t>Qingyao</a:t>
            </a:r>
            <a:r>
              <a:rPr lang="en-US" altLang="zh-CN" sz="2000"/>
              <a:t> Ai and the CS5140/DS6140 Teaching Staff </a:t>
            </a:r>
            <a:endParaRPr lang="en-US" sz="2000"/>
          </a:p>
        </p:txBody>
      </p:sp>
      <p:sp>
        <p:nvSpPr>
          <p:cNvPr id="111" name="Text Placeholder 33"/>
          <p:cNvSpPr txBox="1">
            <a:spLocks/>
          </p:cNvSpPr>
          <p:nvPr/>
        </p:nvSpPr>
        <p:spPr>
          <a:xfrm>
            <a:off x="676788" y="14627233"/>
            <a:ext cx="12874472" cy="712422"/>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altLang="zh-CN" sz="3600"/>
              <a:t>Text Vectorization</a:t>
            </a:r>
            <a:endParaRPr lang="en-US" altLang="zh-CN" u="none"/>
          </a:p>
        </p:txBody>
      </p:sp>
      <p:sp>
        <p:nvSpPr>
          <p:cNvPr id="115" name="Text Placeholder 31"/>
          <p:cNvSpPr>
            <a:spLocks noGrp="1"/>
          </p:cNvSpPr>
          <p:nvPr>
            <p:ph type="body" sz="quarter" idx="10"/>
          </p:nvPr>
        </p:nvSpPr>
        <p:spPr>
          <a:xfrm>
            <a:off x="690279" y="15401263"/>
            <a:ext cx="12860981" cy="2981379"/>
          </a:xfrm>
        </p:spPr>
        <p:txBody>
          <a:bodyPr/>
          <a:lstStyle/>
          <a:p>
            <a:r>
              <a:rPr lang="en-US" sz="2800" dirty="0"/>
              <a:t>We vectorized our data with two techniques: word k-grams, as defined in the class’s textbook [2], and the TF-IDF algorithm [4]. For k-grams, we randomly selected 𝑛 k-grams (where 𝑛 and </a:t>
            </a:r>
            <a:r>
              <a:rPr lang="en-US" sz="2800" i="1" dirty="0"/>
              <a:t>k </a:t>
            </a:r>
            <a:r>
              <a:rPr lang="en-US" sz="2800" dirty="0"/>
              <a:t>are parameters) from each book. We combined these 𝑛 k-grams from each book into a single library of k-grams. Each book was represented by a vector whose entries corresponded to specific k-grams in our k-gram library. Each entry was 1 if that text file contained that k-gram and was 0 otherwise. </a:t>
            </a:r>
          </a:p>
        </p:txBody>
      </p:sp>
      <p:sp>
        <p:nvSpPr>
          <p:cNvPr id="127" name="Text Placeholder 31"/>
          <p:cNvSpPr>
            <a:spLocks noGrp="1"/>
          </p:cNvSpPr>
          <p:nvPr>
            <p:ph type="body" sz="quarter" idx="10"/>
          </p:nvPr>
        </p:nvSpPr>
        <p:spPr>
          <a:xfrm>
            <a:off x="702038" y="21597148"/>
            <a:ext cx="12764511" cy="4877283"/>
          </a:xfrm>
        </p:spPr>
        <p:txBody>
          <a:bodyPr/>
          <a:lstStyle/>
          <a:p>
            <a:r>
              <a:rPr lang="en-US" sz="2800" dirty="0"/>
              <a:t>We identified clusters in our dimension-reduced data using three techniques: Lloyd’s algorithm, the expectation maximization algorithm for mixture of Gaussians [2], and hierarchical agglomerative clustering (HAC). We decided to try out mixture of Gaussians because the data’s nature lent itself to soft clustering (it seems likely that regardless of how you defined clusters, some books would fall into multiple clusters). </a:t>
            </a:r>
          </a:p>
          <a:p>
            <a:endParaRPr lang="en-US" sz="2800" dirty="0"/>
          </a:p>
          <a:p>
            <a:r>
              <a:rPr lang="en-US" sz="2800" dirty="0"/>
              <a:t>For each clustering technique, we tried out multiple parameter combinations, including different numbers of centers, different initialization techniques (Gonzalez’s algorithm vs. k-means++), different levels of dimensionality reduction, and different text-vectorization levels (2-grams vs. 3-grams). </a:t>
            </a:r>
          </a:p>
        </p:txBody>
      </p:sp>
      <p:sp>
        <p:nvSpPr>
          <p:cNvPr id="139" name="Text Placeholder 31"/>
          <p:cNvSpPr>
            <a:spLocks noGrp="1"/>
          </p:cNvSpPr>
          <p:nvPr>
            <p:ph type="body" sz="quarter" idx="10"/>
          </p:nvPr>
        </p:nvSpPr>
        <p:spPr>
          <a:xfrm>
            <a:off x="546442" y="27119009"/>
            <a:ext cx="12952788" cy="1257831"/>
          </a:xfrm>
        </p:spPr>
        <p:txBody>
          <a:bodyPr/>
          <a:lstStyle/>
          <a:p>
            <a:r>
              <a:rPr lang="en-US" altLang="zh-CN" sz="2800" dirty="0"/>
              <a:t>We evaluated our results based on two key factors: whether books with the same author were placed into the same cluster, and whether books in a cluster had similar genres. </a:t>
            </a:r>
            <a:endParaRPr lang="en-US" sz="2800" dirty="0"/>
          </a:p>
        </p:txBody>
      </p:sp>
      <p:sp>
        <p:nvSpPr>
          <p:cNvPr id="2" name="TextBox 1">
            <a:extLst>
              <a:ext uri="{FF2B5EF4-FFF2-40B4-BE49-F238E27FC236}">
                <a16:creationId xmlns:a16="http://schemas.microsoft.com/office/drawing/2014/main" id="{81F13C7A-EE06-F51B-8ED1-82CE90FC1A75}"/>
              </a:ext>
            </a:extLst>
          </p:cNvPr>
          <p:cNvSpPr txBox="1"/>
          <p:nvPr/>
        </p:nvSpPr>
        <p:spPr>
          <a:xfrm>
            <a:off x="709064" y="5795715"/>
            <a:ext cx="12702380" cy="612475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For our final project, we explored text analysis by analyzing works of classic literature to identify clusters among them.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Specifically, we studied literary works whose text is freely available online, such as the Bible, the works of Charles Dickens, and </a:t>
            </a:r>
            <a:r>
              <a:rPr lang="en-US" sz="2800" i="1" dirty="0">
                <a:latin typeface="Times New Roman" panose="02020603050405020304" pitchFamily="18" charset="0"/>
                <a:cs typeface="Times New Roman" panose="02020603050405020304" pitchFamily="18" charset="0"/>
              </a:rPr>
              <a:t>War and Peace. </a:t>
            </a:r>
            <a:r>
              <a:rPr lang="en-US" sz="2800" dirty="0">
                <a:latin typeface="Times New Roman" panose="02020603050405020304" pitchFamily="18" charset="0"/>
                <a:cs typeface="Times New Roman" panose="02020603050405020304" pitchFamily="18" charset="0"/>
              </a:rPr>
              <a:t>Once we had assembled a collection of these texts drawn from a variety of authors and periods, we created a vector representation for each book using k-grams. We then combined these vectors as rows in a data matrix. This data had a very large number of columns, so we performed principal component analysis (PCA) on our data set to lower its dimensionality to a more reasonable level.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After reducing the data set's dimensionality, our final step was to identify clusters in the data. We used a variety of different clustering methods, such as Lloyd’s algorithm and mixture of Gaussians, and then compared their results. </a:t>
            </a:r>
          </a:p>
        </p:txBody>
      </p:sp>
      <p:sp>
        <p:nvSpPr>
          <p:cNvPr id="54" name="Text Placeholder 49">
            <a:extLst>
              <a:ext uri="{FF2B5EF4-FFF2-40B4-BE49-F238E27FC236}">
                <a16:creationId xmlns:a16="http://schemas.microsoft.com/office/drawing/2014/main" id="{73BB119A-6A83-D6BE-3F78-DFDA2C2292E1}"/>
              </a:ext>
            </a:extLst>
          </p:cNvPr>
          <p:cNvSpPr txBox="1">
            <a:spLocks/>
          </p:cNvSpPr>
          <p:nvPr/>
        </p:nvSpPr>
        <p:spPr>
          <a:xfrm>
            <a:off x="568078" y="26343428"/>
            <a:ext cx="12862137"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dirty="0"/>
              <a:t>Evaluation </a:t>
            </a:r>
          </a:p>
        </p:txBody>
      </p:sp>
      <p:sp>
        <p:nvSpPr>
          <p:cNvPr id="18" name="TextBox 17">
            <a:extLst>
              <a:ext uri="{FF2B5EF4-FFF2-40B4-BE49-F238E27FC236}">
                <a16:creationId xmlns:a16="http://schemas.microsoft.com/office/drawing/2014/main" id="{DD95BDAD-EFA3-C819-20F5-8D0EF0EAA2F6}"/>
              </a:ext>
            </a:extLst>
          </p:cNvPr>
          <p:cNvSpPr txBox="1"/>
          <p:nvPr/>
        </p:nvSpPr>
        <p:spPr>
          <a:xfrm>
            <a:off x="730544" y="28793744"/>
            <a:ext cx="12764511" cy="747897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Lloyd’s algorithm: </a:t>
            </a:r>
          </a:p>
          <a:p>
            <a:r>
              <a:rPr lang="en-US" sz="2800" dirty="0">
                <a:latin typeface="Times New Roman" panose="02020603050405020304" pitchFamily="18" charset="0"/>
                <a:cs typeface="Times New Roman" panose="02020603050405020304" pitchFamily="18" charset="0"/>
              </a:rPr>
              <a:t>Based on our above evaluation criteria, the best results we found with Lloyd’s algorithm occurred when we vectorized the texts using 2-grams, we reduced the data to 5 dimensions, we used 7 centers, and we initialized the clusters with k-means++. These clusters are reported at the top of the other half of the page.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We judged this set of clusters to be best because the clusters fell into good genre groups (with the exceptions of </a:t>
            </a:r>
            <a:r>
              <a:rPr lang="en-US" sz="2800" i="1" dirty="0">
                <a:latin typeface="Times New Roman" panose="02020603050405020304" pitchFamily="18" charset="0"/>
                <a:cs typeface="Times New Roman" panose="02020603050405020304" pitchFamily="18" charset="0"/>
              </a:rPr>
              <a:t>Gatsby</a:t>
            </a:r>
            <a:r>
              <a:rPr lang="en-US" sz="2800" dirty="0">
                <a:latin typeface="Times New Roman" panose="02020603050405020304" pitchFamily="18" charset="0"/>
                <a:cs typeface="Times New Roman" panose="02020603050405020304" pitchFamily="18" charset="0"/>
              </a:rPr>
              <a:t> in the children’s books and the Odyssey in the Romantic books). Furthermore, almost all books by the same author fell into the same cluster. The two exceptions to this were </a:t>
            </a:r>
            <a:r>
              <a:rPr lang="en-US" sz="2800" i="1" dirty="0">
                <a:latin typeface="Times New Roman" panose="02020603050405020304" pitchFamily="18" charset="0"/>
                <a:cs typeface="Times New Roman" panose="02020603050405020304" pitchFamily="18" charset="0"/>
              </a:rPr>
              <a:t>A Christmas Carol</a:t>
            </a:r>
            <a:r>
              <a:rPr lang="en-US" sz="2800" dirty="0">
                <a:latin typeface="Times New Roman" panose="02020603050405020304" pitchFamily="18" charset="0"/>
                <a:cs typeface="Times New Roman" panose="02020603050405020304" pitchFamily="18" charset="0"/>
              </a:rPr>
              <a:t> (which is much shorter and different than Dickens’s other entries on the list) and the works of Alexandre Dumas. Using Lloyd’s algorithm, Dumas’s works were often placed in different clusters, regardless of the parameters we used. This could, of course, be due to Dumas’s works being translations. Upon further research, however, we discovered that Dumas was known for working with a variety of anonymous collaborators to write his books [3], so the fact that our algorithm separated these books is not necessarily a bad result. </a:t>
            </a:r>
          </a:p>
          <a:p>
            <a:endParaRPr lang="en-US" sz="28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84AD6E1-0CA0-8F56-523A-42E505B1AEC8}"/>
              </a:ext>
            </a:extLst>
          </p:cNvPr>
          <p:cNvSpPr txBox="1"/>
          <p:nvPr/>
        </p:nvSpPr>
        <p:spPr>
          <a:xfrm>
            <a:off x="14383504" y="5238144"/>
            <a:ext cx="3891516" cy="63709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0: Poems and Short Novels</a:t>
            </a:r>
          </a:p>
          <a:p>
            <a:r>
              <a:rPr lang="en-US" sz="2400">
                <a:latin typeface="Times New Roman" panose="02020603050405020304" pitchFamily="18" charset="0"/>
                <a:cs typeface="Times New Roman" panose="02020603050405020304" pitchFamily="18" charset="0"/>
              </a:rPr>
              <a:t>Poems by Emily Dickenson</a:t>
            </a:r>
          </a:p>
          <a:p>
            <a:r>
              <a:rPr lang="en-US" sz="2400">
                <a:latin typeface="Times New Roman" panose="02020603050405020304" pitchFamily="18" charset="0"/>
                <a:cs typeface="Times New Roman" panose="02020603050405020304" pitchFamily="18" charset="0"/>
              </a:rPr>
              <a:t>Poirot Investigates</a:t>
            </a:r>
          </a:p>
          <a:p>
            <a:r>
              <a:rPr lang="en-US" sz="2400">
                <a:latin typeface="Times New Roman" panose="02020603050405020304" pitchFamily="18" charset="0"/>
                <a:cs typeface="Times New Roman" panose="02020603050405020304" pitchFamily="18" charset="0"/>
              </a:rPr>
              <a:t>The Scarlet Pimpernel</a:t>
            </a:r>
          </a:p>
          <a:p>
            <a:r>
              <a:rPr lang="en-US" sz="2400">
                <a:latin typeface="Times New Roman" panose="02020603050405020304" pitchFamily="18" charset="0"/>
                <a:cs typeface="Times New Roman" panose="02020603050405020304" pitchFamily="18" charset="0"/>
              </a:rPr>
              <a:t>Aesop's Fables</a:t>
            </a:r>
          </a:p>
          <a:p>
            <a:r>
              <a:rPr lang="en-US" sz="2400">
                <a:latin typeface="Times New Roman" panose="02020603050405020304" pitchFamily="18" charset="0"/>
                <a:cs typeface="Times New Roman" panose="02020603050405020304" pitchFamily="18" charset="0"/>
              </a:rPr>
              <a:t>A Christmas Carol</a:t>
            </a:r>
          </a:p>
          <a:p>
            <a:r>
              <a:rPr lang="en-US" sz="2400">
                <a:latin typeface="Times New Roman" panose="02020603050405020304" pitchFamily="18" charset="0"/>
                <a:cs typeface="Times New Roman" panose="02020603050405020304" pitchFamily="18" charset="0"/>
              </a:rPr>
              <a:t>Heart of Darkness</a:t>
            </a:r>
          </a:p>
          <a:p>
            <a:r>
              <a:rPr lang="en-US" sz="2400">
                <a:latin typeface="Times New Roman" panose="02020603050405020304" pitchFamily="18" charset="0"/>
                <a:cs typeface="Times New Roman" panose="02020603050405020304" pitchFamily="18" charset="0"/>
              </a:rPr>
              <a:t>Poems by Robert Frost</a:t>
            </a:r>
          </a:p>
          <a:p>
            <a:r>
              <a:rPr lang="en-US" sz="2400">
                <a:latin typeface="Times New Roman" panose="02020603050405020304" pitchFamily="18" charset="0"/>
                <a:cs typeface="Times New Roman" panose="02020603050405020304" pitchFamily="18" charset="0"/>
              </a:rPr>
              <a:t>The Strange Case of Dr. Jekyll and Mr. Hyde</a:t>
            </a:r>
          </a:p>
          <a:p>
            <a:r>
              <a:rPr lang="en-US" sz="2400">
                <a:latin typeface="Times New Roman" panose="02020603050405020304" pitchFamily="18" charset="0"/>
                <a:cs typeface="Times New Roman" panose="02020603050405020304" pitchFamily="18" charset="0"/>
              </a:rPr>
              <a:t>Treasure Island</a:t>
            </a:r>
          </a:p>
          <a:p>
            <a:r>
              <a:rPr lang="en-US" sz="2400">
                <a:latin typeface="Times New Roman" panose="02020603050405020304" pitchFamily="18" charset="0"/>
                <a:cs typeface="Times New Roman" panose="02020603050405020304" pitchFamily="18" charset="0"/>
              </a:rPr>
              <a:t>The Jungle Book</a:t>
            </a:r>
          </a:p>
          <a:p>
            <a:r>
              <a:rPr lang="en-US" sz="2400">
                <a:latin typeface="Times New Roman" panose="02020603050405020304" pitchFamily="18" charset="0"/>
                <a:cs typeface="Times New Roman" panose="02020603050405020304" pitchFamily="18" charset="0"/>
              </a:rPr>
              <a:t>The Mark of Zorro</a:t>
            </a:r>
          </a:p>
          <a:p>
            <a:r>
              <a:rPr lang="en-US" sz="2400">
                <a:latin typeface="Times New Roman" panose="02020603050405020304" pitchFamily="18" charset="0"/>
                <a:cs typeface="Times New Roman" panose="02020603050405020304" pitchFamily="18" charset="0"/>
              </a:rPr>
              <a:t>The Rime of the Ancient Mariner</a:t>
            </a:r>
          </a:p>
          <a:p>
            <a:r>
              <a:rPr lang="en-US" sz="2400">
                <a:latin typeface="Times New Roman" panose="02020603050405020304" pitchFamily="18" charset="0"/>
                <a:cs typeface="Times New Roman" panose="02020603050405020304" pitchFamily="18" charset="0"/>
              </a:rPr>
              <a:t>The Merry Adventures of Robin Hood </a:t>
            </a:r>
          </a:p>
        </p:txBody>
      </p:sp>
      <p:sp>
        <p:nvSpPr>
          <p:cNvPr id="58" name="TextBox 57">
            <a:extLst>
              <a:ext uri="{FF2B5EF4-FFF2-40B4-BE49-F238E27FC236}">
                <a16:creationId xmlns:a16="http://schemas.microsoft.com/office/drawing/2014/main" id="{387F67C9-10EE-7E2A-824D-6A92E297434C}"/>
              </a:ext>
            </a:extLst>
          </p:cNvPr>
          <p:cNvSpPr txBox="1"/>
          <p:nvPr/>
        </p:nvSpPr>
        <p:spPr>
          <a:xfrm>
            <a:off x="18228320" y="5185856"/>
            <a:ext cx="3891516" cy="563231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 Romantic Literature and Literary Realism </a:t>
            </a:r>
          </a:p>
          <a:p>
            <a:r>
              <a:rPr lang="en-US" sz="2400" dirty="0">
                <a:latin typeface="Times New Roman" panose="02020603050405020304" pitchFamily="18" charset="0"/>
                <a:cs typeface="Times New Roman" panose="02020603050405020304" pitchFamily="18" charset="0"/>
              </a:rPr>
              <a:t>The Adventures of Sherlock Holmes</a:t>
            </a:r>
          </a:p>
          <a:p>
            <a:r>
              <a:rPr lang="en-US" sz="2400" dirty="0">
                <a:latin typeface="Times New Roman" panose="02020603050405020304" pitchFamily="18" charset="0"/>
                <a:cs typeface="Times New Roman" panose="02020603050405020304" pitchFamily="18" charset="0"/>
              </a:rPr>
              <a:t>Great Expectations</a:t>
            </a:r>
          </a:p>
          <a:p>
            <a:r>
              <a:rPr lang="en-US" sz="2400" dirty="0">
                <a:latin typeface="Times New Roman" panose="02020603050405020304" pitchFamily="18" charset="0"/>
                <a:cs typeface="Times New Roman" panose="02020603050405020304" pitchFamily="18" charset="0"/>
              </a:rPr>
              <a:t>A Tale of Two Cities</a:t>
            </a:r>
          </a:p>
          <a:p>
            <a:r>
              <a:rPr lang="en-US" sz="2400" dirty="0">
                <a:latin typeface="Times New Roman" panose="02020603050405020304" pitchFamily="18" charset="0"/>
                <a:cs typeface="Times New Roman" panose="02020603050405020304" pitchFamily="18" charset="0"/>
              </a:rPr>
              <a:t>The Three Musketeers</a:t>
            </a:r>
          </a:p>
          <a:p>
            <a:r>
              <a:rPr lang="en-US" sz="2400" dirty="0">
                <a:latin typeface="Times New Roman" panose="02020603050405020304" pitchFamily="18" charset="0"/>
                <a:cs typeface="Times New Roman" panose="02020603050405020304" pitchFamily="18" charset="0"/>
              </a:rPr>
              <a:t>Crime and Punishment</a:t>
            </a:r>
          </a:p>
          <a:p>
            <a:r>
              <a:rPr lang="en-US" sz="2400" dirty="0">
                <a:latin typeface="Times New Roman" panose="02020603050405020304" pitchFamily="18" charset="0"/>
                <a:cs typeface="Times New Roman" panose="02020603050405020304" pitchFamily="18" charset="0"/>
              </a:rPr>
              <a:t>The Importance of Being Earnest</a:t>
            </a:r>
          </a:p>
          <a:p>
            <a:r>
              <a:rPr lang="en-US" sz="2400" dirty="0">
                <a:latin typeface="Times New Roman" panose="02020603050405020304" pitchFamily="18" charset="0"/>
                <a:cs typeface="Times New Roman" panose="02020603050405020304" pitchFamily="18" charset="0"/>
              </a:rPr>
              <a:t>Uncle Tom's Cabin</a:t>
            </a:r>
          </a:p>
          <a:p>
            <a:r>
              <a:rPr lang="en-US" sz="2400" dirty="0">
                <a:latin typeface="Times New Roman" panose="02020603050405020304" pitchFamily="18" charset="0"/>
                <a:cs typeface="Times New Roman" panose="02020603050405020304" pitchFamily="18" charset="0"/>
              </a:rPr>
              <a:t>Dracula</a:t>
            </a:r>
          </a:p>
          <a:p>
            <a:r>
              <a:rPr lang="en-US" sz="2400" dirty="0">
                <a:latin typeface="Times New Roman" panose="02020603050405020304" pitchFamily="18" charset="0"/>
                <a:cs typeface="Times New Roman" panose="02020603050405020304" pitchFamily="18" charset="0"/>
              </a:rPr>
              <a:t>Wuthering Heights</a:t>
            </a:r>
          </a:p>
          <a:p>
            <a:r>
              <a:rPr lang="en-US" sz="2400" dirty="0">
                <a:latin typeface="Times New Roman" panose="02020603050405020304" pitchFamily="18" charset="0"/>
                <a:cs typeface="Times New Roman" panose="02020603050405020304" pitchFamily="18" charset="0"/>
              </a:rPr>
              <a:t>Jane Eyre</a:t>
            </a:r>
          </a:p>
          <a:p>
            <a:r>
              <a:rPr lang="en-US" sz="2400" dirty="0">
                <a:latin typeface="Times New Roman" panose="02020603050405020304" pitchFamily="18" charset="0"/>
                <a:cs typeface="Times New Roman" panose="02020603050405020304" pitchFamily="18" charset="0"/>
              </a:rPr>
              <a:t>The Odyssey</a:t>
            </a:r>
          </a:p>
        </p:txBody>
      </p:sp>
      <p:sp>
        <p:nvSpPr>
          <p:cNvPr id="59" name="TextBox 58">
            <a:extLst>
              <a:ext uri="{FF2B5EF4-FFF2-40B4-BE49-F238E27FC236}">
                <a16:creationId xmlns:a16="http://schemas.microsoft.com/office/drawing/2014/main" id="{71022903-7661-6672-C698-B41A4F3621F5}"/>
              </a:ext>
            </a:extLst>
          </p:cNvPr>
          <p:cNvSpPr txBox="1"/>
          <p:nvPr/>
        </p:nvSpPr>
        <p:spPr>
          <a:xfrm>
            <a:off x="22042746" y="5076768"/>
            <a:ext cx="3891516" cy="4893647"/>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2: Adventure and Romance </a:t>
            </a:r>
          </a:p>
          <a:p>
            <a:r>
              <a:rPr lang="en-US" sz="2400">
                <a:latin typeface="Times New Roman" panose="02020603050405020304" pitchFamily="18" charset="0"/>
                <a:cs typeface="Times New Roman" panose="02020603050405020304" pitchFamily="18" charset="0"/>
              </a:rPr>
              <a:t>Around the World in 80 Days</a:t>
            </a:r>
          </a:p>
          <a:p>
            <a:r>
              <a:rPr lang="en-US" sz="2400">
                <a:latin typeface="Times New Roman" panose="02020603050405020304" pitchFamily="18" charset="0"/>
                <a:cs typeface="Times New Roman" panose="02020603050405020304" pitchFamily="18" charset="0"/>
              </a:rPr>
              <a:t>The Man in the Iron Mask</a:t>
            </a:r>
          </a:p>
          <a:p>
            <a:r>
              <a:rPr lang="en-US" sz="2400">
                <a:latin typeface="Times New Roman" panose="02020603050405020304" pitchFamily="18" charset="0"/>
                <a:cs typeface="Times New Roman" panose="02020603050405020304" pitchFamily="18" charset="0"/>
              </a:rPr>
              <a:t>A Journey to the Center of the Earth</a:t>
            </a:r>
          </a:p>
          <a:p>
            <a:r>
              <a:rPr lang="en-US" sz="2400">
                <a:latin typeface="Times New Roman" panose="02020603050405020304" pitchFamily="18" charset="0"/>
                <a:cs typeface="Times New Roman" panose="02020603050405020304" pitchFamily="18" charset="0"/>
              </a:rPr>
              <a:t>Gulliver's Travels</a:t>
            </a:r>
          </a:p>
          <a:p>
            <a:r>
              <a:rPr lang="en-US" sz="2400">
                <a:latin typeface="Times New Roman" panose="02020603050405020304" pitchFamily="18" charset="0"/>
                <a:cs typeface="Times New Roman" panose="02020603050405020304" pitchFamily="18" charset="0"/>
              </a:rPr>
              <a:t>Ivanhoe</a:t>
            </a:r>
          </a:p>
          <a:p>
            <a:r>
              <a:rPr lang="en-US" sz="2400">
                <a:latin typeface="Times New Roman" panose="02020603050405020304" pitchFamily="18" charset="0"/>
                <a:cs typeface="Times New Roman" panose="02020603050405020304" pitchFamily="18" charset="0"/>
              </a:rPr>
              <a:t>The Scarlet Letter</a:t>
            </a:r>
          </a:p>
          <a:p>
            <a:r>
              <a:rPr lang="en-US" sz="2400">
                <a:latin typeface="Times New Roman" panose="02020603050405020304" pitchFamily="18" charset="0"/>
                <a:cs typeface="Times New Roman" panose="02020603050405020304" pitchFamily="18" charset="0"/>
              </a:rPr>
              <a:t>Frankenstein</a:t>
            </a:r>
          </a:p>
          <a:p>
            <a:r>
              <a:rPr lang="en-US" sz="2400">
                <a:latin typeface="Times New Roman" panose="02020603050405020304" pitchFamily="18" charset="0"/>
                <a:cs typeface="Times New Roman" panose="02020603050405020304" pitchFamily="18" charset="0"/>
              </a:rPr>
              <a:t>The Last of the Mohicans</a:t>
            </a:r>
          </a:p>
          <a:p>
            <a:r>
              <a:rPr lang="en-US" sz="2400">
                <a:latin typeface="Times New Roman" panose="02020603050405020304" pitchFamily="18" charset="0"/>
                <a:cs typeface="Times New Roman" panose="02020603050405020304" pitchFamily="18" charset="0"/>
              </a:rPr>
              <a:t>Plutarch's Lives Vol. 1</a:t>
            </a:r>
          </a:p>
          <a:p>
            <a:r>
              <a:rPr lang="en-US" sz="2400">
                <a:latin typeface="Times New Roman" panose="02020603050405020304" pitchFamily="18" charset="0"/>
                <a:cs typeface="Times New Roman" panose="02020603050405020304" pitchFamily="18" charset="0"/>
              </a:rPr>
              <a:t>Poems by Edgar Allen Poe</a:t>
            </a:r>
          </a:p>
          <a:p>
            <a:r>
              <a:rPr lang="en-US" sz="2400">
                <a:latin typeface="Times New Roman" panose="02020603050405020304" pitchFamily="18" charset="0"/>
                <a:cs typeface="Times New Roman" panose="02020603050405020304" pitchFamily="18" charset="0"/>
              </a:rPr>
              <a:t>20000 Leagues under the Sea</a:t>
            </a:r>
          </a:p>
        </p:txBody>
      </p:sp>
      <p:sp>
        <p:nvSpPr>
          <p:cNvPr id="61" name="TextBox 60">
            <a:extLst>
              <a:ext uri="{FF2B5EF4-FFF2-40B4-BE49-F238E27FC236}">
                <a16:creationId xmlns:a16="http://schemas.microsoft.com/office/drawing/2014/main" id="{801ACE1D-8C36-F14D-C8AC-A82FE021D22A}"/>
              </a:ext>
            </a:extLst>
          </p:cNvPr>
          <p:cNvSpPr txBox="1"/>
          <p:nvPr/>
        </p:nvSpPr>
        <p:spPr>
          <a:xfrm>
            <a:off x="22119836" y="10700040"/>
            <a:ext cx="3891516" cy="5262979"/>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3: Children’s and Pulp </a:t>
            </a:r>
          </a:p>
          <a:p>
            <a:r>
              <a:rPr lang="en-US" sz="2400">
                <a:latin typeface="Times New Roman" panose="02020603050405020304" pitchFamily="18" charset="0"/>
                <a:cs typeface="Times New Roman" panose="02020603050405020304" pitchFamily="18" charset="0"/>
              </a:rPr>
              <a:t>Peter Pan</a:t>
            </a:r>
          </a:p>
          <a:p>
            <a:r>
              <a:rPr lang="en-US" sz="2400">
                <a:latin typeface="Times New Roman" panose="02020603050405020304" pitchFamily="18" charset="0"/>
                <a:cs typeface="Times New Roman" panose="02020603050405020304" pitchFamily="18" charset="0"/>
              </a:rPr>
              <a:t>The Great Gatsby</a:t>
            </a:r>
          </a:p>
          <a:p>
            <a:r>
              <a:rPr lang="en-US" sz="2400">
                <a:latin typeface="Times New Roman" panose="02020603050405020304" pitchFamily="18" charset="0"/>
                <a:cs typeface="Times New Roman" panose="02020603050405020304" pitchFamily="18" charset="0"/>
              </a:rPr>
              <a:t>The Wonderful Wizard of Oz</a:t>
            </a:r>
          </a:p>
          <a:p>
            <a:r>
              <a:rPr lang="en-US" sz="2400">
                <a:latin typeface="Times New Roman" panose="02020603050405020304" pitchFamily="18" charset="0"/>
                <a:cs typeface="Times New Roman" panose="02020603050405020304" pitchFamily="18" charset="0"/>
              </a:rPr>
              <a:t>Tarzan of the Apes</a:t>
            </a:r>
          </a:p>
          <a:p>
            <a:r>
              <a:rPr lang="en-US" sz="2400">
                <a:latin typeface="Times New Roman" panose="02020603050405020304" pitchFamily="18" charset="0"/>
                <a:cs typeface="Times New Roman" panose="02020603050405020304" pitchFamily="18" charset="0"/>
              </a:rPr>
              <a:t>King Solomon's Mines</a:t>
            </a:r>
          </a:p>
          <a:p>
            <a:r>
              <a:rPr lang="en-US" sz="2400">
                <a:latin typeface="Times New Roman" panose="02020603050405020304" pitchFamily="18" charset="0"/>
                <a:cs typeface="Times New Roman" panose="02020603050405020304" pitchFamily="18" charset="0"/>
              </a:rPr>
              <a:t>The Invisible Man</a:t>
            </a:r>
          </a:p>
          <a:p>
            <a:r>
              <a:rPr lang="en-US" sz="2400">
                <a:latin typeface="Times New Roman" panose="02020603050405020304" pitchFamily="18" charset="0"/>
                <a:cs typeface="Times New Roman" panose="02020603050405020304" pitchFamily="18" charset="0"/>
              </a:rPr>
              <a:t>Grimms' Fairy Tales</a:t>
            </a:r>
          </a:p>
          <a:p>
            <a:r>
              <a:rPr lang="en-US" sz="2400">
                <a:latin typeface="Times New Roman" panose="02020603050405020304" pitchFamily="18" charset="0"/>
                <a:cs typeface="Times New Roman" panose="02020603050405020304" pitchFamily="18" charset="0"/>
              </a:rPr>
              <a:t>The Adventures of Tom Sawyer</a:t>
            </a:r>
          </a:p>
          <a:p>
            <a:r>
              <a:rPr lang="en-US" sz="2400">
                <a:latin typeface="Times New Roman" panose="02020603050405020304" pitchFamily="18" charset="0"/>
                <a:cs typeface="Times New Roman" panose="02020603050405020304" pitchFamily="18" charset="0"/>
              </a:rPr>
              <a:t>Adventures of Huckleberry Finn</a:t>
            </a:r>
          </a:p>
          <a:p>
            <a:r>
              <a:rPr lang="en-US" sz="2400">
                <a:latin typeface="Times New Roman" panose="02020603050405020304" pitchFamily="18" charset="0"/>
                <a:cs typeface="Times New Roman" panose="02020603050405020304" pitchFamily="18" charset="0"/>
              </a:rPr>
              <a:t>Alice in Wonderland</a:t>
            </a:r>
          </a:p>
          <a:p>
            <a:r>
              <a:rPr lang="en-US" sz="2400">
                <a:latin typeface="Times New Roman" panose="02020603050405020304" pitchFamily="18" charset="0"/>
                <a:cs typeface="Times New Roman" panose="02020603050405020304" pitchFamily="18" charset="0"/>
              </a:rPr>
              <a:t>The Time Machine</a:t>
            </a:r>
          </a:p>
        </p:txBody>
      </p:sp>
      <p:sp>
        <p:nvSpPr>
          <p:cNvPr id="30" name="TextBox 29">
            <a:extLst>
              <a:ext uri="{FF2B5EF4-FFF2-40B4-BE49-F238E27FC236}">
                <a16:creationId xmlns:a16="http://schemas.microsoft.com/office/drawing/2014/main" id="{21DE3A54-F5FE-58CD-2793-63B9F953EE6D}"/>
              </a:ext>
            </a:extLst>
          </p:cNvPr>
          <p:cNvSpPr txBox="1"/>
          <p:nvPr/>
        </p:nvSpPr>
        <p:spPr>
          <a:xfrm>
            <a:off x="18096711" y="10930795"/>
            <a:ext cx="3522016"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4: Ancient Poetry </a:t>
            </a:r>
          </a:p>
          <a:p>
            <a:r>
              <a:rPr lang="en-US" sz="2400" dirty="0">
                <a:latin typeface="Times New Roman" panose="02020603050405020304" pitchFamily="18" charset="0"/>
                <a:cs typeface="Times New Roman" panose="02020603050405020304" pitchFamily="18" charset="0"/>
              </a:rPr>
              <a:t>Canterbury Tales</a:t>
            </a:r>
          </a:p>
          <a:p>
            <a:r>
              <a:rPr lang="en-US" sz="2400" dirty="0">
                <a:latin typeface="Times New Roman" panose="02020603050405020304" pitchFamily="18" charset="0"/>
                <a:cs typeface="Times New Roman" panose="02020603050405020304" pitchFamily="18" charset="0"/>
              </a:rPr>
              <a:t>1001 Arabian Nights Vol. 1</a:t>
            </a:r>
          </a:p>
          <a:p>
            <a:r>
              <a:rPr lang="en-US" sz="2400" dirty="0">
                <a:latin typeface="Times New Roman" panose="02020603050405020304" pitchFamily="18" charset="0"/>
                <a:cs typeface="Times New Roman" panose="02020603050405020304" pitchFamily="18" charset="0"/>
              </a:rPr>
              <a:t>The Divine Comedy</a:t>
            </a:r>
          </a:p>
          <a:p>
            <a:r>
              <a:rPr lang="en-US" sz="2400" dirty="0">
                <a:latin typeface="Times New Roman" panose="02020603050405020304" pitchFamily="18" charset="0"/>
                <a:cs typeface="Times New Roman" panose="02020603050405020304" pitchFamily="18" charset="0"/>
              </a:rPr>
              <a:t>Paradise Lost</a:t>
            </a:r>
          </a:p>
          <a:p>
            <a:r>
              <a:rPr lang="en-US" sz="2400" dirty="0">
                <a:latin typeface="Times New Roman" panose="02020603050405020304" pitchFamily="18" charset="0"/>
                <a:cs typeface="Times New Roman" panose="02020603050405020304" pitchFamily="18" charset="0"/>
              </a:rPr>
              <a:t>The Iliad</a:t>
            </a:r>
          </a:p>
          <a:p>
            <a:r>
              <a:rPr lang="en-US" sz="2400" dirty="0">
                <a:latin typeface="Times New Roman" panose="02020603050405020304" pitchFamily="18" charset="0"/>
                <a:cs typeface="Times New Roman" panose="02020603050405020304" pitchFamily="18" charset="0"/>
              </a:rPr>
              <a:t>Don Juan</a:t>
            </a:r>
          </a:p>
          <a:p>
            <a:r>
              <a:rPr lang="en-US" sz="2400" dirty="0">
                <a:latin typeface="Times New Roman" panose="02020603050405020304" pitchFamily="18" charset="0"/>
                <a:cs typeface="Times New Roman" panose="02020603050405020304" pitchFamily="18" charset="0"/>
              </a:rPr>
              <a:t>The Koran</a:t>
            </a:r>
          </a:p>
          <a:p>
            <a:r>
              <a:rPr lang="en-US" sz="2400" dirty="0">
                <a:latin typeface="Times New Roman" panose="02020603050405020304" pitchFamily="18" charset="0"/>
                <a:cs typeface="Times New Roman" panose="02020603050405020304" pitchFamily="18" charset="0"/>
              </a:rPr>
              <a:t>Beowulf</a:t>
            </a:r>
          </a:p>
          <a:p>
            <a:r>
              <a:rPr lang="en-US" sz="2400" dirty="0">
                <a:latin typeface="Times New Roman" panose="02020603050405020304" pitchFamily="18" charset="0"/>
                <a:cs typeface="Times New Roman" panose="02020603050405020304" pitchFamily="18" charset="0"/>
              </a:rPr>
              <a:t>Macbeth</a:t>
            </a:r>
          </a:p>
          <a:p>
            <a:r>
              <a:rPr lang="en-US" sz="2400" dirty="0">
                <a:latin typeface="Times New Roman" panose="02020603050405020304" pitchFamily="18" charset="0"/>
                <a:cs typeface="Times New Roman" panose="02020603050405020304" pitchFamily="18" charset="0"/>
              </a:rPr>
              <a:t>Hamlet</a:t>
            </a:r>
          </a:p>
          <a:p>
            <a:r>
              <a:rPr lang="en-US" sz="2400" dirty="0">
                <a:latin typeface="Times New Roman" panose="02020603050405020304" pitchFamily="18" charset="0"/>
                <a:cs typeface="Times New Roman" panose="02020603050405020304" pitchFamily="18" charset="0"/>
              </a:rPr>
              <a:t>Romeo and Juliet</a:t>
            </a:r>
          </a:p>
        </p:txBody>
      </p:sp>
      <p:sp>
        <p:nvSpPr>
          <p:cNvPr id="39" name="TextBox 38">
            <a:extLst>
              <a:ext uri="{FF2B5EF4-FFF2-40B4-BE49-F238E27FC236}">
                <a16:creationId xmlns:a16="http://schemas.microsoft.com/office/drawing/2014/main" id="{B0DAD181-729E-AF25-CB15-145B37958064}"/>
              </a:ext>
            </a:extLst>
          </p:cNvPr>
          <p:cNvSpPr txBox="1"/>
          <p:nvPr/>
        </p:nvSpPr>
        <p:spPr>
          <a:xfrm>
            <a:off x="14561322" y="11991452"/>
            <a:ext cx="3125972"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5: Epics </a:t>
            </a:r>
          </a:p>
          <a:p>
            <a:r>
              <a:rPr lang="en-US" sz="2400" dirty="0">
                <a:latin typeface="Times New Roman" panose="02020603050405020304" pitchFamily="18" charset="0"/>
                <a:cs typeface="Times New Roman" panose="02020603050405020304" pitchFamily="18" charset="0"/>
              </a:rPr>
              <a:t>Moby Dick </a:t>
            </a:r>
          </a:p>
          <a:p>
            <a:r>
              <a:rPr lang="en-US" sz="2400" dirty="0">
                <a:latin typeface="Times New Roman" panose="02020603050405020304" pitchFamily="18" charset="0"/>
                <a:cs typeface="Times New Roman" panose="02020603050405020304" pitchFamily="18" charset="0"/>
              </a:rPr>
              <a:t>Ulysses</a:t>
            </a:r>
          </a:p>
          <a:p>
            <a:r>
              <a:rPr lang="en-US" sz="2400" dirty="0">
                <a:latin typeface="Times New Roman" panose="02020603050405020304" pitchFamily="18" charset="0"/>
                <a:cs typeface="Times New Roman" panose="02020603050405020304" pitchFamily="18" charset="0"/>
              </a:rPr>
              <a:t>War and Peace</a:t>
            </a:r>
          </a:p>
          <a:p>
            <a:r>
              <a:rPr lang="en-US" sz="2400" dirty="0">
                <a:latin typeface="Times New Roman" panose="02020603050405020304" pitchFamily="18" charset="0"/>
                <a:cs typeface="Times New Roman" panose="02020603050405020304" pitchFamily="18" charset="0"/>
              </a:rPr>
              <a:t>Don Quixote</a:t>
            </a:r>
          </a:p>
          <a:p>
            <a:r>
              <a:rPr lang="en-US" sz="2400" dirty="0">
                <a:latin typeface="Times New Roman" panose="02020603050405020304" pitchFamily="18" charset="0"/>
                <a:cs typeface="Times New Roman" panose="02020603050405020304" pitchFamily="18" charset="0"/>
              </a:rPr>
              <a:t>The Travels of Marco Polo Vol. 1</a:t>
            </a:r>
          </a:p>
          <a:p>
            <a:r>
              <a:rPr lang="en-US" sz="2400" dirty="0">
                <a:latin typeface="Times New Roman" panose="02020603050405020304" pitchFamily="18" charset="0"/>
                <a:cs typeface="Times New Roman" panose="02020603050405020304" pitchFamily="18" charset="0"/>
              </a:rPr>
              <a:t>Les </a:t>
            </a:r>
            <a:r>
              <a:rPr lang="en-US" sz="2400" dirty="0" err="1">
                <a:latin typeface="Times New Roman" panose="02020603050405020304" pitchFamily="18" charset="0"/>
                <a:cs typeface="Times New Roman" panose="02020603050405020304" pitchFamily="18" charset="0"/>
              </a:rPr>
              <a:t>Miserables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Bible</a:t>
            </a:r>
          </a:p>
          <a:p>
            <a:r>
              <a:rPr lang="en-US" sz="2400" dirty="0">
                <a:latin typeface="Times New Roman" panose="02020603050405020304" pitchFamily="18" charset="0"/>
                <a:cs typeface="Times New Roman" panose="02020603050405020304" pitchFamily="18" charset="0"/>
              </a:rPr>
              <a:t>The Count of Monte Cristo</a:t>
            </a:r>
          </a:p>
          <a:p>
            <a:r>
              <a:rPr lang="en-US" sz="2400" dirty="0">
                <a:latin typeface="Times New Roman" panose="02020603050405020304" pitchFamily="18" charset="0"/>
                <a:cs typeface="Times New Roman" panose="02020603050405020304" pitchFamily="18" charset="0"/>
              </a:rPr>
              <a:t>Anna Karenina</a:t>
            </a:r>
          </a:p>
        </p:txBody>
      </p:sp>
      <p:sp>
        <p:nvSpPr>
          <p:cNvPr id="40" name="TextBox 39">
            <a:extLst>
              <a:ext uri="{FF2B5EF4-FFF2-40B4-BE49-F238E27FC236}">
                <a16:creationId xmlns:a16="http://schemas.microsoft.com/office/drawing/2014/main" id="{D726F0A8-6937-405D-940A-E06FDBC55F29}"/>
              </a:ext>
            </a:extLst>
          </p:cNvPr>
          <p:cNvSpPr txBox="1"/>
          <p:nvPr/>
        </p:nvSpPr>
        <p:spPr>
          <a:xfrm>
            <a:off x="17970594" y="15520996"/>
            <a:ext cx="3125972" cy="1569660"/>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6: Jane Austen</a:t>
            </a:r>
          </a:p>
          <a:p>
            <a:r>
              <a:rPr lang="en-US" sz="2400">
                <a:latin typeface="Times New Roman" panose="02020603050405020304" pitchFamily="18" charset="0"/>
                <a:cs typeface="Times New Roman" panose="02020603050405020304" pitchFamily="18" charset="0"/>
              </a:rPr>
              <a:t>Sense and Sensibility</a:t>
            </a:r>
          </a:p>
          <a:p>
            <a:r>
              <a:rPr lang="en-US" sz="2400">
                <a:latin typeface="Times New Roman" panose="02020603050405020304" pitchFamily="18" charset="0"/>
                <a:cs typeface="Times New Roman" panose="02020603050405020304" pitchFamily="18" charset="0"/>
              </a:rPr>
              <a:t>Emma</a:t>
            </a:r>
          </a:p>
          <a:p>
            <a:r>
              <a:rPr lang="en-US" sz="2400">
                <a:latin typeface="Times New Roman" panose="02020603050405020304" pitchFamily="18" charset="0"/>
                <a:cs typeface="Times New Roman" panose="02020603050405020304" pitchFamily="18" charset="0"/>
              </a:rPr>
              <a:t>Pride and Prejudice</a:t>
            </a:r>
          </a:p>
        </p:txBody>
      </p:sp>
      <p:pic>
        <p:nvPicPr>
          <p:cNvPr id="62" name="Picture 61" descr="Chart, scatter chart&#10;&#10;Description automatically generated">
            <a:extLst>
              <a:ext uri="{FF2B5EF4-FFF2-40B4-BE49-F238E27FC236}">
                <a16:creationId xmlns:a16="http://schemas.microsoft.com/office/drawing/2014/main" id="{58B43B5F-34F4-410F-5423-780BAE789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1285" y="17117792"/>
            <a:ext cx="8674525" cy="6505894"/>
          </a:xfrm>
          <a:prstGeom prst="rect">
            <a:avLst/>
          </a:prstGeom>
        </p:spPr>
      </p:pic>
      <p:sp>
        <p:nvSpPr>
          <p:cNvPr id="63" name="TextBox 62">
            <a:extLst>
              <a:ext uri="{FF2B5EF4-FFF2-40B4-BE49-F238E27FC236}">
                <a16:creationId xmlns:a16="http://schemas.microsoft.com/office/drawing/2014/main" id="{F9752F43-0103-22A8-03F3-8C32BB4CA6B6}"/>
              </a:ext>
            </a:extLst>
          </p:cNvPr>
          <p:cNvSpPr txBox="1"/>
          <p:nvPr/>
        </p:nvSpPr>
        <p:spPr>
          <a:xfrm>
            <a:off x="21618727" y="17674161"/>
            <a:ext cx="4948079" cy="618630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Mixture of Gaussians: </a:t>
            </a:r>
          </a:p>
          <a:p>
            <a:r>
              <a:rPr lang="en-US" sz="2800" dirty="0">
                <a:latin typeface="Times New Roman" panose="02020603050405020304" pitchFamily="18" charset="0"/>
                <a:cs typeface="Times New Roman" panose="02020603050405020304" pitchFamily="18" charset="0"/>
              </a:rPr>
              <a:t>Using mixture of Gaussians clustering, we found similar results to Lloyd’s algorithm. A notable insight that mixture of Gaussians yielded was that </a:t>
            </a:r>
            <a:r>
              <a:rPr lang="en-US" sz="2800" i="1" dirty="0">
                <a:latin typeface="Times New Roman" panose="02020603050405020304" pitchFamily="18" charset="0"/>
                <a:cs typeface="Times New Roman" panose="02020603050405020304" pitchFamily="18" charset="0"/>
              </a:rPr>
              <a:t>A Tale of Two Cities</a:t>
            </a:r>
            <a:r>
              <a:rPr lang="en-US" sz="2800" dirty="0">
                <a:latin typeface="Times New Roman" panose="02020603050405020304" pitchFamily="18" charset="0"/>
                <a:cs typeface="Times New Roman" panose="02020603050405020304" pitchFamily="18" charset="0"/>
              </a:rPr>
              <a:t> and </a:t>
            </a:r>
            <a:r>
              <a:rPr lang="en-US" sz="2800" i="1" dirty="0">
                <a:latin typeface="Times New Roman" panose="02020603050405020304" pitchFamily="18" charset="0"/>
                <a:cs typeface="Times New Roman" panose="02020603050405020304" pitchFamily="18" charset="0"/>
              </a:rPr>
              <a:t>The Three Musketeers</a:t>
            </a:r>
            <a:r>
              <a:rPr lang="en-US" sz="2800" dirty="0">
                <a:latin typeface="Times New Roman" panose="02020603050405020304" pitchFamily="18" charset="0"/>
                <a:cs typeface="Times New Roman" panose="02020603050405020304" pitchFamily="18" charset="0"/>
              </a:rPr>
              <a:t> were often grouped both in clusters with 19</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century high-brow literature like </a:t>
            </a:r>
            <a:r>
              <a:rPr lang="en-US" sz="2800" i="1" dirty="0">
                <a:latin typeface="Times New Roman" panose="02020603050405020304" pitchFamily="18" charset="0"/>
                <a:cs typeface="Times New Roman" panose="02020603050405020304" pitchFamily="18" charset="0"/>
              </a:rPr>
              <a:t>Crime and Punishment</a:t>
            </a:r>
            <a:r>
              <a:rPr lang="en-US" sz="2800" dirty="0">
                <a:latin typeface="Times New Roman" panose="02020603050405020304" pitchFamily="18" charset="0"/>
                <a:cs typeface="Times New Roman" panose="02020603050405020304" pitchFamily="18" charset="0"/>
              </a:rPr>
              <a:t> and in clusters with more pulpy works like </a:t>
            </a:r>
            <a:r>
              <a:rPr lang="en-US" sz="2800" i="1" dirty="0">
                <a:latin typeface="Times New Roman" panose="02020603050405020304" pitchFamily="18" charset="0"/>
                <a:cs typeface="Times New Roman" panose="02020603050405020304" pitchFamily="18" charset="0"/>
              </a:rPr>
              <a:t>Around the World in 80 Days</a:t>
            </a:r>
            <a:r>
              <a:rPr lang="en-US" sz="2800" dirty="0">
                <a:latin typeface="Times New Roman" panose="02020603050405020304" pitchFamily="18" charset="0"/>
                <a:cs typeface="Times New Roman" panose="02020603050405020304" pitchFamily="18" charset="0"/>
              </a:rPr>
              <a:t> and H.G. Wells. </a:t>
            </a:r>
          </a:p>
        </p:txBody>
      </p:sp>
      <p:sp>
        <p:nvSpPr>
          <p:cNvPr id="64" name="TextBox 63">
            <a:extLst>
              <a:ext uri="{FF2B5EF4-FFF2-40B4-BE49-F238E27FC236}">
                <a16:creationId xmlns:a16="http://schemas.microsoft.com/office/drawing/2014/main" id="{0D120598-6E61-1CE5-8809-9D14BD8E3E37}"/>
              </a:ext>
            </a:extLst>
          </p:cNvPr>
          <p:cNvSpPr txBox="1"/>
          <p:nvPr/>
        </p:nvSpPr>
        <p:spPr>
          <a:xfrm>
            <a:off x="14383504" y="23407915"/>
            <a:ext cx="721344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Figure 1: Mixture of Gaussians clustering on 2D data</a:t>
            </a:r>
          </a:p>
        </p:txBody>
      </p:sp>
      <p:sp>
        <p:nvSpPr>
          <p:cNvPr id="4" name="TextBox 3">
            <a:extLst>
              <a:ext uri="{FF2B5EF4-FFF2-40B4-BE49-F238E27FC236}">
                <a16:creationId xmlns:a16="http://schemas.microsoft.com/office/drawing/2014/main" id="{EF780F16-9CB8-4347-8A0C-14238E8F77B6}"/>
              </a:ext>
            </a:extLst>
          </p:cNvPr>
          <p:cNvSpPr txBox="1"/>
          <p:nvPr/>
        </p:nvSpPr>
        <p:spPr>
          <a:xfrm>
            <a:off x="14163040" y="24118635"/>
            <a:ext cx="12333960" cy="532453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HAC: </a:t>
            </a:r>
          </a:p>
          <a:p>
            <a:r>
              <a:rPr lang="en-US" sz="2800" dirty="0">
                <a:latin typeface="Times New Roman" panose="02020603050405020304" pitchFamily="18" charset="0"/>
                <a:cs typeface="Times New Roman" panose="02020603050405020304" pitchFamily="18" charset="0"/>
              </a:rPr>
              <a:t>We experimented with using single linkage, complete linkage, and mean linkage for HAC. The resulting clusters were very similar to what was found using Lloyd’s algorithm, with a few additional insights.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Firstly, HAC very often grouped Shakespeare’s works together into their own category, similar to what happened with Jane Austen in our above clusters for Lloyd’s algorithm. Secondly, unlike our final results for Lloyd’s algorithm, HAC grouped the Bible together with the Koran, which we personally found interesting. Finally, we found that using single or complete linkage would often result in clusters that only had one or two books. </a:t>
            </a:r>
            <a:r>
              <a:rPr lang="en-US" sz="2800" i="1" dirty="0">
                <a:latin typeface="Times New Roman" panose="02020603050405020304" pitchFamily="18" charset="0"/>
                <a:cs typeface="Times New Roman" panose="02020603050405020304" pitchFamily="18" charset="0"/>
              </a:rPr>
              <a:t>The Merry Adventures of Robinhood</a:t>
            </a:r>
            <a:r>
              <a:rPr lang="en-US" sz="2800" dirty="0">
                <a:latin typeface="Times New Roman" panose="02020603050405020304" pitchFamily="18" charset="0"/>
                <a:cs typeface="Times New Roman" panose="02020603050405020304" pitchFamily="18" charset="0"/>
              </a:rPr>
              <a:t> and Emily Dickenson’s poetry especially were often in these isolated clusters.</a:t>
            </a:r>
          </a:p>
        </p:txBody>
      </p:sp>
      <p:sp>
        <p:nvSpPr>
          <p:cNvPr id="5" name="TextBox 4">
            <a:extLst>
              <a:ext uri="{FF2B5EF4-FFF2-40B4-BE49-F238E27FC236}">
                <a16:creationId xmlns:a16="http://schemas.microsoft.com/office/drawing/2014/main" id="{E1523586-79D5-435B-B693-0EB95505DDCA}"/>
              </a:ext>
            </a:extLst>
          </p:cNvPr>
          <p:cNvSpPr txBox="1"/>
          <p:nvPr/>
        </p:nvSpPr>
        <p:spPr>
          <a:xfrm>
            <a:off x="14163040" y="29701335"/>
            <a:ext cx="12212921" cy="273921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TF-IDF: </a:t>
            </a:r>
          </a:p>
          <a:p>
            <a:r>
              <a:rPr lang="en-US" sz="2800" dirty="0">
                <a:latin typeface="Times New Roman" panose="02020603050405020304" pitchFamily="18" charset="0"/>
                <a:cs typeface="Times New Roman" panose="02020603050405020304" pitchFamily="18" charset="0"/>
              </a:rPr>
              <a:t>As mentioned in the text vectorization section, we experimented with using TF-IDF (Term Frequency—Inverse Document Frequency) for text vectorization. This technique is often used in projects like this one. However, based on our results, it performed worse than using k-grams, so our analyses above used k-grams instead of TF-IDF. </a:t>
            </a:r>
          </a:p>
        </p:txBody>
      </p:sp>
    </p:spTree>
    <p:extLst>
      <p:ext uri="{BB962C8B-B14F-4D97-AF65-F5344CB8AC3E}">
        <p14:creationId xmlns:p14="http://schemas.microsoft.com/office/powerpoint/2010/main" val="154254544"/>
      </p:ext>
    </p:extLst>
  </p:cSld>
  <p:clrMapOvr>
    <a:masterClrMapping/>
  </p:clrMapOvr>
</p:sld>
</file>

<file path=ppt/theme/theme1.xml><?xml version="1.0" encoding="utf-8"?>
<a:theme xmlns:a="http://schemas.openxmlformats.org/drawingml/2006/main" name="PosterPresentations.com-70CMx10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err="1" smtClean="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0</TotalTime>
  <Words>1443</Words>
  <Application>Microsoft Macintosh PowerPoint</Application>
  <PresentationFormat>Custom</PresentationFormat>
  <Paragraphs>118</Paragraphs>
  <Slides>1</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KIMBALL LAIN JOHNSTON</cp:lastModifiedBy>
  <cp:revision>1</cp:revision>
  <cp:lastPrinted>2016-07-04T20:32:00Z</cp:lastPrinted>
  <dcterms:created xsi:type="dcterms:W3CDTF">2012-02-10T00:10:15Z</dcterms:created>
  <dcterms:modified xsi:type="dcterms:W3CDTF">2022-04-19T19:49:22Z</dcterms:modified>
</cp:coreProperties>
</file>