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7" r:id="rId4"/>
    <p:sldId id="259" r:id="rId5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6666"/>
    <a:srgbClr val="339966"/>
    <a:srgbClr val="003366"/>
    <a:srgbClr val="006699"/>
    <a:srgbClr val="FFFF00"/>
    <a:srgbClr val="FFFF66"/>
    <a:srgbClr val="336699"/>
    <a:srgbClr val="99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707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8F513-517E-4CF4-875C-566F382BDF2E}" type="datetimeFigureOut">
              <a:rPr lang="es-ES" smtClean="0"/>
              <a:pPr/>
              <a:t>08/01/2023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CÓDIGO: SGC.DI.269       VERSIÓN: 1.0        DICIEMBRE 13 2011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75A72-D475-4644-863B-4274F2D12A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884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875" tIns="49937" rIns="99875" bIns="49937" rtlCol="0"/>
          <a:lstStyle>
            <a:lvl1pPr algn="l">
              <a:defRPr sz="14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3" y="0"/>
            <a:ext cx="3076363" cy="511731"/>
          </a:xfrm>
          <a:prstGeom prst="rect">
            <a:avLst/>
          </a:prstGeom>
        </p:spPr>
        <p:txBody>
          <a:bodyPr vert="horz" lIns="99875" tIns="49937" rIns="99875" bIns="49937" rtlCol="0"/>
          <a:lstStyle>
            <a:lvl1pPr algn="r">
              <a:defRPr sz="1400"/>
            </a:lvl1pPr>
          </a:lstStyle>
          <a:p>
            <a:fld id="{467A6AF2-C3A6-4EA1-BB42-D573A88196E2}" type="datetimeFigureOut">
              <a:rPr lang="es-ES" smtClean="0"/>
              <a:pPr/>
              <a:t>08/01/2023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875" tIns="49937" rIns="99875" bIns="49937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9875" tIns="49937" rIns="99875" bIns="4993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875" tIns="49937" rIns="99875" bIns="49937" rtlCol="0" anchor="b"/>
          <a:lstStyle>
            <a:lvl1pPr algn="l">
              <a:defRPr sz="1400"/>
            </a:lvl1pPr>
          </a:lstStyle>
          <a:p>
            <a:r>
              <a:rPr lang="es-ES"/>
              <a:t>CÓDIGO: SGC.DI.269       VERSIÓN: 1.0        DICIEMBRE 13 2011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3" y="9721106"/>
            <a:ext cx="3076363" cy="511731"/>
          </a:xfrm>
          <a:prstGeom prst="rect">
            <a:avLst/>
          </a:prstGeom>
        </p:spPr>
        <p:txBody>
          <a:bodyPr vert="horz" lIns="99875" tIns="49937" rIns="99875" bIns="49937" rtlCol="0" anchor="b"/>
          <a:lstStyle>
            <a:lvl1pPr algn="r">
              <a:defRPr sz="1400"/>
            </a:lvl1pPr>
          </a:lstStyle>
          <a:p>
            <a:fld id="{6A7441D7-C633-4324-86FF-E00342CAD5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6240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41D7-C633-4324-86FF-E00342CAD518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10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3"/>
          <p:cNvGraphicFramePr>
            <a:graphicFrameLocks noChangeAspect="1"/>
          </p:cNvGraphicFramePr>
          <p:nvPr/>
        </p:nvGraphicFramePr>
        <p:xfrm>
          <a:off x="-19050" y="749300"/>
          <a:ext cx="9163050" cy="536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orelDRAW" r:id="rId3" imgW="9168480" imgH="5375520" progId="">
                  <p:embed/>
                </p:oleObj>
              </mc:Choice>
              <mc:Fallback>
                <p:oleObj name="CorelDRAW" r:id="rId3" imgW="9168480" imgH="537552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681"/>
                      <a:stretch>
                        <a:fillRect/>
                      </a:stretch>
                    </p:blipFill>
                    <p:spPr bwMode="auto">
                      <a:xfrm>
                        <a:off x="-19050" y="749300"/>
                        <a:ext cx="9163050" cy="536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3071813" y="22860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s-ES" sz="1400"/>
          </a:p>
        </p:txBody>
      </p:sp>
      <p:pic>
        <p:nvPicPr>
          <p:cNvPr id="8" name="12 Imagen" descr="pie de pagina espe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864225"/>
            <a:ext cx="9144000" cy="1065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7 Marcador de fecha"/>
          <p:cNvSpPr>
            <a:spLocks noGrp="1"/>
          </p:cNvSpPr>
          <p:nvPr>
            <p:ph type="dt" sz="half" idx="2"/>
          </p:nvPr>
        </p:nvSpPr>
        <p:spPr>
          <a:xfrm>
            <a:off x="385192" y="5661248"/>
            <a:ext cx="202656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r>
              <a:rPr lang="es-EC" b="1"/>
              <a:t>FECHA ÚLTIMA REVISIÓN: 09/10/13</a:t>
            </a:r>
            <a:endParaRPr lang="es-EC" dirty="0"/>
          </a:p>
        </p:txBody>
      </p:sp>
      <p:sp>
        <p:nvSpPr>
          <p:cNvPr id="11" name="8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8160" y="5662451"/>
            <a:ext cx="1447800" cy="2136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r>
              <a:rPr lang="es-EC" b="1"/>
              <a:t>CÓDIGO: </a:t>
            </a:r>
            <a:r>
              <a:rPr lang="es-EC"/>
              <a:t>SGC.DI.260</a:t>
            </a:r>
            <a:endParaRPr lang="es-EC" dirty="0"/>
          </a:p>
        </p:txBody>
      </p:sp>
      <p:sp>
        <p:nvSpPr>
          <p:cNvPr id="12" name="9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812360" y="5662451"/>
            <a:ext cx="874440" cy="2136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r>
              <a:rPr lang="es-EC" b="1" dirty="0"/>
              <a:t>VERSIÓN: </a:t>
            </a:r>
            <a:r>
              <a:rPr lang="es-EC" dirty="0"/>
              <a:t>1.1</a:t>
            </a:r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02" y="222164"/>
            <a:ext cx="2232000" cy="576448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b="1"/>
              <a:t>FECHA ÚLTIMA REVISIÓN: 09/10/13</a:t>
            </a:r>
            <a:endParaRPr lang="es-EC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C" b="1"/>
              <a:t>VERSIÓN: </a:t>
            </a:r>
            <a:r>
              <a:rPr lang="es-EC"/>
              <a:t>1.0</a:t>
            </a:r>
            <a:endParaRPr lang="es-EC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C" b="1"/>
              <a:t>CÓDIGO: </a:t>
            </a:r>
            <a:r>
              <a:rPr lang="es-EC"/>
              <a:t>SGC.DI.260</a:t>
            </a:r>
            <a:endParaRPr lang="es-EC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0" y="0"/>
            <a:ext cx="9144000" cy="6207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9EB78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 rot="10800000">
            <a:off x="0" y="6308725"/>
            <a:ext cx="7885113" cy="5492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9EB78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rot="10800000" flipH="1">
            <a:off x="25400" y="6235700"/>
            <a:ext cx="66595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rot="10800000" flipH="1">
            <a:off x="25400" y="6283325"/>
            <a:ext cx="6659563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2"/>
          </p:nvPr>
        </p:nvSpPr>
        <p:spPr>
          <a:xfrm>
            <a:off x="385192" y="6656871"/>
            <a:ext cx="202656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r>
              <a:rPr lang="es-EC" b="1"/>
              <a:t>FECHA ÚLTIMA REVISIÓN: 09/10/13</a:t>
            </a:r>
            <a:endParaRPr lang="es-EC" dirty="0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8160" y="6658074"/>
            <a:ext cx="1447800" cy="2136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r>
              <a:rPr lang="es-EC" b="1"/>
              <a:t>CÓDIGO: </a:t>
            </a:r>
            <a:r>
              <a:rPr lang="es-EC"/>
              <a:t>SGC.DI.260</a:t>
            </a:r>
            <a:endParaRPr lang="es-EC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812360" y="6658074"/>
            <a:ext cx="874440" cy="2136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r>
              <a:rPr lang="es-EC" b="1" dirty="0"/>
              <a:t>VERSIÓN: </a:t>
            </a:r>
            <a:r>
              <a:rPr lang="es-EC" dirty="0"/>
              <a:t>1.1</a:t>
            </a:r>
          </a:p>
        </p:txBody>
      </p:sp>
      <p:pic>
        <p:nvPicPr>
          <p:cNvPr id="11" name="10 Imagen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214" y="5981170"/>
            <a:ext cx="2232000" cy="5764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FFFF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FFFF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FFFF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FFFF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FFFF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 i="1">
          <a:solidFill>
            <a:srgbClr val="FFFF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 i="1">
          <a:solidFill>
            <a:srgbClr val="FFFF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 i="1">
          <a:solidFill>
            <a:srgbClr val="FFFF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 i="1">
          <a:solidFill>
            <a:srgbClr val="FFFF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3">
            <a:extLst>
              <a:ext uri="{FF2B5EF4-FFF2-40B4-BE49-F238E27FC236}">
                <a16:creationId xmlns:a16="http://schemas.microsoft.com/office/drawing/2014/main" id="{D5020348-BBAB-4504-8E51-2EABEBE61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259"/>
          <a:stretch/>
        </p:blipFill>
        <p:spPr>
          <a:xfrm>
            <a:off x="2627784" y="116632"/>
            <a:ext cx="810254" cy="8272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7C8BF49-4784-5D0E-C154-A3B4CB283D07}"/>
              </a:ext>
            </a:extLst>
          </p:cNvPr>
          <p:cNvSpPr txBox="1"/>
          <p:nvPr/>
        </p:nvSpPr>
        <p:spPr>
          <a:xfrm>
            <a:off x="2195736" y="332656"/>
            <a:ext cx="6621720" cy="5206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lnSpc>
                <a:spcPct val="200000"/>
              </a:lnSpc>
            </a:pPr>
            <a:r>
              <a:rPr lang="es-EC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C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istema de inventario para una Fábrica Textil </a:t>
            </a:r>
          </a:p>
          <a:p>
            <a:pPr indent="457200" algn="ctr">
              <a:lnSpc>
                <a:spcPct val="20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ESQUEMA FUNCIONAL DEL MARCO DE TRABAJO: "SCRUM"</a:t>
            </a:r>
            <a:endParaRPr lang="es-EC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ctr">
              <a:lnSpc>
                <a:spcPct val="200000"/>
              </a:lnSpc>
            </a:pPr>
            <a:r>
              <a:rPr lang="es-EC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457200" algn="ctr">
              <a:lnSpc>
                <a:spcPct val="200000"/>
              </a:lnSpc>
            </a:pPr>
            <a:r>
              <a:rPr lang="es-EC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Kerly Y. Briones</a:t>
            </a:r>
          </a:p>
          <a:p>
            <a:pPr indent="457200" algn="ctr">
              <a:lnSpc>
                <a:spcPct val="200000"/>
              </a:lnSpc>
            </a:pPr>
            <a:r>
              <a:rPr lang="es-EC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Diana V. Caisaguano</a:t>
            </a:r>
          </a:p>
          <a:p>
            <a:pPr indent="457200" algn="ctr">
              <a:lnSpc>
                <a:spcPct val="200000"/>
              </a:lnSpc>
            </a:pPr>
            <a:r>
              <a:rPr lang="es-EC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Kimberlly</a:t>
            </a:r>
            <a:r>
              <a:rPr lang="es-EC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S. Cajas</a:t>
            </a:r>
          </a:p>
          <a:p>
            <a:pPr indent="457200" algn="ctr">
              <a:lnSpc>
                <a:spcPct val="200000"/>
              </a:lnSpc>
            </a:pPr>
            <a:r>
              <a:rPr lang="es-EC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457200" algn="ctr">
              <a:lnSpc>
                <a:spcPct val="200000"/>
              </a:lnSpc>
            </a:pPr>
            <a:r>
              <a:rPr lang="es-EC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Departamento de Ciencias de la Computación, Universidad de las Fuerzas Armadas ESPE </a:t>
            </a:r>
          </a:p>
          <a:p>
            <a:pPr indent="457200" algn="ctr">
              <a:lnSpc>
                <a:spcPct val="200000"/>
              </a:lnSpc>
            </a:pPr>
            <a:r>
              <a:rPr lang="es-EC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8512:</a:t>
            </a:r>
            <a:r>
              <a:rPr lang="es-EC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Ingeniería de software I</a:t>
            </a:r>
          </a:p>
          <a:p>
            <a:pPr indent="457200" algn="ctr">
              <a:lnSpc>
                <a:spcPct val="200000"/>
              </a:lnSpc>
            </a:pPr>
            <a:r>
              <a:rPr lang="es-EC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457200">
              <a:lnSpc>
                <a:spcPct val="200000"/>
              </a:lnSpc>
            </a:pPr>
            <a:r>
              <a:rPr lang="es-EC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457200" algn="ctr">
              <a:lnSpc>
                <a:spcPct val="200000"/>
              </a:lnSpc>
            </a:pPr>
            <a:r>
              <a:rPr lang="es-EC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Ing. Jenny A. Ruiz</a:t>
            </a:r>
          </a:p>
          <a:p>
            <a:pPr indent="457200" algn="ctr">
              <a:lnSpc>
                <a:spcPct val="200000"/>
              </a:lnSpc>
            </a:pPr>
            <a:r>
              <a:rPr lang="es-EC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</a:p>
          <a:p>
            <a:pPr indent="457200" algn="ctr">
              <a:lnSpc>
                <a:spcPct val="200000"/>
              </a:lnSpc>
            </a:pPr>
            <a:r>
              <a:rPr lang="es-EC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07 de enero del 2023</a:t>
            </a:r>
            <a:endParaRPr lang="es-EC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3934776-489C-978D-67E2-BD197AFDF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82"/>
          <a:stretch/>
        </p:blipFill>
        <p:spPr>
          <a:xfrm>
            <a:off x="1187624" y="548680"/>
            <a:ext cx="5976664" cy="52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7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36C0C8-09CC-F992-B8C8-7702C2569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39" y="620688"/>
            <a:ext cx="6099522" cy="52258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2C7CEC5-9C1C-4188-837B-AE5172DC3A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C" b="1"/>
              <a:t>VERSIÓN: </a:t>
            </a:r>
            <a:r>
              <a:rPr lang="es-EC"/>
              <a:t>1.0</a:t>
            </a:r>
            <a:endParaRPr lang="es-EC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E1F29BA-4203-4A1B-9377-F208FA02064E}"/>
              </a:ext>
            </a:extLst>
          </p:cNvPr>
          <p:cNvSpPr/>
          <p:nvPr/>
        </p:nvSpPr>
        <p:spPr>
          <a:xfrm>
            <a:off x="1331640" y="1340768"/>
            <a:ext cx="6606480" cy="3412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" b="1" kern="0" dirty="0">
                <a:solidFill>
                  <a:srgbClr val="2F54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Referencias</a:t>
            </a:r>
            <a:endParaRPr lang="es-EC" sz="2400" b="1" kern="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Lean, P. (2014, octubre 14). 5W+2H Técnica de análisis de problemas.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Progressa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Lean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https://www.progressalean.com/5w2h-tecnica-de-analisis-de-problemas/</a:t>
            </a:r>
            <a:endParaRPr lang="es-EC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Saéz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Hurtado, J. (03 de 12 de 2021). IEBS. Obtenido de Agile y Scrum: https://www.iebschool.com/blog/metodologia-scrum-agile-scrum/</a:t>
            </a:r>
            <a:r>
              <a:rPr lang="es-ES" b="1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EC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1815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333399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86</Words>
  <Application>Microsoft Office PowerPoint</Application>
  <PresentationFormat>Presentación en pantalla (4:3)</PresentationFormat>
  <Paragraphs>19</Paragraphs>
  <Slides>4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Diseño predeterminado</vt:lpstr>
      <vt:lpstr>CorelDRAW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espe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CARACTERIZACIÓN MACROPROCESO GESTIÓN FINANCIERA</dc:title>
  <dc:subject>MANUAL DE PROCESOS</dc:subject>
  <dc:creator>ESPE</dc:creator>
  <dc:description>VERSIÓN 1.0 - MAYO 23 2009</dc:description>
  <cp:lastModifiedBy>Kimy Stefany</cp:lastModifiedBy>
  <cp:revision>144</cp:revision>
  <dcterms:created xsi:type="dcterms:W3CDTF">2008-08-08T13:28:34Z</dcterms:created>
  <dcterms:modified xsi:type="dcterms:W3CDTF">2023-01-09T01:36:26Z</dcterms:modified>
</cp:coreProperties>
</file>