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Felix</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c205aa891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c205aa891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Felix</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c205aa891_0_1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c205aa891_0_1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Felix</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c205aa891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c205aa891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c205aa891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c205aa891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Justynn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c205aa891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c205aa891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Felix</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c205aa891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c205aa891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Mitch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c205aa891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c205aa891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Felix (+group for vamp)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c205aa891_0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c205aa891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c205aa891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c205aa891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Justynn</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c205aa891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c205aa891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c205aa891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c205aa891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Felix</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c205aa891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c205aa891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Mitch</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c205aa891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c205aa891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c205aa891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c205aa891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c205aa891_0_1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c205aa891_0_1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Justynn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c205aa891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c205aa891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1.png"/><Relationship Id="rId6"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1.jpg"/><Relationship Id="rId5"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 Id="rId10" Type="http://schemas.openxmlformats.org/officeDocument/2006/relationships/hyperlink" Target="https://publicservice.vermont.gov/publications-resources/publications/energy_plan/2016_plan" TargetMode="External"/><Relationship Id="rId9"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5.png"/><Relationship Id="rId7" Type="http://schemas.openxmlformats.org/officeDocument/2006/relationships/image" Target="../media/image12.png"/><Relationship Id="rId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Energy’s Impact on Air Pollution</a:t>
            </a:r>
            <a:endParaRPr/>
          </a:p>
        </p:txBody>
      </p:sp>
      <p:sp>
        <p:nvSpPr>
          <p:cNvPr id="86" name="Google Shape;86;p13"/>
          <p:cNvSpPr txBox="1"/>
          <p:nvPr>
            <p:ph idx="1" type="subTitle"/>
          </p:nvPr>
        </p:nvSpPr>
        <p:spPr>
          <a:xfrm>
            <a:off x="1095675" y="2815425"/>
            <a:ext cx="3897600" cy="432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Andre Shearer, </a:t>
            </a:r>
            <a:r>
              <a:rPr lang="en"/>
              <a:t>Erich Mitchell, </a:t>
            </a:r>
            <a:r>
              <a:rPr lang="en"/>
              <a:t>Felix Pronove, Justynn Hammond, Kim Christensen, Lisa Caruana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Mountain Region Energy Trends</a:t>
            </a:r>
            <a:endParaRPr/>
          </a:p>
        </p:txBody>
      </p:sp>
      <p:sp>
        <p:nvSpPr>
          <p:cNvPr id="158" name="Google Shape;158;p22"/>
          <p:cNvSpPr txBox="1"/>
          <p:nvPr/>
        </p:nvSpPr>
        <p:spPr>
          <a:xfrm>
            <a:off x="562450" y="3137900"/>
            <a:ext cx="4070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Similar to other regions, the Mountain region is dependent primarily on coal (51% of production), and natural gas (21% of production)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59" name="Google Shape;159;p22"/>
          <p:cNvSpPr txBox="1"/>
          <p:nvPr/>
        </p:nvSpPr>
        <p:spPr>
          <a:xfrm>
            <a:off x="488450" y="947300"/>
            <a:ext cx="3000000" cy="216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The Mountain region is classified in by EIA as containing the following states:</a:t>
            </a:r>
            <a:endParaRPr sz="1050">
              <a:highlight>
                <a:srgbClr val="FFFFFF"/>
              </a:highlight>
            </a:endParaRPr>
          </a:p>
          <a:p>
            <a:pPr indent="-295275" lvl="0" marL="457200" rtl="0" algn="l">
              <a:lnSpc>
                <a:spcPct val="115000"/>
              </a:lnSpc>
              <a:spcBef>
                <a:spcPts val="1100"/>
              </a:spcBef>
              <a:spcAft>
                <a:spcPts val="0"/>
              </a:spcAft>
              <a:buSzPts val="1050"/>
              <a:buChar char="●"/>
            </a:pPr>
            <a:r>
              <a:rPr lang="en" sz="1050">
                <a:highlight>
                  <a:srgbClr val="FFFFFF"/>
                </a:highlight>
              </a:rPr>
              <a:t>Arizona</a:t>
            </a:r>
            <a:endParaRPr sz="1050">
              <a:highlight>
                <a:srgbClr val="FFFFFF"/>
              </a:highlight>
            </a:endParaRPr>
          </a:p>
          <a:p>
            <a:pPr indent="-295275" lvl="0" marL="457200" rtl="0" algn="l">
              <a:lnSpc>
                <a:spcPct val="115000"/>
              </a:lnSpc>
              <a:spcBef>
                <a:spcPts val="0"/>
              </a:spcBef>
              <a:spcAft>
                <a:spcPts val="0"/>
              </a:spcAft>
              <a:buSzPts val="1050"/>
              <a:buChar char="●"/>
            </a:pPr>
            <a:r>
              <a:rPr lang="en" sz="1050">
                <a:highlight>
                  <a:srgbClr val="FFFFFF"/>
                </a:highlight>
              </a:rPr>
              <a:t>Colorado</a:t>
            </a:r>
            <a:endParaRPr sz="1050">
              <a:highlight>
                <a:srgbClr val="FFFFFF"/>
              </a:highlight>
            </a:endParaRPr>
          </a:p>
          <a:p>
            <a:pPr indent="-295275" lvl="0" marL="457200" rtl="0" algn="l">
              <a:lnSpc>
                <a:spcPct val="115000"/>
              </a:lnSpc>
              <a:spcBef>
                <a:spcPts val="0"/>
              </a:spcBef>
              <a:spcAft>
                <a:spcPts val="0"/>
              </a:spcAft>
              <a:buSzPts val="1050"/>
              <a:buChar char="●"/>
            </a:pPr>
            <a:r>
              <a:rPr lang="en" sz="1050">
                <a:highlight>
                  <a:srgbClr val="FFFFFF"/>
                </a:highlight>
              </a:rPr>
              <a:t>Idaho</a:t>
            </a:r>
            <a:endParaRPr sz="1050">
              <a:highlight>
                <a:srgbClr val="FFFFFF"/>
              </a:highlight>
            </a:endParaRPr>
          </a:p>
          <a:p>
            <a:pPr indent="-295275" lvl="0" marL="457200" rtl="0" algn="l">
              <a:lnSpc>
                <a:spcPct val="115000"/>
              </a:lnSpc>
              <a:spcBef>
                <a:spcPts val="0"/>
              </a:spcBef>
              <a:spcAft>
                <a:spcPts val="0"/>
              </a:spcAft>
              <a:buSzPts val="1050"/>
              <a:buChar char="●"/>
            </a:pPr>
            <a:r>
              <a:rPr lang="en" sz="1050">
                <a:highlight>
                  <a:srgbClr val="FFFFFF"/>
                </a:highlight>
              </a:rPr>
              <a:t>Montana</a:t>
            </a:r>
            <a:endParaRPr sz="1050">
              <a:highlight>
                <a:srgbClr val="FFFFFF"/>
              </a:highlight>
            </a:endParaRPr>
          </a:p>
          <a:p>
            <a:pPr indent="-295275" lvl="0" marL="457200" rtl="0" algn="l">
              <a:lnSpc>
                <a:spcPct val="115000"/>
              </a:lnSpc>
              <a:spcBef>
                <a:spcPts val="0"/>
              </a:spcBef>
              <a:spcAft>
                <a:spcPts val="0"/>
              </a:spcAft>
              <a:buSzPts val="1050"/>
              <a:buChar char="●"/>
            </a:pPr>
            <a:r>
              <a:rPr lang="en" sz="1050">
                <a:highlight>
                  <a:srgbClr val="FFFFFF"/>
                </a:highlight>
              </a:rPr>
              <a:t>Nevada</a:t>
            </a:r>
            <a:endParaRPr sz="1050">
              <a:highlight>
                <a:srgbClr val="FFFFFF"/>
              </a:highlight>
            </a:endParaRPr>
          </a:p>
          <a:p>
            <a:pPr indent="-295275" lvl="0" marL="457200" rtl="0" algn="l">
              <a:lnSpc>
                <a:spcPct val="115000"/>
              </a:lnSpc>
              <a:spcBef>
                <a:spcPts val="0"/>
              </a:spcBef>
              <a:spcAft>
                <a:spcPts val="0"/>
              </a:spcAft>
              <a:buSzPts val="1050"/>
              <a:buChar char="●"/>
            </a:pPr>
            <a:r>
              <a:rPr lang="en" sz="1050">
                <a:highlight>
                  <a:srgbClr val="FFFFFF"/>
                </a:highlight>
              </a:rPr>
              <a:t>New Mexico</a:t>
            </a:r>
            <a:endParaRPr sz="1050">
              <a:highlight>
                <a:srgbClr val="FFFFFF"/>
              </a:highlight>
            </a:endParaRPr>
          </a:p>
          <a:p>
            <a:pPr indent="-295275" lvl="0" marL="457200" rtl="0" algn="l">
              <a:lnSpc>
                <a:spcPct val="115000"/>
              </a:lnSpc>
              <a:spcBef>
                <a:spcPts val="0"/>
              </a:spcBef>
              <a:spcAft>
                <a:spcPts val="0"/>
              </a:spcAft>
              <a:buSzPts val="1050"/>
              <a:buChar char="●"/>
            </a:pPr>
            <a:r>
              <a:rPr lang="en" sz="1050">
                <a:highlight>
                  <a:srgbClr val="FFFFFF"/>
                </a:highlight>
              </a:rPr>
              <a:t>Utah</a:t>
            </a:r>
            <a:endParaRPr sz="1050">
              <a:highlight>
                <a:srgbClr val="FFFFFF"/>
              </a:highlight>
            </a:endParaRPr>
          </a:p>
          <a:p>
            <a:pPr indent="-295275" lvl="0" marL="457200" rtl="0" algn="l">
              <a:lnSpc>
                <a:spcPct val="115000"/>
              </a:lnSpc>
              <a:spcBef>
                <a:spcPts val="0"/>
              </a:spcBef>
              <a:spcAft>
                <a:spcPts val="0"/>
              </a:spcAft>
              <a:buSzPts val="1050"/>
              <a:buChar char="●"/>
            </a:pPr>
            <a:r>
              <a:rPr lang="en" sz="1050">
                <a:highlight>
                  <a:srgbClr val="FFFFFF"/>
                </a:highlight>
              </a:rPr>
              <a:t>Wyoming</a:t>
            </a:r>
            <a:endParaRPr sz="1050">
              <a:highlight>
                <a:srgbClr val="FFFFFF"/>
              </a:highlight>
            </a:endParaRPr>
          </a:p>
        </p:txBody>
      </p:sp>
      <p:sp>
        <p:nvSpPr>
          <p:cNvPr id="160" name="Google Shape;160;p22"/>
          <p:cNvSpPr txBox="1"/>
          <p:nvPr/>
        </p:nvSpPr>
        <p:spPr>
          <a:xfrm>
            <a:off x="5624550" y="1058300"/>
            <a:ext cx="3019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Over the 2001-19 period, the Mountain region had higher renewable energy as a percent of total production (19%), than the nation as a whole (16%).</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Mountain state with the highest percentage renewable energy production is </a:t>
            </a:r>
            <a:r>
              <a:rPr b="1" lang="en">
                <a:latin typeface="Roboto"/>
                <a:ea typeface="Roboto"/>
                <a:cs typeface="Roboto"/>
                <a:sym typeface="Roboto"/>
              </a:rPr>
              <a:t>Idaho</a:t>
            </a:r>
            <a:r>
              <a:rPr lang="en">
                <a:latin typeface="Roboto"/>
                <a:ea typeface="Roboto"/>
                <a:cs typeface="Roboto"/>
                <a:sym typeface="Roboto"/>
              </a:rPr>
              <a:t>, with about </a:t>
            </a:r>
            <a:r>
              <a:rPr b="1" lang="en">
                <a:latin typeface="Roboto"/>
                <a:ea typeface="Roboto"/>
                <a:cs typeface="Roboto"/>
                <a:sym typeface="Roboto"/>
              </a:rPr>
              <a:t>85%</a:t>
            </a:r>
            <a:r>
              <a:rPr lang="en">
                <a:latin typeface="Roboto"/>
                <a:ea typeface="Roboto"/>
                <a:cs typeface="Roboto"/>
                <a:sym typeface="Roboto"/>
              </a:rPr>
              <a:t> of its energy being renewable. This is due to hydroelectric power infrastructure.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Idaho Energy Use</a:t>
            </a:r>
            <a:endParaRPr/>
          </a:p>
        </p:txBody>
      </p:sp>
      <p:pic>
        <p:nvPicPr>
          <p:cNvPr id="166" name="Google Shape;166;p23"/>
          <p:cNvPicPr preferRelativeResize="0"/>
          <p:nvPr/>
        </p:nvPicPr>
        <p:blipFill>
          <a:blip r:embed="rId3">
            <a:alphaModFix/>
          </a:blip>
          <a:stretch>
            <a:fillRect/>
          </a:stretch>
        </p:blipFill>
        <p:spPr>
          <a:xfrm>
            <a:off x="504388" y="1074875"/>
            <a:ext cx="6772275" cy="317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177100" y="190250"/>
            <a:ext cx="7609200" cy="872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South Atlantic Energy Trends</a:t>
            </a:r>
            <a:endParaRPr/>
          </a:p>
        </p:txBody>
      </p:sp>
      <p:pic>
        <p:nvPicPr>
          <p:cNvPr id="172" name="Google Shape;172;p24"/>
          <p:cNvPicPr preferRelativeResize="0"/>
          <p:nvPr/>
        </p:nvPicPr>
        <p:blipFill>
          <a:blip r:embed="rId3">
            <a:alphaModFix/>
          </a:blip>
          <a:stretch>
            <a:fillRect/>
          </a:stretch>
        </p:blipFill>
        <p:spPr>
          <a:xfrm>
            <a:off x="4908075" y="972350"/>
            <a:ext cx="4114800" cy="2743200"/>
          </a:xfrm>
          <a:prstGeom prst="rect">
            <a:avLst/>
          </a:prstGeom>
          <a:noFill/>
          <a:ln>
            <a:noFill/>
          </a:ln>
        </p:spPr>
      </p:pic>
      <p:pic>
        <p:nvPicPr>
          <p:cNvPr id="173" name="Google Shape;173;p24"/>
          <p:cNvPicPr preferRelativeResize="0"/>
          <p:nvPr/>
        </p:nvPicPr>
        <p:blipFill>
          <a:blip r:embed="rId4">
            <a:alphaModFix/>
          </a:blip>
          <a:stretch>
            <a:fillRect/>
          </a:stretch>
        </p:blipFill>
        <p:spPr>
          <a:xfrm>
            <a:off x="250775" y="972350"/>
            <a:ext cx="4367126" cy="2563250"/>
          </a:xfrm>
          <a:prstGeom prst="rect">
            <a:avLst/>
          </a:prstGeom>
          <a:noFill/>
          <a:ln>
            <a:noFill/>
          </a:ln>
        </p:spPr>
      </p:pic>
      <p:sp>
        <p:nvSpPr>
          <p:cNvPr id="174" name="Google Shape;174;p24"/>
          <p:cNvSpPr txBox="1"/>
          <p:nvPr>
            <p:ph type="title"/>
          </p:nvPr>
        </p:nvSpPr>
        <p:spPr>
          <a:xfrm>
            <a:off x="223025" y="3673350"/>
            <a:ext cx="8581500" cy="1346100"/>
          </a:xfrm>
          <a:prstGeom prst="rect">
            <a:avLst/>
          </a:prstGeom>
        </p:spPr>
        <p:txBody>
          <a:bodyPr anchorCtr="0" anchor="ctr" bIns="91425" lIns="91425" spcFirstLastPara="1" rIns="91425" wrap="square" tIns="91425">
            <a:normAutofit/>
          </a:bodyPr>
          <a:lstStyle/>
          <a:p>
            <a:pPr indent="-337820" lvl="0" marL="457200" rtl="0" algn="l">
              <a:spcBef>
                <a:spcPts val="0"/>
              </a:spcBef>
              <a:spcAft>
                <a:spcPts val="0"/>
              </a:spcAft>
              <a:buSzPts val="1720"/>
              <a:buChar char="●"/>
            </a:pPr>
            <a:r>
              <a:rPr lang="en" sz="1720"/>
              <a:t>Moving from coal-powered to natural gas in this region, but renewables are rising slowly.</a:t>
            </a:r>
            <a:endParaRPr sz="1720"/>
          </a:p>
          <a:p>
            <a:pPr indent="-337820" lvl="0" marL="457200" rtl="0" algn="l">
              <a:spcBef>
                <a:spcPts val="0"/>
              </a:spcBef>
              <a:spcAft>
                <a:spcPts val="0"/>
              </a:spcAft>
              <a:buSzPts val="1720"/>
              <a:buChar char="●"/>
            </a:pPr>
            <a:r>
              <a:rPr lang="en" sz="1720"/>
              <a:t>At this rate, it will take until 2452 for the South Atlantic region to reach 100% Renewable Energy.</a:t>
            </a:r>
            <a:endParaRPr sz="172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583125" y="341125"/>
            <a:ext cx="6409200" cy="706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Pacific Coast</a:t>
            </a:r>
            <a:r>
              <a:rPr lang="en"/>
              <a:t> Energy Trends</a:t>
            </a:r>
            <a:endParaRPr/>
          </a:p>
        </p:txBody>
      </p:sp>
      <p:pic>
        <p:nvPicPr>
          <p:cNvPr id="180" name="Google Shape;180;p25"/>
          <p:cNvPicPr preferRelativeResize="0"/>
          <p:nvPr/>
        </p:nvPicPr>
        <p:blipFill>
          <a:blip r:embed="rId3">
            <a:alphaModFix/>
          </a:blip>
          <a:stretch>
            <a:fillRect/>
          </a:stretch>
        </p:blipFill>
        <p:spPr>
          <a:xfrm>
            <a:off x="4403100" y="1642100"/>
            <a:ext cx="4588851" cy="2667525"/>
          </a:xfrm>
          <a:prstGeom prst="rect">
            <a:avLst/>
          </a:prstGeom>
          <a:noFill/>
          <a:ln>
            <a:noFill/>
          </a:ln>
        </p:spPr>
      </p:pic>
      <p:pic>
        <p:nvPicPr>
          <p:cNvPr id="181" name="Google Shape;181;p25"/>
          <p:cNvPicPr preferRelativeResize="0"/>
          <p:nvPr/>
        </p:nvPicPr>
        <p:blipFill>
          <a:blip r:embed="rId4">
            <a:alphaModFix/>
          </a:blip>
          <a:stretch>
            <a:fillRect/>
          </a:stretch>
        </p:blipFill>
        <p:spPr>
          <a:xfrm>
            <a:off x="172075" y="1451775"/>
            <a:ext cx="4098299" cy="30481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East Midwest</a:t>
            </a:r>
            <a:r>
              <a:rPr lang="en"/>
              <a:t> Energy Trends</a:t>
            </a:r>
            <a:endParaRPr/>
          </a:p>
        </p:txBody>
      </p:sp>
      <p:sp>
        <p:nvSpPr>
          <p:cNvPr id="187" name="Google Shape;187;p26"/>
          <p:cNvSpPr txBox="1"/>
          <p:nvPr/>
        </p:nvSpPr>
        <p:spPr>
          <a:xfrm>
            <a:off x="372325" y="1091475"/>
            <a:ext cx="4114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Coal overwhelmingly primary energy source</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Natural gas 2nd</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Wind  &amp; other renewables (solar, etc.) largest renewable</a:t>
            </a:r>
            <a:endParaRPr>
              <a:solidFill>
                <a:schemeClr val="dk1"/>
              </a:solidFill>
              <a:latin typeface="Montserrat"/>
              <a:ea typeface="Montserrat"/>
              <a:cs typeface="Montserrat"/>
              <a:sym typeface="Montserrat"/>
            </a:endParaRPr>
          </a:p>
        </p:txBody>
      </p:sp>
      <p:pic>
        <p:nvPicPr>
          <p:cNvPr id="188" name="Google Shape;188;p26"/>
          <p:cNvPicPr preferRelativeResize="0"/>
          <p:nvPr/>
        </p:nvPicPr>
        <p:blipFill>
          <a:blip r:embed="rId3">
            <a:alphaModFix/>
          </a:blip>
          <a:stretch>
            <a:fillRect/>
          </a:stretch>
        </p:blipFill>
        <p:spPr>
          <a:xfrm>
            <a:off x="372325" y="2568975"/>
            <a:ext cx="3778700" cy="2325900"/>
          </a:xfrm>
          <a:prstGeom prst="rect">
            <a:avLst/>
          </a:prstGeom>
          <a:noFill/>
          <a:ln>
            <a:noFill/>
          </a:ln>
        </p:spPr>
      </p:pic>
      <p:pic>
        <p:nvPicPr>
          <p:cNvPr id="189" name="Google Shape;189;p26"/>
          <p:cNvPicPr preferRelativeResize="0"/>
          <p:nvPr/>
        </p:nvPicPr>
        <p:blipFill>
          <a:blip r:embed="rId4">
            <a:alphaModFix/>
          </a:blip>
          <a:stretch>
            <a:fillRect/>
          </a:stretch>
        </p:blipFill>
        <p:spPr>
          <a:xfrm>
            <a:off x="4347750" y="664650"/>
            <a:ext cx="4609750" cy="3342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311725"/>
            <a:ext cx="7769100" cy="531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Air Pollution Trends</a:t>
            </a:r>
            <a:endParaRPr/>
          </a:p>
        </p:txBody>
      </p:sp>
      <p:pic>
        <p:nvPicPr>
          <p:cNvPr id="195" name="Google Shape;195;p27"/>
          <p:cNvPicPr preferRelativeResize="0"/>
          <p:nvPr/>
        </p:nvPicPr>
        <p:blipFill>
          <a:blip r:embed="rId3">
            <a:alphaModFix/>
          </a:blip>
          <a:stretch>
            <a:fillRect/>
          </a:stretch>
        </p:blipFill>
        <p:spPr>
          <a:xfrm>
            <a:off x="311700" y="1017801"/>
            <a:ext cx="4915176" cy="1923125"/>
          </a:xfrm>
          <a:prstGeom prst="rect">
            <a:avLst/>
          </a:prstGeom>
          <a:noFill/>
          <a:ln>
            <a:noFill/>
          </a:ln>
        </p:spPr>
      </p:pic>
      <p:pic>
        <p:nvPicPr>
          <p:cNvPr id="196" name="Google Shape;196;p27"/>
          <p:cNvPicPr preferRelativeResize="0"/>
          <p:nvPr/>
        </p:nvPicPr>
        <p:blipFill>
          <a:blip r:embed="rId4">
            <a:alphaModFix/>
          </a:blip>
          <a:stretch>
            <a:fillRect/>
          </a:stretch>
        </p:blipFill>
        <p:spPr>
          <a:xfrm>
            <a:off x="3899700" y="2940926"/>
            <a:ext cx="4850416" cy="1897775"/>
          </a:xfrm>
          <a:prstGeom prst="rect">
            <a:avLst/>
          </a:prstGeom>
          <a:noFill/>
          <a:ln>
            <a:noFill/>
          </a:ln>
        </p:spPr>
      </p:pic>
      <p:sp>
        <p:nvSpPr>
          <p:cNvPr id="197" name="Google Shape;197;p27"/>
          <p:cNvSpPr txBox="1"/>
          <p:nvPr/>
        </p:nvSpPr>
        <p:spPr>
          <a:xfrm>
            <a:off x="5332800" y="1329775"/>
            <a:ext cx="349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Largest source of CO is vehicles. </a:t>
            </a:r>
            <a:endParaRPr>
              <a:solidFill>
                <a:srgbClr val="FFFFFF"/>
              </a:solidFill>
              <a:latin typeface="Roboto"/>
              <a:ea typeface="Roboto"/>
              <a:cs typeface="Roboto"/>
              <a:sym typeface="Roboto"/>
            </a:endParaRPr>
          </a:p>
        </p:txBody>
      </p:sp>
      <p:sp>
        <p:nvSpPr>
          <p:cNvPr id="198" name="Google Shape;198;p27"/>
          <p:cNvSpPr txBox="1"/>
          <p:nvPr/>
        </p:nvSpPr>
        <p:spPr>
          <a:xfrm>
            <a:off x="386850" y="3077500"/>
            <a:ext cx="2824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2020 Heatmap of US Carbon Monoxide readings in PPM. </a:t>
            </a:r>
            <a:r>
              <a:rPr lang="en">
                <a:solidFill>
                  <a:srgbClr val="FFFFFF"/>
                </a:solidFill>
                <a:latin typeface="Roboto"/>
                <a:ea typeface="Roboto"/>
                <a:cs typeface="Roboto"/>
                <a:sym typeface="Roboto"/>
              </a:rPr>
              <a:t>Heatmap readout can appear skewed due to monitoring locations. </a:t>
            </a:r>
            <a:endParaRPr>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583125" y="341125"/>
            <a:ext cx="7028100" cy="706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Does energy source impact air pollution?</a:t>
            </a:r>
            <a:endParaRPr/>
          </a:p>
        </p:txBody>
      </p:sp>
      <p:sp>
        <p:nvSpPr>
          <p:cNvPr id="204" name="Google Shape;204;p28"/>
          <p:cNvSpPr txBox="1"/>
          <p:nvPr/>
        </p:nvSpPr>
        <p:spPr>
          <a:xfrm>
            <a:off x="228925" y="1331625"/>
            <a:ext cx="4585800" cy="186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CONCLUSION</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300">
                <a:solidFill>
                  <a:srgbClr val="FFFFFF"/>
                </a:solidFill>
                <a:latin typeface="Montserrat"/>
                <a:ea typeface="Montserrat"/>
                <a:cs typeface="Montserrat"/>
                <a:sym typeface="Montserrat"/>
              </a:rPr>
              <a:t>Although, US has made strides in moving towards renewables, still heavily dependent on Coal and Natural Gas</a:t>
            </a:r>
            <a:endParaRPr sz="13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p:txBody>
      </p:sp>
      <p:pic>
        <p:nvPicPr>
          <p:cNvPr id="205" name="Google Shape;205;p28"/>
          <p:cNvPicPr preferRelativeResize="0"/>
          <p:nvPr/>
        </p:nvPicPr>
        <p:blipFill>
          <a:blip r:embed="rId3">
            <a:alphaModFix/>
          </a:blip>
          <a:stretch>
            <a:fillRect/>
          </a:stretch>
        </p:blipFill>
        <p:spPr>
          <a:xfrm>
            <a:off x="664025" y="2571750"/>
            <a:ext cx="2983074" cy="1988725"/>
          </a:xfrm>
          <a:prstGeom prst="rect">
            <a:avLst/>
          </a:prstGeom>
          <a:noFill/>
          <a:ln>
            <a:noFill/>
          </a:ln>
        </p:spPr>
      </p:pic>
      <p:sp>
        <p:nvSpPr>
          <p:cNvPr id="206" name="Google Shape;206;p28"/>
          <p:cNvSpPr txBox="1"/>
          <p:nvPr/>
        </p:nvSpPr>
        <p:spPr>
          <a:xfrm>
            <a:off x="190225" y="4527600"/>
            <a:ext cx="4464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Correlation between increase in Renewable Energy and  CO levels in CA is -0.351, indicating a weak negative relationship.</a:t>
            </a:r>
            <a:endParaRPr sz="750">
              <a:highlight>
                <a:srgbClr val="FFFFFF"/>
              </a:highligh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pic>
        <p:nvPicPr>
          <p:cNvPr id="207" name="Google Shape;207;p28"/>
          <p:cNvPicPr preferRelativeResize="0"/>
          <p:nvPr/>
        </p:nvPicPr>
        <p:blipFill>
          <a:blip r:embed="rId4">
            <a:alphaModFix/>
          </a:blip>
          <a:stretch>
            <a:fillRect/>
          </a:stretch>
        </p:blipFill>
        <p:spPr>
          <a:xfrm>
            <a:off x="4814725" y="899900"/>
            <a:ext cx="3715075" cy="2476700"/>
          </a:xfrm>
          <a:prstGeom prst="rect">
            <a:avLst/>
          </a:prstGeom>
          <a:noFill/>
          <a:ln>
            <a:noFill/>
          </a:ln>
        </p:spPr>
      </p:pic>
      <p:pic>
        <p:nvPicPr>
          <p:cNvPr id="208" name="Google Shape;208;p28"/>
          <p:cNvPicPr preferRelativeResize="0"/>
          <p:nvPr/>
        </p:nvPicPr>
        <p:blipFill>
          <a:blip r:embed="rId5">
            <a:alphaModFix/>
          </a:blip>
          <a:stretch>
            <a:fillRect/>
          </a:stretch>
        </p:blipFill>
        <p:spPr>
          <a:xfrm>
            <a:off x="4750825" y="3343975"/>
            <a:ext cx="1552575" cy="1400175"/>
          </a:xfrm>
          <a:prstGeom prst="rect">
            <a:avLst/>
          </a:prstGeom>
          <a:noFill/>
          <a:ln>
            <a:noFill/>
          </a:ln>
        </p:spPr>
      </p:pic>
      <p:pic>
        <p:nvPicPr>
          <p:cNvPr id="209" name="Google Shape;209;p28"/>
          <p:cNvPicPr preferRelativeResize="0"/>
          <p:nvPr/>
        </p:nvPicPr>
        <p:blipFill>
          <a:blip r:embed="rId6">
            <a:alphaModFix/>
          </a:blip>
          <a:stretch>
            <a:fillRect/>
          </a:stretch>
        </p:blipFill>
        <p:spPr>
          <a:xfrm>
            <a:off x="6303400" y="3343975"/>
            <a:ext cx="1709175" cy="1400175"/>
          </a:xfrm>
          <a:prstGeom prst="rect">
            <a:avLst/>
          </a:prstGeom>
          <a:noFill/>
          <a:ln>
            <a:noFill/>
          </a:ln>
        </p:spPr>
      </p:pic>
      <p:sp>
        <p:nvSpPr>
          <p:cNvPr id="210" name="Google Shape;210;p28"/>
          <p:cNvSpPr txBox="1"/>
          <p:nvPr/>
        </p:nvSpPr>
        <p:spPr>
          <a:xfrm>
            <a:off x="5620775" y="4744150"/>
            <a:ext cx="161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2016 V 2020</a:t>
            </a:r>
            <a:endParaRPr>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&amp; Challenges</a:t>
            </a:r>
            <a:endParaRPr/>
          </a:p>
        </p:txBody>
      </p:sp>
      <p:sp>
        <p:nvSpPr>
          <p:cNvPr id="216" name="Google Shape;216;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Challenges:</a:t>
            </a:r>
            <a:endParaRPr/>
          </a:p>
          <a:p>
            <a:pPr indent="-317500" lvl="1" marL="914400" rtl="0" algn="l">
              <a:spcBef>
                <a:spcPts val="0"/>
              </a:spcBef>
              <a:spcAft>
                <a:spcPts val="0"/>
              </a:spcAft>
              <a:buSzPts val="1400"/>
              <a:buChar char="○"/>
            </a:pPr>
            <a:r>
              <a:rPr lang="en"/>
              <a:t>API calls for 1 year at a time</a:t>
            </a:r>
            <a:endParaRPr/>
          </a:p>
          <a:p>
            <a:pPr indent="-317500" lvl="1" marL="914400" rtl="0" algn="l">
              <a:spcBef>
                <a:spcPts val="0"/>
              </a:spcBef>
              <a:spcAft>
                <a:spcPts val="0"/>
              </a:spcAft>
              <a:buSzPts val="1400"/>
              <a:buChar char="○"/>
            </a:pPr>
            <a:r>
              <a:rPr lang="en"/>
              <a:t>CSV file required a massive amount of cleaning/data formatting</a:t>
            </a:r>
            <a:endParaRPr/>
          </a:p>
          <a:p>
            <a:pPr indent="-342900" lvl="0" marL="457200" rtl="0" algn="l">
              <a:spcBef>
                <a:spcPts val="0"/>
              </a:spcBef>
              <a:spcAft>
                <a:spcPts val="0"/>
              </a:spcAft>
              <a:buSzPts val="1800"/>
              <a:buChar char="●"/>
            </a:pPr>
            <a:r>
              <a:rPr lang="en"/>
              <a:t>Additional Analysis:</a:t>
            </a:r>
            <a:endParaRPr/>
          </a:p>
          <a:p>
            <a:pPr indent="-317500" lvl="1" marL="914400" rtl="0" algn="l">
              <a:spcBef>
                <a:spcPts val="0"/>
              </a:spcBef>
              <a:spcAft>
                <a:spcPts val="0"/>
              </a:spcAft>
              <a:buSzPts val="1400"/>
              <a:buChar char="○"/>
            </a:pPr>
            <a:r>
              <a:rPr lang="en"/>
              <a:t>COVID changes to environmental pollution</a:t>
            </a:r>
            <a:endParaRPr/>
          </a:p>
          <a:p>
            <a:pPr indent="-317500" lvl="1" marL="914400" rtl="0" algn="l">
              <a:spcBef>
                <a:spcPts val="0"/>
              </a:spcBef>
              <a:spcAft>
                <a:spcPts val="0"/>
              </a:spcAft>
              <a:buSzPts val="1400"/>
              <a:buChar char="○"/>
            </a:pPr>
            <a:r>
              <a:rPr lang="en"/>
              <a:t>Look at different pollutants</a:t>
            </a:r>
            <a:endParaRPr/>
          </a:p>
          <a:p>
            <a:pPr indent="-317500" lvl="1" marL="914400" rtl="0" algn="l">
              <a:spcBef>
                <a:spcPts val="0"/>
              </a:spcBef>
              <a:spcAft>
                <a:spcPts val="0"/>
              </a:spcAft>
              <a:buSzPts val="1400"/>
              <a:buChar char="○"/>
            </a:pPr>
            <a:r>
              <a:rPr lang="en"/>
              <a:t>Move to renewable energy -- challenges with energy storage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examined</a:t>
            </a:r>
            <a:endParaRPr/>
          </a:p>
        </p:txBody>
      </p:sp>
      <p:sp>
        <p:nvSpPr>
          <p:cNvPr id="92" name="Google Shape;92;p14"/>
          <p:cNvSpPr txBox="1"/>
          <p:nvPr>
            <p:ph idx="1" type="body"/>
          </p:nvPr>
        </p:nvSpPr>
        <p:spPr>
          <a:xfrm>
            <a:off x="311700" y="1243000"/>
            <a:ext cx="8520600" cy="33390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b="1" lang="en" sz="2550"/>
              <a:t>Relationship between energy sources and air pollution.</a:t>
            </a:r>
            <a:endParaRPr b="1" sz="2550"/>
          </a:p>
          <a:p>
            <a:pPr indent="0" lvl="0" marL="0" rtl="0" algn="l">
              <a:spcBef>
                <a:spcPts val="1200"/>
              </a:spcBef>
              <a:spcAft>
                <a:spcPts val="0"/>
              </a:spcAft>
              <a:buNone/>
            </a:pPr>
            <a:r>
              <a:t/>
            </a:r>
            <a:endParaRPr sz="2550"/>
          </a:p>
          <a:p>
            <a:pPr indent="0" lvl="0" marL="0" rtl="0" algn="l">
              <a:spcBef>
                <a:spcPts val="1200"/>
              </a:spcBef>
              <a:spcAft>
                <a:spcPts val="0"/>
              </a:spcAft>
              <a:buNone/>
            </a:pPr>
            <a:r>
              <a:rPr b="1" lang="en" sz="2550"/>
              <a:t>QUESTION</a:t>
            </a:r>
            <a:r>
              <a:rPr lang="en" sz="2550"/>
              <a:t>: Does an increase in renewable energy production reduce the air pollution levels?</a:t>
            </a:r>
            <a:endParaRPr sz="2550"/>
          </a:p>
          <a:p>
            <a:pPr indent="0" lvl="0" marL="0" rtl="0" algn="l">
              <a:spcBef>
                <a:spcPts val="1200"/>
              </a:spcBef>
              <a:spcAft>
                <a:spcPts val="0"/>
              </a:spcAft>
              <a:buNone/>
            </a:pPr>
            <a:r>
              <a:t/>
            </a:r>
            <a:endParaRPr sz="2550"/>
          </a:p>
          <a:p>
            <a:pPr indent="0" lvl="0" marL="0" rtl="0" algn="l">
              <a:spcBef>
                <a:spcPts val="1200"/>
              </a:spcBef>
              <a:spcAft>
                <a:spcPts val="0"/>
              </a:spcAft>
              <a:buNone/>
            </a:pPr>
            <a:r>
              <a:rPr b="1" lang="en" sz="2550"/>
              <a:t>Hypothesis:</a:t>
            </a:r>
            <a:r>
              <a:rPr lang="en" sz="2550"/>
              <a:t> An increased use of renewable energies results in less air pollution.</a:t>
            </a:r>
            <a:endParaRPr sz="2550"/>
          </a:p>
          <a:p>
            <a:pPr indent="0" lvl="0" marL="0" rtl="0" algn="l">
              <a:spcBef>
                <a:spcPts val="1200"/>
              </a:spcBef>
              <a:spcAft>
                <a:spcPts val="0"/>
              </a:spcAft>
              <a:buNone/>
            </a:pPr>
            <a:r>
              <a:t/>
            </a:r>
            <a:endParaRPr sz="2550"/>
          </a:p>
          <a:p>
            <a:pPr indent="0" lvl="0" marL="0" rtl="0" algn="l">
              <a:spcBef>
                <a:spcPts val="1200"/>
              </a:spcBef>
              <a:spcAft>
                <a:spcPts val="0"/>
              </a:spcAft>
              <a:buNone/>
            </a:pPr>
            <a:r>
              <a:rPr b="1" lang="en" sz="2550"/>
              <a:t>Potential pitfall</a:t>
            </a:r>
            <a:r>
              <a:rPr lang="en" sz="2550"/>
              <a:t>: Delayed effect of energy use on air pollution (i.e. energy used 2000 -&gt; air pollution 2005)</a:t>
            </a:r>
            <a:endParaRPr sz="25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666800" y="350925"/>
            <a:ext cx="5857800" cy="412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pic>
        <p:nvPicPr>
          <p:cNvPr id="98" name="Google Shape;98;p15"/>
          <p:cNvPicPr preferRelativeResize="0"/>
          <p:nvPr/>
        </p:nvPicPr>
        <p:blipFill>
          <a:blip r:embed="rId3">
            <a:alphaModFix/>
          </a:blip>
          <a:stretch>
            <a:fillRect/>
          </a:stretch>
        </p:blipFill>
        <p:spPr>
          <a:xfrm>
            <a:off x="4963375" y="507675"/>
            <a:ext cx="3685976" cy="3685974"/>
          </a:xfrm>
          <a:prstGeom prst="rect">
            <a:avLst/>
          </a:prstGeom>
          <a:noFill/>
          <a:ln>
            <a:noFill/>
          </a:ln>
        </p:spPr>
      </p:pic>
      <p:sp>
        <p:nvSpPr>
          <p:cNvPr id="99" name="Google Shape;99;p15"/>
          <p:cNvSpPr txBox="1"/>
          <p:nvPr/>
        </p:nvSpPr>
        <p:spPr>
          <a:xfrm>
            <a:off x="507625" y="1097150"/>
            <a:ext cx="4121700" cy="1600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FFFFF"/>
              </a:buClr>
              <a:buSzPts val="1600"/>
              <a:buFont typeface="Maven Pro"/>
              <a:buChar char="●"/>
            </a:pPr>
            <a:r>
              <a:rPr b="1" lang="en" sz="1600">
                <a:solidFill>
                  <a:srgbClr val="FFFFFF"/>
                </a:solidFill>
                <a:latin typeface="Maven Pro"/>
                <a:ea typeface="Maven Pro"/>
                <a:cs typeface="Maven Pro"/>
                <a:sym typeface="Maven Pro"/>
              </a:rPr>
              <a:t>EIA CSV file for energy production by source</a:t>
            </a:r>
            <a:endParaRPr b="1" sz="1600">
              <a:solidFill>
                <a:srgbClr val="FFFFFF"/>
              </a:solidFill>
              <a:latin typeface="Maven Pro"/>
              <a:ea typeface="Maven Pro"/>
              <a:cs typeface="Maven Pro"/>
              <a:sym typeface="Maven Pro"/>
            </a:endParaRPr>
          </a:p>
          <a:p>
            <a:pPr indent="-317500" lvl="1" marL="914400" rtl="0" algn="l">
              <a:spcBef>
                <a:spcPts val="0"/>
              </a:spcBef>
              <a:spcAft>
                <a:spcPts val="0"/>
              </a:spcAft>
              <a:buClr>
                <a:srgbClr val="FFFFFF"/>
              </a:buClr>
              <a:buSzPts val="1400"/>
              <a:buFont typeface="Maven Pro"/>
              <a:buChar char="○"/>
            </a:pPr>
            <a:r>
              <a:rPr b="1" lang="en">
                <a:solidFill>
                  <a:srgbClr val="FFFFFF"/>
                </a:solidFill>
                <a:latin typeface="Maven Pro"/>
                <a:ea typeface="Maven Pro"/>
                <a:cs typeface="Maven Pro"/>
                <a:sym typeface="Maven Pro"/>
              </a:rPr>
              <a:t>Broken down by region &amp; state</a:t>
            </a:r>
            <a:endParaRPr b="1">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a:solidFill>
                <a:srgbClr val="FFFFFF"/>
              </a:solidFill>
              <a:latin typeface="Maven Pro"/>
              <a:ea typeface="Maven Pro"/>
              <a:cs typeface="Maven Pro"/>
              <a:sym typeface="Maven Pro"/>
            </a:endParaRPr>
          </a:p>
          <a:p>
            <a:pPr indent="-330200" lvl="0" marL="457200" rtl="0" algn="l">
              <a:spcBef>
                <a:spcPts val="0"/>
              </a:spcBef>
              <a:spcAft>
                <a:spcPts val="0"/>
              </a:spcAft>
              <a:buClr>
                <a:srgbClr val="FFFFFF"/>
              </a:buClr>
              <a:buSzPts val="1600"/>
              <a:buFont typeface="Maven Pro"/>
              <a:buChar char="●"/>
            </a:pPr>
            <a:r>
              <a:rPr b="1" lang="en" sz="1600">
                <a:solidFill>
                  <a:srgbClr val="FFFFFF"/>
                </a:solidFill>
                <a:latin typeface="Maven Pro"/>
                <a:ea typeface="Maven Pro"/>
                <a:cs typeface="Maven Pro"/>
                <a:sym typeface="Maven Pro"/>
              </a:rPr>
              <a:t>EPA API -- Breaks down air pollution across US</a:t>
            </a:r>
            <a:endParaRPr b="1" sz="1600">
              <a:solidFill>
                <a:srgbClr val="FFFFFF"/>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2963950" y="2684750"/>
            <a:ext cx="3001599" cy="2340876"/>
          </a:xfrm>
          <a:prstGeom prst="rect">
            <a:avLst/>
          </a:prstGeom>
          <a:noFill/>
          <a:ln>
            <a:noFill/>
          </a:ln>
        </p:spPr>
      </p:pic>
      <p:pic>
        <p:nvPicPr>
          <p:cNvPr id="105" name="Google Shape;105;p16"/>
          <p:cNvPicPr preferRelativeResize="0"/>
          <p:nvPr/>
        </p:nvPicPr>
        <p:blipFill>
          <a:blip r:embed="rId4">
            <a:alphaModFix/>
          </a:blip>
          <a:stretch>
            <a:fillRect/>
          </a:stretch>
        </p:blipFill>
        <p:spPr>
          <a:xfrm>
            <a:off x="5567626" y="301325"/>
            <a:ext cx="3240275" cy="2769375"/>
          </a:xfrm>
          <a:prstGeom prst="rect">
            <a:avLst/>
          </a:prstGeom>
          <a:noFill/>
          <a:ln>
            <a:noFill/>
          </a:ln>
        </p:spPr>
      </p:pic>
      <p:pic>
        <p:nvPicPr>
          <p:cNvPr id="106" name="Google Shape;106;p16"/>
          <p:cNvPicPr preferRelativeResize="0"/>
          <p:nvPr/>
        </p:nvPicPr>
        <p:blipFill>
          <a:blip r:embed="rId5">
            <a:alphaModFix/>
          </a:blip>
          <a:stretch>
            <a:fillRect/>
          </a:stretch>
        </p:blipFill>
        <p:spPr>
          <a:xfrm>
            <a:off x="207125" y="139200"/>
            <a:ext cx="4387775" cy="256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265775" y="154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CALL - EPA Pollution Data</a:t>
            </a:r>
            <a:endParaRPr/>
          </a:p>
        </p:txBody>
      </p:sp>
      <p:sp>
        <p:nvSpPr>
          <p:cNvPr id="112" name="Google Shape;112;p17"/>
          <p:cNvSpPr txBox="1"/>
          <p:nvPr>
            <p:ph idx="1" type="body"/>
          </p:nvPr>
        </p:nvSpPr>
        <p:spPr>
          <a:xfrm>
            <a:off x="311700" y="1229975"/>
            <a:ext cx="3999900" cy="294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17"/>
          <p:cNvPicPr preferRelativeResize="0"/>
          <p:nvPr/>
        </p:nvPicPr>
        <p:blipFill rotWithShape="1">
          <a:blip r:embed="rId3">
            <a:alphaModFix/>
          </a:blip>
          <a:srcRect b="0" l="10201" r="0" t="0"/>
          <a:stretch/>
        </p:blipFill>
        <p:spPr>
          <a:xfrm>
            <a:off x="311699" y="663800"/>
            <a:ext cx="3999900" cy="3485351"/>
          </a:xfrm>
          <a:prstGeom prst="rect">
            <a:avLst/>
          </a:prstGeom>
          <a:noFill/>
          <a:ln>
            <a:noFill/>
          </a:ln>
        </p:spPr>
      </p:pic>
      <p:pic>
        <p:nvPicPr>
          <p:cNvPr id="114" name="Google Shape;114;p17"/>
          <p:cNvPicPr preferRelativeResize="0"/>
          <p:nvPr/>
        </p:nvPicPr>
        <p:blipFill>
          <a:blip r:embed="rId4">
            <a:alphaModFix/>
          </a:blip>
          <a:stretch>
            <a:fillRect/>
          </a:stretch>
        </p:blipFill>
        <p:spPr>
          <a:xfrm>
            <a:off x="4311600" y="919600"/>
            <a:ext cx="4791224" cy="2871550"/>
          </a:xfrm>
          <a:prstGeom prst="rect">
            <a:avLst/>
          </a:prstGeom>
          <a:noFill/>
          <a:ln>
            <a:noFill/>
          </a:ln>
        </p:spPr>
      </p:pic>
      <p:sp>
        <p:nvSpPr>
          <p:cNvPr id="115" name="Google Shape;115;p17"/>
          <p:cNvSpPr txBox="1"/>
          <p:nvPr>
            <p:ph type="title"/>
          </p:nvPr>
        </p:nvSpPr>
        <p:spPr>
          <a:xfrm>
            <a:off x="1580850" y="4294800"/>
            <a:ext cx="4027500" cy="607800"/>
          </a:xfrm>
          <a:prstGeom prst="rect">
            <a:avLst/>
          </a:prstGeom>
        </p:spPr>
        <p:txBody>
          <a:bodyPr anchorCtr="0" anchor="t" bIns="91425" lIns="91425" spcFirstLastPara="1" rIns="91425" wrap="square" tIns="91425">
            <a:noAutofit/>
          </a:bodyPr>
          <a:lstStyle/>
          <a:p>
            <a:pPr indent="-329565" lvl="0" marL="457200" rtl="0" algn="l">
              <a:spcBef>
                <a:spcPts val="0"/>
              </a:spcBef>
              <a:spcAft>
                <a:spcPts val="0"/>
              </a:spcAft>
              <a:buSzPts val="1590"/>
              <a:buChar char="●"/>
            </a:pPr>
            <a:r>
              <a:rPr lang="en" sz="1590"/>
              <a:t>Only able to pull one year at a time</a:t>
            </a:r>
            <a:endParaRPr sz="1590"/>
          </a:p>
          <a:p>
            <a:pPr indent="-329565" lvl="0" marL="457200" rtl="0" algn="l">
              <a:spcBef>
                <a:spcPts val="0"/>
              </a:spcBef>
              <a:spcAft>
                <a:spcPts val="0"/>
              </a:spcAft>
              <a:buSzPts val="1590"/>
              <a:buChar char="●"/>
            </a:pPr>
            <a:r>
              <a:rPr lang="en" sz="1590"/>
              <a:t>Had to pull each state by state code</a:t>
            </a:r>
            <a:endParaRPr sz="159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45050" y="285425"/>
            <a:ext cx="7762500" cy="905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Renewable Energy Trends US</a:t>
            </a:r>
            <a:endParaRPr/>
          </a:p>
        </p:txBody>
      </p:sp>
      <p:pic>
        <p:nvPicPr>
          <p:cNvPr id="121" name="Google Shape;121;p18"/>
          <p:cNvPicPr preferRelativeResize="0"/>
          <p:nvPr/>
        </p:nvPicPr>
        <p:blipFill>
          <a:blip r:embed="rId3">
            <a:alphaModFix/>
          </a:blip>
          <a:stretch>
            <a:fillRect/>
          </a:stretch>
        </p:blipFill>
        <p:spPr>
          <a:xfrm>
            <a:off x="1600275" y="958825"/>
            <a:ext cx="4926500" cy="3284325"/>
          </a:xfrm>
          <a:prstGeom prst="rect">
            <a:avLst/>
          </a:prstGeom>
          <a:noFill/>
          <a:ln>
            <a:noFill/>
          </a:ln>
        </p:spPr>
      </p:pic>
      <p:sp>
        <p:nvSpPr>
          <p:cNvPr id="122" name="Google Shape;122;p18"/>
          <p:cNvSpPr txBox="1"/>
          <p:nvPr>
            <p:ph type="title"/>
          </p:nvPr>
        </p:nvSpPr>
        <p:spPr>
          <a:xfrm>
            <a:off x="557975" y="4243150"/>
            <a:ext cx="7762500" cy="10425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1542">
                <a:solidFill>
                  <a:srgbClr val="FFFFFF"/>
                </a:solidFill>
              </a:rPr>
              <a:t>Renewable energy is increasing at 1.02% per year. At this rate, the US will reach 100% renewable energy in 2089. The forecasted renewable energy in 2020 is 25.47% and 26.49% in 2021.</a:t>
            </a:r>
            <a:endParaRPr sz="232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583125" y="341125"/>
            <a:ext cx="6409200" cy="706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US Energy Production Trends</a:t>
            </a:r>
            <a:endParaRPr/>
          </a:p>
        </p:txBody>
      </p:sp>
      <p:pic>
        <p:nvPicPr>
          <p:cNvPr id="128" name="Google Shape;128;p19"/>
          <p:cNvPicPr preferRelativeResize="0"/>
          <p:nvPr/>
        </p:nvPicPr>
        <p:blipFill>
          <a:blip r:embed="rId3">
            <a:alphaModFix/>
          </a:blip>
          <a:stretch>
            <a:fillRect/>
          </a:stretch>
        </p:blipFill>
        <p:spPr>
          <a:xfrm>
            <a:off x="202525" y="1313300"/>
            <a:ext cx="2686989" cy="2920050"/>
          </a:xfrm>
          <a:prstGeom prst="rect">
            <a:avLst/>
          </a:prstGeom>
          <a:noFill/>
          <a:ln>
            <a:noFill/>
          </a:ln>
        </p:spPr>
      </p:pic>
      <p:pic>
        <p:nvPicPr>
          <p:cNvPr id="129" name="Google Shape;129;p19"/>
          <p:cNvPicPr preferRelativeResize="0"/>
          <p:nvPr/>
        </p:nvPicPr>
        <p:blipFill>
          <a:blip r:embed="rId4">
            <a:alphaModFix/>
          </a:blip>
          <a:stretch>
            <a:fillRect/>
          </a:stretch>
        </p:blipFill>
        <p:spPr>
          <a:xfrm>
            <a:off x="2889525" y="888900"/>
            <a:ext cx="2750450" cy="3035425"/>
          </a:xfrm>
          <a:prstGeom prst="rect">
            <a:avLst/>
          </a:prstGeom>
          <a:noFill/>
          <a:ln>
            <a:noFill/>
          </a:ln>
        </p:spPr>
      </p:pic>
      <p:pic>
        <p:nvPicPr>
          <p:cNvPr id="130" name="Google Shape;130;p19"/>
          <p:cNvPicPr preferRelativeResize="0"/>
          <p:nvPr/>
        </p:nvPicPr>
        <p:blipFill>
          <a:blip r:embed="rId5">
            <a:alphaModFix/>
          </a:blip>
          <a:stretch>
            <a:fillRect/>
          </a:stretch>
        </p:blipFill>
        <p:spPr>
          <a:xfrm>
            <a:off x="5639975" y="567076"/>
            <a:ext cx="3333613" cy="3679076"/>
          </a:xfrm>
          <a:prstGeom prst="rect">
            <a:avLst/>
          </a:prstGeom>
          <a:noFill/>
          <a:ln>
            <a:noFill/>
          </a:ln>
        </p:spPr>
      </p:pic>
      <p:sp>
        <p:nvSpPr>
          <p:cNvPr id="131" name="Google Shape;131;p19"/>
          <p:cNvSpPr txBox="1"/>
          <p:nvPr/>
        </p:nvSpPr>
        <p:spPr>
          <a:xfrm>
            <a:off x="2154100" y="3924325"/>
            <a:ext cx="4967700" cy="12006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oboto"/>
              <a:buChar char="-"/>
            </a:pPr>
            <a:r>
              <a:rPr lang="en" sz="1100">
                <a:latin typeface="Roboto"/>
                <a:ea typeface="Roboto"/>
                <a:cs typeface="Roboto"/>
                <a:sym typeface="Roboto"/>
              </a:rPr>
              <a:t>More efficient extraction methods have resulted in increases in natural gas production from shale and other geologic sources that were previously inaccessible.</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While the US has made gains in renewable energy sources, production is still so heavily reliant on coal as to make it difficult to show all energy sources on the same chart.</a:t>
            </a:r>
            <a:endParaRPr sz="11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438025" y="254425"/>
            <a:ext cx="8520600" cy="90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US Natural Gas Pipelines</a:t>
            </a:r>
            <a:endParaRPr sz="4300"/>
          </a:p>
        </p:txBody>
      </p:sp>
      <p:pic>
        <p:nvPicPr>
          <p:cNvPr id="137" name="Google Shape;137;p20"/>
          <p:cNvPicPr preferRelativeResize="0"/>
          <p:nvPr/>
        </p:nvPicPr>
        <p:blipFill>
          <a:blip r:embed="rId3">
            <a:alphaModFix/>
          </a:blip>
          <a:stretch>
            <a:fillRect/>
          </a:stretch>
        </p:blipFill>
        <p:spPr>
          <a:xfrm>
            <a:off x="1877525" y="977900"/>
            <a:ext cx="5074408" cy="3683677"/>
          </a:xfrm>
          <a:prstGeom prst="rect">
            <a:avLst/>
          </a:prstGeom>
          <a:noFill/>
          <a:ln>
            <a:noFill/>
          </a:ln>
        </p:spPr>
      </p:pic>
      <p:sp>
        <p:nvSpPr>
          <p:cNvPr id="138" name="Google Shape;138;p20"/>
          <p:cNvSpPr txBox="1"/>
          <p:nvPr/>
        </p:nvSpPr>
        <p:spPr>
          <a:xfrm>
            <a:off x="2105600" y="4743300"/>
            <a:ext cx="417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Source: https://www.eia.gov/state/maps.php</a:t>
            </a:r>
            <a:endParaRPr>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240550" y="176275"/>
            <a:ext cx="3682500" cy="90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England Region Energy Trends</a:t>
            </a:r>
            <a:endParaRPr/>
          </a:p>
        </p:txBody>
      </p:sp>
      <p:pic>
        <p:nvPicPr>
          <p:cNvPr id="144" name="Google Shape;144;p21"/>
          <p:cNvPicPr preferRelativeResize="0"/>
          <p:nvPr/>
        </p:nvPicPr>
        <p:blipFill>
          <a:blip r:embed="rId3">
            <a:alphaModFix/>
          </a:blip>
          <a:stretch>
            <a:fillRect/>
          </a:stretch>
        </p:blipFill>
        <p:spPr>
          <a:xfrm>
            <a:off x="4766677" y="120300"/>
            <a:ext cx="4162048" cy="2835900"/>
          </a:xfrm>
          <a:prstGeom prst="rect">
            <a:avLst/>
          </a:prstGeom>
          <a:noFill/>
          <a:ln>
            <a:noFill/>
          </a:ln>
        </p:spPr>
      </p:pic>
      <p:pic>
        <p:nvPicPr>
          <p:cNvPr id="145" name="Google Shape;145;p21"/>
          <p:cNvPicPr preferRelativeResize="0"/>
          <p:nvPr/>
        </p:nvPicPr>
        <p:blipFill>
          <a:blip r:embed="rId4">
            <a:alphaModFix/>
          </a:blip>
          <a:stretch>
            <a:fillRect/>
          </a:stretch>
        </p:blipFill>
        <p:spPr>
          <a:xfrm>
            <a:off x="2579200" y="663400"/>
            <a:ext cx="2334950" cy="1614696"/>
          </a:xfrm>
          <a:prstGeom prst="rect">
            <a:avLst/>
          </a:prstGeom>
          <a:noFill/>
          <a:ln>
            <a:noFill/>
          </a:ln>
        </p:spPr>
      </p:pic>
      <p:pic>
        <p:nvPicPr>
          <p:cNvPr id="146" name="Google Shape;146;p21"/>
          <p:cNvPicPr preferRelativeResize="0"/>
          <p:nvPr/>
        </p:nvPicPr>
        <p:blipFill rotWithShape="1">
          <a:blip r:embed="rId5">
            <a:alphaModFix/>
          </a:blip>
          <a:srcRect b="0" l="4860" r="-4860" t="0"/>
          <a:stretch/>
        </p:blipFill>
        <p:spPr>
          <a:xfrm>
            <a:off x="2579200" y="2278100"/>
            <a:ext cx="2334950" cy="1643325"/>
          </a:xfrm>
          <a:prstGeom prst="rect">
            <a:avLst/>
          </a:prstGeom>
          <a:noFill/>
          <a:ln>
            <a:noFill/>
          </a:ln>
        </p:spPr>
      </p:pic>
      <p:sp>
        <p:nvSpPr>
          <p:cNvPr id="147" name="Google Shape;147;p21"/>
          <p:cNvSpPr txBox="1"/>
          <p:nvPr/>
        </p:nvSpPr>
        <p:spPr>
          <a:xfrm>
            <a:off x="116100" y="1141575"/>
            <a:ext cx="1248600" cy="831300"/>
          </a:xfrm>
          <a:prstGeom prst="rect">
            <a:avLst/>
          </a:prstGeom>
          <a:noFill/>
          <a:ln>
            <a:noFill/>
          </a:ln>
        </p:spPr>
        <p:txBody>
          <a:bodyPr anchorCtr="0" anchor="t" bIns="91425" lIns="91425" spcFirstLastPara="1" rIns="91425" wrap="square" tIns="91425">
            <a:spAutoFit/>
          </a:bodyPr>
          <a:lstStyle/>
          <a:p>
            <a:pPr indent="-273050" lvl="0" marL="228600" rtl="0" algn="l">
              <a:spcBef>
                <a:spcPts val="0"/>
              </a:spcBef>
              <a:spcAft>
                <a:spcPts val="0"/>
              </a:spcAft>
              <a:buSzPts val="700"/>
              <a:buFont typeface="Roboto"/>
              <a:buChar char="-"/>
            </a:pPr>
            <a:r>
              <a:rPr lang="en" sz="700">
                <a:latin typeface="Roboto"/>
                <a:ea typeface="Roboto"/>
                <a:cs typeface="Roboto"/>
                <a:sym typeface="Roboto"/>
              </a:rPr>
              <a:t>Connecticut</a:t>
            </a:r>
            <a:endParaRPr sz="700">
              <a:latin typeface="Roboto"/>
              <a:ea typeface="Roboto"/>
              <a:cs typeface="Roboto"/>
              <a:sym typeface="Roboto"/>
            </a:endParaRPr>
          </a:p>
          <a:p>
            <a:pPr indent="-273050" lvl="0" marL="228600" rtl="0" algn="l">
              <a:spcBef>
                <a:spcPts val="0"/>
              </a:spcBef>
              <a:spcAft>
                <a:spcPts val="0"/>
              </a:spcAft>
              <a:buSzPts val="700"/>
              <a:buFont typeface="Roboto"/>
              <a:buChar char="-"/>
            </a:pPr>
            <a:r>
              <a:rPr lang="en" sz="700">
                <a:latin typeface="Roboto"/>
                <a:ea typeface="Roboto"/>
                <a:cs typeface="Roboto"/>
                <a:sym typeface="Roboto"/>
              </a:rPr>
              <a:t>Maine</a:t>
            </a:r>
            <a:endParaRPr sz="700">
              <a:latin typeface="Roboto"/>
              <a:ea typeface="Roboto"/>
              <a:cs typeface="Roboto"/>
              <a:sym typeface="Roboto"/>
            </a:endParaRPr>
          </a:p>
          <a:p>
            <a:pPr indent="-273050" lvl="0" marL="228600" rtl="0" algn="l">
              <a:spcBef>
                <a:spcPts val="0"/>
              </a:spcBef>
              <a:spcAft>
                <a:spcPts val="0"/>
              </a:spcAft>
              <a:buSzPts val="700"/>
              <a:buFont typeface="Roboto"/>
              <a:buChar char="-"/>
            </a:pPr>
            <a:r>
              <a:rPr lang="en" sz="700">
                <a:latin typeface="Roboto"/>
                <a:ea typeface="Roboto"/>
                <a:cs typeface="Roboto"/>
                <a:sym typeface="Roboto"/>
              </a:rPr>
              <a:t>Massachusetts</a:t>
            </a:r>
            <a:endParaRPr sz="700">
              <a:latin typeface="Roboto"/>
              <a:ea typeface="Roboto"/>
              <a:cs typeface="Roboto"/>
              <a:sym typeface="Roboto"/>
            </a:endParaRPr>
          </a:p>
          <a:p>
            <a:pPr indent="-273050" lvl="0" marL="228600" rtl="0" algn="l">
              <a:spcBef>
                <a:spcPts val="0"/>
              </a:spcBef>
              <a:spcAft>
                <a:spcPts val="0"/>
              </a:spcAft>
              <a:buSzPts val="700"/>
              <a:buFont typeface="Roboto"/>
              <a:buChar char="-"/>
            </a:pPr>
            <a:r>
              <a:rPr lang="en" sz="700">
                <a:latin typeface="Roboto"/>
                <a:ea typeface="Roboto"/>
                <a:cs typeface="Roboto"/>
                <a:sym typeface="Roboto"/>
              </a:rPr>
              <a:t>New Hampshire</a:t>
            </a:r>
            <a:endParaRPr sz="700">
              <a:latin typeface="Roboto"/>
              <a:ea typeface="Roboto"/>
              <a:cs typeface="Roboto"/>
              <a:sym typeface="Roboto"/>
            </a:endParaRPr>
          </a:p>
          <a:p>
            <a:pPr indent="-273050" lvl="0" marL="228600" rtl="0" algn="l">
              <a:spcBef>
                <a:spcPts val="0"/>
              </a:spcBef>
              <a:spcAft>
                <a:spcPts val="0"/>
              </a:spcAft>
              <a:buSzPts val="700"/>
              <a:buFont typeface="Roboto"/>
              <a:buChar char="-"/>
            </a:pPr>
            <a:r>
              <a:rPr lang="en" sz="700">
                <a:latin typeface="Roboto"/>
                <a:ea typeface="Roboto"/>
                <a:cs typeface="Roboto"/>
                <a:sym typeface="Roboto"/>
              </a:rPr>
              <a:t>Rhode Island</a:t>
            </a:r>
            <a:endParaRPr sz="700">
              <a:latin typeface="Roboto"/>
              <a:ea typeface="Roboto"/>
              <a:cs typeface="Roboto"/>
              <a:sym typeface="Roboto"/>
            </a:endParaRPr>
          </a:p>
          <a:p>
            <a:pPr indent="-273050" lvl="0" marL="228600" rtl="0" algn="l">
              <a:spcBef>
                <a:spcPts val="0"/>
              </a:spcBef>
              <a:spcAft>
                <a:spcPts val="0"/>
              </a:spcAft>
              <a:buSzPts val="700"/>
              <a:buFont typeface="Roboto"/>
              <a:buChar char="-"/>
            </a:pPr>
            <a:r>
              <a:rPr lang="en" sz="700">
                <a:latin typeface="Roboto"/>
                <a:ea typeface="Roboto"/>
                <a:cs typeface="Roboto"/>
                <a:sym typeface="Roboto"/>
              </a:rPr>
              <a:t>Vermont</a:t>
            </a:r>
            <a:endParaRPr sz="700">
              <a:latin typeface="Roboto"/>
              <a:ea typeface="Roboto"/>
              <a:cs typeface="Roboto"/>
              <a:sym typeface="Roboto"/>
            </a:endParaRPr>
          </a:p>
        </p:txBody>
      </p:sp>
      <p:pic>
        <p:nvPicPr>
          <p:cNvPr id="148" name="Google Shape;148;p21"/>
          <p:cNvPicPr preferRelativeResize="0"/>
          <p:nvPr/>
        </p:nvPicPr>
        <p:blipFill>
          <a:blip r:embed="rId6">
            <a:alphaModFix/>
          </a:blip>
          <a:stretch>
            <a:fillRect/>
          </a:stretch>
        </p:blipFill>
        <p:spPr>
          <a:xfrm>
            <a:off x="6910850" y="2882812"/>
            <a:ext cx="2004650" cy="2121389"/>
          </a:xfrm>
          <a:prstGeom prst="rect">
            <a:avLst/>
          </a:prstGeom>
          <a:noFill/>
          <a:ln>
            <a:noFill/>
          </a:ln>
        </p:spPr>
      </p:pic>
      <p:pic>
        <p:nvPicPr>
          <p:cNvPr id="149" name="Google Shape;149;p21"/>
          <p:cNvPicPr preferRelativeResize="0"/>
          <p:nvPr/>
        </p:nvPicPr>
        <p:blipFill>
          <a:blip r:embed="rId7">
            <a:alphaModFix/>
          </a:blip>
          <a:stretch>
            <a:fillRect/>
          </a:stretch>
        </p:blipFill>
        <p:spPr>
          <a:xfrm>
            <a:off x="4914150" y="2882813"/>
            <a:ext cx="2004650" cy="2121375"/>
          </a:xfrm>
          <a:prstGeom prst="rect">
            <a:avLst/>
          </a:prstGeom>
          <a:noFill/>
          <a:ln>
            <a:noFill/>
          </a:ln>
        </p:spPr>
      </p:pic>
      <p:pic>
        <p:nvPicPr>
          <p:cNvPr id="150" name="Google Shape;150;p21"/>
          <p:cNvPicPr preferRelativeResize="0"/>
          <p:nvPr/>
        </p:nvPicPr>
        <p:blipFill>
          <a:blip r:embed="rId8">
            <a:alphaModFix/>
          </a:blip>
          <a:stretch>
            <a:fillRect/>
          </a:stretch>
        </p:blipFill>
        <p:spPr>
          <a:xfrm>
            <a:off x="992297" y="1499925"/>
            <a:ext cx="1523728" cy="1614700"/>
          </a:xfrm>
          <a:prstGeom prst="rect">
            <a:avLst/>
          </a:prstGeom>
          <a:noFill/>
          <a:ln>
            <a:noFill/>
          </a:ln>
        </p:spPr>
      </p:pic>
      <p:pic>
        <p:nvPicPr>
          <p:cNvPr id="151" name="Google Shape;151;p21"/>
          <p:cNvPicPr preferRelativeResize="0"/>
          <p:nvPr/>
        </p:nvPicPr>
        <p:blipFill>
          <a:blip r:embed="rId9">
            <a:alphaModFix/>
          </a:blip>
          <a:stretch>
            <a:fillRect/>
          </a:stretch>
        </p:blipFill>
        <p:spPr>
          <a:xfrm>
            <a:off x="240550" y="3152125"/>
            <a:ext cx="1935300" cy="1991374"/>
          </a:xfrm>
          <a:prstGeom prst="rect">
            <a:avLst/>
          </a:prstGeom>
          <a:noFill/>
          <a:ln>
            <a:noFill/>
          </a:ln>
        </p:spPr>
      </p:pic>
      <p:sp>
        <p:nvSpPr>
          <p:cNvPr id="152" name="Google Shape;152;p21"/>
          <p:cNvSpPr txBox="1"/>
          <p:nvPr/>
        </p:nvSpPr>
        <p:spPr>
          <a:xfrm>
            <a:off x="2461950" y="3788200"/>
            <a:ext cx="2452200" cy="14160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spAutoFit/>
          </a:bodyPr>
          <a:lstStyle/>
          <a:p>
            <a:pPr indent="0" lvl="0" marL="457200" rtl="0" algn="l">
              <a:spcBef>
                <a:spcPts val="0"/>
              </a:spcBef>
              <a:spcAft>
                <a:spcPts val="0"/>
              </a:spcAft>
              <a:buNone/>
            </a:pPr>
            <a:r>
              <a:rPr b="1" lang="en" sz="800" u="sng">
                <a:latin typeface="Roboto"/>
                <a:ea typeface="Roboto"/>
                <a:cs typeface="Roboto"/>
                <a:sym typeface="Roboto"/>
              </a:rPr>
              <a:t>Importance of Place and Policy</a:t>
            </a:r>
            <a:endParaRPr b="1" sz="800" u="sng">
              <a:latin typeface="Roboto"/>
              <a:ea typeface="Roboto"/>
              <a:cs typeface="Roboto"/>
              <a:sym typeface="Roboto"/>
            </a:endParaRPr>
          </a:p>
          <a:p>
            <a:pPr indent="-165100" lvl="0" marL="114300" rtl="0" algn="l">
              <a:spcBef>
                <a:spcPts val="0"/>
              </a:spcBef>
              <a:spcAft>
                <a:spcPts val="0"/>
              </a:spcAft>
              <a:buSzPts val="800"/>
              <a:buFont typeface="Roboto"/>
              <a:buChar char="-"/>
            </a:pPr>
            <a:r>
              <a:rPr lang="en" sz="800">
                <a:latin typeface="Roboto"/>
                <a:ea typeface="Roboto"/>
                <a:cs typeface="Roboto"/>
                <a:sym typeface="Roboto"/>
              </a:rPr>
              <a:t>Vermont and Connecticut do not have any fossil fuel energy reserves.</a:t>
            </a:r>
            <a:endParaRPr sz="800">
              <a:latin typeface="Roboto"/>
              <a:ea typeface="Roboto"/>
              <a:cs typeface="Roboto"/>
              <a:sym typeface="Roboto"/>
            </a:endParaRPr>
          </a:p>
          <a:p>
            <a:pPr indent="-165100" lvl="0" marL="114300" rtl="0" algn="l">
              <a:spcBef>
                <a:spcPts val="0"/>
              </a:spcBef>
              <a:spcAft>
                <a:spcPts val="0"/>
              </a:spcAft>
              <a:buSzPts val="800"/>
              <a:buFont typeface="Roboto"/>
              <a:buChar char="-"/>
            </a:pPr>
            <a:r>
              <a:rPr lang="en" sz="800" u="sng">
                <a:solidFill>
                  <a:schemeClr val="hlink"/>
                </a:solidFill>
                <a:latin typeface="Roboto"/>
                <a:ea typeface="Roboto"/>
                <a:cs typeface="Roboto"/>
                <a:sym typeface="Roboto"/>
                <a:hlinkClick r:id="rId10"/>
              </a:rPr>
              <a:t>2016 Vermont Comprehensive Energy Plan</a:t>
            </a:r>
            <a:r>
              <a:rPr lang="en" sz="800">
                <a:latin typeface="Roboto"/>
                <a:ea typeface="Roboto"/>
                <a:cs typeface="Roboto"/>
                <a:sym typeface="Roboto"/>
              </a:rPr>
              <a:t> and the shutdown of the Yankee Nuclear Power Station in 2014 resulted in a drastic shift in energy sources. </a:t>
            </a:r>
            <a:endParaRPr sz="800">
              <a:latin typeface="Roboto"/>
              <a:ea typeface="Roboto"/>
              <a:cs typeface="Roboto"/>
              <a:sym typeface="Roboto"/>
            </a:endParaRPr>
          </a:p>
          <a:p>
            <a:pPr indent="-165100" lvl="0" marL="114300" rtl="0" algn="l">
              <a:spcBef>
                <a:spcPts val="0"/>
              </a:spcBef>
              <a:spcAft>
                <a:spcPts val="0"/>
              </a:spcAft>
              <a:buSzPts val="800"/>
              <a:buFont typeface="Roboto"/>
              <a:buChar char="-"/>
            </a:pPr>
            <a:r>
              <a:rPr lang="en" sz="800">
                <a:latin typeface="Roboto"/>
                <a:ea typeface="Roboto"/>
                <a:cs typeface="Roboto"/>
                <a:sym typeface="Roboto"/>
              </a:rPr>
              <a:t>Largest share of electricity in Vermont comes from hydropower in Canada, which has its own environmental impacts.</a:t>
            </a:r>
            <a:endParaRPr sz="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