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Life Savers"/>
      <p:regular r:id="rId11"/>
      <p:bold r:id="rId12"/>
    </p:embeddedFont>
    <p:embeddedFont>
      <p:font typeface="Old Standard TT"/>
      <p:regular r:id="rId13"/>
      <p:bold r:id="rId14"/>
      <p: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LifeSavers-regular.fntdata"/><Relationship Id="rId10" Type="http://schemas.openxmlformats.org/officeDocument/2006/relationships/slide" Target="slides/slide5.xml"/><Relationship Id="rId13" Type="http://schemas.openxmlformats.org/officeDocument/2006/relationships/font" Target="fonts/OldStandardTT-regular.fntdata"/><Relationship Id="rId12" Type="http://schemas.openxmlformats.org/officeDocument/2006/relationships/font" Target="fonts/LifeSaver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ldStandardTT-italic.fntdata"/><Relationship Id="rId14" Type="http://schemas.openxmlformats.org/officeDocument/2006/relationships/font" Target="fonts/OldStandardT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9da14f5b2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9da14f5b2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9da14f5b2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9da14f5b2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aHYoXWFB3-ZxtnuQxKwq-G5h2VzHE46g/view" TargetMode="Externa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School System Management</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Kimberly Guy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631725" y="140525"/>
            <a:ext cx="7985100" cy="95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600">
                <a:latin typeface="Life Savers"/>
                <a:ea typeface="Life Savers"/>
                <a:cs typeface="Life Savers"/>
                <a:sym typeface="Life Savers"/>
              </a:rPr>
              <a:t>Why create this project?</a:t>
            </a:r>
            <a:endParaRPr sz="4600">
              <a:latin typeface="Life Savers"/>
              <a:ea typeface="Life Savers"/>
              <a:cs typeface="Life Savers"/>
              <a:sym typeface="Life Savers"/>
            </a:endParaRPr>
          </a:p>
        </p:txBody>
      </p:sp>
      <p:sp>
        <p:nvSpPr>
          <p:cNvPr id="66" name="Google Shape;66;p14"/>
          <p:cNvSpPr txBox="1"/>
          <p:nvPr/>
        </p:nvSpPr>
        <p:spPr>
          <a:xfrm>
            <a:off x="658875" y="1419450"/>
            <a:ext cx="7715100" cy="2401200"/>
          </a:xfrm>
          <a:prstGeom prst="rect">
            <a:avLst/>
          </a:prstGeom>
          <a:noFill/>
          <a:ln>
            <a:noFill/>
          </a:ln>
        </p:spPr>
        <p:txBody>
          <a:bodyPr anchorCtr="0" anchor="t" bIns="91425" lIns="91425" spcFirstLastPara="1" rIns="91425" wrap="square" tIns="91425">
            <a:spAutoFit/>
          </a:bodyPr>
          <a:lstStyle/>
          <a:p>
            <a:pPr indent="-330200" lvl="0" marL="457200" rtl="0" algn="l">
              <a:lnSpc>
                <a:spcPct val="200000"/>
              </a:lnSpc>
              <a:spcBef>
                <a:spcPts val="0"/>
              </a:spcBef>
              <a:spcAft>
                <a:spcPts val="0"/>
              </a:spcAft>
              <a:buSzPts val="1600"/>
              <a:buFont typeface="Old Standard TT"/>
              <a:buChar char="●"/>
            </a:pPr>
            <a:r>
              <a:rPr lang="en" sz="1600">
                <a:latin typeface="Old Standard TT"/>
                <a:ea typeface="Old Standard TT"/>
                <a:cs typeface="Old Standard TT"/>
                <a:sym typeface="Old Standard TT"/>
              </a:rPr>
              <a:t>Similar</a:t>
            </a:r>
            <a:r>
              <a:rPr lang="en" sz="1600">
                <a:latin typeface="Old Standard TT"/>
                <a:ea typeface="Old Standard TT"/>
                <a:cs typeface="Old Standard TT"/>
                <a:sym typeface="Old Standard TT"/>
              </a:rPr>
              <a:t> project was created in my previous class</a:t>
            </a:r>
            <a:endParaRPr sz="1600">
              <a:latin typeface="Old Standard TT"/>
              <a:ea typeface="Old Standard TT"/>
              <a:cs typeface="Old Standard TT"/>
              <a:sym typeface="Old Standard TT"/>
            </a:endParaRPr>
          </a:p>
          <a:p>
            <a:pPr indent="-330200" lvl="0" marL="457200" rtl="0" algn="l">
              <a:lnSpc>
                <a:spcPct val="200000"/>
              </a:lnSpc>
              <a:spcBef>
                <a:spcPts val="0"/>
              </a:spcBef>
              <a:spcAft>
                <a:spcPts val="0"/>
              </a:spcAft>
              <a:buSzPts val="1600"/>
              <a:buFont typeface="Old Standard TT"/>
              <a:buChar char="●"/>
            </a:pPr>
            <a:r>
              <a:rPr lang="en" sz="1600">
                <a:latin typeface="Old Standard TT"/>
                <a:ea typeface="Old Standard TT"/>
                <a:cs typeface="Old Standard TT"/>
                <a:sym typeface="Old Standard TT"/>
              </a:rPr>
              <a:t>School’s can use this system in order to keep track of the students and their first class as well as other information that would appear on their school record like their age, gender, and name</a:t>
            </a:r>
            <a:endParaRPr sz="1600">
              <a:latin typeface="Old Standard TT"/>
              <a:ea typeface="Old Standard TT"/>
              <a:cs typeface="Old Standard TT"/>
              <a:sym typeface="Old Standard TT"/>
            </a:endParaRPr>
          </a:p>
          <a:p>
            <a:pPr indent="-330200" lvl="0" marL="457200" rtl="0" algn="l">
              <a:lnSpc>
                <a:spcPct val="200000"/>
              </a:lnSpc>
              <a:spcBef>
                <a:spcPts val="0"/>
              </a:spcBef>
              <a:spcAft>
                <a:spcPts val="0"/>
              </a:spcAft>
              <a:buSzPts val="1600"/>
              <a:buFont typeface="Old Standard TT"/>
              <a:buChar char="●"/>
            </a:pPr>
            <a:r>
              <a:rPr lang="en" sz="1600">
                <a:latin typeface="Old Standard TT"/>
                <a:ea typeface="Old Standard TT"/>
                <a:cs typeface="Old Standard TT"/>
                <a:sym typeface="Old Standard TT"/>
              </a:rPr>
              <a:t>Lessens the chance of files getting mixed up with other files</a:t>
            </a:r>
            <a:endParaRPr sz="1600">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923400" y="247650"/>
            <a:ext cx="6946500" cy="71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600">
                <a:latin typeface="Life Savers"/>
                <a:ea typeface="Life Savers"/>
                <a:cs typeface="Life Savers"/>
                <a:sym typeface="Life Savers"/>
              </a:rPr>
              <a:t>Design Process + UML</a:t>
            </a:r>
            <a:endParaRPr sz="4600">
              <a:latin typeface="Life Savers"/>
              <a:ea typeface="Life Savers"/>
              <a:cs typeface="Life Savers"/>
              <a:sym typeface="Life Savers"/>
            </a:endParaRPr>
          </a:p>
        </p:txBody>
      </p:sp>
      <p:sp>
        <p:nvSpPr>
          <p:cNvPr id="72" name="Google Shape;72;p15"/>
          <p:cNvSpPr txBox="1"/>
          <p:nvPr/>
        </p:nvSpPr>
        <p:spPr>
          <a:xfrm>
            <a:off x="923400" y="1204075"/>
            <a:ext cx="7628100" cy="1908600"/>
          </a:xfrm>
          <a:prstGeom prst="rect">
            <a:avLst/>
          </a:prstGeom>
          <a:noFill/>
          <a:ln>
            <a:noFill/>
          </a:ln>
        </p:spPr>
        <p:txBody>
          <a:bodyPr anchorCtr="0" anchor="t" bIns="91425" lIns="91425" spcFirstLastPara="1" rIns="91425" wrap="square" tIns="91425">
            <a:spAutoFit/>
          </a:bodyPr>
          <a:lstStyle/>
          <a:p>
            <a:pPr indent="-330200" lvl="0" marL="457200" rtl="0" algn="l">
              <a:lnSpc>
                <a:spcPct val="200000"/>
              </a:lnSpc>
              <a:spcBef>
                <a:spcPts val="0"/>
              </a:spcBef>
              <a:spcAft>
                <a:spcPts val="0"/>
              </a:spcAft>
              <a:buClr>
                <a:schemeClr val="dk1"/>
              </a:buClr>
              <a:buSzPts val="1600"/>
              <a:buFont typeface="Old Standard TT"/>
              <a:buChar char="●"/>
            </a:pPr>
            <a:r>
              <a:rPr lang="en" sz="1600">
                <a:solidFill>
                  <a:schemeClr val="dk1"/>
                </a:solidFill>
                <a:latin typeface="Old Standard TT"/>
                <a:ea typeface="Old Standard TT"/>
                <a:cs typeface="Old Standard TT"/>
                <a:sym typeface="Old Standard TT"/>
              </a:rPr>
              <a:t>Create class and implement subclasses: name, age, gender, homeroom</a:t>
            </a:r>
            <a:endParaRPr sz="1600">
              <a:solidFill>
                <a:schemeClr val="dk1"/>
              </a:solidFill>
              <a:latin typeface="Old Standard TT"/>
              <a:ea typeface="Old Standard TT"/>
              <a:cs typeface="Old Standard TT"/>
              <a:sym typeface="Old Standard TT"/>
            </a:endParaRPr>
          </a:p>
          <a:p>
            <a:pPr indent="-330200" lvl="0" marL="457200" rtl="0" algn="l">
              <a:lnSpc>
                <a:spcPct val="200000"/>
              </a:lnSpc>
              <a:spcBef>
                <a:spcPts val="0"/>
              </a:spcBef>
              <a:spcAft>
                <a:spcPts val="0"/>
              </a:spcAft>
              <a:buClr>
                <a:schemeClr val="dk1"/>
              </a:buClr>
              <a:buSzPts val="1600"/>
              <a:buFont typeface="Old Standard TT"/>
              <a:buChar char="●"/>
            </a:pPr>
            <a:r>
              <a:rPr lang="en" sz="1600">
                <a:solidFill>
                  <a:schemeClr val="dk1"/>
                </a:solidFill>
                <a:latin typeface="Old Standard TT"/>
                <a:ea typeface="Old Standard TT"/>
                <a:cs typeface="Old Standard TT"/>
                <a:sym typeface="Old Standard TT"/>
              </a:rPr>
              <a:t>UML was changed only to show what the actual system should look like with one example instead of multiple, but the class and subclasses did stay the same</a:t>
            </a:r>
            <a:endParaRPr sz="1600">
              <a:solidFill>
                <a:schemeClr val="dk1"/>
              </a:solidFill>
              <a:latin typeface="Old Standard TT"/>
              <a:ea typeface="Old Standard TT"/>
              <a:cs typeface="Old Standard TT"/>
              <a:sym typeface="Old Standard TT"/>
            </a:endParaRPr>
          </a:p>
          <a:p>
            <a:pPr indent="-330200" lvl="0" marL="457200" rtl="0" algn="l">
              <a:lnSpc>
                <a:spcPct val="200000"/>
              </a:lnSpc>
              <a:spcBef>
                <a:spcPts val="0"/>
              </a:spcBef>
              <a:spcAft>
                <a:spcPts val="0"/>
              </a:spcAft>
              <a:buClr>
                <a:schemeClr val="dk1"/>
              </a:buClr>
              <a:buSzPts val="1600"/>
              <a:buFont typeface="Old Standard TT"/>
              <a:buChar char="●"/>
            </a:pPr>
            <a:r>
              <a:rPr lang="en" sz="1600">
                <a:solidFill>
                  <a:schemeClr val="dk1"/>
                </a:solidFill>
                <a:latin typeface="Old Standard TT"/>
                <a:ea typeface="Old Standard TT"/>
                <a:cs typeface="Old Standard TT"/>
                <a:sym typeface="Old Standard TT"/>
              </a:rPr>
              <a:t>Creation of the back button was newly involved</a:t>
            </a:r>
            <a:endParaRPr sz="1600">
              <a:solidFill>
                <a:schemeClr val="dk1"/>
              </a:solidFill>
              <a:latin typeface="Old Standard TT"/>
              <a:ea typeface="Old Standard TT"/>
              <a:cs typeface="Old Standard TT"/>
              <a:sym typeface="Old Standard TT"/>
            </a:endParaRPr>
          </a:p>
        </p:txBody>
      </p:sp>
      <p:pic>
        <p:nvPicPr>
          <p:cNvPr id="73" name="Google Shape;73;p15"/>
          <p:cNvPicPr preferRelativeResize="0"/>
          <p:nvPr/>
        </p:nvPicPr>
        <p:blipFill>
          <a:blip r:embed="rId3">
            <a:alphaModFix/>
          </a:blip>
          <a:stretch>
            <a:fillRect/>
          </a:stretch>
        </p:blipFill>
        <p:spPr>
          <a:xfrm>
            <a:off x="5739300" y="2620075"/>
            <a:ext cx="3161376" cy="2371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ife Savers"/>
                <a:ea typeface="Life Savers"/>
                <a:cs typeface="Life Savers"/>
                <a:sym typeface="Life Savers"/>
              </a:rPr>
              <a:t>Conclusion</a:t>
            </a:r>
            <a:endParaRPr>
              <a:latin typeface="Life Savers"/>
              <a:ea typeface="Life Savers"/>
              <a:cs typeface="Life Savers"/>
              <a:sym typeface="Life Savers"/>
            </a:endParaRPr>
          </a:p>
        </p:txBody>
      </p:sp>
      <p:sp>
        <p:nvSpPr>
          <p:cNvPr id="79" name="Google Shape;79;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Due to </a:t>
            </a:r>
            <a:r>
              <a:rPr lang="en"/>
              <a:t>complications, I was not fully able to run the code and was given that there were no errors, but this is most likely not the case, as you will be able to see in the given video.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Upside: I would ultimately believe that this system would work well in schools due to the simplicity of the matter and could be further developed in order to make a complete student file online including all classes, grades, teachers, and special notes.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3" name="Shape 83"/>
        <p:cNvGrpSpPr/>
        <p:nvPr/>
      </p:nvGrpSpPr>
      <p:grpSpPr>
        <a:xfrm>
          <a:off x="0" y="0"/>
          <a:ext cx="0" cy="0"/>
          <a:chOff x="0" y="0"/>
          <a:chExt cx="0" cy="0"/>
        </a:xfrm>
      </p:grpSpPr>
      <p:pic>
        <p:nvPicPr>
          <p:cNvPr id="84" name="Google Shape;84;p17" title="Screen Recording 2022-11-29 at 06.16.08.mov">
            <a:hlinkClick r:id="rId3"/>
          </p:cNvPr>
          <p:cNvPicPr preferRelativeResize="0"/>
          <p:nvPr/>
        </p:nvPicPr>
        <p:blipFill>
          <a:blip r:embed="rId4">
            <a:alphaModFix/>
          </a:blip>
          <a:stretch>
            <a:fillRect/>
          </a:stretch>
        </p:blipFill>
        <p:spPr>
          <a:xfrm>
            <a:off x="1444488" y="226113"/>
            <a:ext cx="6255025" cy="4691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