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sldIdLst>
    <p:sldId id="256" r:id="rId2"/>
    <p:sldId id="260" r:id="rId3"/>
    <p:sldId id="275" r:id="rId4"/>
    <p:sldId id="276" r:id="rId5"/>
    <p:sldId id="267" r:id="rId6"/>
    <p:sldId id="268" r:id="rId7"/>
    <p:sldId id="271" r:id="rId8"/>
    <p:sldId id="277" r:id="rId9"/>
    <p:sldId id="281" r:id="rId10"/>
    <p:sldId id="278" r:id="rId11"/>
    <p:sldId id="283" r:id="rId12"/>
    <p:sldId id="295" r:id="rId13"/>
    <p:sldId id="279" r:id="rId14"/>
    <p:sldId id="296" r:id="rId15"/>
    <p:sldId id="280" r:id="rId16"/>
    <p:sldId id="297" r:id="rId17"/>
    <p:sldId id="284" r:id="rId18"/>
    <p:sldId id="298" r:id="rId19"/>
    <p:sldId id="290" r:id="rId20"/>
    <p:sldId id="286" r:id="rId21"/>
    <p:sldId id="273" r:id="rId22"/>
  </p:sldIdLst>
  <p:sldSz cx="9144000" cy="6858000" type="screen4x3"/>
  <p:notesSz cx="6858000" cy="9144000"/>
  <p:embeddedFontLst>
    <p:embeddedFont>
      <p:font typeface="Super Mario Bros Alphabet" panose="020B0600000101010101"/>
      <p:regular r:id="rId24"/>
    </p:embeddedFont>
    <p:embeddedFont>
      <p:font typeface="04b_03b" panose="020B0600000101010101"/>
      <p:regular r:id="rId25"/>
    </p:embeddedFont>
    <p:embeddedFont>
      <p:font typeface="맑은 고딕" panose="020B0503020000020004" pitchFamily="50" charset="-127"/>
      <p:regular r:id="rId26"/>
      <p:bold r:id="rId27"/>
    </p:embeddedFont>
    <p:embeddedFont>
      <p:font typeface="04b_03" panose="020B0600000101010101"/>
      <p:regular r:id="rId28"/>
    </p:embeddedFont>
    <p:embeddedFont>
      <p:font typeface="배달의민족 주아" panose="020B0600000101010101" charset="-127"/>
      <p:regular r:id="rId29"/>
    </p:embeddedFont>
    <p:embeddedFont>
      <p:font typeface="Open Sans Extrabold" panose="020B0604020202020204" charset="0"/>
      <p:bold r:id="rId30"/>
      <p:boldItalic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6C89FF"/>
    <a:srgbClr val="994807"/>
    <a:srgbClr val="5D93FD"/>
    <a:srgbClr val="DEB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67" autoAdjust="0"/>
    <p:restoredTop sz="94212" autoAdjust="0"/>
  </p:normalViewPr>
  <p:slideViewPr>
    <p:cSldViewPr>
      <p:cViewPr varScale="1">
        <p:scale>
          <a:sx n="87" d="100"/>
          <a:sy n="87" d="100"/>
        </p:scale>
        <p:origin x="169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4763B-A28F-431F-AEE4-56BA1B3F23E7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1302A-4B25-4E4D-9EC6-98B9F1A9C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661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A1302A-4B25-4E4D-9EC6-98B9F1A9C44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815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71B5-7BAB-4CFF-BACC-76D3125808B8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3222-5F95-4A7E-8D09-9D6348998C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68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push/>
      </p:transition>
    </mc:Choice>
    <mc:Fallback xmlns="">
      <p:transition spd="slow">
        <p:push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71B5-7BAB-4CFF-BACC-76D3125808B8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3222-5F95-4A7E-8D09-9D6348998C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204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push/>
      </p:transition>
    </mc:Choice>
    <mc:Fallback xmlns="">
      <p:transition spd="slow">
        <p:push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71B5-7BAB-4CFF-BACC-76D3125808B8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3222-5F95-4A7E-8D09-9D6348998C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18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push/>
      </p:transition>
    </mc:Choice>
    <mc:Fallback xmlns="">
      <p:transition spd="slow">
        <p:push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71B5-7BAB-4CFF-BACC-76D3125808B8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3222-5F95-4A7E-8D09-9D6348998C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42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push/>
      </p:transition>
    </mc:Choice>
    <mc:Fallback xmlns="">
      <p:transition spd="slow">
        <p:push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71B5-7BAB-4CFF-BACC-76D3125808B8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3222-5F95-4A7E-8D09-9D6348998C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40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push/>
      </p:transition>
    </mc:Choice>
    <mc:Fallback xmlns="">
      <p:transition spd="slow">
        <p:push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71B5-7BAB-4CFF-BACC-76D3125808B8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3222-5F95-4A7E-8D09-9D6348998C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122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push/>
      </p:transition>
    </mc:Choice>
    <mc:Fallback xmlns="">
      <p:transition spd="slow">
        <p:push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71B5-7BAB-4CFF-BACC-76D3125808B8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3222-5F95-4A7E-8D09-9D6348998C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56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push/>
      </p:transition>
    </mc:Choice>
    <mc:Fallback xmlns="">
      <p:transition spd="slow">
        <p:push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71B5-7BAB-4CFF-BACC-76D3125808B8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3222-5F95-4A7E-8D09-9D6348998C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275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push/>
      </p:transition>
    </mc:Choice>
    <mc:Fallback xmlns="">
      <p:transition spd="slow">
        <p:push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71B5-7BAB-4CFF-BACC-76D3125808B8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3222-5F95-4A7E-8D09-9D6348998C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35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push/>
      </p:transition>
    </mc:Choice>
    <mc:Fallback xmlns="">
      <p:transition spd="slow">
        <p:push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71B5-7BAB-4CFF-BACC-76D3125808B8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3222-5F95-4A7E-8D09-9D6348998C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90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push/>
      </p:transition>
    </mc:Choice>
    <mc:Fallback xmlns="">
      <p:transition spd="slow">
        <p:push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71B5-7BAB-4CFF-BACC-76D3125808B8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F3222-5F95-4A7E-8D09-9D6348998C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90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push/>
      </p:transition>
    </mc:Choice>
    <mc:Fallback xmlns="">
      <p:transition spd="slow">
        <p:push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B71B5-7BAB-4CFF-BACC-76D3125808B8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F3222-5F95-4A7E-8D09-9D6348998C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02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500">
        <p:push/>
      </p:transition>
    </mc:Choice>
    <mc:Fallback xmlns="">
      <p:transition spd="slow">
        <p:push/>
      </p:transition>
    </mc:Fallback>
  </mc:AlternateConten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imchangwoo14/Mario_Hit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8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-6099"/>
            <a:ext cx="9144000" cy="7323531"/>
            <a:chOff x="0" y="-6099"/>
            <a:chExt cx="9144000" cy="7323531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6099"/>
              <a:ext cx="9144000" cy="6858000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59432"/>
              <a:ext cx="9144000" cy="6858000"/>
            </a:xfrm>
            <a:prstGeom prst="rect">
              <a:avLst/>
            </a:prstGeom>
          </p:spPr>
        </p:pic>
      </p:grpSp>
      <p:sp>
        <p:nvSpPr>
          <p:cNvPr id="21" name="직사각형 20"/>
          <p:cNvSpPr/>
          <p:nvPr/>
        </p:nvSpPr>
        <p:spPr>
          <a:xfrm>
            <a:off x="8028384" y="188640"/>
            <a:ext cx="663401" cy="399390"/>
          </a:xfrm>
          <a:prstGeom prst="rect">
            <a:avLst/>
          </a:prstGeom>
          <a:solidFill>
            <a:srgbClr val="5D93FD"/>
          </a:solidFill>
          <a:ln w="76200">
            <a:solidFill>
              <a:srgbClr val="5D93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-6099"/>
            <a:ext cx="9144000" cy="3363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3140968"/>
            <a:ext cx="396044" cy="396044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1925493" y="404664"/>
            <a:ext cx="5282215" cy="2376264"/>
            <a:chOff x="1925493" y="-96258"/>
            <a:chExt cx="5282215" cy="2376264"/>
          </a:xfrm>
        </p:grpSpPr>
        <p:sp>
          <p:nvSpPr>
            <p:cNvPr id="7" name="TextBox 6"/>
            <p:cNvSpPr txBox="1"/>
            <p:nvPr/>
          </p:nvSpPr>
          <p:spPr>
            <a:xfrm>
              <a:off x="1925493" y="-96258"/>
              <a:ext cx="5282215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04b_03b" panose="00000400000000000000" pitchFamily="2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SUPER MARIO</a:t>
              </a:r>
            </a:p>
            <a:p>
              <a:pPr algn="ctr"/>
              <a:r>
                <a:rPr lang="en-US" altLang="ko-KR" sz="6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04b_03b" panose="00000400000000000000" pitchFamily="2" charset="0"/>
                  <a:ea typeface="Super Mario Bros Alphabet" pitchFamily="2" charset="-127"/>
                  <a:cs typeface="Open Sans Extrabold" panose="020B0906030804020204" pitchFamily="34" charset="0"/>
                </a:rPr>
                <a:t>CATCHING</a:t>
              </a:r>
              <a:endParaRPr lang="ko-KR" altLang="en-US" sz="6000" dirty="0">
                <a:solidFill>
                  <a:schemeClr val="tx2">
                    <a:lumMod val="60000"/>
                    <a:lumOff val="40000"/>
                  </a:schemeClr>
                </a:solidFill>
                <a:latin typeface="04b_03b" panose="00000400000000000000" pitchFamily="2" charset="0"/>
                <a:ea typeface="Super Mario Bros Alphabet" pitchFamily="2" charset="-127"/>
                <a:cs typeface="Open Sans Extrabold" panose="020B090603080402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95735" y="1972229"/>
              <a:ext cx="47525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z="1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Open Sans Extrabold" panose="020B0906030804020204" pitchFamily="34" charset="0"/>
                </a:rPr>
                <a:t>슈퍼마리오 잡기 게임 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31739" y="1828213"/>
              <a:ext cx="4680520" cy="4571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8" name="그림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923" y="3140968"/>
            <a:ext cx="396044" cy="396044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038" y="3140968"/>
            <a:ext cx="396044" cy="396044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3140968"/>
            <a:ext cx="396044" cy="39604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945" y="4725144"/>
            <a:ext cx="985312" cy="97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567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2000"/>
    </mc:Choice>
    <mc:Fallback xmlns="">
      <p:transition advTm="1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grpId="0" nodeType="withEffect">
                                  <p:stCondLst>
                                    <p:cond delay="77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1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1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7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0" y="-6099"/>
            <a:ext cx="9144000" cy="7323531"/>
            <a:chOff x="0" y="-6099"/>
            <a:chExt cx="9144000" cy="7323531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6099"/>
              <a:ext cx="9144000" cy="6858000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59432"/>
              <a:ext cx="9144000" cy="6858000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206642" y="223189"/>
            <a:ext cx="8730716" cy="59766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23528" y="332656"/>
            <a:ext cx="8496944" cy="5688632"/>
          </a:xfrm>
          <a:prstGeom prst="rect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95536" y="658147"/>
            <a:ext cx="3096344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  <a:cs typeface="Open Sans Extrabold" panose="020B0906030804020204" pitchFamily="34" charset="0"/>
              </a:rPr>
              <a:t>클래스 설명</a:t>
            </a:r>
            <a:endParaRPr lang="ko-KR" altLang="en-US" sz="2400" dirty="0">
              <a:solidFill>
                <a:schemeClr val="tx2">
                  <a:lumMod val="50000"/>
                </a:schemeClr>
              </a:solidFill>
              <a:latin typeface="+mj-ea"/>
              <a:ea typeface="+mj-ea"/>
              <a:cs typeface="Open Sans Extrabold" panose="020B0906030804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5048" y="2297290"/>
            <a:ext cx="8568952" cy="289310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+mn-ea"/>
                <a:cs typeface="Open Sans Extrabold" panose="020B0906030804020204" pitchFamily="34" charset="0"/>
              </a:rPr>
              <a:t>-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+mn-ea"/>
                <a:cs typeface="Open Sans Extrabold" panose="020B0906030804020204" pitchFamily="34" charset="0"/>
              </a:rPr>
              <a:t>각종 </a:t>
            </a:r>
            <a:r>
              <a:rPr lang="en-US" altLang="ko-KR" sz="2000" dirty="0" err="1">
                <a:solidFill>
                  <a:schemeClr val="accent1">
                    <a:lumMod val="50000"/>
                  </a:schemeClr>
                </a:solidFill>
                <a:latin typeface="+mn-ea"/>
                <a:cs typeface="Open Sans Extrabold" panose="020B0906030804020204" pitchFamily="34" charset="0"/>
              </a:rPr>
              <a:t>JButton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+mn-ea"/>
                <a:cs typeface="Open Sans Extrabold" panose="020B0906030804020204" pitchFamily="34" charset="0"/>
              </a:rPr>
              <a:t>과 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+mn-ea"/>
                <a:cs typeface="Open Sans Extrabold" panose="020B0906030804020204" pitchFamily="34" charset="0"/>
              </a:rPr>
              <a:t>JLabel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+mn-ea"/>
                <a:cs typeface="Open Sans Extrabold" panose="020B0906030804020204" pitchFamily="34" charset="0"/>
              </a:rPr>
              <a:t>등 게임에 </a:t>
            </a:r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  <a:latin typeface="+mn-ea"/>
                <a:cs typeface="Open Sans Extrabold" panose="020B0906030804020204" pitchFamily="34" charset="0"/>
              </a:rPr>
              <a:t>필요한 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+mn-ea"/>
                <a:cs typeface="Open Sans Extrabold" panose="020B0906030804020204" pitchFamily="34" charset="0"/>
              </a:rPr>
              <a:t>요소들로 구성</a:t>
            </a:r>
            <a:endParaRPr lang="en-US" altLang="ko-KR" sz="2000" dirty="0">
              <a:solidFill>
                <a:schemeClr val="accent1">
                  <a:lumMod val="50000"/>
                </a:schemeClr>
              </a:solidFill>
              <a:latin typeface="+mn-ea"/>
              <a:cs typeface="Open Sans Extrabold" panose="020B0906030804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+mn-ea"/>
                <a:cs typeface="Open Sans Extrabold" panose="020B0906030804020204" pitchFamily="34" charset="0"/>
              </a:rPr>
              <a:t>-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+mn-ea"/>
                <a:cs typeface="Open Sans Extrabold" panose="020B0906030804020204" pitchFamily="34" charset="0"/>
              </a:rPr>
              <a:t>게임이 진행 중 </a:t>
            </a:r>
            <a:r>
              <a:rPr lang="en-US" altLang="ko-KR" sz="2000" dirty="0" err="1">
                <a:solidFill>
                  <a:schemeClr val="accent1">
                    <a:lumMod val="50000"/>
                  </a:schemeClr>
                </a:solidFill>
                <a:latin typeface="+mn-ea"/>
                <a:cs typeface="Open Sans Extrabold" panose="020B0906030804020204" pitchFamily="34" charset="0"/>
              </a:rPr>
              <a:t>Java.Util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+mn-ea"/>
                <a:cs typeface="Open Sans Extrabold" panose="020B0906030804020204" pitchFamily="34" charset="0"/>
              </a:rPr>
              <a:t>의 </a:t>
            </a:r>
            <a:r>
              <a:rPr lang="en-US" altLang="ko-KR" sz="2000" dirty="0" err="1">
                <a:solidFill>
                  <a:schemeClr val="accent1">
                    <a:lumMod val="50000"/>
                  </a:schemeClr>
                </a:solidFill>
                <a:latin typeface="+mn-ea"/>
                <a:cs typeface="Open Sans Extrabold" panose="020B0906030804020204" pitchFamily="34" charset="0"/>
              </a:rPr>
              <a:t>Timertask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+mn-ea"/>
                <a:cs typeface="Open Sans Extrabold" panose="020B0906030804020204" pitchFamily="34" charset="0"/>
              </a:rPr>
              <a:t>()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+mn-ea"/>
                <a:cs typeface="Open Sans Extrabold" panose="020B0906030804020204" pitchFamily="34" charset="0"/>
              </a:rPr>
              <a:t>를 이용하여</a:t>
            </a:r>
            <a:endParaRPr lang="en-US" altLang="ko-KR" sz="2000" dirty="0">
              <a:solidFill>
                <a:schemeClr val="accent1">
                  <a:lumMod val="50000"/>
                </a:schemeClr>
              </a:solidFill>
              <a:latin typeface="+mn-ea"/>
              <a:cs typeface="Open Sans Extrabold" panose="020B0906030804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+mn-ea"/>
                <a:cs typeface="Open Sans Extrabold" panose="020B0906030804020204" pitchFamily="34" charset="0"/>
              </a:rPr>
              <a:t>  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+mn-ea"/>
                <a:cs typeface="Open Sans Extrabold" panose="020B0906030804020204" pitchFamily="34" charset="0"/>
              </a:rPr>
              <a:t>정해진 시간동안 게임 진행</a:t>
            </a:r>
            <a:endParaRPr lang="en-US" altLang="ko-KR" sz="2000" dirty="0">
              <a:solidFill>
                <a:schemeClr val="accent1">
                  <a:lumMod val="50000"/>
                </a:schemeClr>
              </a:solidFill>
              <a:latin typeface="+mn-ea"/>
              <a:cs typeface="Open Sans Extrabold" panose="020B0906030804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+mn-ea"/>
                <a:cs typeface="Open Sans Extrabold" panose="020B0906030804020204" pitchFamily="34" charset="0"/>
              </a:rPr>
              <a:t>-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+mn-ea"/>
                <a:cs typeface="Open Sans Extrabold" panose="020B0906030804020204" pitchFamily="34" charset="0"/>
              </a:rPr>
              <a:t>정해진 위치들 중 랜덤 위치에 캐릭터들이 랜덤으로 등장</a:t>
            </a:r>
            <a:endParaRPr lang="en-US" altLang="ko-KR" sz="2000" dirty="0">
              <a:solidFill>
                <a:schemeClr val="accent1">
                  <a:lumMod val="50000"/>
                </a:schemeClr>
              </a:solidFill>
              <a:latin typeface="+mn-ea"/>
              <a:cs typeface="Open Sans Extrabold" panose="020B0906030804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+mn-ea"/>
                <a:cs typeface="Open Sans Extrabold" panose="020B0906030804020204" pitchFamily="34" charset="0"/>
              </a:rPr>
              <a:t>-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+mn-ea"/>
                <a:cs typeface="Open Sans Extrabold" panose="020B0906030804020204" pitchFamily="34" charset="0"/>
              </a:rPr>
              <a:t>캐릭터가 표출되는 위치에 있는 보이지 않는 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+mn-ea"/>
                <a:cs typeface="Open Sans Extrabold" panose="020B0906030804020204" pitchFamily="34" charset="0"/>
              </a:rPr>
              <a:t>9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+mn-ea"/>
                <a:cs typeface="Open Sans Extrabold" panose="020B0906030804020204" pitchFamily="34" charset="0"/>
              </a:rPr>
              <a:t>개의 버튼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+mn-ea"/>
                <a:cs typeface="Open Sans Extrabold" panose="020B0906030804020204" pitchFamily="34" charset="0"/>
              </a:rPr>
              <a:t>(</a:t>
            </a:r>
            <a:r>
              <a:rPr lang="en-US" altLang="ko-KR" sz="2000" dirty="0" err="1">
                <a:solidFill>
                  <a:schemeClr val="accent1">
                    <a:lumMod val="50000"/>
                  </a:schemeClr>
                </a:solidFill>
                <a:latin typeface="+mn-ea"/>
                <a:cs typeface="Open Sans Extrabold" panose="020B0906030804020204" pitchFamily="34" charset="0"/>
              </a:rPr>
              <a:t>btn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+mn-ea"/>
                <a:cs typeface="Open Sans Extrabold" panose="020B0906030804020204" pitchFamily="34" charset="0"/>
              </a:rPr>
              <a:t>[</a:t>
            </a:r>
            <a:r>
              <a:rPr lang="en-US" altLang="ko-KR" sz="2000" dirty="0" err="1">
                <a:solidFill>
                  <a:schemeClr val="accent1">
                    <a:lumMod val="50000"/>
                  </a:schemeClr>
                </a:solidFill>
                <a:latin typeface="+mn-ea"/>
                <a:cs typeface="Open Sans Extrabold" panose="020B0906030804020204" pitchFamily="34" charset="0"/>
              </a:rPr>
              <a:t>i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+mn-ea"/>
                <a:cs typeface="Open Sans Extrabold" panose="020B0906030804020204" pitchFamily="34" charset="0"/>
              </a:rPr>
              <a:t>])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+mn-ea"/>
                <a:cs typeface="Open Sans Extrabold" panose="020B0906030804020204" pitchFamily="34" charset="0"/>
              </a:rPr>
              <a:t>으로</a:t>
            </a:r>
          </a:p>
          <a:p>
            <a:pPr>
              <a:lnSpc>
                <a:spcPct val="130000"/>
              </a:lnSpc>
            </a:pP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+mn-ea"/>
                <a:cs typeface="Open Sans Extrabold" panose="020B0906030804020204" pitchFamily="34" charset="0"/>
              </a:rPr>
              <a:t>  사용자 클릭 이벤트를 받아 각종 점수 및 시간 계산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+mn-ea"/>
                <a:cs typeface="Open Sans Extrabold" panose="020B0906030804020204" pitchFamily="34" charset="0"/>
              </a:rPr>
              <a:t>(</a:t>
            </a:r>
            <a:r>
              <a:rPr lang="en-US" altLang="ko-KR" sz="2000" dirty="0" err="1">
                <a:solidFill>
                  <a:schemeClr val="accent1">
                    <a:lumMod val="50000"/>
                  </a:schemeClr>
                </a:solidFill>
                <a:latin typeface="+mn-ea"/>
                <a:cs typeface="Open Sans Extrabold" panose="020B0906030804020204" pitchFamily="34" charset="0"/>
              </a:rPr>
              <a:t>cal_score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+mn-ea"/>
                <a:cs typeface="Open Sans Extrabold" panose="020B0906030804020204" pitchFamily="34" charset="0"/>
              </a:rPr>
              <a:t>(</a:t>
            </a:r>
            <a:r>
              <a:rPr lang="en-US" altLang="ko-KR" sz="2000" dirty="0" err="1">
                <a:solidFill>
                  <a:schemeClr val="accent1">
                    <a:lumMod val="50000"/>
                  </a:schemeClr>
                </a:solidFill>
                <a:latin typeface="+mn-ea"/>
                <a:cs typeface="Open Sans Extrabold" panose="020B0906030804020204" pitchFamily="34" charset="0"/>
              </a:rPr>
              <a:t>i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+mn-ea"/>
                <a:cs typeface="Open Sans Extrabold" panose="020B0906030804020204" pitchFamily="34" charset="0"/>
              </a:rPr>
              <a:t>))</a:t>
            </a:r>
          </a:p>
          <a:p>
            <a:pPr>
              <a:lnSpc>
                <a:spcPct val="130000"/>
              </a:lnSpc>
            </a:pP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+mn-ea"/>
                <a:cs typeface="Open Sans Extrabold" panose="020B0906030804020204" pitchFamily="34" charset="0"/>
              </a:rPr>
              <a:t>-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+mn-ea"/>
                <a:cs typeface="Open Sans Extrabold" panose="020B0906030804020204" pitchFamily="34" charset="0"/>
              </a:rPr>
              <a:t>캐릭터를 잡으면 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+mn-ea"/>
                <a:cs typeface="Open Sans Extrabold" panose="020B0906030804020204" pitchFamily="34" charset="0"/>
              </a:rPr>
              <a:t>Hit 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+mn-ea"/>
                <a:cs typeface="Open Sans Extrabold" panose="020B0906030804020204" pitchFamily="34" charset="0"/>
              </a:rPr>
              <a:t>이미지</a:t>
            </a:r>
            <a:endParaRPr lang="en-US" altLang="ko-KR" sz="2000" dirty="0">
              <a:solidFill>
                <a:schemeClr val="accent1">
                  <a:lumMod val="50000"/>
                </a:schemeClr>
              </a:solidFill>
              <a:latin typeface="+mn-ea"/>
              <a:cs typeface="Open Sans Extrabold" panose="020B0906030804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43608" y="1527175"/>
            <a:ext cx="1988696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  <a:cs typeface="Open Sans Extrabold" panose="020B0906030804020204" pitchFamily="34" charset="0"/>
              </a:rPr>
              <a:t>PlayPanel</a:t>
            </a:r>
            <a:endParaRPr lang="ko-KR" altLang="en-US" sz="2400" dirty="0">
              <a:solidFill>
                <a:schemeClr val="tx2">
                  <a:lumMod val="50000"/>
                </a:schemeClr>
              </a:solidFill>
              <a:latin typeface="+mj-ea"/>
              <a:ea typeface="+mj-ea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722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500"/>
    </mc:Choice>
    <mc:Fallback xmlns="">
      <p:transition advTm="4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0" y="-6099"/>
            <a:ext cx="9144000" cy="7323531"/>
            <a:chOff x="0" y="-6099"/>
            <a:chExt cx="9144000" cy="7323531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6099"/>
              <a:ext cx="9144000" cy="6858000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59432"/>
              <a:ext cx="9144000" cy="6858000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206642" y="188640"/>
            <a:ext cx="8730716" cy="59766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23528" y="332656"/>
            <a:ext cx="8496944" cy="5688632"/>
          </a:xfrm>
          <a:prstGeom prst="rect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95536" y="658147"/>
            <a:ext cx="3096344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  <a:cs typeface="Open Sans Extrabold" panose="020B0906030804020204" pitchFamily="34" charset="0"/>
              </a:rPr>
              <a:t>클래스 설명</a:t>
            </a:r>
            <a:endParaRPr lang="ko-KR" altLang="en-US" sz="2400" dirty="0">
              <a:solidFill>
                <a:schemeClr val="tx2">
                  <a:lumMod val="50000"/>
                </a:schemeClr>
              </a:solidFill>
              <a:latin typeface="+mj-ea"/>
              <a:ea typeface="+mj-ea"/>
              <a:cs typeface="Open Sans Extrabold" panose="020B0906030804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1136" y="1527175"/>
            <a:ext cx="1988696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  <a:cs typeface="Open Sans Extrabold" panose="020B0906030804020204" pitchFamily="34" charset="0"/>
              </a:rPr>
              <a:t>PlayPanel</a:t>
            </a:r>
            <a:endParaRPr lang="ko-KR" altLang="en-US" sz="2400" dirty="0">
              <a:solidFill>
                <a:schemeClr val="tx2">
                  <a:lumMod val="50000"/>
                </a:schemeClr>
              </a:solidFill>
              <a:latin typeface="+mj-ea"/>
              <a:ea typeface="+mj-ea"/>
              <a:cs typeface="Open Sans Extrabold" panose="020B0906030804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43608" y="2204598"/>
            <a:ext cx="7502278" cy="3370153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Open Sans Extrabold" panose="020B0906030804020204" pitchFamily="34" charset="0"/>
              </a:rPr>
              <a:t>각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Open Sans Extrabold" panose="020B0906030804020204" pitchFamily="34" charset="0"/>
              </a:rPr>
              <a:t> 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Open Sans Extrabold" panose="020B0906030804020204" pitchFamily="34" charset="0"/>
              </a:rPr>
              <a:t>스테이지 클리어 시 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Open Sans Extrabold" panose="020B0906030804020204" pitchFamily="34" charset="0"/>
              </a:rPr>
              <a:t>(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Open Sans Extrabold" panose="020B0906030804020204" pitchFamily="34" charset="0"/>
              </a:rPr>
              <a:t>현재 점수 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Open Sans Extrabold" panose="020B0906030804020204" pitchFamily="34" charset="0"/>
              </a:rPr>
              <a:t>&gt; 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Open Sans Extrabold" panose="020B0906030804020204" pitchFamily="34" charset="0"/>
              </a:rPr>
              <a:t>목표 점수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Open Sans Extrabold" panose="020B0906030804020204" pitchFamily="34" charset="0"/>
              </a:rPr>
              <a:t>)                                     Next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Open Sans Extrabold" panose="020B0906030804020204" pitchFamily="34" charset="0"/>
              </a:rPr>
              <a:t>화면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Open Sans Extrabold" panose="020B0906030804020204" pitchFamily="34" charset="0"/>
              </a:rPr>
              <a:t> 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Open Sans Extrabold" panose="020B0906030804020204" pitchFamily="34" charset="0"/>
              </a:rPr>
              <a:t>표출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Open Sans Extrabold" panose="020B0906030804020204" pitchFamily="34" charset="0"/>
              </a:rPr>
              <a:t>(+ confirm(</a:t>
            </a:r>
            <a:r>
              <a:rPr lang="en-US" altLang="ko-KR" sz="2400" dirty="0" err="1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Open Sans Extrabold" panose="020B0906030804020204" pitchFamily="34" charset="0"/>
              </a:rPr>
              <a:t>Jbutton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Open Sans Extrabold" panose="020B0906030804020204" pitchFamily="34" charset="0"/>
              </a:rPr>
              <a:t>))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400" dirty="0">
              <a:solidFill>
                <a:schemeClr val="accent1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Open Sans Extrabold" panose="020B0906030804020204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Open Sans Extrabold" panose="020B0906030804020204" pitchFamily="34" charset="0"/>
              </a:rPr>
              <a:t>스테이지 클리어 실패 할 시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Open Sans Extrabold" panose="020B0906030804020204" pitchFamily="34" charset="0"/>
              </a:rPr>
              <a:t> (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Open Sans Extrabold" panose="020B0906030804020204" pitchFamily="34" charset="0"/>
              </a:rPr>
              <a:t>현재 점수 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Open Sans Extrabold" panose="020B0906030804020204" pitchFamily="34" charset="0"/>
              </a:rPr>
              <a:t>&gt; 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Open Sans Extrabold" panose="020B0906030804020204" pitchFamily="34" charset="0"/>
              </a:rPr>
              <a:t>목표 점수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Open Sans Extrabold" panose="020B0906030804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Open Sans Extrabold" panose="020B0906030804020204" pitchFamily="34" charset="0"/>
              </a:rPr>
              <a:t>     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Open Sans Extrabold" panose="020B0906030804020204" pitchFamily="34" charset="0"/>
              </a:rPr>
              <a:t>게임 패배 화면 표출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Open Sans Extrabold" panose="020B0906030804020204" pitchFamily="34" charset="0"/>
              </a:rPr>
              <a:t>(+ home, restart (</a:t>
            </a:r>
            <a:r>
              <a:rPr lang="en-US" altLang="ko-KR" sz="2400" dirty="0" err="1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Open Sans Extrabold" panose="020B0906030804020204" pitchFamily="34" charset="0"/>
              </a:rPr>
              <a:t>Jbutton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Open Sans Extrabold" panose="020B0906030804020204" pitchFamily="34" charset="0"/>
              </a:rPr>
              <a:t>))</a:t>
            </a: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chemeClr val="accent1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4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500"/>
    </mc:Choice>
    <mc:Fallback xmlns="">
      <p:transition advTm="4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0" y="-6099"/>
            <a:ext cx="9144000" cy="7323531"/>
            <a:chOff x="0" y="-6099"/>
            <a:chExt cx="9144000" cy="7323531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6099"/>
              <a:ext cx="9144000" cy="6858000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59432"/>
              <a:ext cx="9144000" cy="6858000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206642" y="188640"/>
            <a:ext cx="8730716" cy="59766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3528" y="332656"/>
            <a:ext cx="8496944" cy="5688632"/>
          </a:xfrm>
          <a:prstGeom prst="rect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52733" y="1377622"/>
            <a:ext cx="3096344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2">
                    <a:lumMod val="50000"/>
                  </a:schemeClr>
                </a:solidFill>
                <a:latin typeface="+mn-ea"/>
                <a:cs typeface="Open Sans Extrabold" panose="020B0906030804020204" pitchFamily="34" charset="0"/>
              </a:rPr>
              <a:t>1-1 </a:t>
            </a:r>
            <a:r>
              <a:rPr lang="ko-KR" altLang="en-US" sz="1200" dirty="0">
                <a:solidFill>
                  <a:schemeClr val="tx2">
                    <a:lumMod val="50000"/>
                  </a:schemeClr>
                </a:solidFill>
                <a:latin typeface="+mn-ea"/>
                <a:cs typeface="Open Sans Extrabold" panose="020B0906030804020204" pitchFamily="34" charset="0"/>
              </a:rPr>
              <a:t>게임 플레이 화면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6E2DC4BC-5628-4132-92E0-46CE585B16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377622"/>
            <a:ext cx="1584176" cy="212466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CBDCA8E3-AE03-436D-B002-232B2BA755D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52" y="1368126"/>
            <a:ext cx="1584176" cy="21319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904EF479-103B-484B-86FC-A734F98FCE9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52" y="3730067"/>
            <a:ext cx="1584176" cy="213461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FF8FBFEC-247B-4E0C-B8D2-A1CAD78B0C96}"/>
              </a:ext>
            </a:extLst>
          </p:cNvPr>
          <p:cNvSpPr txBox="1"/>
          <p:nvPr/>
        </p:nvSpPr>
        <p:spPr>
          <a:xfrm>
            <a:off x="547936" y="810547"/>
            <a:ext cx="3096344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>
                <a:solidFill>
                  <a:schemeClr val="tx2">
                    <a:lumMod val="50000"/>
                  </a:schemeClr>
                </a:solidFill>
                <a:latin typeface="+mn-ea"/>
                <a:cs typeface="Open Sans Extrabold" panose="020B0906030804020204" pitchFamily="34" charset="0"/>
              </a:rPr>
              <a:t>PlayPanel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  <a:latin typeface="+mn-ea"/>
                <a:cs typeface="Open Sans Extrabold" panose="020B0906030804020204" pitchFamily="34" charset="0"/>
              </a:rPr>
              <a:t> UI</a:t>
            </a:r>
            <a:endParaRPr lang="ko-KR" altLang="en-US" sz="2400" dirty="0">
              <a:solidFill>
                <a:schemeClr val="tx2">
                  <a:lumMod val="50000"/>
                </a:schemeClr>
              </a:solidFill>
              <a:latin typeface="+mn-ea"/>
              <a:cs typeface="Open Sans Extrabold" panose="020B0906030804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5BCE1C04-5EE2-4AB5-86A0-92DBF82FE5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8416" y="3730066"/>
            <a:ext cx="1626987" cy="215582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0FC9522F-65B9-4745-B3CD-E22002FE9150}"/>
              </a:ext>
            </a:extLst>
          </p:cNvPr>
          <p:cNvSpPr txBox="1"/>
          <p:nvPr/>
        </p:nvSpPr>
        <p:spPr>
          <a:xfrm>
            <a:off x="6110183" y="1368126"/>
            <a:ext cx="3096344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2">
                    <a:lumMod val="50000"/>
                  </a:schemeClr>
                </a:solidFill>
                <a:latin typeface="+mn-ea"/>
                <a:cs typeface="Open Sans Extrabold" panose="020B0906030804020204" pitchFamily="34" charset="0"/>
              </a:rPr>
              <a:t>1-2 </a:t>
            </a:r>
            <a:r>
              <a:rPr lang="ko-KR" altLang="en-US" sz="1200" dirty="0">
                <a:solidFill>
                  <a:schemeClr val="tx2">
                    <a:lumMod val="50000"/>
                  </a:schemeClr>
                </a:solidFill>
                <a:latin typeface="+mn-ea"/>
                <a:cs typeface="Open Sans Extrabold" panose="020B0906030804020204" pitchFamily="34" charset="0"/>
              </a:rPr>
              <a:t>스테이지 클리어 화면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94907241-47D7-4544-9713-DA0BEFE37BCF}"/>
              </a:ext>
            </a:extLst>
          </p:cNvPr>
          <p:cNvSpPr txBox="1"/>
          <p:nvPr/>
        </p:nvSpPr>
        <p:spPr>
          <a:xfrm>
            <a:off x="2365767" y="3727835"/>
            <a:ext cx="3096344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2">
                    <a:lumMod val="50000"/>
                  </a:schemeClr>
                </a:solidFill>
                <a:latin typeface="+mn-ea"/>
                <a:cs typeface="Open Sans Extrabold" panose="020B0906030804020204" pitchFamily="34" charset="0"/>
              </a:rPr>
              <a:t>1-3 </a:t>
            </a:r>
            <a:r>
              <a:rPr lang="ko-KR" altLang="en-US" sz="1200" dirty="0">
                <a:solidFill>
                  <a:schemeClr val="tx2">
                    <a:lumMod val="50000"/>
                  </a:schemeClr>
                </a:solidFill>
                <a:latin typeface="+mn-ea"/>
                <a:cs typeface="Open Sans Extrabold" panose="020B0906030804020204" pitchFamily="34" charset="0"/>
              </a:rPr>
              <a:t>게임 패배 화면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603AB958-574E-4E9B-9B09-5A1412623527}"/>
              </a:ext>
            </a:extLst>
          </p:cNvPr>
          <p:cNvSpPr txBox="1"/>
          <p:nvPr/>
        </p:nvSpPr>
        <p:spPr>
          <a:xfrm>
            <a:off x="6110183" y="3727835"/>
            <a:ext cx="3096344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2">
                    <a:lumMod val="50000"/>
                  </a:schemeClr>
                </a:solidFill>
                <a:latin typeface="+mn-ea"/>
                <a:cs typeface="Open Sans Extrabold" panose="020B0906030804020204" pitchFamily="34" charset="0"/>
              </a:rPr>
              <a:t>1-4 </a:t>
            </a:r>
            <a:r>
              <a:rPr lang="ko-KR" altLang="en-US" sz="1200" dirty="0">
                <a:solidFill>
                  <a:schemeClr val="tx2">
                    <a:lumMod val="50000"/>
                  </a:schemeClr>
                </a:solidFill>
                <a:latin typeface="+mn-ea"/>
                <a:cs typeface="Open Sans Extrabold" panose="020B0906030804020204" pitchFamily="34" charset="0"/>
              </a:rPr>
              <a:t>일시 정지 화면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F3089635-A3A7-4197-B6A6-27629C6CFDAA}"/>
              </a:ext>
            </a:extLst>
          </p:cNvPr>
          <p:cNvSpPr txBox="1"/>
          <p:nvPr/>
        </p:nvSpPr>
        <p:spPr>
          <a:xfrm>
            <a:off x="2377986" y="1925413"/>
            <a:ext cx="3096344" cy="175432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2">
                    <a:lumMod val="50000"/>
                  </a:schemeClr>
                </a:solidFill>
                <a:latin typeface="+mn-ea"/>
                <a:cs typeface="Open Sans Extrabold" panose="020B0906030804020204" pitchFamily="34" charset="0"/>
              </a:rPr>
              <a:t>좌측 상단 시간이 </a:t>
            </a:r>
            <a:r>
              <a:rPr lang="en-US" altLang="ko-KR" sz="1200" dirty="0">
                <a:solidFill>
                  <a:schemeClr val="tx2">
                    <a:lumMod val="50000"/>
                  </a:schemeClr>
                </a:solidFill>
                <a:latin typeface="+mn-ea"/>
                <a:cs typeface="Open Sans Extrabold" panose="020B0906030804020204" pitchFamily="34" charset="0"/>
              </a:rPr>
              <a:t>0</a:t>
            </a:r>
            <a:r>
              <a:rPr lang="ko-KR" altLang="en-US" sz="1200" dirty="0">
                <a:solidFill>
                  <a:schemeClr val="tx2">
                    <a:lumMod val="50000"/>
                  </a:schemeClr>
                </a:solidFill>
                <a:latin typeface="+mn-ea"/>
                <a:cs typeface="Open Sans Extrabold" panose="020B0906030804020204" pitchFamily="34" charset="0"/>
              </a:rPr>
              <a:t>이하가 </a:t>
            </a:r>
            <a:endParaRPr lang="en-US" altLang="ko-KR" sz="1200" dirty="0">
              <a:solidFill>
                <a:schemeClr val="tx2">
                  <a:lumMod val="50000"/>
                </a:schemeClr>
              </a:solidFill>
              <a:latin typeface="+mn-ea"/>
              <a:cs typeface="Open Sans Extrabold" panose="020B0906030804020204" pitchFamily="34" charset="0"/>
            </a:endParaRPr>
          </a:p>
          <a:p>
            <a:pPr algn="ctr"/>
            <a:r>
              <a:rPr lang="ko-KR" altLang="en-US" sz="1200" dirty="0">
                <a:solidFill>
                  <a:schemeClr val="tx2">
                    <a:lumMod val="50000"/>
                  </a:schemeClr>
                </a:solidFill>
                <a:latin typeface="+mn-ea"/>
                <a:cs typeface="Open Sans Extrabold" panose="020B0906030804020204" pitchFamily="34" charset="0"/>
              </a:rPr>
              <a:t>될 때까지 </a:t>
            </a:r>
            <a:r>
              <a:rPr lang="en-US" altLang="ko-KR" sz="1200" dirty="0">
                <a:solidFill>
                  <a:schemeClr val="tx2">
                    <a:lumMod val="50000"/>
                  </a:schemeClr>
                </a:solidFill>
                <a:latin typeface="+mn-ea"/>
                <a:cs typeface="Open Sans Extrabold" panose="020B0906030804020204" pitchFamily="34" charset="0"/>
              </a:rPr>
              <a:t>9</a:t>
            </a:r>
            <a:r>
              <a:rPr lang="ko-KR" altLang="en-US" sz="1200" dirty="0">
                <a:solidFill>
                  <a:schemeClr val="tx2">
                    <a:lumMod val="50000"/>
                  </a:schemeClr>
                </a:solidFill>
                <a:latin typeface="+mn-ea"/>
                <a:cs typeface="Open Sans Extrabold" panose="020B0906030804020204" pitchFamily="34" charset="0"/>
              </a:rPr>
              <a:t>개의 파이프에서</a:t>
            </a:r>
            <a:endParaRPr lang="en-US" altLang="ko-KR" sz="1200" dirty="0">
              <a:solidFill>
                <a:schemeClr val="tx2">
                  <a:lumMod val="50000"/>
                </a:schemeClr>
              </a:solidFill>
              <a:latin typeface="+mn-ea"/>
              <a:cs typeface="Open Sans Extrabold" panose="020B0906030804020204" pitchFamily="34" charset="0"/>
            </a:endParaRPr>
          </a:p>
          <a:p>
            <a:pPr algn="ctr"/>
            <a:r>
              <a:rPr lang="ko-KR" altLang="en-US" sz="1200" dirty="0">
                <a:solidFill>
                  <a:schemeClr val="tx2">
                    <a:lumMod val="50000"/>
                  </a:schemeClr>
                </a:solidFill>
                <a:latin typeface="+mn-ea"/>
                <a:cs typeface="Open Sans Extrabold" panose="020B0906030804020204" pitchFamily="34" charset="0"/>
              </a:rPr>
              <a:t>우측 상단 레벨에 맞게 </a:t>
            </a:r>
            <a:endParaRPr lang="en-US" altLang="ko-KR" sz="1200" dirty="0">
              <a:solidFill>
                <a:schemeClr val="tx2">
                  <a:lumMod val="50000"/>
                </a:schemeClr>
              </a:solidFill>
              <a:latin typeface="+mn-ea"/>
              <a:cs typeface="Open Sans Extrabold" panose="020B0906030804020204" pitchFamily="34" charset="0"/>
            </a:endParaRPr>
          </a:p>
          <a:p>
            <a:pPr algn="ctr"/>
            <a:r>
              <a:rPr lang="ko-KR" altLang="en-US" sz="1200" dirty="0">
                <a:solidFill>
                  <a:schemeClr val="tx2">
                    <a:lumMod val="50000"/>
                  </a:schemeClr>
                </a:solidFill>
                <a:latin typeface="+mn-ea"/>
                <a:cs typeface="Open Sans Extrabold" panose="020B0906030804020204" pitchFamily="34" charset="0"/>
              </a:rPr>
              <a:t>설정된 개수만큼 나오는 </a:t>
            </a:r>
            <a:endParaRPr lang="en-US" altLang="ko-KR" sz="1200" dirty="0">
              <a:solidFill>
                <a:schemeClr val="tx2">
                  <a:lumMod val="50000"/>
                </a:schemeClr>
              </a:solidFill>
              <a:latin typeface="+mn-ea"/>
              <a:cs typeface="Open Sans Extrabold" panose="020B0906030804020204" pitchFamily="34" charset="0"/>
            </a:endParaRPr>
          </a:p>
          <a:p>
            <a:pPr algn="ctr"/>
            <a:r>
              <a:rPr lang="ko-KR" altLang="en-US" sz="1200" dirty="0">
                <a:solidFill>
                  <a:schemeClr val="tx2">
                    <a:lumMod val="50000"/>
                  </a:schemeClr>
                </a:solidFill>
                <a:latin typeface="+mn-ea"/>
                <a:cs typeface="Open Sans Extrabold" panose="020B0906030804020204" pitchFamily="34" charset="0"/>
              </a:rPr>
              <a:t>캐릭터를 클릭 시 </a:t>
            </a:r>
            <a:endParaRPr lang="en-US" altLang="ko-KR" sz="1200" dirty="0">
              <a:solidFill>
                <a:schemeClr val="tx2">
                  <a:lumMod val="50000"/>
                </a:schemeClr>
              </a:solidFill>
              <a:latin typeface="+mn-ea"/>
              <a:cs typeface="Open Sans Extrabold" panose="020B0906030804020204" pitchFamily="34" charset="0"/>
            </a:endParaRPr>
          </a:p>
          <a:p>
            <a:pPr algn="ctr"/>
            <a:r>
              <a:rPr lang="ko-KR" altLang="en-US" sz="1200" dirty="0">
                <a:solidFill>
                  <a:schemeClr val="tx2">
                    <a:lumMod val="50000"/>
                  </a:schemeClr>
                </a:solidFill>
                <a:latin typeface="+mn-ea"/>
                <a:cs typeface="Open Sans Extrabold" panose="020B0906030804020204" pitchFamily="34" charset="0"/>
              </a:rPr>
              <a:t>점수 및 콤보 계산 </a:t>
            </a:r>
            <a:endParaRPr lang="en-US" altLang="ko-KR" sz="1200" dirty="0">
              <a:solidFill>
                <a:schemeClr val="tx2">
                  <a:lumMod val="50000"/>
                </a:schemeClr>
              </a:solidFill>
              <a:latin typeface="+mn-ea"/>
              <a:cs typeface="Open Sans Extrabold" panose="020B0906030804020204" pitchFamily="34" charset="0"/>
            </a:endParaRPr>
          </a:p>
          <a:p>
            <a:pPr algn="ctr"/>
            <a:endParaRPr lang="en-US" altLang="ko-KR" sz="1200" dirty="0">
              <a:solidFill>
                <a:schemeClr val="tx2">
                  <a:lumMod val="50000"/>
                </a:schemeClr>
              </a:solidFill>
              <a:latin typeface="+mn-ea"/>
              <a:cs typeface="Open Sans Extrabold" panose="020B0906030804020204" pitchFamily="34" charset="0"/>
            </a:endParaRPr>
          </a:p>
          <a:p>
            <a:pPr algn="ctr"/>
            <a:r>
              <a:rPr lang="ko-KR" altLang="en-US" sz="1200" dirty="0">
                <a:solidFill>
                  <a:schemeClr val="tx2">
                    <a:lumMod val="50000"/>
                  </a:schemeClr>
                </a:solidFill>
                <a:latin typeface="+mn-ea"/>
                <a:cs typeface="Open Sans Extrabold" panose="020B0906030804020204" pitchFamily="34" charset="0"/>
              </a:rPr>
              <a:t>배경음악 </a:t>
            </a:r>
            <a:r>
              <a:rPr lang="en-US" altLang="ko-KR" sz="1200" dirty="0">
                <a:solidFill>
                  <a:schemeClr val="tx2">
                    <a:lumMod val="50000"/>
                  </a:schemeClr>
                </a:solidFill>
                <a:latin typeface="+mn-ea"/>
                <a:cs typeface="Open Sans Extrabold" panose="020B0906030804020204" pitchFamily="34" charset="0"/>
              </a:rPr>
              <a:t>: gamebgm.wav</a:t>
            </a:r>
          </a:p>
          <a:p>
            <a:pPr algn="ctr"/>
            <a:endParaRPr lang="ko-KR" altLang="en-US" sz="1200" dirty="0">
              <a:solidFill>
                <a:schemeClr val="tx2">
                  <a:lumMod val="50000"/>
                </a:schemeClr>
              </a:solidFill>
              <a:latin typeface="+mn-ea"/>
              <a:cs typeface="Open Sans Extrabold" panose="020B0906030804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C28B0781-9030-4E07-819C-74C912DB43C9}"/>
              </a:ext>
            </a:extLst>
          </p:cNvPr>
          <p:cNvSpPr txBox="1"/>
          <p:nvPr/>
        </p:nvSpPr>
        <p:spPr>
          <a:xfrm>
            <a:off x="6174178" y="1925413"/>
            <a:ext cx="3096344" cy="175432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2">
                    <a:lumMod val="50000"/>
                  </a:schemeClr>
                </a:solidFill>
                <a:latin typeface="+mn-ea"/>
                <a:cs typeface="Open Sans Extrabold" panose="020B0906030804020204" pitchFamily="34" charset="0"/>
              </a:rPr>
              <a:t>타이머가 </a:t>
            </a:r>
            <a:r>
              <a:rPr lang="en-US" altLang="ko-KR" sz="1200" dirty="0">
                <a:solidFill>
                  <a:schemeClr val="tx2">
                    <a:lumMod val="50000"/>
                  </a:schemeClr>
                </a:solidFill>
                <a:latin typeface="+mn-ea"/>
                <a:cs typeface="Open Sans Extrabold" panose="020B0906030804020204" pitchFamily="34" charset="0"/>
              </a:rPr>
              <a:t>0</a:t>
            </a:r>
            <a:r>
              <a:rPr lang="ko-KR" altLang="en-US" sz="1200" dirty="0">
                <a:solidFill>
                  <a:schemeClr val="tx2">
                    <a:lumMod val="50000"/>
                  </a:schemeClr>
                </a:solidFill>
                <a:latin typeface="+mn-ea"/>
                <a:cs typeface="Open Sans Extrabold" panose="020B0906030804020204" pitchFamily="34" charset="0"/>
              </a:rPr>
              <a:t>이 </a:t>
            </a:r>
            <a:r>
              <a:rPr lang="ko-KR" altLang="en-US" sz="1200" dirty="0" err="1">
                <a:solidFill>
                  <a:schemeClr val="tx2">
                    <a:lumMod val="50000"/>
                  </a:schemeClr>
                </a:solidFill>
                <a:latin typeface="+mn-ea"/>
                <a:cs typeface="Open Sans Extrabold" panose="020B0906030804020204" pitchFamily="34" charset="0"/>
              </a:rPr>
              <a:t>될시</a:t>
            </a:r>
            <a:endParaRPr lang="en-US" altLang="ko-KR" sz="1200" dirty="0">
              <a:solidFill>
                <a:schemeClr val="tx2">
                  <a:lumMod val="50000"/>
                </a:schemeClr>
              </a:solidFill>
              <a:latin typeface="+mn-ea"/>
              <a:cs typeface="Open Sans Extrabold" panose="020B0906030804020204" pitchFamily="34" charset="0"/>
            </a:endParaRPr>
          </a:p>
          <a:p>
            <a:pPr algn="ctr"/>
            <a:r>
              <a:rPr lang="ko-KR" altLang="en-US" sz="1200" dirty="0">
                <a:solidFill>
                  <a:schemeClr val="tx2">
                    <a:lumMod val="50000"/>
                  </a:schemeClr>
                </a:solidFill>
                <a:latin typeface="+mn-ea"/>
                <a:cs typeface="Open Sans Extrabold" panose="020B0906030804020204" pitchFamily="34" charset="0"/>
              </a:rPr>
              <a:t>현재 점수가 목표점수 이상일때</a:t>
            </a:r>
            <a:endParaRPr lang="en-US" altLang="ko-KR" sz="1200" dirty="0">
              <a:solidFill>
                <a:schemeClr val="tx2">
                  <a:lumMod val="50000"/>
                </a:schemeClr>
              </a:solidFill>
              <a:latin typeface="+mn-ea"/>
              <a:cs typeface="Open Sans Extrabold" panose="020B0906030804020204" pitchFamily="34" charset="0"/>
            </a:endParaRPr>
          </a:p>
          <a:p>
            <a:pPr algn="ctr"/>
            <a:r>
              <a:rPr lang="ko-KR" altLang="en-US" sz="1200" dirty="0">
                <a:solidFill>
                  <a:schemeClr val="tx2">
                    <a:lumMod val="50000"/>
                  </a:schemeClr>
                </a:solidFill>
                <a:latin typeface="+mn-ea"/>
                <a:cs typeface="Open Sans Extrabold" panose="020B0906030804020204" pitchFamily="34" charset="0"/>
              </a:rPr>
              <a:t>나오는 화면</a:t>
            </a:r>
            <a:endParaRPr lang="en-US" altLang="ko-KR" sz="1200" dirty="0">
              <a:solidFill>
                <a:schemeClr val="tx2">
                  <a:lumMod val="50000"/>
                </a:schemeClr>
              </a:solidFill>
              <a:latin typeface="+mn-ea"/>
              <a:cs typeface="Open Sans Extrabold" panose="020B0906030804020204" pitchFamily="34" charset="0"/>
            </a:endParaRPr>
          </a:p>
          <a:p>
            <a:pPr algn="ctr"/>
            <a:r>
              <a:rPr lang="ko-KR" altLang="en-US" sz="1200" dirty="0">
                <a:solidFill>
                  <a:schemeClr val="tx2">
                    <a:lumMod val="50000"/>
                  </a:schemeClr>
                </a:solidFill>
                <a:latin typeface="+mn-ea"/>
                <a:cs typeface="Open Sans Extrabold" panose="020B0906030804020204" pitchFamily="34" charset="0"/>
              </a:rPr>
              <a:t>플레이 버튼 클릭 시</a:t>
            </a:r>
            <a:endParaRPr lang="en-US" altLang="ko-KR" sz="1200" dirty="0">
              <a:solidFill>
                <a:schemeClr val="tx2">
                  <a:lumMod val="50000"/>
                </a:schemeClr>
              </a:solidFill>
              <a:latin typeface="+mn-ea"/>
              <a:cs typeface="Open Sans Extrabold" panose="020B0906030804020204" pitchFamily="34" charset="0"/>
            </a:endParaRPr>
          </a:p>
          <a:p>
            <a:pPr algn="ctr"/>
            <a:r>
              <a:rPr lang="ko-KR" altLang="en-US" sz="1200" dirty="0">
                <a:solidFill>
                  <a:schemeClr val="tx2">
                    <a:lumMod val="50000"/>
                  </a:schemeClr>
                </a:solidFill>
                <a:latin typeface="+mn-ea"/>
                <a:cs typeface="Open Sans Extrabold" panose="020B0906030804020204" pitchFamily="34" charset="0"/>
              </a:rPr>
              <a:t>다음 스테이지 진행</a:t>
            </a:r>
            <a:endParaRPr lang="en-US" altLang="ko-KR" sz="1200" dirty="0">
              <a:solidFill>
                <a:schemeClr val="tx2">
                  <a:lumMod val="50000"/>
                </a:schemeClr>
              </a:solidFill>
              <a:latin typeface="+mn-ea"/>
              <a:cs typeface="Open Sans Extrabold" panose="020B0906030804020204" pitchFamily="34" charset="0"/>
            </a:endParaRPr>
          </a:p>
          <a:p>
            <a:pPr algn="ctr"/>
            <a:endParaRPr lang="en-US" altLang="ko-KR" sz="1200" dirty="0">
              <a:solidFill>
                <a:schemeClr val="tx2">
                  <a:lumMod val="50000"/>
                </a:schemeClr>
              </a:solidFill>
              <a:latin typeface="+mn-ea"/>
              <a:cs typeface="Open Sans Extrabold" panose="020B0906030804020204" pitchFamily="34" charset="0"/>
            </a:endParaRPr>
          </a:p>
          <a:p>
            <a:pPr algn="ctr"/>
            <a:r>
              <a:rPr lang="ko-KR" altLang="en-US" sz="1200" dirty="0">
                <a:solidFill>
                  <a:schemeClr val="tx2">
                    <a:lumMod val="50000"/>
                  </a:schemeClr>
                </a:solidFill>
                <a:latin typeface="+mn-ea"/>
                <a:cs typeface="Open Sans Extrabold" panose="020B0906030804020204" pitchFamily="34" charset="0"/>
              </a:rPr>
              <a:t>배경음악 </a:t>
            </a:r>
            <a:r>
              <a:rPr lang="en-US" altLang="ko-KR" sz="1200" dirty="0">
                <a:solidFill>
                  <a:schemeClr val="tx2">
                    <a:lumMod val="50000"/>
                  </a:schemeClr>
                </a:solidFill>
                <a:latin typeface="+mn-ea"/>
                <a:cs typeface="Open Sans Extrabold" panose="020B0906030804020204" pitchFamily="34" charset="0"/>
              </a:rPr>
              <a:t>: </a:t>
            </a:r>
          </a:p>
          <a:p>
            <a:pPr algn="ctr"/>
            <a:r>
              <a:rPr lang="en-US" altLang="ko-KR" sz="1200" dirty="0">
                <a:solidFill>
                  <a:schemeClr val="tx2">
                    <a:lumMod val="50000"/>
                  </a:schemeClr>
                </a:solidFill>
                <a:latin typeface="+mn-ea"/>
                <a:cs typeface="Open Sans Extrabold" panose="020B0906030804020204" pitchFamily="34" charset="0"/>
              </a:rPr>
              <a:t>stage_clearbgm.wav</a:t>
            </a:r>
          </a:p>
          <a:p>
            <a:pPr algn="ctr"/>
            <a:endParaRPr lang="en-US" altLang="ko-KR" sz="1200" dirty="0">
              <a:solidFill>
                <a:schemeClr val="tx2">
                  <a:lumMod val="50000"/>
                </a:schemeClr>
              </a:solidFill>
              <a:latin typeface="+mn-ea"/>
              <a:cs typeface="Open Sans Extrabold" panose="020B09060308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499FAA13-8F81-4D17-AE31-4810DA5E8BF9}"/>
              </a:ext>
            </a:extLst>
          </p:cNvPr>
          <p:cNvSpPr txBox="1"/>
          <p:nvPr/>
        </p:nvSpPr>
        <p:spPr>
          <a:xfrm>
            <a:off x="2396134" y="4296949"/>
            <a:ext cx="3096344" cy="175432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2">
                    <a:lumMod val="50000"/>
                  </a:schemeClr>
                </a:solidFill>
                <a:latin typeface="+mn-ea"/>
                <a:cs typeface="Open Sans Extrabold" panose="020B0906030804020204" pitchFamily="34" charset="0"/>
              </a:rPr>
              <a:t>타이머가 </a:t>
            </a:r>
            <a:r>
              <a:rPr lang="en-US" altLang="ko-KR" sz="1200" dirty="0">
                <a:solidFill>
                  <a:schemeClr val="tx2">
                    <a:lumMod val="50000"/>
                  </a:schemeClr>
                </a:solidFill>
                <a:latin typeface="+mn-ea"/>
                <a:cs typeface="Open Sans Extrabold" panose="020B0906030804020204" pitchFamily="34" charset="0"/>
              </a:rPr>
              <a:t>0</a:t>
            </a:r>
            <a:r>
              <a:rPr lang="ko-KR" altLang="en-US" sz="1200" dirty="0">
                <a:solidFill>
                  <a:schemeClr val="tx2">
                    <a:lumMod val="50000"/>
                  </a:schemeClr>
                </a:solidFill>
                <a:latin typeface="+mn-ea"/>
                <a:cs typeface="Open Sans Extrabold" panose="020B0906030804020204" pitchFamily="34" charset="0"/>
              </a:rPr>
              <a:t>이 </a:t>
            </a:r>
            <a:r>
              <a:rPr lang="ko-KR" altLang="en-US" sz="1200" dirty="0" err="1">
                <a:solidFill>
                  <a:schemeClr val="tx2">
                    <a:lumMod val="50000"/>
                  </a:schemeClr>
                </a:solidFill>
                <a:latin typeface="+mn-ea"/>
                <a:cs typeface="Open Sans Extrabold" panose="020B0906030804020204" pitchFamily="34" charset="0"/>
              </a:rPr>
              <a:t>될시</a:t>
            </a:r>
            <a:endParaRPr lang="en-US" altLang="ko-KR" sz="1200" dirty="0">
              <a:solidFill>
                <a:schemeClr val="tx2">
                  <a:lumMod val="50000"/>
                </a:schemeClr>
              </a:solidFill>
              <a:latin typeface="+mn-ea"/>
              <a:cs typeface="Open Sans Extrabold" panose="020B0906030804020204" pitchFamily="34" charset="0"/>
            </a:endParaRPr>
          </a:p>
          <a:p>
            <a:pPr algn="ctr"/>
            <a:r>
              <a:rPr lang="ko-KR" altLang="en-US" sz="1200" dirty="0">
                <a:solidFill>
                  <a:schemeClr val="tx2">
                    <a:lumMod val="50000"/>
                  </a:schemeClr>
                </a:solidFill>
                <a:latin typeface="+mn-ea"/>
                <a:cs typeface="Open Sans Extrabold" panose="020B0906030804020204" pitchFamily="34" charset="0"/>
              </a:rPr>
              <a:t>현재 점수가 목표점수 미만일때</a:t>
            </a:r>
            <a:endParaRPr lang="en-US" altLang="ko-KR" sz="1200" dirty="0">
              <a:solidFill>
                <a:schemeClr val="tx2">
                  <a:lumMod val="50000"/>
                </a:schemeClr>
              </a:solidFill>
              <a:latin typeface="+mn-ea"/>
              <a:cs typeface="Open Sans Extrabold" panose="020B0906030804020204" pitchFamily="34" charset="0"/>
            </a:endParaRPr>
          </a:p>
          <a:p>
            <a:pPr algn="ctr"/>
            <a:r>
              <a:rPr lang="ko-KR" altLang="en-US" sz="1200" dirty="0">
                <a:solidFill>
                  <a:schemeClr val="tx2">
                    <a:lumMod val="50000"/>
                  </a:schemeClr>
                </a:solidFill>
                <a:latin typeface="+mn-ea"/>
                <a:cs typeface="Open Sans Extrabold" panose="020B0906030804020204" pitchFamily="34" charset="0"/>
              </a:rPr>
              <a:t>나오는 화면</a:t>
            </a:r>
            <a:endParaRPr lang="en-US" altLang="ko-KR" sz="1200" dirty="0">
              <a:solidFill>
                <a:schemeClr val="tx2">
                  <a:lumMod val="50000"/>
                </a:schemeClr>
              </a:solidFill>
              <a:latin typeface="+mn-ea"/>
              <a:cs typeface="Open Sans Extrabold" panose="020B0906030804020204" pitchFamily="34" charset="0"/>
            </a:endParaRPr>
          </a:p>
          <a:p>
            <a:pPr algn="ctr"/>
            <a:r>
              <a:rPr lang="en-US" altLang="ko-KR" sz="1200" dirty="0">
                <a:solidFill>
                  <a:schemeClr val="tx2">
                    <a:lumMod val="50000"/>
                  </a:schemeClr>
                </a:solidFill>
                <a:latin typeface="+mn-ea"/>
                <a:cs typeface="Open Sans Extrabold" panose="020B0906030804020204" pitchFamily="34" charset="0"/>
              </a:rPr>
              <a:t>Main</a:t>
            </a:r>
            <a:r>
              <a:rPr lang="ko-KR" altLang="en-US" sz="1200" dirty="0">
                <a:solidFill>
                  <a:schemeClr val="tx2">
                    <a:lumMod val="50000"/>
                  </a:schemeClr>
                </a:solidFill>
                <a:latin typeface="+mn-ea"/>
                <a:cs typeface="Open Sans Extrabold" panose="020B0906030804020204" pitchFamily="34" charset="0"/>
              </a:rPr>
              <a:t> 버튼 클릭 시 초기화면</a:t>
            </a:r>
            <a:endParaRPr lang="en-US" altLang="ko-KR" sz="1200" dirty="0">
              <a:solidFill>
                <a:schemeClr val="tx2">
                  <a:lumMod val="50000"/>
                </a:schemeClr>
              </a:solidFill>
              <a:latin typeface="+mn-ea"/>
              <a:cs typeface="Open Sans Extrabold" panose="020B0906030804020204" pitchFamily="34" charset="0"/>
            </a:endParaRPr>
          </a:p>
          <a:p>
            <a:pPr algn="ctr"/>
            <a:r>
              <a:rPr lang="en-US" altLang="ko-KR" sz="1200" dirty="0" err="1">
                <a:solidFill>
                  <a:schemeClr val="tx2">
                    <a:lumMod val="50000"/>
                  </a:schemeClr>
                </a:solidFill>
                <a:latin typeface="+mn-ea"/>
                <a:cs typeface="Open Sans Extrabold" panose="020B0906030804020204" pitchFamily="34" charset="0"/>
              </a:rPr>
              <a:t>ReGame</a:t>
            </a:r>
            <a:r>
              <a:rPr lang="en-US" altLang="ko-KR" sz="1200" dirty="0">
                <a:solidFill>
                  <a:schemeClr val="tx2">
                    <a:lumMod val="50000"/>
                  </a:schemeClr>
                </a:solidFill>
                <a:latin typeface="+mn-ea"/>
                <a:cs typeface="Open Sans Extrabold" panose="020B0906030804020204" pitchFamily="34" charset="0"/>
              </a:rPr>
              <a:t> </a:t>
            </a:r>
            <a:r>
              <a:rPr lang="ko-KR" altLang="en-US" sz="1200" dirty="0">
                <a:solidFill>
                  <a:schemeClr val="tx2">
                    <a:lumMod val="50000"/>
                  </a:schemeClr>
                </a:solidFill>
                <a:latin typeface="+mn-ea"/>
                <a:cs typeface="Open Sans Extrabold" panose="020B0906030804020204" pitchFamily="34" charset="0"/>
              </a:rPr>
              <a:t>클릭 시 </a:t>
            </a:r>
            <a:endParaRPr lang="en-US" altLang="ko-KR" sz="1200" dirty="0">
              <a:solidFill>
                <a:schemeClr val="tx2">
                  <a:lumMod val="50000"/>
                </a:schemeClr>
              </a:solidFill>
              <a:latin typeface="+mn-ea"/>
              <a:cs typeface="Open Sans Extrabold" panose="020B0906030804020204" pitchFamily="34" charset="0"/>
            </a:endParaRPr>
          </a:p>
          <a:p>
            <a:pPr algn="ctr"/>
            <a:r>
              <a:rPr lang="ko-KR" altLang="en-US" sz="1200" dirty="0">
                <a:solidFill>
                  <a:schemeClr val="tx2">
                    <a:lumMod val="50000"/>
                  </a:schemeClr>
                </a:solidFill>
                <a:latin typeface="+mn-ea"/>
                <a:cs typeface="Open Sans Extrabold" panose="020B0906030804020204" pitchFamily="34" charset="0"/>
              </a:rPr>
              <a:t>처음부터 게임 진행</a:t>
            </a:r>
            <a:endParaRPr lang="en-US" altLang="ko-KR" sz="1200" dirty="0">
              <a:solidFill>
                <a:schemeClr val="tx2">
                  <a:lumMod val="50000"/>
                </a:schemeClr>
              </a:solidFill>
              <a:latin typeface="+mn-ea"/>
              <a:cs typeface="Open Sans Extrabold" panose="020B0906030804020204" pitchFamily="34" charset="0"/>
            </a:endParaRPr>
          </a:p>
          <a:p>
            <a:pPr algn="ctr"/>
            <a:endParaRPr lang="en-US" altLang="ko-KR" sz="1200" dirty="0">
              <a:solidFill>
                <a:schemeClr val="tx2">
                  <a:lumMod val="50000"/>
                </a:schemeClr>
              </a:solidFill>
              <a:latin typeface="+mn-ea"/>
              <a:cs typeface="Open Sans Extrabold" panose="020B0906030804020204" pitchFamily="34" charset="0"/>
            </a:endParaRPr>
          </a:p>
          <a:p>
            <a:pPr algn="ctr"/>
            <a:r>
              <a:rPr lang="ko-KR" altLang="en-US" sz="1200" dirty="0">
                <a:solidFill>
                  <a:schemeClr val="tx2">
                    <a:lumMod val="50000"/>
                  </a:schemeClr>
                </a:solidFill>
                <a:latin typeface="+mn-ea"/>
                <a:cs typeface="Open Sans Extrabold" panose="020B0906030804020204" pitchFamily="34" charset="0"/>
              </a:rPr>
              <a:t>배경음악 </a:t>
            </a:r>
            <a:r>
              <a:rPr lang="en-US" altLang="ko-KR" sz="1200" dirty="0">
                <a:solidFill>
                  <a:schemeClr val="tx2">
                    <a:lumMod val="50000"/>
                  </a:schemeClr>
                </a:solidFill>
                <a:latin typeface="+mn-ea"/>
                <a:cs typeface="Open Sans Extrabold" panose="020B0906030804020204" pitchFamily="34" charset="0"/>
              </a:rPr>
              <a:t>: failbgm.wav</a:t>
            </a:r>
          </a:p>
          <a:p>
            <a:pPr algn="ctr"/>
            <a:endParaRPr lang="en-US" altLang="ko-KR" sz="1200" dirty="0">
              <a:solidFill>
                <a:schemeClr val="tx2">
                  <a:lumMod val="50000"/>
                </a:schemeClr>
              </a:solidFill>
              <a:latin typeface="+mn-ea"/>
              <a:cs typeface="Open Sans Extrabold" panose="020B0906030804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D72927EE-2F73-45ED-83AD-FFCD7AE54D3D}"/>
              </a:ext>
            </a:extLst>
          </p:cNvPr>
          <p:cNvSpPr txBox="1"/>
          <p:nvPr/>
        </p:nvSpPr>
        <p:spPr>
          <a:xfrm>
            <a:off x="6150977" y="4261015"/>
            <a:ext cx="3096344" cy="175432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2">
                    <a:lumMod val="50000"/>
                  </a:schemeClr>
                </a:solidFill>
                <a:latin typeface="+mn-ea"/>
                <a:cs typeface="Open Sans Extrabold" panose="020B0906030804020204" pitchFamily="34" charset="0"/>
              </a:rPr>
              <a:t>일시 정지 버튼 클릭 시</a:t>
            </a:r>
            <a:endParaRPr lang="en-US" altLang="ko-KR" sz="1200" dirty="0">
              <a:solidFill>
                <a:schemeClr val="tx2">
                  <a:lumMod val="50000"/>
                </a:schemeClr>
              </a:solidFill>
              <a:latin typeface="+mn-ea"/>
              <a:cs typeface="Open Sans Extrabold" panose="020B0906030804020204" pitchFamily="34" charset="0"/>
            </a:endParaRPr>
          </a:p>
          <a:p>
            <a:pPr algn="ctr"/>
            <a:r>
              <a:rPr lang="ko-KR" altLang="en-US" sz="1200" dirty="0">
                <a:solidFill>
                  <a:schemeClr val="tx2">
                    <a:lumMod val="50000"/>
                  </a:schemeClr>
                </a:solidFill>
                <a:latin typeface="+mn-ea"/>
                <a:cs typeface="Open Sans Extrabold" panose="020B0906030804020204" pitchFamily="34" charset="0"/>
              </a:rPr>
              <a:t>나오는 화면</a:t>
            </a:r>
            <a:endParaRPr lang="en-US" altLang="ko-KR" sz="1200" dirty="0">
              <a:solidFill>
                <a:schemeClr val="tx2">
                  <a:lumMod val="50000"/>
                </a:schemeClr>
              </a:solidFill>
              <a:latin typeface="+mn-ea"/>
              <a:cs typeface="Open Sans Extrabold" panose="020B0906030804020204" pitchFamily="34" charset="0"/>
            </a:endParaRPr>
          </a:p>
          <a:p>
            <a:pPr algn="ctr"/>
            <a:r>
              <a:rPr lang="en-US" altLang="ko-KR" sz="1200" dirty="0">
                <a:solidFill>
                  <a:schemeClr val="tx2">
                    <a:lumMod val="50000"/>
                  </a:schemeClr>
                </a:solidFill>
                <a:latin typeface="+mn-ea"/>
                <a:cs typeface="Open Sans Extrabold" panose="020B0906030804020204" pitchFamily="34" charset="0"/>
              </a:rPr>
              <a:t>Main</a:t>
            </a:r>
            <a:r>
              <a:rPr lang="ko-KR" altLang="en-US" sz="1200" dirty="0">
                <a:solidFill>
                  <a:schemeClr val="tx2">
                    <a:lumMod val="50000"/>
                  </a:schemeClr>
                </a:solidFill>
                <a:latin typeface="+mn-ea"/>
                <a:cs typeface="Open Sans Extrabold" panose="020B0906030804020204" pitchFamily="34" charset="0"/>
              </a:rPr>
              <a:t> 버튼 클릭 시 초기화면</a:t>
            </a:r>
            <a:endParaRPr lang="en-US" altLang="ko-KR" sz="1200" dirty="0">
              <a:solidFill>
                <a:schemeClr val="tx2">
                  <a:lumMod val="50000"/>
                </a:schemeClr>
              </a:solidFill>
              <a:latin typeface="+mn-ea"/>
              <a:cs typeface="Open Sans Extrabold" panose="020B0906030804020204" pitchFamily="34" charset="0"/>
            </a:endParaRPr>
          </a:p>
          <a:p>
            <a:pPr algn="ctr"/>
            <a:r>
              <a:rPr lang="en-US" altLang="ko-KR" sz="1200" dirty="0">
                <a:solidFill>
                  <a:schemeClr val="tx2">
                    <a:lumMod val="50000"/>
                  </a:schemeClr>
                </a:solidFill>
                <a:latin typeface="+mn-ea"/>
                <a:cs typeface="Open Sans Extrabold" panose="020B0906030804020204" pitchFamily="34" charset="0"/>
              </a:rPr>
              <a:t>back </a:t>
            </a:r>
            <a:r>
              <a:rPr lang="ko-KR" altLang="en-US" sz="1200" dirty="0">
                <a:solidFill>
                  <a:schemeClr val="tx2">
                    <a:lumMod val="50000"/>
                  </a:schemeClr>
                </a:solidFill>
                <a:latin typeface="+mn-ea"/>
                <a:cs typeface="Open Sans Extrabold" panose="020B0906030804020204" pitchFamily="34" charset="0"/>
              </a:rPr>
              <a:t>클릭 시 </a:t>
            </a:r>
            <a:endParaRPr lang="en-US" altLang="ko-KR" sz="1200" dirty="0">
              <a:solidFill>
                <a:schemeClr val="tx2">
                  <a:lumMod val="50000"/>
                </a:schemeClr>
              </a:solidFill>
              <a:latin typeface="+mn-ea"/>
              <a:cs typeface="Open Sans Extrabold" panose="020B0906030804020204" pitchFamily="34" charset="0"/>
            </a:endParaRPr>
          </a:p>
          <a:p>
            <a:pPr algn="ctr"/>
            <a:r>
              <a:rPr lang="ko-KR" altLang="en-US" sz="1200" dirty="0">
                <a:solidFill>
                  <a:schemeClr val="tx2">
                    <a:lumMod val="50000"/>
                  </a:schemeClr>
                </a:solidFill>
                <a:latin typeface="+mn-ea"/>
                <a:cs typeface="Open Sans Extrabold" panose="020B0906030804020204" pitchFamily="34" charset="0"/>
              </a:rPr>
              <a:t>이어서 게임 진행</a:t>
            </a:r>
            <a:endParaRPr lang="en-US" altLang="ko-KR" sz="1200" dirty="0">
              <a:solidFill>
                <a:schemeClr val="tx2">
                  <a:lumMod val="50000"/>
                </a:schemeClr>
              </a:solidFill>
              <a:latin typeface="+mn-ea"/>
              <a:cs typeface="Open Sans Extrabold" panose="020B0906030804020204" pitchFamily="34" charset="0"/>
            </a:endParaRPr>
          </a:p>
          <a:p>
            <a:pPr algn="ctr"/>
            <a:endParaRPr lang="en-US" altLang="ko-KR" sz="1200" dirty="0">
              <a:solidFill>
                <a:schemeClr val="tx2">
                  <a:lumMod val="50000"/>
                </a:schemeClr>
              </a:solidFill>
              <a:latin typeface="+mn-ea"/>
              <a:cs typeface="Open Sans Extrabold" panose="020B0906030804020204" pitchFamily="34" charset="0"/>
            </a:endParaRPr>
          </a:p>
          <a:p>
            <a:pPr algn="ctr"/>
            <a:endParaRPr lang="en-US" altLang="ko-KR" sz="1200" dirty="0">
              <a:solidFill>
                <a:schemeClr val="tx2">
                  <a:lumMod val="50000"/>
                </a:schemeClr>
              </a:solidFill>
              <a:latin typeface="+mn-ea"/>
              <a:cs typeface="Open Sans Extrabold" panose="020B0906030804020204" pitchFamily="34" charset="0"/>
            </a:endParaRPr>
          </a:p>
          <a:p>
            <a:pPr algn="ctr"/>
            <a:r>
              <a:rPr lang="ko-KR" altLang="en-US" sz="1200" dirty="0">
                <a:solidFill>
                  <a:schemeClr val="tx2">
                    <a:lumMod val="50000"/>
                  </a:schemeClr>
                </a:solidFill>
                <a:latin typeface="+mn-ea"/>
                <a:cs typeface="Open Sans Extrabold" panose="020B0906030804020204" pitchFamily="34" charset="0"/>
              </a:rPr>
              <a:t>배경음악 </a:t>
            </a:r>
            <a:r>
              <a:rPr lang="en-US" altLang="ko-KR" sz="1200" dirty="0">
                <a:solidFill>
                  <a:schemeClr val="tx2">
                    <a:lumMod val="50000"/>
                  </a:schemeClr>
                </a:solidFill>
                <a:latin typeface="+mn-ea"/>
                <a:cs typeface="Open Sans Extrabold" panose="020B0906030804020204" pitchFamily="34" charset="0"/>
              </a:rPr>
              <a:t>: X</a:t>
            </a:r>
          </a:p>
          <a:p>
            <a:pPr algn="ctr"/>
            <a:endParaRPr lang="en-US" altLang="ko-KR" sz="1200" dirty="0">
              <a:solidFill>
                <a:schemeClr val="tx2">
                  <a:lumMod val="50000"/>
                </a:schemeClr>
              </a:solidFill>
              <a:latin typeface="+mn-ea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869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500"/>
    </mc:Choice>
    <mc:Fallback xmlns="">
      <p:transition advTm="4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8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0" y="-6099"/>
            <a:ext cx="9144000" cy="7323531"/>
            <a:chOff x="0" y="-6099"/>
            <a:chExt cx="9144000" cy="7323531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6099"/>
              <a:ext cx="9144000" cy="6858000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59432"/>
              <a:ext cx="9144000" cy="6858000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206642" y="188640"/>
            <a:ext cx="8730716" cy="59766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23528" y="332656"/>
            <a:ext cx="8496944" cy="5688632"/>
          </a:xfrm>
          <a:prstGeom prst="rect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95536" y="658147"/>
            <a:ext cx="3096344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  <a:cs typeface="Open Sans Extrabold" panose="020B0906030804020204" pitchFamily="34" charset="0"/>
              </a:rPr>
              <a:t>클래스 설명</a:t>
            </a:r>
            <a:endParaRPr lang="ko-KR" altLang="en-US" sz="2400" dirty="0">
              <a:solidFill>
                <a:schemeClr val="tx2">
                  <a:lumMod val="50000"/>
                </a:schemeClr>
              </a:solidFill>
              <a:latin typeface="+mj-ea"/>
              <a:ea typeface="+mj-ea"/>
              <a:cs typeface="Open Sans Extrabold" panose="020B0906030804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43144" y="1539176"/>
            <a:ext cx="1988696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  <a:cs typeface="Open Sans Extrabold" panose="020B0906030804020204" pitchFamily="34" charset="0"/>
              </a:rPr>
              <a:t>ClearPanel</a:t>
            </a:r>
            <a:endParaRPr lang="ko-KR" altLang="en-US" sz="2400" dirty="0">
              <a:solidFill>
                <a:schemeClr val="tx2">
                  <a:lumMod val="50000"/>
                </a:schemeClr>
              </a:solidFill>
              <a:latin typeface="+mj-ea"/>
              <a:ea typeface="+mj-ea"/>
              <a:cs typeface="Open Sans Extrabold" panose="020B0906030804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71600" y="2235539"/>
            <a:ext cx="6696744" cy="332398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Open Sans Extrabold" panose="020B0906030804020204" pitchFamily="34" charset="0"/>
              </a:rPr>
              <a:t>배경 이미지와 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Open Sans Extrabold" panose="020B0906030804020204" pitchFamily="34" charset="0"/>
              </a:rPr>
              <a:t>JLabel, 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Open Sans Extrabold" panose="020B0906030804020204" pitchFamily="34" charset="0"/>
              </a:rPr>
              <a:t>이미지 버튼으로 구성</a:t>
            </a:r>
            <a:endParaRPr lang="en-US" altLang="ko-KR" sz="2400" dirty="0">
              <a:solidFill>
                <a:schemeClr val="accent1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Open Sans Extrabold" panose="020B0906030804020204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 err="1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Open Sans Extrabold" panose="020B0906030804020204" pitchFamily="34" charset="0"/>
              </a:rPr>
              <a:t>PlayPanel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Open Sans Extrabold" panose="020B0906030804020204" pitchFamily="34" charset="0"/>
              </a:rPr>
              <a:t>에서 스테이지 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Open Sans Extrabold" panose="020B0906030804020204" pitchFamily="34" charset="0"/>
              </a:rPr>
              <a:t>5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Open Sans Extrabold" panose="020B0906030804020204" pitchFamily="34" charset="0"/>
              </a:rPr>
              <a:t>까지 모두 클리어 시 전환</a:t>
            </a:r>
            <a:endParaRPr lang="en-US" altLang="ko-KR" sz="2400" dirty="0">
              <a:solidFill>
                <a:schemeClr val="accent1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Open Sans Extrabold" panose="020B0906030804020204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Open Sans Extrabold" panose="020B0906030804020204" pitchFamily="34" charset="0"/>
              </a:rPr>
              <a:t>각 스테이지 점수를 합산한 총 점수 표출</a:t>
            </a:r>
            <a:endParaRPr lang="en-US" altLang="ko-KR" sz="2400" dirty="0">
              <a:solidFill>
                <a:schemeClr val="accent1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Open Sans Extrabold" panose="020B0906030804020204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Open Sans Extrabold" panose="020B0906030804020204" pitchFamily="34" charset="0"/>
              </a:rPr>
              <a:t>Ranking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Open Sans Extrabold" panose="020B0906030804020204" pitchFamily="34" charset="0"/>
              </a:rPr>
              <a:t>에 등재 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Open Sans Extrabold" panose="020B0906030804020204" pitchFamily="34" charset="0"/>
              </a:rPr>
              <a:t>(5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Open Sans Extrabold" panose="020B0906030804020204" pitchFamily="34" charset="0"/>
              </a:rPr>
              <a:t>등까지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Open Sans Extrabold" panose="020B0906030804020204" pitchFamily="34" charset="0"/>
              </a:rPr>
              <a:t>)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Open Sans Extrabold" panose="020B0906030804020204" pitchFamily="34" charset="0"/>
              </a:rPr>
              <a:t>                                   </a:t>
            </a:r>
            <a:endParaRPr lang="en-US" altLang="ko-KR" sz="2000" dirty="0" smtClean="0">
              <a:solidFill>
                <a:schemeClr val="accent1">
                  <a:lumMod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Open Sans Extrabold" panose="020B09060308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cs typeface="Open Sans Extrabold" panose="020B0906030804020204" pitchFamily="34" charset="0"/>
              </a:rPr>
              <a:t>(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cs typeface="Open Sans Extrabold" panose="020B0906030804020204" pitchFamily="34" charset="0"/>
              </a:rPr>
              <a:t>배열에 현재 점수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cs typeface="Open Sans Extrabold" panose="020B0906030804020204" pitchFamily="34" charset="0"/>
              </a:rPr>
              <a:t>,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cs typeface="Open Sans Extrabold" panose="020B0906030804020204" pitchFamily="34" charset="0"/>
              </a:rPr>
              <a:t>랭킹 저장 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cs typeface="Open Sans Extrabold" panose="020B0906030804020204" pitchFamily="34" charset="0"/>
              </a:rPr>
              <a:t>후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cs typeface="Open Sans Extrabold" panose="020B0906030804020204" pitchFamily="34" charset="0"/>
              </a:rPr>
              <a:t>정렬 그 후 다시 랭킹에 저장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cs typeface="Open Sans Extrabold" panose="020B0906030804020204" pitchFamily="34" charset="0"/>
              </a:rPr>
              <a:t>) 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  <a:cs typeface="Open Sans Extrabold" panose="020B0906030804020204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Open Sans Extrabold" panose="020B0906030804020204" pitchFamily="34" charset="0"/>
              </a:rPr>
              <a:t>홈 버튼 클릭 시 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Open Sans Extrabold" panose="020B0906030804020204" pitchFamily="34" charset="0"/>
              </a:rPr>
              <a:t>StartPanel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Open Sans Extrabold" panose="020B0906030804020204" pitchFamily="34" charset="0"/>
              </a:rPr>
              <a:t>로 되돌아감</a:t>
            </a:r>
            <a:endParaRPr lang="en-US" altLang="ko-KR" sz="2400" dirty="0">
              <a:solidFill>
                <a:schemeClr val="accent1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329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500"/>
    </mc:Choice>
    <mc:Fallback xmlns="">
      <p:transition advTm="4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0" y="-6099"/>
            <a:ext cx="9144000" cy="7323531"/>
            <a:chOff x="0" y="-6099"/>
            <a:chExt cx="9144000" cy="7323531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6099"/>
              <a:ext cx="9144000" cy="6858000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59432"/>
              <a:ext cx="9144000" cy="6858000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206642" y="188640"/>
            <a:ext cx="8730716" cy="59766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23528" y="332656"/>
            <a:ext cx="8496944" cy="5688632"/>
          </a:xfrm>
          <a:prstGeom prst="rect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95536" y="658147"/>
            <a:ext cx="3096344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  <a:cs typeface="Open Sans Extrabold" panose="020B0906030804020204" pitchFamily="34" charset="0"/>
              </a:rPr>
              <a:t>ClearPanel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  <a:cs typeface="Open Sans Extrabold" panose="020B0906030804020204" pitchFamily="34" charset="0"/>
              </a:rPr>
              <a:t> UI</a:t>
            </a:r>
            <a:endParaRPr lang="ko-KR" altLang="en-US" sz="2400" dirty="0">
              <a:solidFill>
                <a:schemeClr val="tx2">
                  <a:lumMod val="50000"/>
                </a:schemeClr>
              </a:solidFill>
              <a:latin typeface="+mj-ea"/>
              <a:ea typeface="+mj-ea"/>
              <a:cs typeface="Open Sans Extrabold" panose="020B090603080402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8C740DC6-6B2B-41FE-BECD-A6F9A08DD2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01937"/>
            <a:ext cx="2952328" cy="399166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FC42173B-0A30-49F9-B012-372F1C5F9C35}"/>
              </a:ext>
            </a:extLst>
          </p:cNvPr>
          <p:cNvSpPr txBox="1"/>
          <p:nvPr/>
        </p:nvSpPr>
        <p:spPr>
          <a:xfrm>
            <a:off x="4012163" y="2204864"/>
            <a:ext cx="4320480" cy="226215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Open Sans Extrabold" panose="020B0906030804020204" pitchFamily="34" charset="0"/>
              </a:rPr>
              <a:t>Go Main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Open Sans Extrabold" panose="020B0906030804020204" pitchFamily="34" charset="0"/>
              </a:rPr>
              <a:t>버튼 클릭 시                초기화면으로 </a:t>
            </a:r>
            <a:r>
              <a:rPr lang="ko-KR" altLang="en-US" sz="2400" dirty="0" err="1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Open Sans Extrabold" panose="020B0906030804020204" pitchFamily="34" charset="0"/>
              </a:rPr>
              <a:t>돌아감</a:t>
            </a:r>
            <a:endParaRPr lang="en-US" altLang="ko-KR" sz="2400" dirty="0">
              <a:solidFill>
                <a:schemeClr val="accent1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Open Sans Extrabold" panose="020B0906030804020204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400" dirty="0">
              <a:solidFill>
                <a:schemeClr val="accent1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Open Sans Extrabold" panose="020B0906030804020204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Open Sans Extrabold" panose="020B0906030804020204" pitchFamily="34" charset="0"/>
              </a:rPr>
              <a:t>배경음악 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Open Sans Extrabold" panose="020B0906030804020204" pitchFamily="34" charset="0"/>
              </a:rPr>
              <a:t>: clearbgm.wav</a:t>
            </a:r>
          </a:p>
        </p:txBody>
      </p:sp>
    </p:spTree>
    <p:extLst>
      <p:ext uri="{BB962C8B-B14F-4D97-AF65-F5344CB8AC3E}">
        <p14:creationId xmlns:p14="http://schemas.microsoft.com/office/powerpoint/2010/main" val="3526286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500"/>
    </mc:Choice>
    <mc:Fallback xmlns="">
      <p:transition advTm="4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0" y="-6099"/>
            <a:ext cx="9144000" cy="7323531"/>
            <a:chOff x="0" y="-6099"/>
            <a:chExt cx="9144000" cy="7323531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6099"/>
              <a:ext cx="9144000" cy="6858000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59432"/>
              <a:ext cx="9144000" cy="6858000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206642" y="188640"/>
            <a:ext cx="8730716" cy="59766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23528" y="332656"/>
            <a:ext cx="8496944" cy="5688632"/>
          </a:xfrm>
          <a:prstGeom prst="rect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95536" y="658147"/>
            <a:ext cx="3096344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  <a:cs typeface="Open Sans Extrabold" panose="020B0906030804020204" pitchFamily="34" charset="0"/>
              </a:rPr>
              <a:t>클래스 설명</a:t>
            </a:r>
            <a:endParaRPr lang="ko-KR" altLang="en-US" sz="2400" dirty="0">
              <a:solidFill>
                <a:schemeClr val="tx2">
                  <a:lumMod val="50000"/>
                </a:schemeClr>
              </a:solidFill>
              <a:latin typeface="+mj-ea"/>
              <a:ea typeface="+mj-ea"/>
              <a:cs typeface="Open Sans Extrabold" panose="020B0906030804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43144" y="1539176"/>
            <a:ext cx="1988696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  <a:cs typeface="Open Sans Extrabold" panose="020B0906030804020204" pitchFamily="34" charset="0"/>
              </a:rPr>
              <a:t>HelpPanel</a:t>
            </a:r>
            <a:endParaRPr lang="ko-KR" altLang="en-US" sz="2400" dirty="0">
              <a:solidFill>
                <a:schemeClr val="tx2">
                  <a:lumMod val="50000"/>
                </a:schemeClr>
              </a:solidFill>
              <a:latin typeface="+mj-ea"/>
              <a:ea typeface="+mj-ea"/>
              <a:cs typeface="Open Sans Extrabold" panose="020B0906030804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91680" y="2272804"/>
            <a:ext cx="6176076" cy="226215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Open Sans Extrabold" panose="020B0906030804020204" pitchFamily="34" charset="0"/>
              </a:rPr>
              <a:t>도움말 화면 </a:t>
            </a:r>
            <a:endParaRPr lang="en-US" altLang="ko-KR" sz="2400" dirty="0">
              <a:solidFill>
                <a:schemeClr val="accent1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Open Sans Extrabold" panose="020B0906030804020204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Open Sans Extrabold" panose="020B0906030804020204" pitchFamily="34" charset="0"/>
              </a:rPr>
              <a:t>배경 화면과 버튼으로 구성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Open Sans Extrabold" panose="020B0906030804020204" pitchFamily="34" charset="0"/>
              </a:rPr>
              <a:t>뒤로가기 버튼 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Open Sans Extrabold" panose="020B0906030804020204" pitchFamily="34" charset="0"/>
              </a:rPr>
              <a:t>( &lt; ) 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Open Sans Extrabold" panose="020B0906030804020204" pitchFamily="34" charset="0"/>
              </a:rPr>
              <a:t>클릭 시 </a:t>
            </a:r>
            <a:endParaRPr lang="en-US" altLang="ko-KR" sz="2400" dirty="0">
              <a:solidFill>
                <a:schemeClr val="accent1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Open Sans Extrabold" panose="020B09060308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Open Sans Extrabold" panose="020B0906030804020204" pitchFamily="34" charset="0"/>
              </a:rPr>
              <a:t>     StartPanel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Open Sans Extrabold" panose="020B0906030804020204" pitchFamily="34" charset="0"/>
              </a:rPr>
              <a:t>로 되돌아감</a:t>
            </a:r>
            <a:endParaRPr lang="en-US" altLang="ko-KR" sz="2400" dirty="0">
              <a:solidFill>
                <a:schemeClr val="accent1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48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500"/>
    </mc:Choice>
    <mc:Fallback xmlns="">
      <p:transition advTm="4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0" y="-6099"/>
            <a:ext cx="9144000" cy="7323531"/>
            <a:chOff x="0" y="-6099"/>
            <a:chExt cx="9144000" cy="7323531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6099"/>
              <a:ext cx="9144000" cy="6858000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59432"/>
              <a:ext cx="9144000" cy="6858000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206642" y="188640"/>
            <a:ext cx="8730716" cy="59766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23528" y="332656"/>
            <a:ext cx="8496944" cy="5688632"/>
          </a:xfrm>
          <a:prstGeom prst="rect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95536" y="658147"/>
            <a:ext cx="3096344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  <a:cs typeface="Open Sans Extrabold" panose="020B0906030804020204" pitchFamily="34" charset="0"/>
              </a:rPr>
              <a:t>HelpPanel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  <a:cs typeface="Open Sans Extrabold" panose="020B0906030804020204" pitchFamily="34" charset="0"/>
              </a:rPr>
              <a:t> UI</a:t>
            </a:r>
            <a:endParaRPr lang="ko-KR" altLang="en-US" sz="2400" dirty="0">
              <a:solidFill>
                <a:schemeClr val="tx2">
                  <a:lumMod val="50000"/>
                </a:schemeClr>
              </a:solidFill>
              <a:latin typeface="+mj-ea"/>
              <a:ea typeface="+mj-ea"/>
              <a:cs typeface="Open Sans Extrabold" panose="020B090603080402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7C04B219-AC72-4417-A915-2DA435B934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390604"/>
            <a:ext cx="3125046" cy="42019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E4CC57DD-FF6E-43A1-87AC-BBEDB05A2F53}"/>
              </a:ext>
            </a:extLst>
          </p:cNvPr>
          <p:cNvSpPr txBox="1"/>
          <p:nvPr/>
        </p:nvSpPr>
        <p:spPr>
          <a:xfrm>
            <a:off x="4012163" y="2204864"/>
            <a:ext cx="4320480" cy="226215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Open Sans Extrabold" panose="020B0906030804020204" pitchFamily="34" charset="0"/>
              </a:rPr>
              <a:t>&lt;(</a:t>
            </a:r>
            <a:r>
              <a:rPr lang="ko-KR" altLang="en-US" sz="2400" dirty="0" err="1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Open Sans Extrabold" panose="020B0906030804020204" pitchFamily="34" charset="0"/>
              </a:rPr>
              <a:t>뒤로가기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Open Sans Extrabold" panose="020B0906030804020204" pitchFamily="34" charset="0"/>
              </a:rPr>
              <a:t>) 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Open Sans Extrabold" panose="020B0906030804020204" pitchFamily="34" charset="0"/>
              </a:rPr>
              <a:t>버튼 클릭 시                초기화면으로 </a:t>
            </a:r>
            <a:r>
              <a:rPr lang="ko-KR" altLang="en-US" sz="2400" dirty="0" err="1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Open Sans Extrabold" panose="020B0906030804020204" pitchFamily="34" charset="0"/>
              </a:rPr>
              <a:t>돌아감</a:t>
            </a:r>
            <a:endParaRPr lang="en-US" altLang="ko-KR" sz="2400" dirty="0">
              <a:solidFill>
                <a:schemeClr val="accent1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Open Sans Extrabold" panose="020B0906030804020204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400" dirty="0">
              <a:solidFill>
                <a:schemeClr val="accent1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Open Sans Extrabold" panose="020B0906030804020204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Open Sans Extrabold" panose="020B0906030804020204" pitchFamily="34" charset="0"/>
              </a:rPr>
              <a:t>배경음악 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Open Sans Extrabold" panose="020B0906030804020204" pitchFamily="34" charset="0"/>
              </a:rPr>
              <a:t>: Mainbgm.wav</a:t>
            </a:r>
          </a:p>
        </p:txBody>
      </p:sp>
    </p:spTree>
    <p:extLst>
      <p:ext uri="{BB962C8B-B14F-4D97-AF65-F5344CB8AC3E}">
        <p14:creationId xmlns:p14="http://schemas.microsoft.com/office/powerpoint/2010/main" val="2225984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500"/>
    </mc:Choice>
    <mc:Fallback xmlns="">
      <p:transition advTm="4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0" y="-6099"/>
            <a:ext cx="9144000" cy="7323531"/>
            <a:chOff x="0" y="-6099"/>
            <a:chExt cx="9144000" cy="7323531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6099"/>
              <a:ext cx="9144000" cy="6858000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59432"/>
              <a:ext cx="9144000" cy="6858000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206642" y="188640"/>
            <a:ext cx="8730716" cy="59766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23528" y="332656"/>
            <a:ext cx="8496944" cy="5688632"/>
          </a:xfrm>
          <a:prstGeom prst="rect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95536" y="658147"/>
            <a:ext cx="3096344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  <a:cs typeface="Open Sans Extrabold" panose="020B0906030804020204" pitchFamily="34" charset="0"/>
              </a:rPr>
              <a:t>클래스 설명</a:t>
            </a:r>
            <a:endParaRPr lang="ko-KR" altLang="en-US" sz="2400" dirty="0">
              <a:solidFill>
                <a:schemeClr val="tx2">
                  <a:lumMod val="50000"/>
                </a:schemeClr>
              </a:solidFill>
              <a:latin typeface="+mj-ea"/>
              <a:ea typeface="+mj-ea"/>
              <a:cs typeface="Open Sans Extrabold" panose="020B0906030804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9592" y="1539176"/>
            <a:ext cx="2924800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  <a:cs typeface="Open Sans Extrabold" panose="020B0906030804020204" pitchFamily="34" charset="0"/>
              </a:rPr>
              <a:t>RankingPanel</a:t>
            </a:r>
            <a:endParaRPr lang="ko-KR" altLang="en-US" sz="2400" dirty="0">
              <a:solidFill>
                <a:schemeClr val="tx2">
                  <a:lumMod val="50000"/>
                </a:schemeClr>
              </a:solidFill>
              <a:latin typeface="+mj-ea"/>
              <a:ea typeface="+mj-ea"/>
              <a:cs typeface="Open Sans Extrabold" panose="020B0906030804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12418" y="1949506"/>
            <a:ext cx="6176076" cy="226215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Open Sans Extrabold" panose="020B0906030804020204" pitchFamily="34" charset="0"/>
              </a:rPr>
              <a:t>배경 이미지와 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Open Sans Extrabold" panose="020B0906030804020204" pitchFamily="34" charset="0"/>
              </a:rPr>
              <a:t>5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Open Sans Extrabold" panose="020B0906030804020204" pitchFamily="34" charset="0"/>
              </a:rPr>
              <a:t>개의 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Open Sans Extrabold" panose="020B0906030804020204" pitchFamily="34" charset="0"/>
              </a:rPr>
              <a:t>JLabel, </a:t>
            </a:r>
            <a:r>
              <a:rPr lang="en-US" altLang="ko-KR" sz="2400" dirty="0" err="1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Open Sans Extrabold" panose="020B0906030804020204" pitchFamily="34" charset="0"/>
              </a:rPr>
              <a:t>JButton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Open Sans Extrabold" panose="020B0906030804020204" pitchFamily="34" charset="0"/>
              </a:rPr>
              <a:t>으로 구성</a:t>
            </a:r>
            <a:endParaRPr lang="en-US" altLang="ko-KR" sz="2400" dirty="0">
              <a:solidFill>
                <a:schemeClr val="accent1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Open Sans Extrabold" panose="020B0906030804020204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Open Sans Extrabold" panose="020B0906030804020204" pitchFamily="34" charset="0"/>
              </a:rPr>
              <a:t>5 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Open Sans Extrabold" panose="020B0906030804020204" pitchFamily="34" charset="0"/>
              </a:rPr>
              <a:t>명의 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Open Sans Extrabold" panose="020B0906030804020204" pitchFamily="34" charset="0"/>
              </a:rPr>
              <a:t>Ranking 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Open Sans Extrabold" panose="020B0906030804020204" pitchFamily="34" charset="0"/>
              </a:rPr>
              <a:t>점수  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Open Sans Extrabold" panose="020B0906030804020204" pitchFamily="34" charset="0"/>
              </a:rPr>
              <a:t>뒤로가기 버튼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Open Sans Extrabold" panose="020B0906030804020204" pitchFamily="34" charset="0"/>
              </a:rPr>
              <a:t>( &lt; ) 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Open Sans Extrabold" panose="020B0906030804020204" pitchFamily="34" charset="0"/>
              </a:rPr>
              <a:t>클릭 시 </a:t>
            </a:r>
            <a:endParaRPr lang="en-US" altLang="ko-KR" sz="2400" dirty="0">
              <a:solidFill>
                <a:schemeClr val="accent1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Open Sans Extrabold" panose="020B09060308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Open Sans Extrabold" panose="020B0906030804020204" pitchFamily="34" charset="0"/>
              </a:rPr>
              <a:t>    StartPanel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Open Sans Extrabold" panose="020B0906030804020204" pitchFamily="34" charset="0"/>
              </a:rPr>
              <a:t>로 되돌아감</a:t>
            </a:r>
            <a:endParaRPr lang="en-US" altLang="ko-KR" sz="2400" dirty="0">
              <a:solidFill>
                <a:schemeClr val="accent1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Open Sans Extrabold" panose="020B09060308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A594A9D7-3C82-4738-ADAC-CE9B26086364}"/>
              </a:ext>
            </a:extLst>
          </p:cNvPr>
          <p:cNvSpPr txBox="1"/>
          <p:nvPr/>
        </p:nvSpPr>
        <p:spPr>
          <a:xfrm>
            <a:off x="1115616" y="4349523"/>
            <a:ext cx="2924800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  <a:cs typeface="Open Sans Extrabold" panose="020B0906030804020204" pitchFamily="34" charset="0"/>
              </a:rPr>
              <a:t>calRankingPanel</a:t>
            </a:r>
            <a:endParaRPr lang="ko-KR" altLang="en-US" sz="2400" dirty="0">
              <a:solidFill>
                <a:schemeClr val="tx2">
                  <a:lumMod val="50000"/>
                </a:schemeClr>
              </a:solidFill>
              <a:latin typeface="+mj-ea"/>
              <a:ea typeface="+mj-ea"/>
              <a:cs typeface="Open Sans Extrabold" panose="020B09060308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D8BF0227-813C-4ADB-B6D4-106D89EEE5C6}"/>
              </a:ext>
            </a:extLst>
          </p:cNvPr>
          <p:cNvSpPr txBox="1"/>
          <p:nvPr/>
        </p:nvSpPr>
        <p:spPr>
          <a:xfrm>
            <a:off x="1619672" y="4967468"/>
            <a:ext cx="6176076" cy="57496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+mn-ea"/>
                <a:cs typeface="Open Sans Extrabold" panose="020B0906030804020204" pitchFamily="34" charset="0"/>
              </a:rPr>
              <a:t>파일 입출력을 통해 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+mn-ea"/>
                <a:cs typeface="Open Sans Extrabold" panose="020B0906030804020204" pitchFamily="34" charset="0"/>
              </a:rPr>
              <a:t>Ranking 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+mn-ea"/>
                <a:cs typeface="Open Sans Extrabold" panose="020B0906030804020204" pitchFamily="34" charset="0"/>
              </a:rPr>
              <a:t>입력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+mn-ea"/>
                <a:cs typeface="Open Sans Extrabold" panose="020B0906030804020204" pitchFamily="34" charset="0"/>
              </a:rPr>
              <a:t>, 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+mn-ea"/>
                <a:cs typeface="Open Sans Extrabold" panose="020B0906030804020204" pitchFamily="34" charset="0"/>
              </a:rPr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802748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500"/>
    </mc:Choice>
    <mc:Fallback xmlns="">
      <p:transition advTm="4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0" y="-6099"/>
            <a:ext cx="9144000" cy="7323531"/>
            <a:chOff x="0" y="-6099"/>
            <a:chExt cx="9144000" cy="7323531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6099"/>
              <a:ext cx="9144000" cy="6858000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59432"/>
              <a:ext cx="9144000" cy="6858000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206642" y="188640"/>
            <a:ext cx="8730716" cy="59766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23528" y="332656"/>
            <a:ext cx="8496944" cy="5688632"/>
          </a:xfrm>
          <a:prstGeom prst="rect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95536" y="658147"/>
            <a:ext cx="3096344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  <a:cs typeface="Open Sans Extrabold" panose="020B0906030804020204" pitchFamily="34" charset="0"/>
              </a:rPr>
              <a:t>StartPanel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  <a:cs typeface="Open Sans Extrabold" panose="020B0906030804020204" pitchFamily="34" charset="0"/>
              </a:rPr>
              <a:t> UI</a:t>
            </a:r>
            <a:endParaRPr lang="ko-KR" altLang="en-US" sz="2400" dirty="0">
              <a:solidFill>
                <a:schemeClr val="tx2">
                  <a:lumMod val="50000"/>
                </a:schemeClr>
              </a:solidFill>
              <a:latin typeface="+mj-ea"/>
              <a:ea typeface="+mj-ea"/>
              <a:cs typeface="Open Sans Extrabold" panose="020B09060308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A3527BDB-8A00-4211-BBED-6C095CEC523F}"/>
              </a:ext>
            </a:extLst>
          </p:cNvPr>
          <p:cNvSpPr txBox="1"/>
          <p:nvPr/>
        </p:nvSpPr>
        <p:spPr>
          <a:xfrm>
            <a:off x="4365307" y="2376360"/>
            <a:ext cx="4320480" cy="226215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Open Sans Extrabold" panose="020B0906030804020204" pitchFamily="34" charset="0"/>
              </a:rPr>
              <a:t>&lt;(</a:t>
            </a:r>
            <a:r>
              <a:rPr lang="ko-KR" altLang="en-US" sz="2400" dirty="0" err="1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Open Sans Extrabold" panose="020B0906030804020204" pitchFamily="34" charset="0"/>
              </a:rPr>
              <a:t>뒤로가기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Open Sans Extrabold" panose="020B0906030804020204" pitchFamily="34" charset="0"/>
              </a:rPr>
              <a:t>) 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Open Sans Extrabold" panose="020B0906030804020204" pitchFamily="34" charset="0"/>
              </a:rPr>
              <a:t>버튼 클릭 시                초기화면으로 </a:t>
            </a:r>
            <a:r>
              <a:rPr lang="ko-KR" altLang="en-US" sz="2400" dirty="0" err="1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Open Sans Extrabold" panose="020B0906030804020204" pitchFamily="34" charset="0"/>
              </a:rPr>
              <a:t>돌아감</a:t>
            </a:r>
            <a:endParaRPr lang="en-US" altLang="ko-KR" sz="2400" dirty="0">
              <a:solidFill>
                <a:schemeClr val="accent1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Open Sans Extrabold" panose="020B0906030804020204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400" dirty="0">
              <a:solidFill>
                <a:schemeClr val="accent1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Open Sans Extrabold" panose="020B0906030804020204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Open Sans Extrabold" panose="020B0906030804020204" pitchFamily="34" charset="0"/>
              </a:rPr>
              <a:t>배경음악 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Open Sans Extrabold" panose="020B0906030804020204" pitchFamily="34" charset="0"/>
              </a:rPr>
              <a:t>: Mainbgm.wav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7552A121-F0B9-4A7A-916A-06DDF9F448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585343"/>
            <a:ext cx="2838941" cy="380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9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500"/>
    </mc:Choice>
    <mc:Fallback xmlns="">
      <p:transition advTm="4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0" y="-6099"/>
            <a:ext cx="9144000" cy="7323531"/>
            <a:chOff x="0" y="-6099"/>
            <a:chExt cx="9144000" cy="7323531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6099"/>
              <a:ext cx="9144000" cy="6858000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59432"/>
              <a:ext cx="9144000" cy="6858000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206642" y="188640"/>
            <a:ext cx="8730716" cy="59766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23528" y="332656"/>
            <a:ext cx="8496944" cy="5688632"/>
          </a:xfrm>
          <a:prstGeom prst="rect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95536" y="658147"/>
            <a:ext cx="3096344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  <a:cs typeface="Open Sans Extrabold" panose="020B0906030804020204" pitchFamily="34" charset="0"/>
              </a:rPr>
              <a:t>클래스 설명</a:t>
            </a:r>
            <a:endParaRPr lang="ko-KR" altLang="en-US" sz="2400" dirty="0">
              <a:solidFill>
                <a:schemeClr val="tx2">
                  <a:lumMod val="50000"/>
                </a:schemeClr>
              </a:solidFill>
              <a:latin typeface="+mj-ea"/>
              <a:ea typeface="+mj-ea"/>
              <a:cs typeface="Open Sans Extrabold" panose="020B0906030804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43144" y="1539176"/>
            <a:ext cx="2204720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  <a:cs typeface="Open Sans Extrabold" panose="020B0906030804020204" pitchFamily="34" charset="0"/>
              </a:rPr>
              <a:t>SoundPanel</a:t>
            </a:r>
            <a:endParaRPr lang="ko-KR" altLang="en-US" sz="2400" dirty="0">
              <a:solidFill>
                <a:schemeClr val="tx2">
                  <a:lumMod val="50000"/>
                </a:schemeClr>
              </a:solidFill>
              <a:latin typeface="+mj-ea"/>
              <a:ea typeface="+mj-ea"/>
              <a:cs typeface="Open Sans Extrabold" panose="020B0906030804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91680" y="2204864"/>
            <a:ext cx="6176076" cy="170816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Open Sans Extrabold" panose="020B0906030804020204" pitchFamily="34" charset="0"/>
              </a:rPr>
              <a:t>File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Open Sans Extrabold" panose="020B0906030804020204" pitchFamily="34" charset="0"/>
              </a:rPr>
              <a:t>의 경로를 받아 배경 음악 재생</a:t>
            </a:r>
            <a:endParaRPr lang="en-US" altLang="ko-KR" sz="2400" dirty="0">
              <a:solidFill>
                <a:schemeClr val="accent1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Open Sans Extrabold" panose="020B0906030804020204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Open Sans Extrabold" panose="020B0906030804020204" pitchFamily="34" charset="0"/>
              </a:rPr>
              <a:t>음악파일 재생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Open Sans Extrabold" panose="020B0906030804020204" pitchFamily="34" charset="0"/>
              </a:rPr>
              <a:t>, 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Open Sans Extrabold" panose="020B0906030804020204" pitchFamily="34" charset="0"/>
              </a:rPr>
              <a:t>일시정지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Open Sans Extrabold" panose="020B0906030804020204" pitchFamily="34" charset="0"/>
              </a:rPr>
              <a:t>, 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Open Sans Extrabold" panose="020B0906030804020204" pitchFamily="34" charset="0"/>
              </a:rPr>
              <a:t>정지    </a:t>
            </a:r>
            <a:endParaRPr lang="en-US" altLang="ko-KR" sz="2400" dirty="0">
              <a:solidFill>
                <a:schemeClr val="accent1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Open Sans Extrabold" panose="020B09060308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Open Sans Extrabold" panose="020B0906030804020204" pitchFamily="34" charset="0"/>
              </a:rPr>
              <a:t>   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43144" y="3552878"/>
            <a:ext cx="2204720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  <a:cs typeface="Open Sans Extrabold" panose="020B0906030804020204" pitchFamily="34" charset="0"/>
              </a:rPr>
              <a:t>Sound_hit</a:t>
            </a:r>
            <a:endParaRPr lang="ko-KR" altLang="en-US" sz="2400" dirty="0">
              <a:solidFill>
                <a:schemeClr val="tx2">
                  <a:lumMod val="50000"/>
                </a:schemeClr>
              </a:solidFill>
              <a:latin typeface="+mj-ea"/>
              <a:ea typeface="+mj-ea"/>
              <a:cs typeface="Open Sans Extrabold" panose="020B0906030804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91680" y="4218566"/>
            <a:ext cx="6176076" cy="60016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Open Sans Extrabold" panose="020B0906030804020204" pitchFamily="34" charset="0"/>
              </a:rPr>
              <a:t>게임 중 캐릭터 클릭 시 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Open Sans Extrabold" panose="020B0906030804020204" pitchFamily="34" charset="0"/>
              </a:rPr>
              <a:t>Hit 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Open Sans Extrabold" panose="020B0906030804020204" pitchFamily="34" charset="0"/>
              </a:rPr>
              <a:t>효과음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Open Sans Extrabold" panose="020B0906030804020204" pitchFamily="34" charset="0"/>
              </a:rPr>
              <a:t> 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Open Sans Extrabold" panose="020B0906030804020204" pitchFamily="34" charset="0"/>
              </a:rPr>
              <a:t>재생</a:t>
            </a:r>
            <a:endParaRPr lang="en-US" altLang="ko-KR" sz="2400" dirty="0">
              <a:solidFill>
                <a:schemeClr val="accent1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08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500"/>
    </mc:Choice>
    <mc:Fallback xmlns="">
      <p:transition advTm="4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0" y="-6099"/>
            <a:ext cx="9144000" cy="7323531"/>
            <a:chOff x="0" y="-6099"/>
            <a:chExt cx="9144000" cy="7323531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6099"/>
              <a:ext cx="9144000" cy="6858000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59432"/>
              <a:ext cx="9144000" cy="6858000"/>
            </a:xfrm>
            <a:prstGeom prst="rect">
              <a:avLst/>
            </a:prstGeom>
          </p:spPr>
        </p:pic>
      </p:grpSp>
      <p:sp>
        <p:nvSpPr>
          <p:cNvPr id="2" name="직사각형 1"/>
          <p:cNvSpPr/>
          <p:nvPr/>
        </p:nvSpPr>
        <p:spPr>
          <a:xfrm>
            <a:off x="206642" y="188640"/>
            <a:ext cx="8730716" cy="59766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419872" y="737883"/>
            <a:ext cx="1944216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dist"/>
            <a:r>
              <a:rPr lang="ko-KR" altLang="en-US" sz="4000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  <a:cs typeface="Open Sans Extrabold" panose="020B0906030804020204" pitchFamily="34" charset="0"/>
              </a:rPr>
              <a:t>목차</a:t>
            </a:r>
            <a:endParaRPr lang="ko-KR" altLang="en-US" sz="2800" dirty="0">
              <a:solidFill>
                <a:schemeClr val="tx2">
                  <a:lumMod val="50000"/>
                </a:schemeClr>
              </a:solidFill>
              <a:latin typeface="+mj-ea"/>
              <a:ea typeface="+mj-ea"/>
              <a:cs typeface="Open Sans Extrabold" panose="020B090603080402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345" y="1916832"/>
            <a:ext cx="268881" cy="21602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1" y="2636912"/>
            <a:ext cx="268881" cy="21602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1" y="3429000"/>
            <a:ext cx="268881" cy="21602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1" y="4149080"/>
            <a:ext cx="268881" cy="216024"/>
          </a:xfrm>
          <a:prstGeom prst="rect">
            <a:avLst/>
          </a:prstGeom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329679"/>
              </p:ext>
            </p:extLst>
          </p:nvPr>
        </p:nvGraphicFramePr>
        <p:xfrm>
          <a:off x="3175314" y="1863100"/>
          <a:ext cx="3456384" cy="37798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63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75590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게임 소개 </a:t>
                      </a:r>
                      <a:endParaRPr lang="ko-KR" altLang="en-US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27849233"/>
                  </a:ext>
                </a:extLst>
              </a:tr>
              <a:tr h="75590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프로그램 순서도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5590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전체 클래스</a:t>
                      </a:r>
                      <a:r>
                        <a:rPr lang="en-US" altLang="ko-KR" b="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b="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개요 및</a:t>
                      </a:r>
                      <a:r>
                        <a:rPr lang="ko-KR" altLang="en-US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설명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5590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클래스 설명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5626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Github</a:t>
                      </a:r>
                      <a:r>
                        <a:rPr lang="en-US" altLang="ko-KR" b="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b="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주소</a:t>
                      </a:r>
                      <a:endParaRPr lang="ko-KR" altLang="en-US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323528" y="332656"/>
            <a:ext cx="8496944" cy="5688632"/>
          </a:xfrm>
          <a:prstGeom prst="rect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="" xmlns:a16="http://schemas.microsoft.com/office/drawing/2014/main" id="{CFECF21E-9B49-4C5A-9643-02B5DC5FF8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550" y="4922404"/>
            <a:ext cx="268881" cy="21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291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0" y="-6099"/>
            <a:ext cx="9144000" cy="7323531"/>
            <a:chOff x="0" y="-6099"/>
            <a:chExt cx="9144000" cy="7323531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6099"/>
              <a:ext cx="9144000" cy="6858000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59432"/>
              <a:ext cx="9144000" cy="6858000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206642" y="188640"/>
            <a:ext cx="8730716" cy="59766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23528" y="332656"/>
            <a:ext cx="8496944" cy="5688632"/>
          </a:xfrm>
          <a:prstGeom prst="rect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95536" y="658147"/>
            <a:ext cx="5400600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  <a:cs typeface="Open Sans Extrabold" panose="020B0906030804020204" pitchFamily="34" charset="0"/>
              </a:rPr>
              <a:t>오픈소스</a:t>
            </a:r>
            <a:r>
              <a:rPr lang="en-US" altLang="ko-KR" sz="3600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  <a:cs typeface="Open Sans Extrabold" panose="020B0906030804020204" pitchFamily="34" charset="0"/>
              </a:rPr>
              <a:t>(</a:t>
            </a:r>
            <a:r>
              <a:rPr lang="en-US" altLang="ko-KR" sz="3600" dirty="0" err="1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  <a:cs typeface="Open Sans Extrabold" panose="020B0906030804020204" pitchFamily="34" charset="0"/>
              </a:rPr>
              <a:t>Github</a:t>
            </a:r>
            <a:r>
              <a:rPr lang="en-US" altLang="ko-KR" sz="3600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  <a:cs typeface="Open Sans Extrabold" panose="020B0906030804020204" pitchFamily="34" charset="0"/>
              </a:rPr>
              <a:t>) </a:t>
            </a:r>
            <a:r>
              <a:rPr lang="ko-KR" altLang="en-US" sz="3600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  <a:cs typeface="Open Sans Extrabold" panose="020B0906030804020204" pitchFamily="34" charset="0"/>
              </a:rPr>
              <a:t>등록</a:t>
            </a:r>
            <a:endParaRPr lang="ko-KR" altLang="en-US" sz="2400" dirty="0">
              <a:solidFill>
                <a:schemeClr val="tx2">
                  <a:lumMod val="50000"/>
                </a:schemeClr>
              </a:solidFill>
              <a:latin typeface="+mj-ea"/>
              <a:ea typeface="+mj-ea"/>
              <a:cs typeface="Open Sans Extrabold" panose="020B0906030804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E7AA2EB0-C45A-4EFB-A9EF-C8F88CA7E328}"/>
              </a:ext>
            </a:extLst>
          </p:cNvPr>
          <p:cNvSpPr txBox="1"/>
          <p:nvPr/>
        </p:nvSpPr>
        <p:spPr>
          <a:xfrm>
            <a:off x="835890" y="2816652"/>
            <a:ext cx="7472220" cy="60016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Open Sans Extrabold" panose="020B0906030804020204" pitchFamily="34" charset="0"/>
              </a:rPr>
              <a:t>URL : 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Open Sans Extrabold" panose="020B0906030804020204" pitchFamily="34" charset="0"/>
                <a:hlinkClick r:id="rId3"/>
              </a:rPr>
              <a:t>https://github.com/Kimchangwoo14/Mario_Hit</a:t>
            </a:r>
            <a:endParaRPr lang="en-US" altLang="ko-KR" sz="2400" dirty="0">
              <a:solidFill>
                <a:schemeClr val="accent1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088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500"/>
    </mc:Choice>
    <mc:Fallback xmlns="">
      <p:transition advTm="4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12157" y="3613"/>
            <a:ext cx="9144000" cy="7323531"/>
            <a:chOff x="0" y="-6099"/>
            <a:chExt cx="9144000" cy="7323531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6099"/>
              <a:ext cx="9144000" cy="6858000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59432"/>
              <a:ext cx="9144000" cy="6858000"/>
            </a:xfrm>
            <a:prstGeom prst="rect">
              <a:avLst/>
            </a:prstGeom>
          </p:spPr>
        </p:pic>
      </p:grpSp>
      <p:sp>
        <p:nvSpPr>
          <p:cNvPr id="10" name="직사각형 9"/>
          <p:cNvSpPr/>
          <p:nvPr/>
        </p:nvSpPr>
        <p:spPr>
          <a:xfrm>
            <a:off x="1911727" y="2763031"/>
            <a:ext cx="5400600" cy="2351565"/>
          </a:xfrm>
          <a:prstGeom prst="rect">
            <a:avLst/>
          </a:prstGeom>
          <a:solidFill>
            <a:srgbClr val="5D93FD"/>
          </a:solidFill>
          <a:ln w="76200">
            <a:solidFill>
              <a:srgbClr val="5D93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436" y="4020516"/>
            <a:ext cx="9131127" cy="2341577"/>
          </a:xfrm>
          <a:prstGeom prst="rect">
            <a:avLst/>
          </a:prstGeom>
          <a:solidFill>
            <a:srgbClr val="5D93FD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533" y="3248191"/>
            <a:ext cx="1652069" cy="164301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852" y="5016091"/>
            <a:ext cx="1887433" cy="143028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466" y="5016091"/>
            <a:ext cx="1887433" cy="1430285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8028384" y="188640"/>
            <a:ext cx="663401" cy="399390"/>
          </a:xfrm>
          <a:prstGeom prst="rect">
            <a:avLst/>
          </a:prstGeom>
          <a:solidFill>
            <a:srgbClr val="5D93FD"/>
          </a:solidFill>
          <a:ln w="76200">
            <a:solidFill>
              <a:srgbClr val="5D93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383" y="3229529"/>
            <a:ext cx="1689597" cy="168033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1425657"/>
            <a:ext cx="2364204" cy="2488636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2683116" y="347856"/>
            <a:ext cx="3857822" cy="1043130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997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500"/>
    </mc:Choice>
    <mc:Fallback xmlns="">
      <p:transition advTm="45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0" y="-6099"/>
            <a:ext cx="9144000" cy="7323531"/>
            <a:chOff x="0" y="-6099"/>
            <a:chExt cx="9144000" cy="7323531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6099"/>
              <a:ext cx="9144000" cy="6858000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59432"/>
              <a:ext cx="9144000" cy="6858000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206642" y="188640"/>
            <a:ext cx="8730716" cy="59766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23528" y="332656"/>
            <a:ext cx="8496944" cy="5688632"/>
          </a:xfrm>
          <a:prstGeom prst="rect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95536" y="658147"/>
            <a:ext cx="2520280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  <a:cs typeface="Open Sans Extrabold" panose="020B0906030804020204" pitchFamily="34" charset="0"/>
              </a:rPr>
              <a:t>게임</a:t>
            </a:r>
            <a:r>
              <a:rPr lang="ko-KR" altLang="en-US" sz="3600" dirty="0">
                <a:solidFill>
                  <a:schemeClr val="tx2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Open Sans Extrabold" panose="020B0906030804020204" pitchFamily="34" charset="0"/>
              </a:rPr>
              <a:t> 소개</a:t>
            </a:r>
            <a:endParaRPr lang="ko-KR" altLang="en-US" sz="2400" dirty="0">
              <a:solidFill>
                <a:schemeClr val="tx2">
                  <a:lumMod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Open Sans Extrabold" panose="020B090603080402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247" y="4300555"/>
            <a:ext cx="1394009" cy="138637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515" y="2428899"/>
            <a:ext cx="1311706" cy="99400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995" y="1421948"/>
            <a:ext cx="1048813" cy="104306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071" y="4300555"/>
            <a:ext cx="1394009" cy="1386371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4300555"/>
            <a:ext cx="1394009" cy="1386371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4005064"/>
            <a:ext cx="1180254" cy="1681862"/>
          </a:xfrm>
          <a:prstGeom prst="rect">
            <a:avLst/>
          </a:prstGeom>
        </p:spPr>
      </p:pic>
      <p:cxnSp>
        <p:nvCxnSpPr>
          <p:cNvPr id="23" name="직선 화살표 연결선 22"/>
          <p:cNvCxnSpPr/>
          <p:nvPr/>
        </p:nvCxnSpPr>
        <p:spPr>
          <a:xfrm>
            <a:off x="2483768" y="2348880"/>
            <a:ext cx="695321" cy="0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385626" y="1153358"/>
            <a:ext cx="5108771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accent2"/>
                </a:solidFill>
                <a:latin typeface="+mn-ea"/>
              </a:rPr>
              <a:t>파이프에서 튀어나오는 슈퍼마리오를 잡아보자</a:t>
            </a:r>
            <a:r>
              <a:rPr lang="en-US" altLang="ko-KR" dirty="0">
                <a:solidFill>
                  <a:schemeClr val="accent2"/>
                </a:solidFill>
                <a:latin typeface="+mn-ea"/>
              </a:rPr>
              <a:t>!</a:t>
            </a:r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schemeClr val="accent2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파이프 위에 등장한 캐릭터 클릭 시 스코어와 </a:t>
            </a:r>
            <a:endParaRPr lang="en-US" altLang="ko-KR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    Hit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수 증가</a:t>
            </a:r>
            <a:endParaRPr lang="en-US" altLang="ko-KR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정해진 시간 내에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(60sec)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일정 점수 이상</a:t>
            </a:r>
            <a:endParaRPr lang="en-US" altLang="ko-KR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    획득 시 다음 스테이지로 넘어갈 수 있음</a:t>
            </a:r>
            <a:endParaRPr lang="en-US" altLang="ko-KR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300926"/>
            <a:ext cx="1393637" cy="13860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696962" y="3853061"/>
            <a:ext cx="1953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등장 캐릭터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11560" y="3717032"/>
            <a:ext cx="7848872" cy="2088232"/>
          </a:xfrm>
          <a:prstGeom prst="rect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979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500"/>
    </mc:Choice>
    <mc:Fallback xmlns="">
      <p:transition advTm="45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0" y="-6099"/>
            <a:ext cx="9144000" cy="7323531"/>
            <a:chOff x="0" y="-6099"/>
            <a:chExt cx="9144000" cy="7323531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6099"/>
              <a:ext cx="9144000" cy="6858000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59432"/>
              <a:ext cx="9144000" cy="6858000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206642" y="188640"/>
            <a:ext cx="8730716" cy="59766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23528" y="332656"/>
            <a:ext cx="8496944" cy="5688632"/>
          </a:xfrm>
          <a:prstGeom prst="rect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95536" y="658147"/>
            <a:ext cx="2520280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  <a:cs typeface="Open Sans Extrabold" panose="020B0906030804020204" pitchFamily="34" charset="0"/>
              </a:rPr>
              <a:t>게임 소개</a:t>
            </a:r>
            <a:endParaRPr lang="ko-KR" altLang="en-US" sz="2400" dirty="0">
              <a:solidFill>
                <a:schemeClr val="tx2">
                  <a:lumMod val="50000"/>
                </a:schemeClr>
              </a:solidFill>
              <a:latin typeface="+mj-ea"/>
              <a:ea typeface="+mj-ea"/>
              <a:cs typeface="Open Sans Extrabold" panose="020B0906030804020204" pitchFamily="34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11560" y="1431254"/>
            <a:ext cx="7848872" cy="4374010"/>
          </a:xfrm>
          <a:prstGeom prst="rect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568082" y="3460928"/>
            <a:ext cx="1604318" cy="400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04b_03b" panose="00000400000000000000" pitchFamily="2" charset="0"/>
              </a:rPr>
              <a:t>+150     +2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04b_03b" panose="00000400000000000000" pitchFamily="2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390076" y="1412776"/>
            <a:ext cx="1965941" cy="400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04b_03b" panose="00000400000000000000" pitchFamily="2" charset="0"/>
              </a:rPr>
              <a:t>SCORE   HIT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04b_03b" panose="00000400000000000000" pitchFamily="2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693797"/>
              </p:ext>
            </p:extLst>
          </p:nvPr>
        </p:nvGraphicFramePr>
        <p:xfrm>
          <a:off x="768510" y="1601522"/>
          <a:ext cx="4811602" cy="398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194">
                  <a:extLst>
                    <a:ext uri="{9D8B030D-6E8A-4147-A177-3AD203B41FA5}">
                      <a16:colId xmlns="" xmlns:a16="http://schemas.microsoft.com/office/drawing/2014/main" val="3055321356"/>
                    </a:ext>
                  </a:extLst>
                </a:gridCol>
                <a:gridCol w="3672408">
                  <a:extLst>
                    <a:ext uri="{9D8B030D-6E8A-4147-A177-3AD203B41FA5}">
                      <a16:colId xmlns="" xmlns:a16="http://schemas.microsoft.com/office/drawing/2014/main" val="580797427"/>
                    </a:ext>
                  </a:extLst>
                </a:gridCol>
              </a:tblGrid>
              <a:tr h="7975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04b_03" panose="00000400000000000000" pitchFamily="2" charset="0"/>
                        </a:rPr>
                        <a:t>1</a:t>
                      </a:r>
                    </a:p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04b_03" panose="00000400000000000000" pitchFamily="2" charset="0"/>
                        </a:rPr>
                        <a:t>STAGE</a:t>
                      </a:r>
                      <a:endParaRPr lang="ko-KR" altLang="en-US" sz="20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04b_03" panose="00000400000000000000" pitchFamily="2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04b_03" panose="00000400000000000000" pitchFamily="2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71663342"/>
                  </a:ext>
                </a:extLst>
              </a:tr>
              <a:tr h="7975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04b_03" panose="00000400000000000000" pitchFamily="2" charset="0"/>
                        </a:rPr>
                        <a:t>2 STAGE</a:t>
                      </a:r>
                      <a:endParaRPr lang="ko-KR" altLang="en-US" sz="20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04b_03" panose="00000400000000000000" pitchFamily="2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04b_03" panose="00000400000000000000" pitchFamily="2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10594592"/>
                  </a:ext>
                </a:extLst>
              </a:tr>
              <a:tr h="7975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04b_03" panose="00000400000000000000" pitchFamily="2" charset="0"/>
                        </a:rPr>
                        <a:t>3 STAGE</a:t>
                      </a:r>
                      <a:endParaRPr lang="ko-KR" altLang="en-US" sz="20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04b_03" panose="00000400000000000000" pitchFamily="2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04b_03" panose="00000400000000000000" pitchFamily="2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72296438"/>
                  </a:ext>
                </a:extLst>
              </a:tr>
              <a:tr h="7975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04b_03" panose="00000400000000000000" pitchFamily="2" charset="0"/>
                        </a:rPr>
                        <a:t>4 STAGE</a:t>
                      </a:r>
                      <a:endParaRPr lang="ko-KR" altLang="en-US" sz="20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04b_03" panose="00000400000000000000" pitchFamily="2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04b_03" panose="00000400000000000000" pitchFamily="2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7331812"/>
                  </a:ext>
                </a:extLst>
              </a:tr>
              <a:tr h="7975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04b_03" panose="00000400000000000000" pitchFamily="2" charset="0"/>
                        </a:rPr>
                        <a:t>5 STAGE</a:t>
                      </a:r>
                      <a:endParaRPr lang="ko-KR" altLang="en-US" sz="20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04b_03" panose="00000400000000000000" pitchFamily="2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04b_03" panose="00000400000000000000" pitchFamily="2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30159628"/>
                  </a:ext>
                </a:extLst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730" y="2445487"/>
            <a:ext cx="693262" cy="68946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633" y="1637896"/>
            <a:ext cx="693262" cy="689464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827" y="3232320"/>
            <a:ext cx="693262" cy="689464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362" y="4029796"/>
            <a:ext cx="501656" cy="693499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638080"/>
            <a:ext cx="693078" cy="689280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633" y="2445487"/>
            <a:ext cx="693262" cy="689464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445671"/>
            <a:ext cx="693078" cy="689280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633" y="3232320"/>
            <a:ext cx="693262" cy="689464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232504"/>
            <a:ext cx="693078" cy="689280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633" y="4029796"/>
            <a:ext cx="693262" cy="689464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4029980"/>
            <a:ext cx="693078" cy="689280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633" y="4829633"/>
            <a:ext cx="693262" cy="689464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4829817"/>
            <a:ext cx="693078" cy="689280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730" y="3232320"/>
            <a:ext cx="693262" cy="689464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730" y="4029796"/>
            <a:ext cx="693262" cy="689464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730" y="4829633"/>
            <a:ext cx="693262" cy="689464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827" y="4029796"/>
            <a:ext cx="693262" cy="689464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827" y="4825074"/>
            <a:ext cx="693262" cy="689464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362" y="4826422"/>
            <a:ext cx="501656" cy="693499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320" y="1700120"/>
            <a:ext cx="693078" cy="689280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2497068"/>
            <a:ext cx="693262" cy="689464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3294544"/>
            <a:ext cx="693262" cy="689464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302" y="4092020"/>
            <a:ext cx="693262" cy="689464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120" y="4895741"/>
            <a:ext cx="501656" cy="693499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6568082" y="2596832"/>
            <a:ext cx="1604318" cy="400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04b_03b" panose="00000400000000000000" pitchFamily="2" charset="0"/>
              </a:rPr>
              <a:t>+200     +3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04b_03b" panose="00000400000000000000" pitchFamily="2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571383" y="1835040"/>
            <a:ext cx="1604318" cy="400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04b_03b" panose="00000400000000000000" pitchFamily="2" charset="0"/>
              </a:rPr>
              <a:t>+100     +1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04b_03b" panose="00000400000000000000" pitchFamily="2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568082" y="4253016"/>
            <a:ext cx="1604318" cy="400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04b_03b" panose="00000400000000000000" pitchFamily="2" charset="0"/>
              </a:rPr>
              <a:t>+500     +5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04b_03b" panose="00000400000000000000" pitchFamily="2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640090" y="5013176"/>
            <a:ext cx="1604318" cy="6117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04b_03b" panose="00000400000000000000" pitchFamily="2" charset="0"/>
              </a:rPr>
              <a:t>0       0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  <a:latin typeface="04b_03b" panose="00000400000000000000" pitchFamily="2" charset="0"/>
              </a:rPr>
              <a:t>( TIME: – 3 )</a:t>
            </a:r>
            <a:endParaRPr lang="ko-KR" altLang="en-US" dirty="0">
              <a:solidFill>
                <a:srgbClr val="FF0000"/>
              </a:solidFill>
              <a:latin typeface="04b_03b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144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500"/>
    </mc:Choice>
    <mc:Fallback xmlns="">
      <p:transition advTm="45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0" y="-6099"/>
            <a:ext cx="9144000" cy="7323531"/>
            <a:chOff x="0" y="-6099"/>
            <a:chExt cx="9144000" cy="7323531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6099"/>
              <a:ext cx="9144000" cy="6858000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59432"/>
              <a:ext cx="9144000" cy="6858000"/>
            </a:xfrm>
            <a:prstGeom prst="rect">
              <a:avLst/>
            </a:prstGeom>
          </p:spPr>
        </p:pic>
      </p:grpSp>
      <p:sp>
        <p:nvSpPr>
          <p:cNvPr id="11" name="직사각형 10"/>
          <p:cNvSpPr/>
          <p:nvPr/>
        </p:nvSpPr>
        <p:spPr>
          <a:xfrm>
            <a:off x="206642" y="188640"/>
            <a:ext cx="8730716" cy="59766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If(fail &amp;&amp;</a:t>
            </a:r>
          </a:p>
          <a:p>
            <a:r>
              <a:rPr lang="en-US" altLang="ko-KR"/>
              <a:t>Restart)</a:t>
            </a:r>
            <a:endParaRPr lang="en-US" altLang="ko-KR" dirty="0"/>
          </a:p>
        </p:txBody>
      </p:sp>
      <p:sp>
        <p:nvSpPr>
          <p:cNvPr id="12" name="직사각형 11"/>
          <p:cNvSpPr/>
          <p:nvPr/>
        </p:nvSpPr>
        <p:spPr>
          <a:xfrm>
            <a:off x="323528" y="332656"/>
            <a:ext cx="8496944" cy="5688632"/>
          </a:xfrm>
          <a:prstGeom prst="rect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27584" y="743825"/>
            <a:ext cx="4959170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  <a:cs typeface="Open Sans Extrabold" panose="020B0906030804020204" pitchFamily="34" charset="0"/>
              </a:rPr>
              <a:t>프로그램 순서도</a:t>
            </a:r>
          </a:p>
        </p:txBody>
      </p:sp>
      <p:grpSp>
        <p:nvGrpSpPr>
          <p:cNvPr id="77" name="그룹 76">
            <a:extLst>
              <a:ext uri="{FF2B5EF4-FFF2-40B4-BE49-F238E27FC236}">
                <a16:creationId xmlns="" xmlns:a16="http://schemas.microsoft.com/office/drawing/2014/main" id="{3D44D08E-92CA-4ED2-B6D1-8BFE1A1EA402}"/>
              </a:ext>
            </a:extLst>
          </p:cNvPr>
          <p:cNvGrpSpPr/>
          <p:nvPr/>
        </p:nvGrpSpPr>
        <p:grpSpPr>
          <a:xfrm>
            <a:off x="827584" y="1954787"/>
            <a:ext cx="7734260" cy="3298970"/>
            <a:chOff x="827584" y="1954787"/>
            <a:chExt cx="7734260" cy="3298970"/>
          </a:xfrm>
        </p:grpSpPr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9115AEB1-A568-481A-A466-F43861DD8EF7}"/>
                </a:ext>
              </a:extLst>
            </p:cNvPr>
            <p:cNvSpPr txBox="1"/>
            <p:nvPr/>
          </p:nvSpPr>
          <p:spPr>
            <a:xfrm>
              <a:off x="5076021" y="1954787"/>
              <a:ext cx="20095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&lt;(</a:t>
              </a:r>
              <a:r>
                <a:rPr lang="ko-KR" altLang="en-US" sz="1400" dirty="0"/>
                <a:t>돌아가기</a:t>
              </a:r>
              <a:r>
                <a:rPr lang="en-US" altLang="ko-KR" sz="1400" dirty="0"/>
                <a:t>)        Help</a:t>
              </a:r>
              <a:endParaRPr lang="ko-KR" altLang="en-US" sz="1400" dirty="0"/>
            </a:p>
          </p:txBody>
        </p:sp>
        <p:grpSp>
          <p:nvGrpSpPr>
            <p:cNvPr id="76" name="그룹 75">
              <a:extLst>
                <a:ext uri="{FF2B5EF4-FFF2-40B4-BE49-F238E27FC236}">
                  <a16:creationId xmlns="" xmlns:a16="http://schemas.microsoft.com/office/drawing/2014/main" id="{0DEE16FC-49E2-42A8-89C3-98D7DF2A2455}"/>
                </a:ext>
              </a:extLst>
            </p:cNvPr>
            <p:cNvGrpSpPr/>
            <p:nvPr/>
          </p:nvGrpSpPr>
          <p:grpSpPr>
            <a:xfrm>
              <a:off x="827584" y="1973021"/>
              <a:ext cx="7734260" cy="3280736"/>
              <a:chOff x="962220" y="1321394"/>
              <a:chExt cx="7734260" cy="3280736"/>
            </a:xfrm>
          </p:grpSpPr>
          <p:sp>
            <p:nvSpPr>
              <p:cNvPr id="3" name="직사각형 2">
                <a:extLst>
                  <a:ext uri="{FF2B5EF4-FFF2-40B4-BE49-F238E27FC236}">
                    <a16:creationId xmlns="" xmlns:a16="http://schemas.microsoft.com/office/drawing/2014/main" id="{1329A346-5100-42B4-9A63-F48D7219C0CC}"/>
                  </a:ext>
                </a:extLst>
              </p:cNvPr>
              <p:cNvSpPr/>
              <p:nvPr/>
            </p:nvSpPr>
            <p:spPr>
              <a:xfrm>
                <a:off x="3707904" y="1330844"/>
                <a:ext cx="1440160" cy="64807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시작 화면</a:t>
                </a: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="" xmlns:a16="http://schemas.microsoft.com/office/drawing/2014/main" id="{705F7972-6538-4A6F-B1F1-31F1517BBE66}"/>
                  </a:ext>
                </a:extLst>
              </p:cNvPr>
              <p:cNvSpPr/>
              <p:nvPr/>
            </p:nvSpPr>
            <p:spPr>
              <a:xfrm>
                <a:off x="3707904" y="2641281"/>
                <a:ext cx="1440160" cy="64807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게임 화면</a:t>
                </a: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="" xmlns:a16="http://schemas.microsoft.com/office/drawing/2014/main" id="{C2F8425F-4188-4EFC-8447-142DACF5EEA5}"/>
                  </a:ext>
                </a:extLst>
              </p:cNvPr>
              <p:cNvSpPr/>
              <p:nvPr/>
            </p:nvSpPr>
            <p:spPr>
              <a:xfrm>
                <a:off x="7215912" y="1321394"/>
                <a:ext cx="1440160" cy="64807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도움말 화면</a:t>
                </a: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="" xmlns:a16="http://schemas.microsoft.com/office/drawing/2014/main" id="{371A150B-970E-4CA3-A73C-31E744AEC988}"/>
                  </a:ext>
                </a:extLst>
              </p:cNvPr>
              <p:cNvSpPr/>
              <p:nvPr/>
            </p:nvSpPr>
            <p:spPr>
              <a:xfrm>
                <a:off x="7256320" y="2638189"/>
                <a:ext cx="1440160" cy="64807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랭킹 화면</a:t>
                </a:r>
              </a:p>
            </p:txBody>
          </p:sp>
          <p:cxnSp>
            <p:nvCxnSpPr>
              <p:cNvPr id="26" name="직선 화살표 연결선 25">
                <a:extLst>
                  <a:ext uri="{FF2B5EF4-FFF2-40B4-BE49-F238E27FC236}">
                    <a16:creationId xmlns="" xmlns:a16="http://schemas.microsoft.com/office/drawing/2014/main" id="{A4C8D2D0-7BE5-4C01-A570-0F0307573DC9}"/>
                  </a:ext>
                </a:extLst>
              </p:cNvPr>
              <p:cNvCxnSpPr>
                <a:stCxn id="3" idx="3"/>
                <a:endCxn id="14" idx="1"/>
              </p:cNvCxnSpPr>
              <p:nvPr/>
            </p:nvCxnSpPr>
            <p:spPr>
              <a:xfrm flipV="1">
                <a:off x="5148064" y="1645430"/>
                <a:ext cx="2067848" cy="945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연결선: 꺾임 27">
                <a:extLst>
                  <a:ext uri="{FF2B5EF4-FFF2-40B4-BE49-F238E27FC236}">
                    <a16:creationId xmlns="" xmlns:a16="http://schemas.microsoft.com/office/drawing/2014/main" id="{D9550586-8F9B-4D48-B743-833BC30D29DA}"/>
                  </a:ext>
                </a:extLst>
              </p:cNvPr>
              <p:cNvCxnSpPr>
                <a:stCxn id="3" idx="3"/>
                <a:endCxn id="18" idx="1"/>
              </p:cNvCxnSpPr>
              <p:nvPr/>
            </p:nvCxnSpPr>
            <p:spPr>
              <a:xfrm>
                <a:off x="5148064" y="1654880"/>
                <a:ext cx="2108256" cy="1307345"/>
              </a:xfrm>
              <a:prstGeom prst="bentConnector3">
                <a:avLst>
                  <a:gd name="adj1" fmla="val 64143"/>
                </a:avLst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="" xmlns:a16="http://schemas.microsoft.com/office/drawing/2014/main" id="{73241CB9-AF80-4868-8AA2-96D5BDAA6D0A}"/>
                  </a:ext>
                </a:extLst>
              </p:cNvPr>
              <p:cNvSpPr txBox="1"/>
              <p:nvPr/>
            </p:nvSpPr>
            <p:spPr>
              <a:xfrm>
                <a:off x="6458348" y="2689545"/>
                <a:ext cx="108430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RANKING</a:t>
                </a:r>
                <a:endParaRPr lang="ko-KR" altLang="en-US" sz="1200" dirty="0"/>
              </a:p>
            </p:txBody>
          </p:sp>
          <p:cxnSp>
            <p:nvCxnSpPr>
              <p:cNvPr id="33" name="직선 화살표 연결선 32">
                <a:extLst>
                  <a:ext uri="{FF2B5EF4-FFF2-40B4-BE49-F238E27FC236}">
                    <a16:creationId xmlns="" xmlns:a16="http://schemas.microsoft.com/office/drawing/2014/main" id="{A392071B-3EBF-4C54-974D-DA1FFFD1D4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49893" y="1978916"/>
                <a:ext cx="0" cy="6623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="" xmlns:a16="http://schemas.microsoft.com/office/drawing/2014/main" id="{07695669-E476-4F92-AFCD-BEBC434C32D3}"/>
                  </a:ext>
                </a:extLst>
              </p:cNvPr>
              <p:cNvSpPr txBox="1"/>
              <p:nvPr/>
            </p:nvSpPr>
            <p:spPr>
              <a:xfrm>
                <a:off x="4793223" y="2010926"/>
                <a:ext cx="10843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Start Game</a:t>
                </a:r>
                <a:endParaRPr lang="ko-KR" altLang="en-US" sz="1400" dirty="0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="" xmlns:a16="http://schemas.microsoft.com/office/drawing/2014/main" id="{28DA0A85-7470-40CC-A4EF-BA4147DE6DFF}"/>
                  </a:ext>
                </a:extLst>
              </p:cNvPr>
              <p:cNvSpPr/>
              <p:nvPr/>
            </p:nvSpPr>
            <p:spPr>
              <a:xfrm>
                <a:off x="3707904" y="3954058"/>
                <a:ext cx="1440160" cy="64807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클리어 화면</a:t>
                </a:r>
              </a:p>
            </p:txBody>
          </p:sp>
          <p:cxnSp>
            <p:nvCxnSpPr>
              <p:cNvPr id="39" name="직선 화살표 연결선 38">
                <a:extLst>
                  <a:ext uri="{FF2B5EF4-FFF2-40B4-BE49-F238E27FC236}">
                    <a16:creationId xmlns="" xmlns:a16="http://schemas.microsoft.com/office/drawing/2014/main" id="{AE60B390-DFB2-4863-8E05-DF508E468DB7}"/>
                  </a:ext>
                </a:extLst>
              </p:cNvPr>
              <p:cNvCxnSpPr/>
              <p:nvPr/>
            </p:nvCxnSpPr>
            <p:spPr>
              <a:xfrm>
                <a:off x="4427984" y="3289353"/>
                <a:ext cx="0" cy="6623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="" xmlns:a16="http://schemas.microsoft.com/office/drawing/2014/main" id="{EEDE9F64-C171-4544-8382-8B0D186BD577}"/>
                  </a:ext>
                </a:extLst>
              </p:cNvPr>
              <p:cNvSpPr txBox="1"/>
              <p:nvPr/>
            </p:nvSpPr>
            <p:spPr>
              <a:xfrm>
                <a:off x="4382600" y="3366072"/>
                <a:ext cx="10843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Stage5</a:t>
                </a:r>
              </a:p>
              <a:p>
                <a:r>
                  <a:rPr lang="en-US" altLang="ko-KR" sz="1400" dirty="0"/>
                  <a:t>clear</a:t>
                </a:r>
                <a:endParaRPr lang="ko-KR" altLang="en-US" sz="1400" dirty="0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="" xmlns:a16="http://schemas.microsoft.com/office/drawing/2014/main" id="{F1DB79D0-C7ED-4377-91AC-A9FCCB2DA31E}"/>
                  </a:ext>
                </a:extLst>
              </p:cNvPr>
              <p:cNvSpPr/>
              <p:nvPr/>
            </p:nvSpPr>
            <p:spPr>
              <a:xfrm>
                <a:off x="1441132" y="2641281"/>
                <a:ext cx="1600377" cy="648072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bg1"/>
                    </a:solidFill>
                  </a:rPr>
                  <a:t>일시정지</a:t>
                </a:r>
                <a:endParaRPr lang="en-US" altLang="ko-KR" sz="12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</a:rPr>
                  <a:t>(</a:t>
                </a:r>
                <a:r>
                  <a:rPr lang="ko-KR" altLang="en-US" sz="1200" dirty="0">
                    <a:solidFill>
                      <a:schemeClr val="bg1"/>
                    </a:solidFill>
                  </a:rPr>
                  <a:t>게임 화면에서   </a:t>
                </a:r>
                <a:endParaRPr lang="en-US" altLang="ko-KR" sz="12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ko-KR" altLang="en-US" sz="1200" dirty="0">
                    <a:solidFill>
                      <a:schemeClr val="bg1"/>
                    </a:solidFill>
                  </a:rPr>
                  <a:t>배경 이미지만 변경</a:t>
                </a:r>
                <a:r>
                  <a:rPr lang="en-US" altLang="ko-KR" sz="1200" dirty="0">
                    <a:solidFill>
                      <a:schemeClr val="bg1"/>
                    </a:solidFill>
                  </a:rPr>
                  <a:t>)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" name="화살표: 왼쪽으로 구부러짐 44">
                <a:extLst>
                  <a:ext uri="{FF2B5EF4-FFF2-40B4-BE49-F238E27FC236}">
                    <a16:creationId xmlns="" xmlns:a16="http://schemas.microsoft.com/office/drawing/2014/main" id="{9D0F5142-78B5-484B-9BF8-437FABD7B638}"/>
                  </a:ext>
                </a:extLst>
              </p:cNvPr>
              <p:cNvSpPr/>
              <p:nvPr/>
            </p:nvSpPr>
            <p:spPr>
              <a:xfrm>
                <a:off x="5256075" y="2780928"/>
                <a:ext cx="210828" cy="379128"/>
              </a:xfrm>
              <a:prstGeom prst="curvedLeft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="" xmlns:a16="http://schemas.microsoft.com/office/drawing/2014/main" id="{738B5A82-3C44-4C0A-BA3E-D1C2E051168F}"/>
                  </a:ext>
                </a:extLst>
              </p:cNvPr>
              <p:cNvSpPr txBox="1"/>
              <p:nvPr/>
            </p:nvSpPr>
            <p:spPr>
              <a:xfrm>
                <a:off x="5424589" y="2449458"/>
                <a:ext cx="1084303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If(!fail &amp;&amp;</a:t>
                </a:r>
              </a:p>
              <a:p>
                <a:r>
                  <a:rPr lang="en-US" altLang="ko-KR" sz="1400" dirty="0"/>
                  <a:t>Stage&lt;5)  </a:t>
                </a:r>
              </a:p>
              <a:p>
                <a:endParaRPr lang="en-US" altLang="ko-KR" sz="1400" dirty="0"/>
              </a:p>
              <a:p>
                <a:r>
                  <a:rPr lang="en-US" altLang="ko-KR" sz="1400" dirty="0"/>
                  <a:t>If(fail &amp;&amp;</a:t>
                </a:r>
              </a:p>
              <a:p>
                <a:r>
                  <a:rPr lang="en-US" altLang="ko-KR" sz="1400" dirty="0"/>
                  <a:t>Restart)</a:t>
                </a:r>
              </a:p>
              <a:p>
                <a:endParaRPr lang="en-US" altLang="ko-KR" sz="1400" dirty="0"/>
              </a:p>
              <a:p>
                <a:endParaRPr lang="ko-KR" altLang="en-US" sz="1400" dirty="0"/>
              </a:p>
            </p:txBody>
          </p:sp>
          <p:cxnSp>
            <p:nvCxnSpPr>
              <p:cNvPr id="52" name="직선 화살표 연결선 51">
                <a:extLst>
                  <a:ext uri="{FF2B5EF4-FFF2-40B4-BE49-F238E27FC236}">
                    <a16:creationId xmlns="" xmlns:a16="http://schemas.microsoft.com/office/drawing/2014/main" id="{75D64215-113D-40D7-84A5-98E40AB47E3D}"/>
                  </a:ext>
                </a:extLst>
              </p:cNvPr>
              <p:cNvCxnSpPr/>
              <p:nvPr/>
            </p:nvCxnSpPr>
            <p:spPr>
              <a:xfrm flipV="1">
                <a:off x="4067944" y="1969466"/>
                <a:ext cx="0" cy="6687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>
                <a:extLst>
                  <a:ext uri="{FF2B5EF4-FFF2-40B4-BE49-F238E27FC236}">
                    <a16:creationId xmlns="" xmlns:a16="http://schemas.microsoft.com/office/drawing/2014/main" id="{90DA338B-59EC-448E-8A1B-7E230C8128C4}"/>
                  </a:ext>
                </a:extLst>
              </p:cNvPr>
              <p:cNvSpPr txBox="1"/>
              <p:nvPr/>
            </p:nvSpPr>
            <p:spPr>
              <a:xfrm>
                <a:off x="3995936" y="2041342"/>
                <a:ext cx="9454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If(fail&amp;&amp;</a:t>
                </a:r>
              </a:p>
              <a:p>
                <a:r>
                  <a:rPr lang="en-US" altLang="ko-KR" sz="1200" dirty="0"/>
                  <a:t>Home)</a:t>
                </a:r>
              </a:p>
            </p:txBody>
          </p:sp>
          <p:cxnSp>
            <p:nvCxnSpPr>
              <p:cNvPr id="56" name="직선 화살표 연결선 55">
                <a:extLst>
                  <a:ext uri="{FF2B5EF4-FFF2-40B4-BE49-F238E27FC236}">
                    <a16:creationId xmlns="" xmlns:a16="http://schemas.microsoft.com/office/drawing/2014/main" id="{DEEBD57D-D529-4B83-B344-32B8296077C4}"/>
                  </a:ext>
                </a:extLst>
              </p:cNvPr>
              <p:cNvCxnSpPr/>
              <p:nvPr/>
            </p:nvCxnSpPr>
            <p:spPr>
              <a:xfrm flipH="1">
                <a:off x="3041509" y="2780928"/>
                <a:ext cx="66639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화살표 연결선 57">
                <a:extLst>
                  <a:ext uri="{FF2B5EF4-FFF2-40B4-BE49-F238E27FC236}">
                    <a16:creationId xmlns="" xmlns:a16="http://schemas.microsoft.com/office/drawing/2014/main" id="{AB051432-F4FB-4D55-893B-E74066F423AA}"/>
                  </a:ext>
                </a:extLst>
              </p:cNvPr>
              <p:cNvCxnSpPr/>
              <p:nvPr/>
            </p:nvCxnSpPr>
            <p:spPr>
              <a:xfrm>
                <a:off x="3041509" y="3160056"/>
                <a:ext cx="66639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연결선: 꺾임 59">
                <a:extLst>
                  <a:ext uri="{FF2B5EF4-FFF2-40B4-BE49-F238E27FC236}">
                    <a16:creationId xmlns="" xmlns:a16="http://schemas.microsoft.com/office/drawing/2014/main" id="{D40E6254-4D40-4DE0-859D-BCD13425E50E}"/>
                  </a:ext>
                </a:extLst>
              </p:cNvPr>
              <p:cNvCxnSpPr>
                <a:endCxn id="3" idx="1"/>
              </p:cNvCxnSpPr>
              <p:nvPr/>
            </p:nvCxnSpPr>
            <p:spPr>
              <a:xfrm flipV="1">
                <a:off x="2321429" y="1654880"/>
                <a:ext cx="1386475" cy="983309"/>
              </a:xfrm>
              <a:prstGeom prst="bentConnector3">
                <a:avLst>
                  <a:gd name="adj1" fmla="val 536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연결선: 꺾임 64">
                <a:extLst>
                  <a:ext uri="{FF2B5EF4-FFF2-40B4-BE49-F238E27FC236}">
                    <a16:creationId xmlns="" xmlns:a16="http://schemas.microsoft.com/office/drawing/2014/main" id="{48C41A56-EB38-41B1-B1FB-F32F81D725C7}"/>
                  </a:ext>
                </a:extLst>
              </p:cNvPr>
              <p:cNvCxnSpPr>
                <a:stCxn id="38" idx="1"/>
              </p:cNvCxnSpPr>
              <p:nvPr/>
            </p:nvCxnSpPr>
            <p:spPr>
              <a:xfrm rot="10800000">
                <a:off x="971600" y="1654880"/>
                <a:ext cx="2736304" cy="2623214"/>
              </a:xfrm>
              <a:prstGeom prst="bentConnector3">
                <a:avLst>
                  <a:gd name="adj1" fmla="val 99763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>
                <a:extLst>
                  <a:ext uri="{FF2B5EF4-FFF2-40B4-BE49-F238E27FC236}">
                    <a16:creationId xmlns="" xmlns:a16="http://schemas.microsoft.com/office/drawing/2014/main" id="{C3202989-2897-4F34-B6D0-2087D26DD92B}"/>
                  </a:ext>
                </a:extLst>
              </p:cNvPr>
              <p:cNvCxnSpPr/>
              <p:nvPr/>
            </p:nvCxnSpPr>
            <p:spPr>
              <a:xfrm>
                <a:off x="962220" y="1645430"/>
                <a:ext cx="1449665" cy="94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>
                <a:extLst>
                  <a:ext uri="{FF2B5EF4-FFF2-40B4-BE49-F238E27FC236}">
                    <a16:creationId xmlns="" xmlns:a16="http://schemas.microsoft.com/office/drawing/2014/main" id="{05734719-866F-4A30-A129-D6900BDA71B1}"/>
                  </a:ext>
                </a:extLst>
              </p:cNvPr>
              <p:cNvSpPr txBox="1"/>
              <p:nvPr/>
            </p:nvSpPr>
            <p:spPr>
              <a:xfrm>
                <a:off x="2664156" y="1328476"/>
                <a:ext cx="92097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Home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="" xmlns:a16="http://schemas.microsoft.com/office/drawing/2014/main" id="{65DB6CE3-CF22-4258-8C47-27048716B32B}"/>
                  </a:ext>
                </a:extLst>
              </p:cNvPr>
              <p:cNvSpPr txBox="1"/>
              <p:nvPr/>
            </p:nvSpPr>
            <p:spPr>
              <a:xfrm>
                <a:off x="2924117" y="2375085"/>
                <a:ext cx="9454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||(</a:t>
                </a:r>
                <a:r>
                  <a:rPr lang="ko-KR" altLang="en-US" sz="1200" dirty="0"/>
                  <a:t>일시정지</a:t>
                </a:r>
                <a:r>
                  <a:rPr lang="en-US" altLang="ko-KR" sz="1200" dirty="0"/>
                  <a:t>)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="" xmlns:a16="http://schemas.microsoft.com/office/drawing/2014/main" id="{E44E3E06-9C71-4764-9A05-128D52CC91C7}"/>
                  </a:ext>
                </a:extLst>
              </p:cNvPr>
              <p:cNvSpPr txBox="1"/>
              <p:nvPr/>
            </p:nvSpPr>
            <p:spPr>
              <a:xfrm>
                <a:off x="3168942" y="3224607"/>
                <a:ext cx="9454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back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7900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500"/>
    </mc:Choice>
    <mc:Fallback xmlns="">
      <p:transition advTm="45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0" y="-6099"/>
            <a:ext cx="9144000" cy="7323531"/>
            <a:chOff x="0" y="-6099"/>
            <a:chExt cx="9144000" cy="7323531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6099"/>
              <a:ext cx="9144000" cy="6858000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59432"/>
              <a:ext cx="9144000" cy="6858000"/>
            </a:xfrm>
            <a:prstGeom prst="rect">
              <a:avLst/>
            </a:prstGeom>
          </p:spPr>
        </p:pic>
      </p:grpSp>
      <p:sp>
        <p:nvSpPr>
          <p:cNvPr id="10" name="직사각형 9"/>
          <p:cNvSpPr/>
          <p:nvPr/>
        </p:nvSpPr>
        <p:spPr>
          <a:xfrm>
            <a:off x="206642" y="188640"/>
            <a:ext cx="8730716" cy="59766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3528" y="332656"/>
            <a:ext cx="8496944" cy="5688632"/>
          </a:xfrm>
          <a:prstGeom prst="rect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95536" y="658147"/>
            <a:ext cx="5256584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  <a:cs typeface="Open Sans Extrabold" panose="020B0906030804020204" pitchFamily="34" charset="0"/>
              </a:rPr>
              <a:t>전체 클래스 구조도 설명</a:t>
            </a:r>
            <a:endParaRPr lang="ko-KR" altLang="en-US" sz="2400" dirty="0">
              <a:solidFill>
                <a:schemeClr val="tx2">
                  <a:lumMod val="50000"/>
                </a:schemeClr>
              </a:solidFill>
              <a:latin typeface="+mj-ea"/>
              <a:ea typeface="+mj-ea"/>
              <a:cs typeface="Open Sans Extrabold" panose="020B0906030804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32301" y="5562817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클래스 다이어그램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ECE27792-269A-442C-88A4-40FC8BE082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481" y="1251629"/>
            <a:ext cx="4680520" cy="46805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7B34C662-5A8B-4A23-A8F1-0CBC9163FF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54" y="110143"/>
            <a:ext cx="6963491" cy="696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1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500"/>
    </mc:Choice>
    <mc:Fallback xmlns="">
      <p:transition advTm="4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0" y="-6099"/>
            <a:ext cx="9144000" cy="7323531"/>
            <a:chOff x="0" y="-6099"/>
            <a:chExt cx="9144000" cy="7323531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6099"/>
              <a:ext cx="9144000" cy="6858000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59432"/>
              <a:ext cx="9144000" cy="6858000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206642" y="188640"/>
            <a:ext cx="8730716" cy="59766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23528" y="332656"/>
            <a:ext cx="8496944" cy="5688632"/>
          </a:xfrm>
          <a:prstGeom prst="rect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95536" y="658147"/>
            <a:ext cx="3096344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  <a:cs typeface="Open Sans Extrabold" panose="020B0906030804020204" pitchFamily="34" charset="0"/>
              </a:rPr>
              <a:t>클래스 설명</a:t>
            </a:r>
            <a:endParaRPr lang="ko-KR" altLang="en-US" sz="2400" dirty="0">
              <a:solidFill>
                <a:schemeClr val="tx2">
                  <a:lumMod val="50000"/>
                </a:schemeClr>
              </a:solidFill>
              <a:latin typeface="+mj-ea"/>
              <a:ea typeface="+mj-ea"/>
              <a:cs typeface="Open Sans Extrabold" panose="020B0906030804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9360" y="1539176"/>
            <a:ext cx="1988696" cy="83099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tx2">
                    <a:lumMod val="50000"/>
                  </a:schemeClr>
                </a:solidFill>
                <a:ea typeface="배달의민족 도현" panose="020B0600000101010101" pitchFamily="50" charset="-127"/>
                <a:cs typeface="Open Sans Extrabold" panose="020B0906030804020204" pitchFamily="34" charset="0"/>
              </a:rPr>
              <a:t>Project</a:t>
            </a:r>
          </a:p>
          <a:p>
            <a:pPr algn="ctr"/>
            <a:endParaRPr lang="ko-KR" altLang="en-US" sz="2400" dirty="0">
              <a:solidFill>
                <a:schemeClr val="tx2">
                  <a:lumMod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Open Sans Extrabold" panose="020B0906030804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75656" y="2263476"/>
            <a:ext cx="5600012" cy="170816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Open Sans Extrabold" panose="020B0906030804020204" pitchFamily="34" charset="0"/>
              </a:rPr>
              <a:t>JFrame 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Open Sans Extrabold" panose="020B0906030804020204" pitchFamily="34" charset="0"/>
              </a:rPr>
              <a:t>생성 및 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Open Sans Extrabold" panose="020B0906030804020204" pitchFamily="34" charset="0"/>
              </a:rPr>
              <a:t>CardLayout(card) 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Open Sans Extrabold" panose="020B0906030804020204" pitchFamily="34" charset="0"/>
              </a:rPr>
              <a:t>생성</a:t>
            </a:r>
            <a:endParaRPr lang="en-US" altLang="ko-KR" sz="2400" dirty="0">
              <a:solidFill>
                <a:schemeClr val="accent1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Open Sans Extrabold" panose="020B0906030804020204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Open Sans Extrabold" panose="020B0906030804020204" pitchFamily="34" charset="0"/>
              </a:rPr>
              <a:t>각 패널 생성하여 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Open Sans Extrabold" panose="020B0906030804020204" pitchFamily="34" charset="0"/>
              </a:rPr>
              <a:t>CardLayout 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Open Sans Extrabold" panose="020B0906030804020204" pitchFamily="34" charset="0"/>
              </a:rPr>
              <a:t>에 추가</a:t>
            </a:r>
            <a:endParaRPr lang="en-US" altLang="ko-KR" sz="2400" dirty="0">
              <a:solidFill>
                <a:schemeClr val="accent1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Open Sans Extrabold" panose="020B0906030804020204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Open Sans Extrabold" panose="020B0906030804020204" pitchFamily="34" charset="0"/>
              </a:rPr>
              <a:t>커서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Open Sans Extrabold" panose="020B0906030804020204" pitchFamily="34" charset="0"/>
              </a:rPr>
              <a:t>(cursor) 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Open Sans Extrabold" panose="020B0906030804020204" pitchFamily="34" charset="0"/>
              </a:rPr>
              <a:t>이미지 변경</a:t>
            </a:r>
            <a:endParaRPr lang="en-US" altLang="ko-KR" sz="2400" dirty="0">
              <a:solidFill>
                <a:schemeClr val="accent1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33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500"/>
    </mc:Choice>
    <mc:Fallback xmlns="">
      <p:transition advTm="4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0" y="-6099"/>
            <a:ext cx="9144000" cy="7323531"/>
            <a:chOff x="0" y="-6099"/>
            <a:chExt cx="9144000" cy="7323531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6099"/>
              <a:ext cx="9144000" cy="6858000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59432"/>
              <a:ext cx="9144000" cy="6858000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206642" y="188640"/>
            <a:ext cx="8730716" cy="59766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23528" y="332656"/>
            <a:ext cx="8496944" cy="5688632"/>
          </a:xfrm>
          <a:prstGeom prst="rect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95536" y="658147"/>
            <a:ext cx="3096344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  <a:cs typeface="Open Sans Extrabold" panose="020B0906030804020204" pitchFamily="34" charset="0"/>
              </a:rPr>
              <a:t>클래스 설명</a:t>
            </a:r>
            <a:endParaRPr lang="ko-KR" altLang="en-US" sz="2400" dirty="0">
              <a:solidFill>
                <a:schemeClr val="tx2">
                  <a:lumMod val="50000"/>
                </a:schemeClr>
              </a:solidFill>
              <a:latin typeface="+mj-ea"/>
              <a:ea typeface="+mj-ea"/>
              <a:cs typeface="Open Sans Extrabold" panose="020B0906030804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43144" y="1539176"/>
            <a:ext cx="1988696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  <a:cs typeface="Open Sans Extrabold" panose="020B0906030804020204" pitchFamily="34" charset="0"/>
              </a:rPr>
              <a:t>StartPanel</a:t>
            </a:r>
            <a:endParaRPr lang="ko-KR" altLang="en-US" sz="2400" dirty="0">
              <a:solidFill>
                <a:schemeClr val="tx2">
                  <a:lumMod val="50000"/>
                </a:schemeClr>
              </a:solidFill>
              <a:latin typeface="+mj-ea"/>
              <a:ea typeface="+mj-ea"/>
              <a:cs typeface="Open Sans Extrabold" panose="020B0906030804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43144" y="2203355"/>
            <a:ext cx="6176076" cy="3370153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Open Sans Extrabold" panose="020B0906030804020204" pitchFamily="34" charset="0"/>
              </a:rPr>
              <a:t>실행 초기 화면</a:t>
            </a:r>
            <a:endParaRPr lang="en-US" altLang="ko-KR" sz="2400" dirty="0">
              <a:solidFill>
                <a:schemeClr val="accent1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Open Sans Extrabold" panose="020B0906030804020204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Open Sans Extrabold" panose="020B0906030804020204" pitchFamily="34" charset="0"/>
              </a:rPr>
              <a:t>배경화면 과 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Open Sans Extrabold" panose="020B0906030804020204" pitchFamily="34" charset="0"/>
              </a:rPr>
              <a:t>3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Open Sans Extrabold" panose="020B0906030804020204" pitchFamily="34" charset="0"/>
              </a:rPr>
              <a:t>개의 이미지 버튼으로 구성</a:t>
            </a:r>
            <a:endParaRPr lang="en-US" altLang="ko-KR" sz="2400" dirty="0">
              <a:solidFill>
                <a:schemeClr val="accent1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Open Sans Extrabold" panose="020B0906030804020204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Open Sans Extrabold" panose="020B0906030804020204" pitchFamily="34" charset="0"/>
              </a:rPr>
              <a:t>Startgame 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Open Sans Extrabold" panose="020B0906030804020204" pitchFamily="34" charset="0"/>
              </a:rPr>
              <a:t>버튼 클릭 시 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Open Sans Extrabold" panose="020B0906030804020204" pitchFamily="34" charset="0"/>
              </a:rPr>
              <a:t> PlayPanel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Open Sans Extrabold" panose="020B0906030804020204" pitchFamily="34" charset="0"/>
              </a:rPr>
              <a:t>로 전환     되며 게임시작</a:t>
            </a:r>
            <a:endParaRPr lang="en-US" altLang="ko-KR" sz="2400" dirty="0">
              <a:solidFill>
                <a:schemeClr val="accent1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Open Sans Extrabold" panose="020B0906030804020204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Open Sans Extrabold" panose="020B0906030804020204" pitchFamily="34" charset="0"/>
              </a:rPr>
              <a:t>Help 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Open Sans Extrabold" panose="020B0906030804020204" pitchFamily="34" charset="0"/>
              </a:rPr>
              <a:t>버튼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Open Sans Extrabold" panose="020B0906030804020204" pitchFamily="34" charset="0"/>
              </a:rPr>
              <a:t> 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Open Sans Extrabold" panose="020B0906030804020204" pitchFamily="34" charset="0"/>
              </a:rPr>
              <a:t>클릭 시 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Open Sans Extrabold" panose="020B0906030804020204" pitchFamily="34" charset="0"/>
              </a:rPr>
              <a:t>HelpPanel 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Open Sans Extrabold" panose="020B0906030804020204" pitchFamily="34" charset="0"/>
              </a:rPr>
              <a:t>로 전환</a:t>
            </a:r>
            <a:endParaRPr lang="en-US" altLang="ko-KR" sz="2400" dirty="0">
              <a:solidFill>
                <a:schemeClr val="accent1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Open Sans Extrabold" panose="020B0906030804020204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Open Sans Extrabold" panose="020B0906030804020204" pitchFamily="34" charset="0"/>
              </a:rPr>
              <a:t>Ranking 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Open Sans Extrabold" panose="020B0906030804020204" pitchFamily="34" charset="0"/>
              </a:rPr>
              <a:t>버튼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Open Sans Extrabold" panose="020B0906030804020204" pitchFamily="34" charset="0"/>
              </a:rPr>
              <a:t> 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Open Sans Extrabold" panose="020B0906030804020204" pitchFamily="34" charset="0"/>
              </a:rPr>
              <a:t>클릭 시 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Open Sans Extrabold" panose="020B0906030804020204" pitchFamily="34" charset="0"/>
              </a:rPr>
              <a:t>RankingPanel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Open Sans Extrabold" panose="020B0906030804020204" pitchFamily="34" charset="0"/>
              </a:rPr>
              <a:t>로 전환</a:t>
            </a:r>
            <a:endParaRPr lang="en-US" altLang="ko-KR" sz="2400" dirty="0">
              <a:solidFill>
                <a:schemeClr val="accent1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84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500"/>
    </mc:Choice>
    <mc:Fallback xmlns="">
      <p:transition advTm="4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0" y="-6099"/>
            <a:ext cx="9144000" cy="7323531"/>
            <a:chOff x="0" y="-6099"/>
            <a:chExt cx="9144000" cy="7323531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6099"/>
              <a:ext cx="9144000" cy="6858000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59432"/>
              <a:ext cx="9144000" cy="6858000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206642" y="188640"/>
            <a:ext cx="8730716" cy="59766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23528" y="332656"/>
            <a:ext cx="8496944" cy="5688632"/>
          </a:xfrm>
          <a:prstGeom prst="rect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95536" y="658147"/>
            <a:ext cx="3096344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  <a:cs typeface="Open Sans Extrabold" panose="020B0906030804020204" pitchFamily="34" charset="0"/>
              </a:rPr>
              <a:t>StartPanel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  <a:cs typeface="Open Sans Extrabold" panose="020B0906030804020204" pitchFamily="34" charset="0"/>
              </a:rPr>
              <a:t> UI</a:t>
            </a:r>
            <a:endParaRPr lang="ko-KR" altLang="en-US" sz="2400" dirty="0">
              <a:solidFill>
                <a:schemeClr val="tx2">
                  <a:lumMod val="50000"/>
                </a:schemeClr>
              </a:solidFill>
              <a:latin typeface="+mj-ea"/>
              <a:ea typeface="+mj-ea"/>
              <a:cs typeface="Open Sans Extrabold" panose="020B0906030804020204" pitchFamily="34" charset="0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="" xmlns:a16="http://schemas.microsoft.com/office/drawing/2014/main" id="{39E154B0-D6C4-4D5A-B886-92804E7877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209106"/>
            <a:ext cx="3312368" cy="442758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6C586828-A90A-47AD-A595-E43A2B496533}"/>
              </a:ext>
            </a:extLst>
          </p:cNvPr>
          <p:cNvSpPr txBox="1"/>
          <p:nvPr/>
        </p:nvSpPr>
        <p:spPr>
          <a:xfrm>
            <a:off x="4074638" y="2599891"/>
            <a:ext cx="4320480" cy="226215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Open Sans Extrabold" panose="020B0906030804020204" pitchFamily="34" charset="0"/>
              </a:rPr>
              <a:t>각 버튼 클릭 시 해당 버튼에 맞는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Open Sans Extrabold" panose="020B0906030804020204" pitchFamily="34" charset="0"/>
              </a:rPr>
              <a:t> 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Open Sans Extrabold" panose="020B0906030804020204" pitchFamily="34" charset="0"/>
              </a:rPr>
              <a:t>화면으로 전환</a:t>
            </a:r>
            <a:endParaRPr lang="en-US" altLang="ko-KR" sz="2400" dirty="0">
              <a:solidFill>
                <a:schemeClr val="accent1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Open Sans Extrabold" panose="020B0906030804020204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400" dirty="0">
              <a:solidFill>
                <a:schemeClr val="accent1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Open Sans Extrabold" panose="020B0906030804020204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Open Sans Extrabold" panose="020B0906030804020204" pitchFamily="34" charset="0"/>
              </a:rPr>
              <a:t>배경음악 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Open Sans Extrabold" panose="020B0906030804020204" pitchFamily="34" charset="0"/>
              </a:rPr>
              <a:t>: mainbgm.wav</a:t>
            </a:r>
          </a:p>
        </p:txBody>
      </p:sp>
    </p:spTree>
    <p:extLst>
      <p:ext uri="{BB962C8B-B14F-4D97-AF65-F5344CB8AC3E}">
        <p14:creationId xmlns:p14="http://schemas.microsoft.com/office/powerpoint/2010/main" val="105465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500"/>
    </mc:Choice>
    <mc:Fallback xmlns="">
      <p:transition advTm="4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1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2287</TotalTime>
  <Words>632</Words>
  <Application>Microsoft Office PowerPoint</Application>
  <PresentationFormat>화면 슬라이드 쇼(4:3)</PresentationFormat>
  <Paragraphs>171</Paragraphs>
  <Slides>21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0" baseType="lpstr">
      <vt:lpstr>배달의민족 도현</vt:lpstr>
      <vt:lpstr>Arial</vt:lpstr>
      <vt:lpstr>Super Mario Bros Alphabet</vt:lpstr>
      <vt:lpstr>04b_03b</vt:lpstr>
      <vt:lpstr>맑은 고딕</vt:lpstr>
      <vt:lpstr>04b_03</vt:lpstr>
      <vt:lpstr>배달의민족 주아</vt:lpstr>
      <vt:lpstr>Open Sans Extrabold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tombang</dc:creator>
  <cp:lastModifiedBy>김창우</cp:lastModifiedBy>
  <cp:revision>80</cp:revision>
  <dcterms:created xsi:type="dcterms:W3CDTF">2016-07-17T05:56:58Z</dcterms:created>
  <dcterms:modified xsi:type="dcterms:W3CDTF">2019-08-22T07:44:24Z</dcterms:modified>
</cp:coreProperties>
</file>