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D9"/>
    <a:srgbClr val="F9F4F1"/>
    <a:srgbClr val="B8835C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291459" y="2180782"/>
            <a:ext cx="5444791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800" spc="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Simple_Paint</a:t>
            </a:r>
          </a:p>
          <a:p>
            <a:pPr eaLnBrk="1" hangingPunct="1">
              <a:lnSpc>
                <a:spcPct val="120000"/>
              </a:lnSpc>
            </a:pPr>
            <a:endParaRPr lang="en-US" altLang="ko-KR" sz="18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37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PRESENTATION</a:t>
            </a:r>
            <a:endParaRPr lang="ru-RU" altLang="ko-KR" sz="37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5674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어플리케이션 설명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UI </a:t>
            </a:r>
            <a:r>
              <a:rPr lang="ko-KR" altLang="en-US" dirty="0"/>
              <a:t>설명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기능 설명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03"/>
          <p:cNvGrpSpPr/>
          <p:nvPr/>
        </p:nvGrpSpPr>
        <p:grpSpPr>
          <a:xfrm>
            <a:off x="678556" y="683615"/>
            <a:ext cx="4062945" cy="3881052"/>
            <a:chOff x="-736124" y="879100"/>
            <a:chExt cx="8359581" cy="7985333"/>
          </a:xfrm>
        </p:grpSpPr>
        <p:sp>
          <p:nvSpPr>
            <p:cNvPr id="17" name="Shape 498"/>
            <p:cNvSpPr/>
            <p:nvPr/>
          </p:nvSpPr>
          <p:spPr>
            <a:xfrm>
              <a:off x="-620673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Application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설명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-736124" y="2410070"/>
              <a:ext cx="8359581" cy="64543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-577508" y="1967464"/>
              <a:ext cx="4674923" cy="4"/>
              <a:chOff x="-620668" y="0"/>
              <a:chExt cx="4674922" cy="4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-620668" y="0"/>
                <a:ext cx="4674922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-607965" y="4"/>
                <a:ext cx="94292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E12A8C-9A8C-42F6-B4D2-397021B51509}"/>
              </a:ext>
            </a:extLst>
          </p:cNvPr>
          <p:cNvSpPr txBox="1"/>
          <p:nvPr/>
        </p:nvSpPr>
        <p:spPr>
          <a:xfrm>
            <a:off x="755647" y="1433000"/>
            <a:ext cx="3358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용 </a:t>
            </a:r>
            <a:r>
              <a:rPr lang="en-US" altLang="ko-KR" sz="1600" dirty="0"/>
              <a:t>Touch Drawing</a:t>
            </a:r>
            <a:r>
              <a:rPr lang="ko-KR" altLang="en-US" sz="1600" dirty="0"/>
              <a:t> </a:t>
            </a:r>
            <a:r>
              <a:rPr lang="en-US" altLang="ko-KR" sz="1600" dirty="0"/>
              <a:t>Application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Cocoa Touch Framework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Delegate </a:t>
            </a:r>
            <a:r>
              <a:rPr lang="ko-KR" altLang="en-US" sz="1600" dirty="0"/>
              <a:t>개념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Core Graphics </a:t>
            </a:r>
            <a:r>
              <a:rPr lang="ko-KR" altLang="en-US" sz="1600" dirty="0"/>
              <a:t>기반 </a:t>
            </a:r>
            <a:r>
              <a:rPr lang="en-US" altLang="ko-KR" sz="1600" dirty="0"/>
              <a:t>Drawing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Archiver </a:t>
            </a:r>
            <a:r>
              <a:rPr lang="ko-KR" altLang="en-US" sz="1600" dirty="0"/>
              <a:t>기반 데이터 저장</a:t>
            </a:r>
            <a:r>
              <a:rPr lang="en-US" altLang="ko-KR" sz="1600" dirty="0"/>
              <a:t>/</a:t>
            </a:r>
            <a:r>
              <a:rPr lang="ko-KR" altLang="en-US" sz="1600" dirty="0"/>
              <a:t>복원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03"/>
          <p:cNvGrpSpPr/>
          <p:nvPr/>
        </p:nvGrpSpPr>
        <p:grpSpPr>
          <a:xfrm>
            <a:off x="678556" y="683615"/>
            <a:ext cx="4062945" cy="3881052"/>
            <a:chOff x="-736124" y="879100"/>
            <a:chExt cx="8359581" cy="7985333"/>
          </a:xfrm>
        </p:grpSpPr>
        <p:sp>
          <p:nvSpPr>
            <p:cNvPr id="17" name="Shape 498"/>
            <p:cNvSpPr/>
            <p:nvPr/>
          </p:nvSpPr>
          <p:spPr>
            <a:xfrm>
              <a:off x="-620673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  <a:r>
                <a:rPr 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설명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-736124" y="2410070"/>
              <a:ext cx="8359581" cy="64543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-577508" y="1967464"/>
              <a:ext cx="4674923" cy="4"/>
              <a:chOff x="-620668" y="0"/>
              <a:chExt cx="4674922" cy="4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-620668" y="0"/>
                <a:ext cx="4674922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-607965" y="4"/>
                <a:ext cx="94292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FAB1D63-CB41-FB4F-83C3-2C2757A82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99" y="1983506"/>
            <a:ext cx="1498214" cy="2664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81FA7AC1-D795-1941-916E-46C39C9D5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30" y="1983506"/>
            <a:ext cx="1498214" cy="266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548246B-9CB7-BE45-AE3F-5202AF9C2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61" y="1983505"/>
            <a:ext cx="1498214" cy="2664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65574E4-DC9E-3144-AAC0-E6873C38B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792" y="1983505"/>
            <a:ext cx="1498215" cy="26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C4034B-9A16-A048-8B70-F39897ABBC79}"/>
              </a:ext>
            </a:extLst>
          </p:cNvPr>
          <p:cNvSpPr txBox="1"/>
          <p:nvPr/>
        </p:nvSpPr>
        <p:spPr>
          <a:xfrm>
            <a:off x="1142599" y="483480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MainVIew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E6110-34AD-9D4F-857E-452364EBCA00}"/>
              </a:ext>
            </a:extLst>
          </p:cNvPr>
          <p:cNvSpPr txBox="1"/>
          <p:nvPr/>
        </p:nvSpPr>
        <p:spPr>
          <a:xfrm>
            <a:off x="3686835" y="4834803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en-US" altLang="ko-KR" dirty="0" err="1"/>
              <a:t>SetupView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CB5AF-186F-F542-924E-FA8D9ADF516A}"/>
              </a:ext>
            </a:extLst>
          </p:cNvPr>
          <p:cNvSpPr txBox="1"/>
          <p:nvPr/>
        </p:nvSpPr>
        <p:spPr>
          <a:xfrm>
            <a:off x="6210531" y="4834803"/>
            <a:ext cx="15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3.SavePopup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08834-665E-4C41-9527-893075A218F0}"/>
              </a:ext>
            </a:extLst>
          </p:cNvPr>
          <p:cNvSpPr txBox="1"/>
          <p:nvPr/>
        </p:nvSpPr>
        <p:spPr>
          <a:xfrm>
            <a:off x="8705886" y="4834802"/>
            <a:ext cx="18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4.LoadTableView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2C1123-8076-004D-B95B-7A15E3292E33}"/>
              </a:ext>
            </a:extLst>
          </p:cNvPr>
          <p:cNvSpPr txBox="1"/>
          <p:nvPr/>
        </p:nvSpPr>
        <p:spPr>
          <a:xfrm>
            <a:off x="3520924" y="5430299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MainView</a:t>
            </a:r>
            <a:r>
              <a:rPr kumimoji="1" lang="ko-KR" altLang="en-US" dirty="0"/>
              <a:t>의</a:t>
            </a:r>
            <a:endParaRPr kumimoji="1" lang="en-US" altLang="ko-KR" dirty="0"/>
          </a:p>
          <a:p>
            <a:r>
              <a:rPr kumimoji="1" lang="en-US" altLang="ko-KR" dirty="0"/>
              <a:t>Setup </a:t>
            </a:r>
            <a:r>
              <a:rPr kumimoji="1" lang="ko-KR" altLang="en-US" dirty="0"/>
              <a:t>버튼 클릭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AD4453-5B53-844E-A0B1-8FC309039088}"/>
              </a:ext>
            </a:extLst>
          </p:cNvPr>
          <p:cNvSpPr txBox="1"/>
          <p:nvPr/>
        </p:nvSpPr>
        <p:spPr>
          <a:xfrm>
            <a:off x="6030449" y="5400711"/>
            <a:ext cx="1750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MainView</a:t>
            </a:r>
            <a:r>
              <a:rPr kumimoji="1" lang="ko-KR" altLang="en-US" dirty="0"/>
              <a:t>의</a:t>
            </a:r>
            <a:endParaRPr kumimoji="1" lang="en-US" altLang="ko-KR" dirty="0"/>
          </a:p>
          <a:p>
            <a:r>
              <a:rPr kumimoji="1" lang="en-US" altLang="ko-KR" dirty="0"/>
              <a:t>Save </a:t>
            </a:r>
            <a:r>
              <a:rPr kumimoji="1" lang="ko-KR" altLang="en-US" dirty="0"/>
              <a:t>버튼 클릭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AF392-F0FE-4B46-B99E-D7EC41277D08}"/>
              </a:ext>
            </a:extLst>
          </p:cNvPr>
          <p:cNvSpPr txBox="1"/>
          <p:nvPr/>
        </p:nvSpPr>
        <p:spPr>
          <a:xfrm>
            <a:off x="8650386" y="5430299"/>
            <a:ext cx="177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MainView</a:t>
            </a:r>
            <a:r>
              <a:rPr kumimoji="1" lang="ko-KR" altLang="en-US" dirty="0"/>
              <a:t>의</a:t>
            </a:r>
            <a:endParaRPr kumimoji="1" lang="en-US" altLang="ko-KR" dirty="0"/>
          </a:p>
          <a:p>
            <a:r>
              <a:rPr kumimoji="1" lang="en-US" altLang="ko-KR" dirty="0"/>
              <a:t>Load </a:t>
            </a:r>
            <a:r>
              <a:rPr kumimoji="1" lang="ko-KR" altLang="en-US" dirty="0"/>
              <a:t>버튼 클릭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F72E4F-ACBB-D44E-8F15-327424BF20E9}"/>
              </a:ext>
            </a:extLst>
          </p:cNvPr>
          <p:cNvSpPr/>
          <p:nvPr/>
        </p:nvSpPr>
        <p:spPr>
          <a:xfrm>
            <a:off x="755647" y="1347876"/>
            <a:ext cx="4730753" cy="47287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FF5BF3-06D3-D249-B859-BEF366AFC761}"/>
              </a:ext>
            </a:extLst>
          </p:cNvPr>
          <p:cNvSpPr/>
          <p:nvPr/>
        </p:nvSpPr>
        <p:spPr>
          <a:xfrm>
            <a:off x="5974429" y="1347876"/>
            <a:ext cx="4730753" cy="47287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BC81F-9EA8-D140-92D4-AC0BC627F1D3}"/>
              </a:ext>
            </a:extLst>
          </p:cNvPr>
          <p:cNvSpPr txBox="1"/>
          <p:nvPr/>
        </p:nvSpPr>
        <p:spPr>
          <a:xfrm>
            <a:off x="2182336" y="6263103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Storyboard </a:t>
            </a:r>
            <a:r>
              <a:rPr kumimoji="1" lang="ko-KR" altLang="en-US" dirty="0"/>
              <a:t>활용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44211-5C2F-4143-8C31-E621FE4F96BE}"/>
              </a:ext>
            </a:extLst>
          </p:cNvPr>
          <p:cNvSpPr txBox="1"/>
          <p:nvPr/>
        </p:nvSpPr>
        <p:spPr>
          <a:xfrm>
            <a:off x="7299329" y="6263103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 programmatically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552E014-BF00-C749-93A5-170605C8C4BD}"/>
              </a:ext>
            </a:extLst>
          </p:cNvPr>
          <p:cNvGrpSpPr/>
          <p:nvPr/>
        </p:nvGrpSpPr>
        <p:grpSpPr>
          <a:xfrm>
            <a:off x="1353815" y="575665"/>
            <a:ext cx="2589194" cy="1103327"/>
            <a:chOff x="1353815" y="575665"/>
            <a:chExt cx="2589194" cy="1103327"/>
          </a:xfrm>
        </p:grpSpPr>
        <p:grpSp>
          <p:nvGrpSpPr>
            <p:cNvPr id="39" name="Group 503"/>
            <p:cNvGrpSpPr/>
            <p:nvPr/>
          </p:nvGrpSpPr>
          <p:grpSpPr>
            <a:xfrm>
              <a:off x="1400720" y="575665"/>
              <a:ext cx="2530695" cy="528970"/>
              <a:chOff x="0" y="879100"/>
              <a:chExt cx="5206950" cy="1088365"/>
            </a:xfrm>
          </p:grpSpPr>
          <p:sp>
            <p:nvSpPr>
              <p:cNvPr id="40" name="Shape 498"/>
              <p:cNvSpPr/>
              <p:nvPr/>
            </p:nvSpPr>
            <p:spPr>
              <a:xfrm>
                <a:off x="0" y="879100"/>
                <a:ext cx="5206950" cy="87311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rmAutofit/>
              </a:bodyPr>
              <a:lstStyle>
                <a:lvl1pPr algn="l">
                  <a:defRPr sz="4500">
                    <a:solidFill>
                      <a:srgbClr val="000000"/>
                    </a:solidFill>
                    <a:latin typeface="Roboto Slab Regular"/>
                    <a:ea typeface="Roboto Slab Regular"/>
                    <a:cs typeface="Roboto Slab Regular"/>
                    <a:sym typeface="Roboto Slab Regular"/>
                  </a:defRPr>
                </a:lvl1pPr>
              </a:lstStyle>
              <a:p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기능</a:t>
                </a:r>
                <a:endParaRPr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2" name="Group 502"/>
              <p:cNvGrpSpPr/>
              <p:nvPr/>
            </p:nvGrpSpPr>
            <p:grpSpPr>
              <a:xfrm>
                <a:off x="43160" y="1967464"/>
                <a:ext cx="4674923" cy="1"/>
                <a:chOff x="0" y="0"/>
                <a:chExt cx="4674922" cy="0"/>
              </a:xfrm>
            </p:grpSpPr>
            <p:sp>
              <p:nvSpPr>
                <p:cNvPr id="43" name="Shape 500"/>
                <p:cNvSpPr/>
                <p:nvPr/>
              </p:nvSpPr>
              <p:spPr>
                <a:xfrm>
                  <a:off x="0" y="0"/>
                  <a:ext cx="4674923" cy="0"/>
                </a:xfrm>
                <a:prstGeom prst="line">
                  <a:avLst/>
                </a:prstGeom>
                <a:noFill/>
                <a:ln w="254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lang="en-US" altLang="ko-KR" dirty="0"/>
                </a:p>
              </p:txBody>
            </p:sp>
            <p:sp>
              <p:nvSpPr>
                <p:cNvPr id="44" name="Shape 501"/>
                <p:cNvSpPr/>
                <p:nvPr/>
              </p:nvSpPr>
              <p:spPr>
                <a:xfrm>
                  <a:off x="12700" y="0"/>
                  <a:ext cx="942922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760B9-B676-CE46-B721-B8FCC39ADACA}"/>
                </a:ext>
              </a:extLst>
            </p:cNvPr>
            <p:cNvSpPr txBox="1"/>
            <p:nvPr/>
          </p:nvSpPr>
          <p:spPr>
            <a:xfrm>
              <a:off x="1353815" y="1309660"/>
              <a:ext cx="2589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색상 선택 및 선 두께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7E9A8B3-1460-224C-ABA2-E96F38774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2"/>
            <a:ext cx="3532047" cy="6282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EB2A02-0425-F446-B109-695A8B3EEE69}"/>
              </a:ext>
            </a:extLst>
          </p:cNvPr>
          <p:cNvSpPr txBox="1"/>
          <p:nvPr/>
        </p:nvSpPr>
        <p:spPr>
          <a:xfrm>
            <a:off x="1400720" y="2341755"/>
            <a:ext cx="4034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UISlider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값 조절로 </a:t>
            </a:r>
            <a:endParaRPr kumimoji="1" lang="en-US" altLang="ko-KR" dirty="0"/>
          </a:p>
          <a:p>
            <a:r>
              <a:rPr kumimoji="1" lang="ko-KR" altLang="en-US" dirty="0"/>
              <a:t>색상 조절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UISlider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글자 크기 조절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색상이나 글자 크기 변경을 위해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                 </a:t>
            </a:r>
            <a:r>
              <a:rPr kumimoji="1" lang="en-US" altLang="ko-KR" dirty="0"/>
              <a:t>Delegate </a:t>
            </a:r>
            <a:r>
              <a:rPr kumimoji="1" lang="ko-KR" altLang="en-US" dirty="0"/>
              <a:t>사용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627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552E014-BF00-C749-93A5-170605C8C4BD}"/>
              </a:ext>
            </a:extLst>
          </p:cNvPr>
          <p:cNvGrpSpPr/>
          <p:nvPr/>
        </p:nvGrpSpPr>
        <p:grpSpPr>
          <a:xfrm>
            <a:off x="1353815" y="575665"/>
            <a:ext cx="2589194" cy="1103327"/>
            <a:chOff x="1353815" y="575665"/>
            <a:chExt cx="2589194" cy="1103327"/>
          </a:xfrm>
        </p:grpSpPr>
        <p:grpSp>
          <p:nvGrpSpPr>
            <p:cNvPr id="39" name="Group 503"/>
            <p:cNvGrpSpPr/>
            <p:nvPr/>
          </p:nvGrpSpPr>
          <p:grpSpPr>
            <a:xfrm>
              <a:off x="1400720" y="575665"/>
              <a:ext cx="2530695" cy="528970"/>
              <a:chOff x="0" y="879100"/>
              <a:chExt cx="5206950" cy="1088365"/>
            </a:xfrm>
          </p:grpSpPr>
          <p:sp>
            <p:nvSpPr>
              <p:cNvPr id="40" name="Shape 498"/>
              <p:cNvSpPr/>
              <p:nvPr/>
            </p:nvSpPr>
            <p:spPr>
              <a:xfrm>
                <a:off x="0" y="879100"/>
                <a:ext cx="5206950" cy="87311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rmAutofit/>
              </a:bodyPr>
              <a:lstStyle>
                <a:lvl1pPr algn="l">
                  <a:defRPr sz="4500">
                    <a:solidFill>
                      <a:srgbClr val="000000"/>
                    </a:solidFill>
                    <a:latin typeface="Roboto Slab Regular"/>
                    <a:ea typeface="Roboto Slab Regular"/>
                    <a:cs typeface="Roboto Slab Regular"/>
                    <a:sym typeface="Roboto Slab Regular"/>
                  </a:defRPr>
                </a:lvl1pPr>
              </a:lstStyle>
              <a:p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기능</a:t>
                </a:r>
                <a:endParaRPr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2" name="Group 502"/>
              <p:cNvGrpSpPr/>
              <p:nvPr/>
            </p:nvGrpSpPr>
            <p:grpSpPr>
              <a:xfrm>
                <a:off x="43160" y="1967464"/>
                <a:ext cx="4674923" cy="1"/>
                <a:chOff x="0" y="0"/>
                <a:chExt cx="4674922" cy="0"/>
              </a:xfrm>
            </p:grpSpPr>
            <p:sp>
              <p:nvSpPr>
                <p:cNvPr id="43" name="Shape 500"/>
                <p:cNvSpPr/>
                <p:nvPr/>
              </p:nvSpPr>
              <p:spPr>
                <a:xfrm>
                  <a:off x="0" y="0"/>
                  <a:ext cx="4674923" cy="0"/>
                </a:xfrm>
                <a:prstGeom prst="line">
                  <a:avLst/>
                </a:prstGeom>
                <a:noFill/>
                <a:ln w="254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lang="en-US" altLang="ko-KR" dirty="0"/>
                </a:p>
              </p:txBody>
            </p:sp>
            <p:sp>
              <p:nvSpPr>
                <p:cNvPr id="44" name="Shape 501"/>
                <p:cNvSpPr/>
                <p:nvPr/>
              </p:nvSpPr>
              <p:spPr>
                <a:xfrm>
                  <a:off x="12700" y="0"/>
                  <a:ext cx="942922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760B9-B676-CE46-B721-B8FCC39ADACA}"/>
                </a:ext>
              </a:extLst>
            </p:cNvPr>
            <p:cNvSpPr txBox="1"/>
            <p:nvPr/>
          </p:nvSpPr>
          <p:spPr>
            <a:xfrm>
              <a:off x="1353815" y="1309660"/>
              <a:ext cx="2589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도형 선택 및 채우기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5BD529-7A11-E541-B32B-B99C65AEEEFE}"/>
              </a:ext>
            </a:extLst>
          </p:cNvPr>
          <p:cNvSpPr txBox="1"/>
          <p:nvPr/>
        </p:nvSpPr>
        <p:spPr>
          <a:xfrm>
            <a:off x="1400720" y="2341755"/>
            <a:ext cx="353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en" altLang="ko-KR" dirty="0" err="1"/>
              <a:t>UISegmentedControl</a:t>
            </a:r>
            <a:r>
              <a:rPr lang="ko-KR" altLang="en-US" dirty="0"/>
              <a:t> 이용한</a:t>
            </a:r>
            <a:endParaRPr lang="en-US" altLang="ko-KR" dirty="0"/>
          </a:p>
          <a:p>
            <a:r>
              <a:rPr kumimoji="1" lang="ko-KR" altLang="en-US" dirty="0"/>
              <a:t>도형 및 채우기 여부 선택</a:t>
            </a:r>
            <a:endParaRPr kumimoji="1" lang="en-US" altLang="ko-KR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E851C61-BC86-7143-B9E8-8DAF7F21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2"/>
            <a:ext cx="3532047" cy="6282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648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552E014-BF00-C749-93A5-170605C8C4BD}"/>
              </a:ext>
            </a:extLst>
          </p:cNvPr>
          <p:cNvGrpSpPr/>
          <p:nvPr/>
        </p:nvGrpSpPr>
        <p:grpSpPr>
          <a:xfrm>
            <a:off x="1353815" y="575665"/>
            <a:ext cx="2896452" cy="1103327"/>
            <a:chOff x="1353815" y="575665"/>
            <a:chExt cx="2896452" cy="1103327"/>
          </a:xfrm>
        </p:grpSpPr>
        <p:grpSp>
          <p:nvGrpSpPr>
            <p:cNvPr id="39" name="Group 503"/>
            <p:cNvGrpSpPr/>
            <p:nvPr/>
          </p:nvGrpSpPr>
          <p:grpSpPr>
            <a:xfrm>
              <a:off x="1400720" y="575665"/>
              <a:ext cx="2530695" cy="528970"/>
              <a:chOff x="0" y="879100"/>
              <a:chExt cx="5206950" cy="1088365"/>
            </a:xfrm>
          </p:grpSpPr>
          <p:sp>
            <p:nvSpPr>
              <p:cNvPr id="40" name="Shape 498"/>
              <p:cNvSpPr/>
              <p:nvPr/>
            </p:nvSpPr>
            <p:spPr>
              <a:xfrm>
                <a:off x="0" y="879100"/>
                <a:ext cx="5206950" cy="87311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rmAutofit/>
              </a:bodyPr>
              <a:lstStyle>
                <a:lvl1pPr algn="l">
                  <a:defRPr sz="4500">
                    <a:solidFill>
                      <a:srgbClr val="000000"/>
                    </a:solidFill>
                    <a:latin typeface="Roboto Slab Regular"/>
                    <a:ea typeface="Roboto Slab Regular"/>
                    <a:cs typeface="Roboto Slab Regular"/>
                    <a:sym typeface="Roboto Slab Regular"/>
                  </a:defRPr>
                </a:lvl1pPr>
              </a:lstStyle>
              <a:p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기능</a:t>
                </a:r>
                <a:endParaRPr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2" name="Group 502"/>
              <p:cNvGrpSpPr/>
              <p:nvPr/>
            </p:nvGrpSpPr>
            <p:grpSpPr>
              <a:xfrm>
                <a:off x="43160" y="1967464"/>
                <a:ext cx="4674923" cy="1"/>
                <a:chOff x="0" y="0"/>
                <a:chExt cx="4674922" cy="0"/>
              </a:xfrm>
            </p:grpSpPr>
            <p:sp>
              <p:nvSpPr>
                <p:cNvPr id="43" name="Shape 500"/>
                <p:cNvSpPr/>
                <p:nvPr/>
              </p:nvSpPr>
              <p:spPr>
                <a:xfrm>
                  <a:off x="0" y="0"/>
                  <a:ext cx="4674923" cy="0"/>
                </a:xfrm>
                <a:prstGeom prst="line">
                  <a:avLst/>
                </a:prstGeom>
                <a:noFill/>
                <a:ln w="254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lang="en-US" altLang="ko-KR" dirty="0"/>
                </a:p>
              </p:txBody>
            </p:sp>
            <p:sp>
              <p:nvSpPr>
                <p:cNvPr id="44" name="Shape 501"/>
                <p:cNvSpPr/>
                <p:nvPr/>
              </p:nvSpPr>
              <p:spPr>
                <a:xfrm>
                  <a:off x="12700" y="0"/>
                  <a:ext cx="942922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760B9-B676-CE46-B721-B8FCC39ADACA}"/>
                </a:ext>
              </a:extLst>
            </p:cNvPr>
            <p:cNvSpPr txBox="1"/>
            <p:nvPr/>
          </p:nvSpPr>
          <p:spPr>
            <a:xfrm>
              <a:off x="1353815" y="1309660"/>
              <a:ext cx="2896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도형 수정</a:t>
              </a:r>
              <a:r>
                <a:rPr kumimoji="1" lang="en-US" altLang="ko-KR" dirty="0"/>
                <a:t>/</a:t>
              </a:r>
              <a:r>
                <a:rPr kumimoji="1" lang="ko-KR" altLang="en-US" dirty="0"/>
                <a:t>작업 내용 수정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29D4D9-A99E-BF4D-AFCA-0A56982B0BBE}"/>
              </a:ext>
            </a:extLst>
          </p:cNvPr>
          <p:cNvSpPr txBox="1"/>
          <p:nvPr/>
        </p:nvSpPr>
        <p:spPr>
          <a:xfrm>
            <a:off x="4868883" y="2066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D3D48FE-7E04-C045-A45F-4AA29A1C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832"/>
            <a:ext cx="3532047" cy="6282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BA85B9-29E8-D443-87D7-2706533FE1D9}"/>
              </a:ext>
            </a:extLst>
          </p:cNvPr>
          <p:cNvSpPr txBox="1"/>
          <p:nvPr/>
        </p:nvSpPr>
        <p:spPr>
          <a:xfrm>
            <a:off x="1400720" y="2341755"/>
            <a:ext cx="4356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Fix</a:t>
            </a:r>
            <a:r>
              <a:rPr kumimoji="1" lang="ko-KR" altLang="en-US" dirty="0"/>
              <a:t>버튼을 클릭 후 도형을 선택 시</a:t>
            </a:r>
            <a:endParaRPr kumimoji="1" lang="en-US" altLang="ko-KR" dirty="0"/>
          </a:p>
          <a:p>
            <a:r>
              <a:rPr kumimoji="1" lang="ko-KR" altLang="en-US" dirty="0"/>
              <a:t>해당 도형 수정 가능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색상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크기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UNDO, REDO, Clear, Delete</a:t>
            </a:r>
            <a:r>
              <a:rPr kumimoji="1" lang="ko-KR" altLang="en-US" dirty="0"/>
              <a:t> 기능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89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552E014-BF00-C749-93A5-170605C8C4BD}"/>
              </a:ext>
            </a:extLst>
          </p:cNvPr>
          <p:cNvGrpSpPr/>
          <p:nvPr/>
        </p:nvGrpSpPr>
        <p:grpSpPr>
          <a:xfrm>
            <a:off x="1353815" y="575665"/>
            <a:ext cx="2589194" cy="1103327"/>
            <a:chOff x="1353815" y="575665"/>
            <a:chExt cx="2589194" cy="1103327"/>
          </a:xfrm>
        </p:grpSpPr>
        <p:grpSp>
          <p:nvGrpSpPr>
            <p:cNvPr id="39" name="Group 503"/>
            <p:cNvGrpSpPr/>
            <p:nvPr/>
          </p:nvGrpSpPr>
          <p:grpSpPr>
            <a:xfrm>
              <a:off x="1400720" y="575665"/>
              <a:ext cx="2530695" cy="528970"/>
              <a:chOff x="0" y="879100"/>
              <a:chExt cx="5206950" cy="1088365"/>
            </a:xfrm>
          </p:grpSpPr>
          <p:sp>
            <p:nvSpPr>
              <p:cNvPr id="40" name="Shape 498"/>
              <p:cNvSpPr/>
              <p:nvPr/>
            </p:nvSpPr>
            <p:spPr>
              <a:xfrm>
                <a:off x="0" y="879100"/>
                <a:ext cx="5206950" cy="87311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rmAutofit/>
              </a:bodyPr>
              <a:lstStyle>
                <a:lvl1pPr algn="l">
                  <a:defRPr sz="4500">
                    <a:solidFill>
                      <a:srgbClr val="000000"/>
                    </a:solidFill>
                    <a:latin typeface="Roboto Slab Regular"/>
                    <a:ea typeface="Roboto Slab Regular"/>
                    <a:cs typeface="Roboto Slab Regular"/>
                    <a:sym typeface="Roboto Slab Regular"/>
                  </a:defRPr>
                </a:lvl1pPr>
              </a:lstStyle>
              <a:p>
                <a:r>
                  <a:rPr lang="ko-KR" altLang="en-US" sz="20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기능</a:t>
                </a:r>
                <a:endParaRPr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2" name="Group 502"/>
              <p:cNvGrpSpPr/>
              <p:nvPr/>
            </p:nvGrpSpPr>
            <p:grpSpPr>
              <a:xfrm>
                <a:off x="43160" y="1967464"/>
                <a:ext cx="4674923" cy="1"/>
                <a:chOff x="0" y="0"/>
                <a:chExt cx="4674922" cy="0"/>
              </a:xfrm>
            </p:grpSpPr>
            <p:sp>
              <p:nvSpPr>
                <p:cNvPr id="43" name="Shape 500"/>
                <p:cNvSpPr/>
                <p:nvPr/>
              </p:nvSpPr>
              <p:spPr>
                <a:xfrm>
                  <a:off x="0" y="0"/>
                  <a:ext cx="4674923" cy="0"/>
                </a:xfrm>
                <a:prstGeom prst="line">
                  <a:avLst/>
                </a:prstGeom>
                <a:noFill/>
                <a:ln w="25400" cap="flat">
                  <a:solidFill>
                    <a:srgbClr val="E5E5E5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lang="en-US" altLang="ko-KR" dirty="0"/>
                </a:p>
              </p:txBody>
            </p:sp>
            <p:sp>
              <p:nvSpPr>
                <p:cNvPr id="44" name="Shape 501"/>
                <p:cNvSpPr/>
                <p:nvPr/>
              </p:nvSpPr>
              <p:spPr>
                <a:xfrm>
                  <a:off x="12700" y="0"/>
                  <a:ext cx="942922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4760B9-B676-CE46-B721-B8FCC39ADACA}"/>
                </a:ext>
              </a:extLst>
            </p:cNvPr>
            <p:cNvSpPr txBox="1"/>
            <p:nvPr/>
          </p:nvSpPr>
          <p:spPr>
            <a:xfrm>
              <a:off x="1353815" y="1309660"/>
              <a:ext cx="2589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저장 및 불러오기</a:t>
              </a:r>
            </a:p>
          </p:txBody>
        </p:sp>
      </p:grp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56F8BBC-3E40-204C-A0D4-5822FC71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4497"/>
            <a:ext cx="2589194" cy="4605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DC9455F-59AC-7F4E-AD48-C9F7494D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33" y="754497"/>
            <a:ext cx="2589194" cy="4605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0C222-E481-9F41-B59B-32563712B64E}"/>
              </a:ext>
            </a:extLst>
          </p:cNvPr>
          <p:cNvSpPr txBox="1"/>
          <p:nvPr/>
        </p:nvSpPr>
        <p:spPr>
          <a:xfrm>
            <a:off x="460472" y="2341755"/>
            <a:ext cx="5313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Save</a:t>
            </a:r>
            <a:r>
              <a:rPr kumimoji="1" lang="ko-KR" altLang="en-US" dirty="0"/>
              <a:t> 시 현재 작업 상태를 이미지로 </a:t>
            </a:r>
            <a:endParaRPr kumimoji="1" lang="en-US" altLang="ko-KR" dirty="0"/>
          </a:p>
          <a:p>
            <a:r>
              <a:rPr kumimoji="1" lang="ko-KR" altLang="en-US" dirty="0"/>
              <a:t>    앨범에 저장합니다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 또한 현재 작업 정보를 </a:t>
            </a:r>
            <a:r>
              <a:rPr lang="en" altLang="ko-KR" dirty="0"/>
              <a:t>archiver</a:t>
            </a:r>
            <a:r>
              <a:rPr lang="ko-KR" altLang="en-US" dirty="0"/>
              <a:t>하여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FileName.pData</a:t>
            </a:r>
            <a:r>
              <a:rPr lang="ko-KR" altLang="en-US" dirty="0"/>
              <a:t> 파일로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Load</a:t>
            </a:r>
            <a:r>
              <a:rPr lang="ko-KR" altLang="en-US" dirty="0"/>
              <a:t> 시 기존 저장된 </a:t>
            </a:r>
            <a:r>
              <a:rPr lang="en-US" altLang="ko-KR" dirty="0"/>
              <a:t>.</a:t>
            </a:r>
            <a:r>
              <a:rPr lang="en-US" altLang="ko-KR" dirty="0" err="1"/>
              <a:t>pData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endParaRPr lang="en-US" altLang="ko-KR" dirty="0"/>
          </a:p>
          <a:p>
            <a:r>
              <a:rPr lang="en-US" altLang="ko-KR" dirty="0"/>
              <a:t>    un</a:t>
            </a:r>
            <a:r>
              <a:rPr lang="en" altLang="ko-KR" dirty="0"/>
              <a:t>archiver</a:t>
            </a:r>
            <a:r>
              <a:rPr lang="ko-KR" altLang="en-US" dirty="0"/>
              <a:t>하여 화면에 그려줍니다</a:t>
            </a:r>
            <a:r>
              <a:rPr lang="en-US" altLang="ko-KR" dirty="0"/>
              <a:t>.</a:t>
            </a:r>
            <a:endParaRPr lang="en" altLang="ko-KR" dirty="0"/>
          </a:p>
          <a:p>
            <a:endParaRPr lang="en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 도형의 좌표</a:t>
            </a:r>
            <a:r>
              <a:rPr lang="en-US" altLang="ko-KR" dirty="0"/>
              <a:t>,</a:t>
            </a:r>
            <a:r>
              <a:rPr lang="ko-KR" altLang="en-US" dirty="0"/>
              <a:t> 색상 등 정보를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불러온 후에도 유지하여 하나의 이미지가</a:t>
            </a:r>
            <a:endParaRPr lang="en-US" altLang="ko-KR" dirty="0"/>
          </a:p>
          <a:p>
            <a:r>
              <a:rPr lang="ko-KR" altLang="en-US" dirty="0"/>
              <a:t>    아닌 각각의 도형이 그려지는 것이라</a:t>
            </a:r>
            <a:endParaRPr lang="en-US" altLang="ko-KR" dirty="0"/>
          </a:p>
          <a:p>
            <a:r>
              <a:rPr lang="ko-KR" altLang="en-US" dirty="0"/>
              <a:t>    기존처럼 수정이 가능하도록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1706" y="2829368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15018" y="260224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endParaRPr lang="en-US" altLang="ko-KR" spc="3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pc="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  <a:br>
              <a:rPr lang="en-US" altLang="ko-KR" spc="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br>
              <a:rPr lang="en-US" altLang="ko-KR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224</Words>
  <Application>Microsoft Macintosh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</vt:lpstr>
      <vt:lpstr>나눔스퀘어 Bold</vt:lpstr>
      <vt:lpstr>나눔스퀘어 ExtraBold</vt:lpstr>
      <vt:lpstr>맑은 고딕</vt:lpstr>
      <vt:lpstr>Arial</vt:lpstr>
      <vt:lpstr>Helvetica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김창우</cp:lastModifiedBy>
  <cp:revision>58</cp:revision>
  <dcterms:created xsi:type="dcterms:W3CDTF">2017-09-09T13:40:14Z</dcterms:created>
  <dcterms:modified xsi:type="dcterms:W3CDTF">2019-08-21T18:31:41Z</dcterms:modified>
</cp:coreProperties>
</file>