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821FA4-EA60-A1A4-E6A0-9139C73EF7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5AA656B-785B-49F7-9A95-50D771DBF6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1B4697-BBC2-D6F8-D270-BDF0658C1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07D5-CA5C-4078-B6B1-E35E8260599A}" type="datetimeFigureOut">
              <a:rPr lang="ko-KR" altLang="en-US" smtClean="0"/>
              <a:t>2022-08-23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135B99-8AAD-50F5-7E74-2E0CD3CDF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AAC1BF-1250-2EF6-AA01-8B1FE13B6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928F6-49DA-4483-8CE3-1E275114A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031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6CBD15-F0DD-6AC7-8E55-92C992126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1FE0930-16E9-14D7-7C94-39BA83449E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7765E3-2FD2-C4BB-D016-F8C869C5B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07D5-CA5C-4078-B6B1-E35E8260599A}" type="datetimeFigureOut">
              <a:rPr lang="ko-KR" altLang="en-US" smtClean="0"/>
              <a:t>2022-08-23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819E74-1379-DB15-209E-9BC31AA42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8E99D9-338A-90E3-4064-E86F19D58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928F6-49DA-4483-8CE3-1E275114A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0738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2920D45-B447-F4CA-6EC0-75FB9642ED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802141C-B7A9-1627-B9E2-66D89AB566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B41026-52E2-6838-C2FF-795C84CEC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07D5-CA5C-4078-B6B1-E35E8260599A}" type="datetimeFigureOut">
              <a:rPr lang="ko-KR" altLang="en-US" smtClean="0"/>
              <a:t>2022-08-23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DCB2FC-26B9-D851-6109-B0071FE76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8041C7-DF69-C733-A933-19A005407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928F6-49DA-4483-8CE3-1E275114A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143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5A86EF-C06A-4400-381B-6A9888AAE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D46F65-7BB9-9838-21DA-DF4137D15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E9200A-4C3B-732E-860B-D689BB52E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07D5-CA5C-4078-B6B1-E35E8260599A}" type="datetimeFigureOut">
              <a:rPr lang="ko-KR" altLang="en-US" smtClean="0"/>
              <a:t>2022-08-23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40C8BA-9E36-50C1-EDC6-5907CCC88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323B94-0C8B-EFE1-2FAF-9F61EB389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928F6-49DA-4483-8CE3-1E275114A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491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49826A-C392-51B2-72FA-CF3997488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19309E-2C33-E048-E9F8-AD6965728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252855-F8B3-1C3C-E8E8-655DDA658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07D5-CA5C-4078-B6B1-E35E8260599A}" type="datetimeFigureOut">
              <a:rPr lang="ko-KR" altLang="en-US" smtClean="0"/>
              <a:t>2022-08-23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574CC5-A6E3-67D6-323C-53394EF7D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3E64B6-76DA-9355-2CCE-F9785D098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928F6-49DA-4483-8CE3-1E275114A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117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DE26FE-A42E-7947-2ABC-F36033993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8D04B5-A87E-7E04-6360-872444F95C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52FEFC-0914-2DB3-2D15-D8B11DC1AA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9B41C5-BABF-FC93-3EF8-3457FCB55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07D5-CA5C-4078-B6B1-E35E8260599A}" type="datetimeFigureOut">
              <a:rPr lang="ko-KR" altLang="en-US" smtClean="0"/>
              <a:t>2022-08-23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7EC231-0BAC-4818-7338-3D498728D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F7A850-02B9-30DE-2FA4-A116AA3D5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928F6-49DA-4483-8CE3-1E275114A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3519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F81226-4968-D542-8B9C-CA87B4DC6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498791-84BA-BC74-B1B9-C503B06550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55F799-8622-F348-9492-CAEC7E9D43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DBCE97-1554-FEC4-CF94-EE0BB33600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DDE629D-E2BF-38C8-D920-62D00292F5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CE684B8-043A-A061-7D09-52DA8AF98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07D5-CA5C-4078-B6B1-E35E8260599A}" type="datetimeFigureOut">
              <a:rPr lang="ko-KR" altLang="en-US" smtClean="0"/>
              <a:t>2022-08-23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6582815-165F-3B36-9B42-D55983BCB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67EF18D-33D0-0935-8D61-05F580C97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928F6-49DA-4483-8CE3-1E275114A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1824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7B2672-2468-BDF8-22FD-7720D5344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D2942E7-0284-96A7-3F2B-027ACA6C1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07D5-CA5C-4078-B6B1-E35E8260599A}" type="datetimeFigureOut">
              <a:rPr lang="ko-KR" altLang="en-US" smtClean="0"/>
              <a:t>2022-08-23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2E1F19-C777-336B-8025-217F810E6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001A439-98DB-ECE0-9334-FC7590BFB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928F6-49DA-4483-8CE3-1E275114A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800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89144CF-7587-E62E-B9E2-AE202AC5F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07D5-CA5C-4078-B6B1-E35E8260599A}" type="datetimeFigureOut">
              <a:rPr lang="ko-KR" altLang="en-US" smtClean="0"/>
              <a:t>2022-08-23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1BED82B-F6CE-7C2F-12FD-E6ABAA9A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AE36EE-68CB-3AFE-D837-41950901D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928F6-49DA-4483-8CE3-1E275114A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394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A47072-91F4-C433-2AA1-15F81F875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2F3287-736F-031F-A2CE-330C4B89F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0A613CB-3DEA-F906-2622-2958EEBDB3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4AF5A4-A704-0ACC-E52A-51F9F2A0B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07D5-CA5C-4078-B6B1-E35E8260599A}" type="datetimeFigureOut">
              <a:rPr lang="ko-KR" altLang="en-US" smtClean="0"/>
              <a:t>2022-08-23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2E44731-AE7A-237B-227F-64E2DE2F9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6823F1-7509-4C70-CAFE-A451CB7A1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928F6-49DA-4483-8CE3-1E275114A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58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201336-A84D-D3D2-C5C5-C09517DB9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619CD93-766B-639D-548D-E5D145631E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F81B387-C6A4-3406-A0EE-CB50E1C4EB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963124-B155-51E6-EE61-87B679990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07D5-CA5C-4078-B6B1-E35E8260599A}" type="datetimeFigureOut">
              <a:rPr lang="ko-KR" altLang="en-US" smtClean="0"/>
              <a:t>2022-08-23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3F833E-0FBB-9C4F-4FF9-AEA510F5F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93B309-A0C7-AFE1-D200-9920C67EB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928F6-49DA-4483-8CE3-1E275114A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4919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0BD068F-211A-6478-8A23-E42EC571E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19F858-2205-1A00-858C-E11FB47FDA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77AFC1-2883-12E8-B7AF-B6D7C27B14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107D5-CA5C-4078-B6B1-E35E8260599A}" type="datetimeFigureOut">
              <a:rPr lang="ko-KR" altLang="en-US" smtClean="0"/>
              <a:t>2022-08-23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6FC5C5-C61F-7F19-2249-C2B4CAF831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E1556B-7250-EE91-6811-C802D4191E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928F6-49DA-4483-8CE3-1E275114A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380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8B5CAF-94FC-8C44-2E35-B366FB1BC4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57625" y="2722563"/>
            <a:ext cx="9144000" cy="2387600"/>
          </a:xfrm>
        </p:spPr>
        <p:txBody>
          <a:bodyPr/>
          <a:lstStyle/>
          <a:p>
            <a:r>
              <a:rPr lang="en-US" altLang="ko-KR" dirty="0"/>
              <a:t>American Express - Default Prediction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40B9123-259E-8B85-44C4-4332B0E196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57625" y="5202238"/>
            <a:ext cx="9144000" cy="1655762"/>
          </a:xfrm>
        </p:spPr>
        <p:txBody>
          <a:bodyPr/>
          <a:lstStyle/>
          <a:p>
            <a:r>
              <a:rPr lang="en-US" altLang="ko-KR" dirty="0"/>
              <a:t>Predict if a customer will default in the future</a:t>
            </a:r>
          </a:p>
          <a:p>
            <a:r>
              <a:rPr lang="ko-KR" altLang="en-US" dirty="0" err="1"/>
              <a:t>파파고</a:t>
            </a:r>
            <a:r>
              <a:rPr lang="en-US" altLang="ko-KR" dirty="0"/>
              <a:t>: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향후 고객의 채무 불이행 여부 예측</a:t>
            </a:r>
            <a:endParaRPr lang="ko-KR" altLang="en-US" dirty="0"/>
          </a:p>
        </p:txBody>
      </p:sp>
      <p:pic>
        <p:nvPicPr>
          <p:cNvPr id="1026" name="Picture 2" descr="Papago">
            <a:extLst>
              <a:ext uri="{FF2B5EF4-FFF2-40B4-BE49-F238E27FC236}">
                <a16:creationId xmlns:a16="http://schemas.microsoft.com/office/drawing/2014/main" id="{C9A76DF5-92BC-450C-BF3E-5CB1C4C196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0952" y="5507038"/>
            <a:ext cx="823073" cy="823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타이타닉 | 다음영화">
            <a:extLst>
              <a:ext uri="{FF2B5EF4-FFF2-40B4-BE49-F238E27FC236}">
                <a16:creationId xmlns:a16="http://schemas.microsoft.com/office/drawing/2014/main" id="{4CB21C74-C0E4-5174-C0AC-6803558950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7847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9EA7F79-1B94-586F-CB82-18E965AF0EA5}"/>
              </a:ext>
            </a:extLst>
          </p:cNvPr>
          <p:cNvSpPr txBox="1"/>
          <p:nvPr/>
        </p:nvSpPr>
        <p:spPr>
          <a:xfrm>
            <a:off x="5122488" y="1038224"/>
            <a:ext cx="67913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 dirty="0"/>
              <a:t>타이타닉 발표</a:t>
            </a:r>
          </a:p>
        </p:txBody>
      </p:sp>
    </p:spTree>
    <p:extLst>
      <p:ext uri="{BB962C8B-B14F-4D97-AF65-F5344CB8AC3E}">
        <p14:creationId xmlns:p14="http://schemas.microsoft.com/office/powerpoint/2010/main" val="636692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F0F9293-D569-4600-9C3D-AD4865CC6B77}"/>
              </a:ext>
            </a:extLst>
          </p:cNvPr>
          <p:cNvSpPr/>
          <p:nvPr/>
        </p:nvSpPr>
        <p:spPr>
          <a:xfrm>
            <a:off x="349624" y="2092418"/>
            <a:ext cx="2734235" cy="383689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C734D50-6A98-8869-240F-CB16B0FA3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조원 소개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1206EB-B66C-B967-B61E-AC1838FBBB4D}"/>
              </a:ext>
            </a:extLst>
          </p:cNvPr>
          <p:cNvSpPr txBox="1"/>
          <p:nvPr/>
        </p:nvSpPr>
        <p:spPr>
          <a:xfrm>
            <a:off x="931911" y="2268071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박윤수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D2BBEA7-5443-D64B-E709-70911AB11E8D}"/>
              </a:ext>
            </a:extLst>
          </p:cNvPr>
          <p:cNvSpPr/>
          <p:nvPr/>
        </p:nvSpPr>
        <p:spPr>
          <a:xfrm>
            <a:off x="546847" y="3079377"/>
            <a:ext cx="2339788" cy="73510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/>
              <a:t>조장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0F9A5EB-C9B7-6AEA-BBAB-2480C9E6DFCC}"/>
              </a:ext>
            </a:extLst>
          </p:cNvPr>
          <p:cNvSpPr/>
          <p:nvPr/>
        </p:nvSpPr>
        <p:spPr>
          <a:xfrm>
            <a:off x="546847" y="3979458"/>
            <a:ext cx="2339788" cy="73510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err="1"/>
              <a:t>LightGBM</a:t>
            </a:r>
            <a:endParaRPr lang="ko-KR" altLang="en-US" sz="28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FBB3480-285B-6F78-9F38-16182CA07ED4}"/>
              </a:ext>
            </a:extLst>
          </p:cNvPr>
          <p:cNvSpPr/>
          <p:nvPr/>
        </p:nvSpPr>
        <p:spPr>
          <a:xfrm>
            <a:off x="546847" y="4879539"/>
            <a:ext cx="2339788" cy="73510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여러가지</a:t>
            </a:r>
            <a:endParaRPr lang="en-US" altLang="ko-KR" sz="2400" dirty="0"/>
          </a:p>
          <a:p>
            <a:pPr algn="ctr"/>
            <a:r>
              <a:rPr lang="ko-KR" altLang="en-US" sz="2400" dirty="0" err="1"/>
              <a:t>많이함</a:t>
            </a:r>
            <a:endParaRPr lang="ko-KR" altLang="en-US" sz="24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770E69B-5507-2E98-C8A5-E3E39BDE3227}"/>
              </a:ext>
            </a:extLst>
          </p:cNvPr>
          <p:cNvSpPr/>
          <p:nvPr/>
        </p:nvSpPr>
        <p:spPr>
          <a:xfrm>
            <a:off x="3281082" y="2092418"/>
            <a:ext cx="2734235" cy="383689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7445E4B-EB6F-CC1D-E6A3-205DD9DEBD8F}"/>
              </a:ext>
            </a:extLst>
          </p:cNvPr>
          <p:cNvSpPr txBox="1"/>
          <p:nvPr/>
        </p:nvSpPr>
        <p:spPr>
          <a:xfrm>
            <a:off x="3863369" y="2268071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이정우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2C66E97-D443-1D6F-62D1-613E4EB7153F}"/>
              </a:ext>
            </a:extLst>
          </p:cNvPr>
          <p:cNvSpPr/>
          <p:nvPr/>
        </p:nvSpPr>
        <p:spPr>
          <a:xfrm>
            <a:off x="3478305" y="3079377"/>
            <a:ext cx="2339788" cy="73510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err="1"/>
              <a:t>부조장</a:t>
            </a:r>
            <a:endParaRPr lang="ko-KR" altLang="en-US" sz="28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468A8F6-D2A9-20AE-8D6C-3BA6EA55EF7D}"/>
              </a:ext>
            </a:extLst>
          </p:cNvPr>
          <p:cNvSpPr/>
          <p:nvPr/>
        </p:nvSpPr>
        <p:spPr>
          <a:xfrm>
            <a:off x="3478305" y="3979458"/>
            <a:ext cx="2339788" cy="73510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err="1"/>
              <a:t>CatBoost</a:t>
            </a:r>
            <a:endParaRPr lang="ko-KR" altLang="en-US" sz="28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110959B-167C-1661-22EE-C4C427E550D9}"/>
              </a:ext>
            </a:extLst>
          </p:cNvPr>
          <p:cNvSpPr/>
          <p:nvPr/>
        </p:nvSpPr>
        <p:spPr>
          <a:xfrm>
            <a:off x="6212540" y="2092418"/>
            <a:ext cx="2734235" cy="383689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89EEAF0-19F0-DA1B-1DCA-0F0221F573B1}"/>
              </a:ext>
            </a:extLst>
          </p:cNvPr>
          <p:cNvSpPr txBox="1"/>
          <p:nvPr/>
        </p:nvSpPr>
        <p:spPr>
          <a:xfrm>
            <a:off x="6794827" y="2268071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err="1"/>
              <a:t>최연우</a:t>
            </a:r>
            <a:endParaRPr lang="ko-KR" altLang="en-US" sz="3600" b="1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BD6D020-5FC6-E04E-8BEB-9790424C9FE4}"/>
              </a:ext>
            </a:extLst>
          </p:cNvPr>
          <p:cNvSpPr/>
          <p:nvPr/>
        </p:nvSpPr>
        <p:spPr>
          <a:xfrm>
            <a:off x="6409763" y="3079377"/>
            <a:ext cx="2339788" cy="73510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/>
              <a:t>조원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915801B-8C5B-964D-F3C5-3ADDD55F2BA1}"/>
              </a:ext>
            </a:extLst>
          </p:cNvPr>
          <p:cNvSpPr/>
          <p:nvPr/>
        </p:nvSpPr>
        <p:spPr>
          <a:xfrm>
            <a:off x="6409763" y="3979458"/>
            <a:ext cx="2339788" cy="73510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err="1"/>
              <a:t>XGBoost</a:t>
            </a:r>
            <a:endParaRPr lang="ko-KR" altLang="en-US" sz="28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FD62AB1-D2D9-492B-696A-BD60461BE03F}"/>
              </a:ext>
            </a:extLst>
          </p:cNvPr>
          <p:cNvSpPr/>
          <p:nvPr/>
        </p:nvSpPr>
        <p:spPr>
          <a:xfrm>
            <a:off x="9143998" y="2092418"/>
            <a:ext cx="2734235" cy="383689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E9A393-F85D-1385-EBC1-111DC6B4621A}"/>
              </a:ext>
            </a:extLst>
          </p:cNvPr>
          <p:cNvSpPr txBox="1"/>
          <p:nvPr/>
        </p:nvSpPr>
        <p:spPr>
          <a:xfrm>
            <a:off x="9726285" y="2268071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김태경</a:t>
            </a:r>
          </a:p>
        </p:txBody>
      </p:sp>
      <p:pic>
        <p:nvPicPr>
          <p:cNvPr id="2050" name="Picture 2" descr="Emergency Exit Sign (Right Hand, ISO 7010) - Baden Consulting">
            <a:extLst>
              <a:ext uri="{FF2B5EF4-FFF2-40B4-BE49-F238E27FC236}">
                <a16:creationId xmlns:a16="http://schemas.microsoft.com/office/drawing/2014/main" id="{0516CCC5-CCE7-E455-3587-EF982011A5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0185" y="3186081"/>
            <a:ext cx="2321859" cy="2321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6078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D98E115-3E0D-B3D4-A886-B37105391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문제</a:t>
            </a:r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3D312A0F-EF94-3507-C1D6-C7216159D4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419053"/>
            <a:ext cx="6780700" cy="4017564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F0AA5CB8-D1F4-E438-6D1D-6D4EDD405618}"/>
              </a:ext>
            </a:extLst>
          </p:cNvPr>
          <p:cNvGrpSpPr/>
          <p:nvPr/>
        </p:nvGrpSpPr>
        <p:grpSpPr>
          <a:xfrm>
            <a:off x="3657600" y="449915"/>
            <a:ext cx="8319247" cy="5135097"/>
            <a:chOff x="3657600" y="449915"/>
            <a:chExt cx="8319247" cy="5135097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54AA7BB-B7D2-FB89-15B3-B6B1BF1423CD}"/>
                </a:ext>
              </a:extLst>
            </p:cNvPr>
            <p:cNvSpPr/>
            <p:nvPr/>
          </p:nvSpPr>
          <p:spPr>
            <a:xfrm>
              <a:off x="4491318" y="1066800"/>
              <a:ext cx="7485529" cy="45182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0" i="0" dirty="0">
                  <a:solidFill>
                    <a:srgbClr val="000000"/>
                  </a:solidFill>
                  <a:effectLst/>
                  <a:latin typeface="noto"/>
                </a:rPr>
                <a:t>레스토랑에 나가든 콘서트 티켓을 사든 현대인의 삶은 신용카드의 편리함에 달려있다</a:t>
              </a:r>
              <a:r>
                <a:rPr lang="en-US" altLang="ko-KR" sz="1200" b="0" i="0" dirty="0">
                  <a:solidFill>
                    <a:srgbClr val="000000"/>
                  </a:solidFill>
                  <a:effectLst/>
                  <a:latin typeface="noto"/>
                </a:rPr>
                <a:t>. </a:t>
              </a:r>
              <a:r>
                <a:rPr lang="ko-KR" altLang="en-US" sz="1200" b="0" i="0" dirty="0">
                  <a:solidFill>
                    <a:srgbClr val="000000"/>
                  </a:solidFill>
                  <a:effectLst/>
                  <a:latin typeface="noto"/>
                </a:rPr>
                <a:t>그것은 우리가 많은 양의 현금을 가지고 다니는 것을 절약하고 또한 시간이 지남에 따라 지불될 수 있는 전체 구매를 앞당길 수 있다</a:t>
              </a:r>
              <a:r>
                <a:rPr lang="en-US" altLang="ko-KR" sz="1200" b="0" i="0" dirty="0">
                  <a:solidFill>
                    <a:srgbClr val="000000"/>
                  </a:solidFill>
                  <a:effectLst/>
                  <a:latin typeface="noto"/>
                </a:rPr>
                <a:t>. </a:t>
              </a:r>
              <a:r>
                <a:rPr lang="ko-KR" altLang="en-US" sz="1200" b="0" i="0" dirty="0">
                  <a:solidFill>
                    <a:srgbClr val="000000"/>
                  </a:solidFill>
                  <a:effectLst/>
                  <a:latin typeface="noto"/>
                </a:rPr>
                <a:t>카드사들은 우리가 청구한 금액을 갚을 것이라는 것을 어떻게 알 수 있을까</a:t>
              </a:r>
              <a:r>
                <a:rPr lang="en-US" altLang="ko-KR" sz="1200" b="0" i="0" dirty="0">
                  <a:solidFill>
                    <a:srgbClr val="000000"/>
                  </a:solidFill>
                  <a:effectLst/>
                  <a:latin typeface="noto"/>
                </a:rPr>
                <a:t>? </a:t>
              </a:r>
              <a:r>
                <a:rPr lang="ko-KR" altLang="en-US" sz="1200" b="0" i="0" dirty="0">
                  <a:solidFill>
                    <a:srgbClr val="000000"/>
                  </a:solidFill>
                  <a:effectLst/>
                  <a:latin typeface="noto"/>
                </a:rPr>
                <a:t>이는 많은 기존 솔루션의 복잡한 문제이며</a:t>
              </a:r>
              <a:r>
                <a:rPr lang="en-US" altLang="ko-KR" sz="1200" b="0" i="0" dirty="0">
                  <a:solidFill>
                    <a:srgbClr val="000000"/>
                  </a:solidFill>
                  <a:effectLst/>
                  <a:latin typeface="noto"/>
                </a:rPr>
                <a:t>, </a:t>
              </a:r>
              <a:r>
                <a:rPr lang="ko-KR" altLang="en-US" sz="1200" b="0" i="0" dirty="0">
                  <a:solidFill>
                    <a:srgbClr val="000000"/>
                  </a:solidFill>
                  <a:effectLst/>
                  <a:latin typeface="noto"/>
                </a:rPr>
                <a:t>이 경쟁에서 탐구해야 할 잠재적 개선 사항도 있습니다</a:t>
              </a:r>
              <a:r>
                <a:rPr lang="en-US" altLang="ko-KR" sz="1200" b="0" i="0" dirty="0">
                  <a:solidFill>
                    <a:srgbClr val="000000"/>
                  </a:solidFill>
                  <a:effectLst/>
                  <a:latin typeface="noto"/>
                </a:rPr>
                <a:t>.</a:t>
              </a:r>
              <a:br>
                <a:rPr lang="ko-KR" altLang="en-US" sz="1200" dirty="0"/>
              </a:br>
              <a:br>
                <a:rPr lang="ko-KR" altLang="en-US" sz="1200" dirty="0"/>
              </a:br>
              <a:r>
                <a:rPr lang="ko-KR" altLang="en-US" sz="1200" b="0" i="0" dirty="0">
                  <a:solidFill>
                    <a:srgbClr val="000000"/>
                  </a:solidFill>
                  <a:effectLst/>
                  <a:latin typeface="noto"/>
                </a:rPr>
                <a:t>신용불량 예측은 소비자 대출 사업에서 위험을 관리하는 데 핵심적이다</a:t>
              </a:r>
              <a:r>
                <a:rPr lang="en-US" altLang="ko-KR" sz="1200" b="0" i="0" dirty="0">
                  <a:solidFill>
                    <a:srgbClr val="000000"/>
                  </a:solidFill>
                  <a:effectLst/>
                  <a:latin typeface="noto"/>
                </a:rPr>
                <a:t>. </a:t>
              </a:r>
              <a:r>
                <a:rPr lang="ko-KR" altLang="en-US" sz="1200" b="0" i="0" dirty="0">
                  <a:solidFill>
                    <a:srgbClr val="000000"/>
                  </a:solidFill>
                  <a:effectLst/>
                  <a:latin typeface="noto"/>
                </a:rPr>
                <a:t>신용불량 예측을 통해 대출자는 대출 결정을 최적화할 수 있으며</a:t>
              </a:r>
              <a:r>
                <a:rPr lang="en-US" altLang="ko-KR" sz="1200" b="0" i="0" dirty="0">
                  <a:solidFill>
                    <a:srgbClr val="000000"/>
                  </a:solidFill>
                  <a:effectLst/>
                  <a:latin typeface="noto"/>
                </a:rPr>
                <a:t>, </a:t>
              </a:r>
              <a:r>
                <a:rPr lang="ko-KR" altLang="en-US" sz="1200" b="0" i="0" dirty="0">
                  <a:solidFill>
                    <a:srgbClr val="000000"/>
                  </a:solidFill>
                  <a:effectLst/>
                  <a:latin typeface="noto"/>
                </a:rPr>
                <a:t>이는 더 나은 고객 경험과 건전한 비즈니스 경제로 이어진다</a:t>
              </a:r>
              <a:r>
                <a:rPr lang="en-US" altLang="ko-KR" sz="1200" b="0" i="0" dirty="0">
                  <a:solidFill>
                    <a:srgbClr val="000000"/>
                  </a:solidFill>
                  <a:effectLst/>
                  <a:latin typeface="noto"/>
                </a:rPr>
                <a:t>. </a:t>
              </a:r>
              <a:r>
                <a:rPr lang="ko-KR" altLang="en-US" sz="1200" b="0" i="0" dirty="0">
                  <a:solidFill>
                    <a:srgbClr val="000000"/>
                  </a:solidFill>
                  <a:effectLst/>
                  <a:latin typeface="noto"/>
                </a:rPr>
                <a:t>현재 모델은 위험 관리를 돕기 위해 존재합니다</a:t>
              </a:r>
              <a:r>
                <a:rPr lang="en-US" altLang="ko-KR" sz="1200" b="0" i="0" dirty="0">
                  <a:solidFill>
                    <a:srgbClr val="000000"/>
                  </a:solidFill>
                  <a:effectLst/>
                  <a:latin typeface="noto"/>
                </a:rPr>
                <a:t>. </a:t>
              </a:r>
              <a:r>
                <a:rPr lang="ko-KR" altLang="en-US" sz="1200" b="0" i="0" dirty="0">
                  <a:solidFill>
                    <a:srgbClr val="000000"/>
                  </a:solidFill>
                  <a:effectLst/>
                  <a:latin typeface="noto"/>
                </a:rPr>
                <a:t>그러나 현재 사용 중인 모델보다 성능이 우수한 모델을 만들 수 있습니다</a:t>
              </a:r>
              <a:r>
                <a:rPr lang="en-US" altLang="ko-KR" sz="1200" b="0" i="0" dirty="0">
                  <a:solidFill>
                    <a:srgbClr val="000000"/>
                  </a:solidFill>
                  <a:effectLst/>
                  <a:latin typeface="noto"/>
                </a:rPr>
                <a:t>.</a:t>
              </a:r>
              <a:br>
                <a:rPr lang="ko-KR" altLang="en-US" sz="1200" dirty="0"/>
              </a:br>
              <a:br>
                <a:rPr lang="ko-KR" altLang="en-US" sz="1200" dirty="0"/>
              </a:br>
              <a:r>
                <a:rPr lang="ko-KR" altLang="en-US" sz="1200" b="0" i="0" dirty="0">
                  <a:solidFill>
                    <a:srgbClr val="000000"/>
                  </a:solidFill>
                  <a:effectLst/>
                  <a:latin typeface="noto"/>
                </a:rPr>
                <a:t>아메리칸 익스프레스는 세계적으로 통합된 결제 회사입니다</a:t>
              </a:r>
              <a:r>
                <a:rPr lang="en-US" altLang="ko-KR" sz="1200" b="0" i="0" dirty="0">
                  <a:solidFill>
                    <a:srgbClr val="000000"/>
                  </a:solidFill>
                  <a:effectLst/>
                  <a:latin typeface="noto"/>
                </a:rPr>
                <a:t>. </a:t>
              </a:r>
              <a:r>
                <a:rPr lang="ko-KR" altLang="en-US" sz="1200" b="0" i="0" dirty="0">
                  <a:solidFill>
                    <a:srgbClr val="000000"/>
                  </a:solidFill>
                  <a:effectLst/>
                  <a:latin typeface="noto"/>
                </a:rPr>
                <a:t>세계 최대 결제 카드 발행사인 이 회사는 고객에게 삶을 풍요롭게 하고 비즈니스 성공을 구축하는 제품</a:t>
              </a:r>
              <a:r>
                <a:rPr lang="en-US" altLang="ko-KR" sz="1200" b="0" i="0" dirty="0">
                  <a:solidFill>
                    <a:srgbClr val="000000"/>
                  </a:solidFill>
                  <a:effectLst/>
                  <a:latin typeface="noto"/>
                </a:rPr>
                <a:t>, </a:t>
              </a:r>
              <a:r>
                <a:rPr lang="ko-KR" altLang="en-US" sz="1200" b="0" i="0" dirty="0">
                  <a:solidFill>
                    <a:srgbClr val="000000"/>
                  </a:solidFill>
                  <a:effectLst/>
                  <a:latin typeface="noto"/>
                </a:rPr>
                <a:t>통찰력 및 경험에 대한 액세스를 제공합니다</a:t>
              </a:r>
              <a:r>
                <a:rPr lang="en-US" altLang="ko-KR" sz="1200" b="0" i="0" dirty="0">
                  <a:solidFill>
                    <a:srgbClr val="000000"/>
                  </a:solidFill>
                  <a:effectLst/>
                  <a:latin typeface="noto"/>
                </a:rPr>
                <a:t>.</a:t>
              </a:r>
              <a:br>
                <a:rPr lang="ko-KR" altLang="en-US" sz="1200" dirty="0"/>
              </a:br>
              <a:br>
                <a:rPr lang="ko-KR" altLang="en-US" sz="1200" dirty="0"/>
              </a:br>
              <a:r>
                <a:rPr lang="ko-KR" altLang="en-US" sz="1200" b="0" i="0" dirty="0">
                  <a:solidFill>
                    <a:srgbClr val="000000"/>
                  </a:solidFill>
                  <a:effectLst/>
                  <a:latin typeface="noto"/>
                </a:rPr>
                <a:t>이 대회에서</a:t>
              </a:r>
              <a:r>
                <a:rPr lang="en-US" altLang="ko-KR" sz="1200" b="0" i="0" dirty="0">
                  <a:solidFill>
                    <a:srgbClr val="000000"/>
                  </a:solidFill>
                  <a:effectLst/>
                  <a:latin typeface="noto"/>
                </a:rPr>
                <a:t>, </a:t>
              </a:r>
              <a:r>
                <a:rPr lang="ko-KR" altLang="en-US" sz="1200" b="0" i="0" dirty="0">
                  <a:solidFill>
                    <a:srgbClr val="000000"/>
                  </a:solidFill>
                  <a:effectLst/>
                  <a:latin typeface="noto"/>
                </a:rPr>
                <a:t>당신은 당신의 기계 학습 기술을 신용 부도를 예측하기 위해 적용할 것입니다</a:t>
              </a:r>
              <a:r>
                <a:rPr lang="en-US" altLang="ko-KR" sz="1200" b="0" i="0" dirty="0">
                  <a:solidFill>
                    <a:srgbClr val="000000"/>
                  </a:solidFill>
                  <a:effectLst/>
                  <a:latin typeface="noto"/>
                </a:rPr>
                <a:t>. </a:t>
              </a:r>
              <a:r>
                <a:rPr lang="ko-KR" altLang="en-US" sz="1200" b="0" i="0" dirty="0">
                  <a:solidFill>
                    <a:srgbClr val="000000"/>
                  </a:solidFill>
                  <a:effectLst/>
                  <a:latin typeface="noto"/>
                </a:rPr>
                <a:t>구체적으로</a:t>
              </a:r>
              <a:r>
                <a:rPr lang="en-US" altLang="ko-KR" sz="1200" b="0" i="0" dirty="0">
                  <a:solidFill>
                    <a:srgbClr val="000000"/>
                  </a:solidFill>
                  <a:effectLst/>
                  <a:latin typeface="noto"/>
                </a:rPr>
                <a:t>, </a:t>
              </a:r>
              <a:r>
                <a:rPr lang="ko-KR" altLang="en-US" sz="1200" b="0" i="0" dirty="0">
                  <a:solidFill>
                    <a:srgbClr val="000000"/>
                  </a:solidFill>
                  <a:effectLst/>
                  <a:latin typeface="noto"/>
                </a:rPr>
                <a:t>당신은 산업 규모의 데이터 세트를 활용하여 현재 생산 모델에 도전하는 기계 학습 모델을 구축할 것이다</a:t>
              </a:r>
              <a:r>
                <a:rPr lang="en-US" altLang="ko-KR" sz="1200" b="0" i="0" dirty="0">
                  <a:solidFill>
                    <a:srgbClr val="000000"/>
                  </a:solidFill>
                  <a:effectLst/>
                  <a:latin typeface="noto"/>
                </a:rPr>
                <a:t>. </a:t>
              </a:r>
              <a:r>
                <a:rPr lang="ko-KR" altLang="en-US" sz="1200" b="0" i="0" dirty="0">
                  <a:solidFill>
                    <a:srgbClr val="000000"/>
                  </a:solidFill>
                  <a:effectLst/>
                  <a:latin typeface="noto"/>
                </a:rPr>
                <a:t>교육</a:t>
              </a:r>
              <a:r>
                <a:rPr lang="en-US" altLang="ko-KR" sz="1200" b="0" i="0" dirty="0">
                  <a:solidFill>
                    <a:srgbClr val="000000"/>
                  </a:solidFill>
                  <a:effectLst/>
                  <a:latin typeface="noto"/>
                </a:rPr>
                <a:t>, </a:t>
              </a:r>
              <a:r>
                <a:rPr lang="ko-KR" altLang="en-US" sz="1200" b="0" i="0" dirty="0">
                  <a:solidFill>
                    <a:srgbClr val="000000"/>
                  </a:solidFill>
                  <a:effectLst/>
                  <a:latin typeface="noto"/>
                </a:rPr>
                <a:t>검증 및 테스트 데이터 세트에는 시계열 행동 데이터와 </a:t>
              </a:r>
              <a:r>
                <a:rPr lang="ko-KR" altLang="en-US" sz="1200" b="0" i="0" dirty="0" err="1">
                  <a:solidFill>
                    <a:srgbClr val="000000"/>
                  </a:solidFill>
                  <a:effectLst/>
                  <a:latin typeface="noto"/>
                </a:rPr>
                <a:t>익명화된</a:t>
              </a:r>
              <a:r>
                <a:rPr lang="ko-KR" altLang="en-US" sz="1200" b="0" i="0" dirty="0">
                  <a:solidFill>
                    <a:srgbClr val="000000"/>
                  </a:solidFill>
                  <a:effectLst/>
                  <a:latin typeface="noto"/>
                </a:rPr>
                <a:t> 고객 프로파일 정보가 포함됩니다</a:t>
              </a:r>
              <a:r>
                <a:rPr lang="en-US" altLang="ko-KR" sz="1200" b="0" i="0" dirty="0">
                  <a:solidFill>
                    <a:srgbClr val="000000"/>
                  </a:solidFill>
                  <a:effectLst/>
                  <a:latin typeface="noto"/>
                </a:rPr>
                <a:t>. </a:t>
              </a:r>
              <a:r>
                <a:rPr lang="ko-KR" altLang="en-US" sz="1200" b="0" i="0" dirty="0" err="1">
                  <a:solidFill>
                    <a:srgbClr val="000000"/>
                  </a:solidFill>
                  <a:effectLst/>
                  <a:latin typeface="noto"/>
                </a:rPr>
                <a:t>피쳐</a:t>
              </a:r>
              <a:r>
                <a:rPr lang="ko-KR" altLang="en-US" sz="1200" b="0" i="0" dirty="0">
                  <a:solidFill>
                    <a:srgbClr val="000000"/>
                  </a:solidFill>
                  <a:effectLst/>
                  <a:latin typeface="noto"/>
                </a:rPr>
                <a:t> 작성부터 모델 내에서 데이터를 보다 유기적으로 사용하는 방법에 이르기까지 가장 강력한 모델을 만드는 모든 기술을 자유롭게 탐색할 수 있습니다</a:t>
              </a:r>
              <a:r>
                <a:rPr lang="en-US" altLang="ko-KR" sz="1200" b="0" i="0" dirty="0">
                  <a:solidFill>
                    <a:srgbClr val="000000"/>
                  </a:solidFill>
                  <a:effectLst/>
                  <a:latin typeface="noto"/>
                </a:rPr>
                <a:t>.</a:t>
              </a:r>
              <a:br>
                <a:rPr lang="ko-KR" altLang="en-US" sz="1200" dirty="0"/>
              </a:br>
              <a:br>
                <a:rPr lang="ko-KR" altLang="en-US" sz="1200" dirty="0"/>
              </a:br>
              <a:r>
                <a:rPr lang="ko-KR" altLang="en-US" sz="1200" b="0" i="0" dirty="0">
                  <a:solidFill>
                    <a:srgbClr val="000000"/>
                  </a:solidFill>
                  <a:effectLst/>
                  <a:latin typeface="noto"/>
                </a:rPr>
                <a:t>성공할 경우 신용 카드 승인을 더 쉽게 함으로써 카드 소지자에게 더 나은 고객 경험을 제공할 수 있습니다</a:t>
              </a:r>
              <a:r>
                <a:rPr lang="en-US" altLang="ko-KR" sz="1200" b="0" i="0" dirty="0">
                  <a:solidFill>
                    <a:srgbClr val="000000"/>
                  </a:solidFill>
                  <a:effectLst/>
                  <a:latin typeface="noto"/>
                </a:rPr>
                <a:t>. </a:t>
              </a:r>
              <a:r>
                <a:rPr lang="ko-KR" altLang="en-US" sz="1200" b="0" i="0" dirty="0">
                  <a:solidFill>
                    <a:srgbClr val="000000"/>
                  </a:solidFill>
                  <a:effectLst/>
                  <a:latin typeface="noto"/>
                </a:rPr>
                <a:t>최고의 솔루션은 세계 최대 결제 카드 발행사에서 사용하는 신용 부도 예측 모델에 도전할 수 있습니다</a:t>
              </a:r>
              <a:r>
                <a:rPr lang="en-US" altLang="ko-KR" sz="1200" b="0" i="0" dirty="0">
                  <a:solidFill>
                    <a:srgbClr val="000000"/>
                  </a:solidFill>
                  <a:effectLst/>
                  <a:latin typeface="noto"/>
                </a:rPr>
                <a:t>. </a:t>
              </a:r>
              <a:r>
                <a:rPr lang="ko-KR" altLang="en-US" sz="1200" b="0" i="0" dirty="0">
                  <a:solidFill>
                    <a:srgbClr val="000000"/>
                  </a:solidFill>
                  <a:effectLst/>
                  <a:latin typeface="noto"/>
                </a:rPr>
                <a:t>즉</a:t>
              </a:r>
              <a:r>
                <a:rPr lang="en-US" altLang="ko-KR" sz="1200" b="0" i="0" dirty="0">
                  <a:solidFill>
                    <a:srgbClr val="000000"/>
                  </a:solidFill>
                  <a:effectLst/>
                  <a:latin typeface="noto"/>
                </a:rPr>
                <a:t>, </a:t>
              </a:r>
              <a:r>
                <a:rPr lang="ko-KR" altLang="en-US" sz="1200" b="0" i="0" dirty="0">
                  <a:solidFill>
                    <a:srgbClr val="000000"/>
                  </a:solidFill>
                  <a:effectLst/>
                  <a:latin typeface="noto"/>
                </a:rPr>
                <a:t>현금 경품</a:t>
              </a:r>
              <a:r>
                <a:rPr lang="en-US" altLang="ko-KR" sz="1200" b="0" i="0" dirty="0">
                  <a:solidFill>
                    <a:srgbClr val="000000"/>
                  </a:solidFill>
                  <a:effectLst/>
                  <a:latin typeface="noto"/>
                </a:rPr>
                <a:t>, </a:t>
              </a:r>
              <a:r>
                <a:rPr lang="ko-KR" altLang="en-US" sz="1200" b="0" i="0" dirty="0">
                  <a:solidFill>
                    <a:srgbClr val="000000"/>
                  </a:solidFill>
                  <a:effectLst/>
                  <a:latin typeface="noto"/>
                </a:rPr>
                <a:t>아메리칸 익스프레스와의 인터뷰 기회</a:t>
              </a:r>
              <a:r>
                <a:rPr lang="en-US" altLang="ko-KR" sz="1200" b="0" i="0" dirty="0">
                  <a:solidFill>
                    <a:srgbClr val="000000"/>
                  </a:solidFill>
                  <a:effectLst/>
                  <a:latin typeface="noto"/>
                </a:rPr>
                <a:t>, </a:t>
              </a:r>
              <a:r>
                <a:rPr lang="ko-KR" altLang="en-US" sz="1200" b="0" i="0" dirty="0">
                  <a:solidFill>
                    <a:srgbClr val="000000"/>
                  </a:solidFill>
                  <a:effectLst/>
                  <a:latin typeface="noto"/>
                </a:rPr>
                <a:t>그리고 잠재적으로 보람 있는 새로운 경력 등을 얻을 수 있습니다</a:t>
              </a:r>
              <a:r>
                <a:rPr lang="en-US" altLang="ko-KR" sz="1200" b="0" i="0" dirty="0">
                  <a:solidFill>
                    <a:srgbClr val="000000"/>
                  </a:solidFill>
                  <a:effectLst/>
                  <a:latin typeface="noto"/>
                </a:rPr>
                <a:t>.</a:t>
              </a:r>
              <a:endParaRPr lang="ko-KR" altLang="en-US" sz="1200" dirty="0"/>
            </a:p>
          </p:txBody>
        </p:sp>
        <p:pic>
          <p:nvPicPr>
            <p:cNvPr id="7" name="Picture 2" descr="Papago">
              <a:extLst>
                <a:ext uri="{FF2B5EF4-FFF2-40B4-BE49-F238E27FC236}">
                  <a16:creationId xmlns:a16="http://schemas.microsoft.com/office/drawing/2014/main" id="{D36E6627-7AC7-E014-98CD-6F4EB7EAD8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57600" y="449915"/>
              <a:ext cx="823073" cy="8230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3E83BF8E-D992-D102-9784-993FEC371A65}"/>
              </a:ext>
            </a:extLst>
          </p:cNvPr>
          <p:cNvSpPr/>
          <p:nvPr/>
        </p:nvSpPr>
        <p:spPr>
          <a:xfrm>
            <a:off x="1042393" y="371710"/>
            <a:ext cx="10120907" cy="6112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0" dirty="0"/>
              <a:t>신상 정보를 보고</a:t>
            </a:r>
            <a:endParaRPr lang="en-US" altLang="ko-KR" sz="8000" dirty="0"/>
          </a:p>
          <a:p>
            <a:pPr algn="ctr"/>
            <a:r>
              <a:rPr lang="ko-KR" altLang="en-US" sz="8000" dirty="0"/>
              <a:t>채무 불이행을 할 지 예측하라</a:t>
            </a:r>
          </a:p>
        </p:txBody>
      </p:sp>
    </p:spTree>
    <p:extLst>
      <p:ext uri="{BB962C8B-B14F-4D97-AF65-F5344CB8AC3E}">
        <p14:creationId xmlns:p14="http://schemas.microsoft.com/office/powerpoint/2010/main" val="2543404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43C763-CE43-133D-671C-11E16F46B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2E0491-E84F-F187-E353-5F538A144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개인이 모델을 개발하고 마지막으로 앙상블을 시켜보자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사용할 모델은</a:t>
            </a:r>
            <a:endParaRPr lang="en-US" altLang="ko-KR" dirty="0"/>
          </a:p>
          <a:p>
            <a:r>
              <a:rPr lang="en-US" altLang="ko-KR" dirty="0" err="1"/>
              <a:t>LightGBM</a:t>
            </a:r>
            <a:r>
              <a:rPr lang="en-US" altLang="ko-KR" dirty="0"/>
              <a:t> – </a:t>
            </a:r>
            <a:r>
              <a:rPr lang="ko-KR" altLang="en-US" dirty="0"/>
              <a:t>박윤수</a:t>
            </a:r>
            <a:endParaRPr lang="en-US" altLang="ko-KR" dirty="0"/>
          </a:p>
          <a:p>
            <a:r>
              <a:rPr lang="en-US" altLang="ko-KR" dirty="0" err="1"/>
              <a:t>CatBoost</a:t>
            </a:r>
            <a:r>
              <a:rPr lang="en-US" altLang="ko-KR" dirty="0"/>
              <a:t> – </a:t>
            </a:r>
            <a:r>
              <a:rPr lang="ko-KR" altLang="en-US" dirty="0"/>
              <a:t>이정우</a:t>
            </a:r>
            <a:endParaRPr lang="en-US" altLang="ko-KR" dirty="0"/>
          </a:p>
          <a:p>
            <a:r>
              <a:rPr lang="en-US" altLang="ko-KR" dirty="0" err="1"/>
              <a:t>XGBoost</a:t>
            </a:r>
            <a:r>
              <a:rPr lang="en-US" altLang="ko-KR" dirty="0"/>
              <a:t> - </a:t>
            </a:r>
            <a:r>
              <a:rPr lang="ko-KR" altLang="en-US" dirty="0" err="1"/>
              <a:t>최연우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39644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C329D6-C2AD-A980-EFED-DBDAE68BB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앙상블 방법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3074" name="Picture 2" descr="Voting">
            <a:extLst>
              <a:ext uri="{FF2B5EF4-FFF2-40B4-BE49-F238E27FC236}">
                <a16:creationId xmlns:a16="http://schemas.microsoft.com/office/drawing/2014/main" id="{1E7053A3-CEA6-C924-4F17-3B78B41A10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569" y="1934275"/>
            <a:ext cx="250507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A79717B-EBD2-EE35-2F63-F656549D894E}"/>
              </a:ext>
            </a:extLst>
          </p:cNvPr>
          <p:cNvSpPr txBox="1"/>
          <p:nvPr/>
        </p:nvSpPr>
        <p:spPr>
          <a:xfrm>
            <a:off x="1234729" y="4791775"/>
            <a:ext cx="1444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보팅</a:t>
            </a:r>
            <a:r>
              <a:rPr lang="en-US" altLang="ko-KR" dirty="0"/>
              <a:t>(voting)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C67A76-12A9-E812-7FF3-215A360D1F23}"/>
              </a:ext>
            </a:extLst>
          </p:cNvPr>
          <p:cNvSpPr txBox="1"/>
          <p:nvPr/>
        </p:nvSpPr>
        <p:spPr>
          <a:xfrm>
            <a:off x="778738" y="5396752"/>
            <a:ext cx="23567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/>
              <a:t>하드보팅</a:t>
            </a:r>
            <a:r>
              <a:rPr lang="en-US" altLang="ko-KR" dirty="0"/>
              <a:t>-</a:t>
            </a:r>
            <a:r>
              <a:rPr lang="ko-KR" altLang="en-US" dirty="0"/>
              <a:t>민주주의</a:t>
            </a:r>
            <a:endParaRPr lang="en-US" altLang="ko-KR" dirty="0"/>
          </a:p>
          <a:p>
            <a:r>
              <a:rPr lang="ko-KR" altLang="en-US" dirty="0" err="1"/>
              <a:t>소프트보팅</a:t>
            </a:r>
            <a:r>
              <a:rPr lang="en-US" altLang="ko-KR" dirty="0"/>
              <a:t>-</a:t>
            </a:r>
            <a:r>
              <a:rPr lang="ko-KR" altLang="en-US" dirty="0"/>
              <a:t>공산주의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105E8C-90A1-A924-F85B-8005D79D6C6E}"/>
              </a:ext>
            </a:extLst>
          </p:cNvPr>
          <p:cNvSpPr txBox="1"/>
          <p:nvPr/>
        </p:nvSpPr>
        <p:spPr>
          <a:xfrm>
            <a:off x="3701238" y="4791775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스태킹</a:t>
            </a:r>
            <a:r>
              <a:rPr lang="en-US" altLang="ko-KR" dirty="0"/>
              <a:t>(stacking)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6F1E2-9A58-33FB-198B-C276BEE6CA46}"/>
              </a:ext>
            </a:extLst>
          </p:cNvPr>
          <p:cNvSpPr txBox="1"/>
          <p:nvPr/>
        </p:nvSpPr>
        <p:spPr>
          <a:xfrm>
            <a:off x="3581016" y="5396752"/>
            <a:ext cx="21130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모델들의 결과값을</a:t>
            </a:r>
            <a:endParaRPr lang="en-US" altLang="ko-KR" dirty="0"/>
          </a:p>
          <a:p>
            <a:pPr algn="ctr"/>
            <a:r>
              <a:rPr lang="ko-KR" altLang="en-US" dirty="0" err="1"/>
              <a:t>입력값으로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098EFD-0CB7-F2E2-9074-70395C0F2066}"/>
              </a:ext>
            </a:extLst>
          </p:cNvPr>
          <p:cNvSpPr txBox="1"/>
          <p:nvPr/>
        </p:nvSpPr>
        <p:spPr>
          <a:xfrm>
            <a:off x="6737578" y="4791775"/>
            <a:ext cx="1649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배깅</a:t>
            </a:r>
            <a:r>
              <a:rPr lang="en-US" altLang="ko-KR" dirty="0"/>
              <a:t>(bagging)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9B4E6C-8996-5FC3-6175-AF207418A291}"/>
              </a:ext>
            </a:extLst>
          </p:cNvPr>
          <p:cNvSpPr txBox="1"/>
          <p:nvPr/>
        </p:nvSpPr>
        <p:spPr>
          <a:xfrm>
            <a:off x="6736747" y="5396752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랜덤 포레스트</a:t>
            </a:r>
            <a:endParaRPr lang="en-US" alt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EE9E5E-7619-15E6-39C7-0D6F37C8EAF7}"/>
              </a:ext>
            </a:extLst>
          </p:cNvPr>
          <p:cNvSpPr txBox="1"/>
          <p:nvPr/>
        </p:nvSpPr>
        <p:spPr>
          <a:xfrm>
            <a:off x="9629104" y="4791775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부스팅</a:t>
            </a:r>
            <a:r>
              <a:rPr lang="en-US" altLang="ko-KR" dirty="0"/>
              <a:t>(boosting)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560942-D224-CC23-343C-4DAB178BBADC}"/>
              </a:ext>
            </a:extLst>
          </p:cNvPr>
          <p:cNvSpPr txBox="1"/>
          <p:nvPr/>
        </p:nvSpPr>
        <p:spPr>
          <a:xfrm>
            <a:off x="9617087" y="5396752"/>
            <a:ext cx="1964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Boost</a:t>
            </a:r>
            <a:r>
              <a:rPr lang="ko-KR" altLang="en-US" dirty="0"/>
              <a:t>가 붙은</a:t>
            </a:r>
            <a:endParaRPr lang="en-US" altLang="ko-KR" dirty="0"/>
          </a:p>
          <a:p>
            <a:pPr algn="ctr"/>
            <a:r>
              <a:rPr lang="ko-KR" altLang="en-US" dirty="0"/>
              <a:t>모델은 거의 이거</a:t>
            </a:r>
            <a:endParaRPr lang="en-US" altLang="ko-KR" dirty="0"/>
          </a:p>
        </p:txBody>
      </p:sp>
      <p:pic>
        <p:nvPicPr>
          <p:cNvPr id="3076" name="Picture 4" descr="4장] 분류 Part2">
            <a:extLst>
              <a:ext uri="{FF2B5EF4-FFF2-40B4-BE49-F238E27FC236}">
                <a16:creationId xmlns:a16="http://schemas.microsoft.com/office/drawing/2014/main" id="{97900572-D996-9A39-04BA-604A861ECF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5492" y="2261175"/>
            <a:ext cx="2356735" cy="2335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1C0515F8-717F-0D26-FE2E-FA4B9E6940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4027" y="2539813"/>
            <a:ext cx="2916848" cy="164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3742ACC2-70AF-2C09-16CA-B0E6FFC77B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5593" y="2605786"/>
            <a:ext cx="2926978" cy="164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곱하기 기호 14">
            <a:extLst>
              <a:ext uri="{FF2B5EF4-FFF2-40B4-BE49-F238E27FC236}">
                <a16:creationId xmlns:a16="http://schemas.microsoft.com/office/drawing/2014/main" id="{A12D142F-AFD7-3925-09DC-07EA86ED2E3A}"/>
              </a:ext>
            </a:extLst>
          </p:cNvPr>
          <p:cNvSpPr/>
          <p:nvPr/>
        </p:nvSpPr>
        <p:spPr>
          <a:xfrm>
            <a:off x="6049067" y="1167379"/>
            <a:ext cx="6080180" cy="5224456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액자 15">
            <a:extLst>
              <a:ext uri="{FF2B5EF4-FFF2-40B4-BE49-F238E27FC236}">
                <a16:creationId xmlns:a16="http://schemas.microsoft.com/office/drawing/2014/main" id="{B233AC96-9976-1DD0-8702-439F3B76CE6C}"/>
              </a:ext>
            </a:extLst>
          </p:cNvPr>
          <p:cNvSpPr/>
          <p:nvPr/>
        </p:nvSpPr>
        <p:spPr>
          <a:xfrm>
            <a:off x="148364" y="1550894"/>
            <a:ext cx="6185647" cy="4941981"/>
          </a:xfrm>
          <a:prstGeom prst="frame">
            <a:avLst>
              <a:gd name="adj1" fmla="val 63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원형: 비어 있음 16">
            <a:extLst>
              <a:ext uri="{FF2B5EF4-FFF2-40B4-BE49-F238E27FC236}">
                <a16:creationId xmlns:a16="http://schemas.microsoft.com/office/drawing/2014/main" id="{755BDF56-C266-BE00-9DB8-32B65EC770CD}"/>
              </a:ext>
            </a:extLst>
          </p:cNvPr>
          <p:cNvSpPr/>
          <p:nvPr/>
        </p:nvSpPr>
        <p:spPr>
          <a:xfrm>
            <a:off x="3136012" y="1838978"/>
            <a:ext cx="2913594" cy="4365811"/>
          </a:xfrm>
          <a:prstGeom prst="donut">
            <a:avLst>
              <a:gd name="adj" fmla="val 80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6503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375</Words>
  <Application>Microsoft Office PowerPoint</Application>
  <PresentationFormat>와이드스크린</PresentationFormat>
  <Paragraphs>40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noto</vt:lpstr>
      <vt:lpstr>맑은 고딕</vt:lpstr>
      <vt:lpstr>Arial</vt:lpstr>
      <vt:lpstr>Office 테마</vt:lpstr>
      <vt:lpstr>American Express - Default Prediction</vt:lpstr>
      <vt:lpstr>조원 소개</vt:lpstr>
      <vt:lpstr>문제</vt:lpstr>
      <vt:lpstr>목표</vt:lpstr>
      <vt:lpstr>앙상블 방법?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American Express - Default Prediction</dc:title>
  <dc:creator>박 윤수</dc:creator>
  <cp:lastModifiedBy>박 윤수</cp:lastModifiedBy>
  <cp:revision>1</cp:revision>
  <dcterms:created xsi:type="dcterms:W3CDTF">2022-08-22T15:34:55Z</dcterms:created>
  <dcterms:modified xsi:type="dcterms:W3CDTF">2022-08-22T16:28:38Z</dcterms:modified>
</cp:coreProperties>
</file>