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90" r:id="rId4"/>
    <p:sldId id="291" r:id="rId5"/>
    <p:sldId id="292" r:id="rId6"/>
    <p:sldId id="293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95DF"/>
    <a:srgbClr val="FF8989"/>
    <a:srgbClr val="0A3D91"/>
    <a:srgbClr val="00A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BB24B-6B5D-4310-8C6D-982872CC39AD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AEC41-0B5D-4D84-8475-A9489CEAF1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887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898D2-D421-456E-AFB8-B52ED1C0DC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2199"/>
            <a:ext cx="9144000" cy="1147763"/>
          </a:xfrm>
        </p:spPr>
        <p:txBody>
          <a:bodyPr anchor="b">
            <a:normAutofit/>
          </a:bodyPr>
          <a:lstStyle>
            <a:lvl1pPr algn="ctr">
              <a:defRPr sz="5000" i="1">
                <a:solidFill>
                  <a:srgbClr val="00AFC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C2C035-4B52-4ADF-88A8-724541FD8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7159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7A10342-8F59-45FE-AEC5-C3CD53C49E98}"/>
              </a:ext>
            </a:extLst>
          </p:cNvPr>
          <p:cNvCxnSpPr>
            <a:cxnSpLocks/>
          </p:cNvCxnSpPr>
          <p:nvPr userDrawn="1"/>
        </p:nvCxnSpPr>
        <p:spPr>
          <a:xfrm>
            <a:off x="-12315" y="427146"/>
            <a:ext cx="12204315" cy="0"/>
          </a:xfrm>
          <a:prstGeom prst="line">
            <a:avLst/>
          </a:prstGeom>
          <a:ln w="254000">
            <a:solidFill>
              <a:srgbClr val="00A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244CB8A-71A1-4878-BC32-6A52D6BED1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909" y="327867"/>
            <a:ext cx="1143160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9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49D43-789C-4126-8539-D4508FF7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6A749-0491-4E90-A967-0D2FF90B3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390DF-C8DE-495C-B82D-C35486CE9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E3B78-CD2D-4EA3-A3FC-75FBC9DC0DE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D880-A5E0-419C-8B1E-7395474B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19185-10D8-41EE-A0AD-A05C3409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0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D81EAE4-537F-461A-925E-FEF42DCA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246431-3083-4A5C-AF1A-018049FA0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76DE4D-A940-45D4-96AA-3AC56E49E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B5830-EAC5-4825-BF8E-1F5221F7F484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D02A8-CAA0-4787-A451-F48B4381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8455B8-EF53-44DB-BA99-89A65FA7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20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B3E7F-A50A-4365-94F6-B9E0F5739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17" y="250765"/>
            <a:ext cx="11438164" cy="528727"/>
          </a:xfrm>
        </p:spPr>
        <p:txBody>
          <a:bodyPr>
            <a:normAutofit/>
          </a:bodyPr>
          <a:lstStyle>
            <a:lvl1pPr>
              <a:defRPr sz="3000" b="0">
                <a:solidFill>
                  <a:srgbClr val="00AFC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7B6A6F-3405-4FEE-9F3A-DBB17CD7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17" y="1099335"/>
            <a:ext cx="11438164" cy="5077628"/>
          </a:xfrm>
        </p:spPr>
        <p:txBody>
          <a:bodyPr/>
          <a:lstStyle>
            <a:lvl1pPr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defRPr>
            </a:lvl1pPr>
            <a:lvl2pPr marL="800100" indent="-342900">
              <a:buFont typeface="Wingdings" panose="05000000000000000000" pitchFamily="2" charset="2"/>
              <a:buChar char="Ø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2pPr>
            <a:lvl3pPr marL="1143000" indent="-228600">
              <a:buFont typeface="Wingdings" panose="05000000000000000000" pitchFamily="2" charset="2"/>
              <a:buChar char="ü"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HY중고딕" panose="02030600000101010101" pitchFamily="18" charset="-127"/>
                <a:ea typeface="HY중고딕" panose="02030600000101010101" pitchFamily="18" charset="-127"/>
              </a:defRPr>
            </a:lvl3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E27FF-63D2-4EE8-B972-5AF663284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7117" y="6356350"/>
            <a:ext cx="2743200" cy="365125"/>
          </a:xfrm>
        </p:spPr>
        <p:txBody>
          <a:bodyPr/>
          <a:lstStyle/>
          <a:p>
            <a:fld id="{2ECACD86-1181-4032-A2B1-67955DB8996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C9A769-7555-4322-90F7-477C672A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EEE37-FF4D-4F96-A4F4-5FDDD28B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1683" y="6352997"/>
            <a:ext cx="2743200" cy="365125"/>
          </a:xfrm>
        </p:spPr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07B78-89A2-4E16-AD86-EED67AD0DA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2717" y="1736"/>
            <a:ext cx="1299283" cy="249029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35E5C93-EA86-4220-AC84-6442B64F4F95}"/>
              </a:ext>
            </a:extLst>
          </p:cNvPr>
          <p:cNvCxnSpPr>
            <a:cxnSpLocks/>
          </p:cNvCxnSpPr>
          <p:nvPr userDrawn="1"/>
        </p:nvCxnSpPr>
        <p:spPr>
          <a:xfrm>
            <a:off x="0" y="779492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95BF3684-FB58-4F20-BE28-C49C10E8B4C2}"/>
              </a:ext>
            </a:extLst>
          </p:cNvPr>
          <p:cNvCxnSpPr>
            <a:cxnSpLocks/>
          </p:cNvCxnSpPr>
          <p:nvPr userDrawn="1"/>
        </p:nvCxnSpPr>
        <p:spPr>
          <a:xfrm>
            <a:off x="0" y="6349941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8606672" y="370552"/>
            <a:ext cx="32082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KoaBP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생산용 </a:t>
            </a:r>
            <a:r>
              <a:rPr lang="en-US" altLang="ko-KR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App.</a:t>
            </a:r>
            <a:r>
              <a:rPr lang="ko-KR" alt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사양서</a:t>
            </a:r>
            <a:endParaRPr lang="en-US" altLang="ko-KR" sz="2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42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7AA25-C33E-48A8-ACAB-C3F0E8E0F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24F592-320A-4BEE-B347-F8DE275D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6FEFA-748B-4124-B53C-3876D309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EAA6-4031-494A-B6F3-7AFACEF20C17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45652-BF86-4FC9-BBA9-B7D418FD3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C4D5AE-20E7-4D26-8AD3-DAAF63494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8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27E2D-1DC0-401B-B2F4-E8D3C3E3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9DFF8D-6442-43A9-B6B6-054C010AB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34BA1-B4F1-48D5-AE4D-EA55FB441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8E99A-1439-4239-A210-31F7E7253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06CF5-FB2D-4E7C-B155-B010ADBF427E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F05BAF-BCB3-4BB6-BBF9-F39EA15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98F82D-7E40-43BC-9E30-1AC07134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0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6E414-D83F-4777-8A8D-A0507D80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490D5-E48F-4B7D-895D-7C14C00E9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BEF17-AB3F-435B-AF27-D9677C154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10B7B1-72C3-43B3-8E74-2890B342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8514B4-10F8-4E94-BA0B-391F08CA2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5E9F7-4FF1-42B6-A4D0-AEB6C27B5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4CB3F-51E1-44C6-87E9-8B40551CC05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F67167-719B-4D83-9293-CE52AAA7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D6C11-519F-4C46-B78A-B7E070CF2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48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4F680-536D-45D0-A2B8-2BB0CD9A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8D4725-4358-40BA-84EE-1898398E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11792-D02B-47D2-8FDC-82D40B54AC40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2B2E3-95A2-423B-B891-CC51D84E5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6360B-A3E2-4220-8038-87F609E3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7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B72FCC-ECF7-455A-A5C7-0876848E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B1C5F-DF8C-4D57-B05C-C36C2E3CEE88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75BBDF-3395-482B-A012-7CF6E01C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7119C6-CDF0-405B-8ECB-A8725BC1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1B2E0-E2CD-4F56-B50F-5A781BD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791D9-2170-4F2D-82C5-AFC6D149E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4B8BB8-857C-450C-BDA2-318FFB207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B9575-6FD3-4566-9C9B-1D3F41F28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6F05-D78B-4C11-A060-88DC4DCE37C9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71B73D-F423-4C3F-92E2-5D5C4591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95742-ECF3-47FC-B683-619C8AB8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31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8C927-F8F7-433B-8E0B-7C4CC408E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BFBB1D-2AC1-45EC-BFCF-140667EF0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E196E3-C303-430B-BD63-7B6E1010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67624C-06DC-4A8B-93D5-E00477D2C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D0E8-6BC1-46FA-9363-30E242D1F88F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619844-4900-4EEB-963B-F3468D68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EA4B24-EA66-48C5-AEBA-29513BBE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110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B9F5A7-3D8C-4D29-B7CA-86BF26FB6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5DD468-9270-45C7-A0C6-B34FEEE39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129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4E3FA-624D-4BAB-AB9D-23C095292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5B616-2F61-4AAD-A598-29393E1868F9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2F2940-AA46-4E50-B2B0-7149A399D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19AC3-EF8D-4F40-8A59-5F15FFC4A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E42F-0313-4DDF-B028-7E66E18953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6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1486A-5227-4F13-8245-1F61524A8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958"/>
            <a:ext cx="9144000" cy="1182268"/>
          </a:xfrm>
        </p:spPr>
        <p:txBody>
          <a:bodyPr>
            <a:normAutofit/>
          </a:bodyPr>
          <a:lstStyle/>
          <a:p>
            <a:pPr marL="5291138" indent="-5291138" algn="l">
              <a:lnSpc>
                <a:spcPts val="4200"/>
              </a:lnSpc>
            </a:pPr>
            <a:r>
              <a:rPr lang="en-US" altLang="ko-KR" sz="2400" err="1"/>
              <a:t>KoaBP</a:t>
            </a:r>
            <a:r>
              <a:rPr lang="en-US" altLang="ko-KR" sz="2400"/>
              <a:t> ICT</a:t>
            </a:r>
            <a:r>
              <a:rPr lang="ko-KR" altLang="en-US" sz="2400"/>
              <a:t>제품 생산 자동화 검사를 위한</a:t>
            </a:r>
            <a:br>
              <a:rPr lang="en-US" altLang="ko-KR" sz="2400"/>
            </a:br>
            <a:r>
              <a:rPr lang="ko-KR" altLang="en-US" sz="2400"/>
              <a:t>생산용 </a:t>
            </a:r>
            <a:r>
              <a:rPr lang="en-US" altLang="ko-KR" sz="2400" dirty="0"/>
              <a:t>App.</a:t>
            </a:r>
            <a:r>
              <a:rPr lang="ko-KR" altLang="en-US" sz="2400" dirty="0"/>
              <a:t>사양서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19EE15-CF05-4705-B0F8-2AF49BF8A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2243"/>
            <a:ext cx="9144000" cy="715962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/>
              <a:t>적용 모델 </a:t>
            </a:r>
            <a:r>
              <a:rPr lang="en-US" altLang="ko-KR"/>
              <a:t>: KB-1</a:t>
            </a:r>
          </a:p>
          <a:p>
            <a:r>
              <a:rPr lang="en-US" altLang="ko-KR"/>
              <a:t>(</a:t>
            </a:r>
            <a:r>
              <a:rPr lang="ko-KR" altLang="en-US"/>
              <a:t>확장 </a:t>
            </a:r>
            <a:r>
              <a:rPr lang="en-US" altLang="ko-KR"/>
              <a:t>CA-100, CP-1, TP-1)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F9AB0E-3DF7-4A62-9DB9-3BAEC428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705" y="684990"/>
            <a:ext cx="1621315" cy="50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CC859-928E-452D-BB25-6B41126883AB}"/>
              </a:ext>
            </a:extLst>
          </p:cNvPr>
          <p:cNvSpPr txBox="1"/>
          <p:nvPr/>
        </p:nvSpPr>
        <p:spPr>
          <a:xfrm>
            <a:off x="7978916" y="6301947"/>
            <a:ext cx="4019496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작성자 </a:t>
            </a:r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기업부설연구소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신종호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72FAE17-34D7-E749-A6F1-9845AA89135B}"/>
              </a:ext>
            </a:extLst>
          </p:cNvPr>
          <p:cNvSpPr txBox="1">
            <a:spLocks/>
          </p:cNvSpPr>
          <p:nvPr/>
        </p:nvSpPr>
        <p:spPr>
          <a:xfrm>
            <a:off x="4600281" y="4709377"/>
            <a:ext cx="3211398" cy="7159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>
                    <a:lumMod val="65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Rev 0.5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7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Revision History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341387"/>
              </p:ext>
            </p:extLst>
          </p:nvPr>
        </p:nvGraphicFramePr>
        <p:xfrm>
          <a:off x="672757" y="905013"/>
          <a:ext cx="10744887" cy="52362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6616">
                  <a:extLst>
                    <a:ext uri="{9D8B030D-6E8A-4147-A177-3AD203B41FA5}">
                      <a16:colId xmlns:a16="http://schemas.microsoft.com/office/drawing/2014/main" val="806318345"/>
                    </a:ext>
                  </a:extLst>
                </a:gridCol>
                <a:gridCol w="1606378">
                  <a:extLst>
                    <a:ext uri="{9D8B030D-6E8A-4147-A177-3AD203B41FA5}">
                      <a16:colId xmlns:a16="http://schemas.microsoft.com/office/drawing/2014/main" val="1456286831"/>
                    </a:ext>
                  </a:extLst>
                </a:gridCol>
                <a:gridCol w="8031893">
                  <a:extLst>
                    <a:ext uri="{9D8B030D-6E8A-4147-A177-3AD203B41FA5}">
                      <a16:colId xmlns:a16="http://schemas.microsoft.com/office/drawing/2014/main" val="598994628"/>
                    </a:ext>
                  </a:extLst>
                </a:gridCol>
              </a:tblGrid>
              <a:tr h="3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Version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Date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Notes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7309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0.5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2025.9.4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/>
                        <a:t>지그 자동화를 위한 </a:t>
                      </a:r>
                      <a:r>
                        <a:rPr lang="en-US" altLang="ko-KR" sz="1200"/>
                        <a:t>BLE </a:t>
                      </a:r>
                      <a:r>
                        <a:rPr lang="ko-KR" altLang="en-US" sz="1200"/>
                        <a:t>무선 통신 데이터 포맷 추가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443799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81068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9039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73690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08875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3946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19717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881167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99565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324586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113757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77481"/>
                  </a:ext>
                </a:extLst>
              </a:tr>
              <a:tr h="3740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8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535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7117" y="1035893"/>
            <a:ext cx="6126233" cy="52046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화면 구성</a:t>
            </a:r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2025-09-18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3</a:t>
            </a:fld>
            <a:endParaRPr lang="ko-KR" altLang="en-US"/>
          </a:p>
        </p:txBody>
      </p:sp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34075"/>
              </p:ext>
            </p:extLst>
          </p:nvPr>
        </p:nvGraphicFramePr>
        <p:xfrm>
          <a:off x="6769236" y="889510"/>
          <a:ext cx="5092940" cy="5564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3416">
                  <a:extLst>
                    <a:ext uri="{9D8B030D-6E8A-4147-A177-3AD203B41FA5}">
                      <a16:colId xmlns:a16="http://schemas.microsoft.com/office/drawing/2014/main" val="2920014174"/>
                    </a:ext>
                  </a:extLst>
                </a:gridCol>
                <a:gridCol w="1498861">
                  <a:extLst>
                    <a:ext uri="{9D8B030D-6E8A-4147-A177-3AD203B41FA5}">
                      <a16:colId xmlns:a16="http://schemas.microsoft.com/office/drawing/2014/main" val="806318345"/>
                    </a:ext>
                  </a:extLst>
                </a:gridCol>
                <a:gridCol w="1857081">
                  <a:extLst>
                    <a:ext uri="{9D8B030D-6E8A-4147-A177-3AD203B41FA5}">
                      <a16:colId xmlns:a16="http://schemas.microsoft.com/office/drawing/2014/main" val="1456286831"/>
                    </a:ext>
                  </a:extLst>
                </a:gridCol>
                <a:gridCol w="1313582">
                  <a:extLst>
                    <a:ext uri="{9D8B030D-6E8A-4147-A177-3AD203B41FA5}">
                      <a16:colId xmlns:a16="http://schemas.microsoft.com/office/drawing/2014/main" val="598994628"/>
                    </a:ext>
                  </a:extLst>
                </a:gridCol>
              </a:tblGrid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No.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기능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설 명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Notes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373091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BLE</a:t>
                      </a:r>
                      <a:r>
                        <a:rPr lang="ko-KR" altLang="en-US" sz="1000" dirty="0"/>
                        <a:t>검색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BLE</a:t>
                      </a:r>
                      <a:r>
                        <a:rPr lang="ko-KR" altLang="en-US" sz="1000" baseline="0" dirty="0"/>
                        <a:t>를 검색하여 리스트에 표시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9443799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리스트 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검색된 </a:t>
                      </a:r>
                      <a:r>
                        <a:rPr lang="en-US" altLang="ko-KR" sz="1000" dirty="0"/>
                        <a:t>BLE</a:t>
                      </a:r>
                      <a:r>
                        <a:rPr lang="ko-KR" altLang="en-US" sz="1000" dirty="0"/>
                        <a:t>를 표시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해당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를 더블클릭하면 연결됨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2881068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설정할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TP1-</a:t>
                      </a:r>
                      <a:r>
                        <a:rPr lang="ko-KR" altLang="en-US" sz="1000" dirty="0"/>
                        <a:t>으로 표시된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490396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리스트</a:t>
                      </a:r>
                      <a:r>
                        <a:rPr lang="en-US" altLang="ko-KR" sz="1000" dirty="0"/>
                        <a:t>BOX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TP1/CP1/KB1/CA100 </a:t>
                      </a:r>
                      <a:r>
                        <a:rPr lang="ko-KR" altLang="en-US" sz="1000" dirty="0"/>
                        <a:t>선택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임의 구현 가능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673690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현재 생산중인 제품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생산제품 모델번호 보임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608875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설정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설정하려고 하는 </a:t>
                      </a:r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539466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dirty="0"/>
                        <a:t>전송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버튼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버튼을 누르면 설정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가 단말로 전송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2197171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제품 시리얼번호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생산 시 입력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0881167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제품 시리얼 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BLE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가 순차 자동저장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499565"/>
                  </a:ext>
                </a:extLst>
              </a:tr>
              <a:tr h="4150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파일 저장 버튼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설정된 제품 시리얼 번호를 파일로 저장</a:t>
                      </a:r>
                      <a:r>
                        <a:rPr lang="en-US" altLang="ko-KR" sz="1000" dirty="0"/>
                        <a:t>(txt,</a:t>
                      </a:r>
                      <a:r>
                        <a:rPr lang="en-US" altLang="ko-KR" sz="1000" baseline="0" dirty="0"/>
                        <a:t> csv </a:t>
                      </a:r>
                      <a:r>
                        <a:rPr lang="ko-KR" altLang="en-US" sz="1000" baseline="0" dirty="0"/>
                        <a:t>등</a:t>
                      </a:r>
                      <a:r>
                        <a:rPr lang="en-US" altLang="ko-KR" sz="1000" baseline="0" dirty="0"/>
                        <a:t> </a:t>
                      </a:r>
                      <a:r>
                        <a:rPr lang="ko-KR" altLang="en-US" sz="1000" baseline="0" dirty="0"/>
                        <a:t>선택</a:t>
                      </a:r>
                      <a:r>
                        <a:rPr lang="en-US" altLang="ko-KR" sz="1000" baseline="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5985609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최종 적용된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설정된 </a:t>
                      </a:r>
                      <a:r>
                        <a:rPr lang="en-US" altLang="ko-KR" sz="1000" dirty="0"/>
                        <a:t>ID</a:t>
                      </a:r>
                      <a:r>
                        <a:rPr lang="ko-KR" altLang="en-US" sz="1000" dirty="0"/>
                        <a:t>번호 자동 갱신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577338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/>
                        <a:t>생산 검사 수량 </a:t>
                      </a:r>
                      <a:r>
                        <a:rPr lang="ko-KR" altLang="en-US" sz="1000" dirty="0"/>
                        <a:t>카운트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App. </a:t>
                      </a:r>
                      <a:r>
                        <a:rPr lang="ko-KR" altLang="en-US" sz="1000" dirty="0"/>
                        <a:t>시작 </a:t>
                      </a:r>
                      <a:r>
                        <a:rPr lang="ko-KR" altLang="en-US" sz="1000"/>
                        <a:t>후 검사 완료 수량 </a:t>
                      </a:r>
                      <a:r>
                        <a:rPr lang="ko-KR" altLang="en-US" sz="1000" dirty="0"/>
                        <a:t>표시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생산 대수 확인 용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075241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13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ID </a:t>
                      </a:r>
                      <a:r>
                        <a:rPr lang="ko-KR" altLang="en-US" sz="1000"/>
                        <a:t>전송 버튼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블루투스 설정</a:t>
                      </a:r>
                      <a:r>
                        <a:rPr lang="en-US" altLang="ko-KR" sz="1000"/>
                        <a:t>ID</a:t>
                      </a:r>
                      <a:r>
                        <a:rPr lang="ko-KR" altLang="en-US" sz="1000"/>
                        <a:t>를 전송한다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789442"/>
                  </a:ext>
                </a:extLst>
              </a:tr>
              <a:tr h="3395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14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Factory Mode </a:t>
                      </a:r>
                      <a:r>
                        <a:rPr lang="ko-KR" altLang="en-US" sz="1000"/>
                        <a:t>제어패널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지그 장차된 </a:t>
                      </a:r>
                      <a:r>
                        <a:rPr lang="en-US" altLang="ko-KR" sz="1000"/>
                        <a:t>HW</a:t>
                      </a:r>
                      <a:r>
                        <a:rPr lang="ko-KR" altLang="en-US" sz="1000"/>
                        <a:t>보드 제어 및 시험 결과 표출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433613"/>
                  </a:ext>
                </a:extLst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467773" y="1115969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92595" y="1039851"/>
            <a:ext cx="63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설정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718309"/>
              </p:ext>
            </p:extLst>
          </p:nvPr>
        </p:nvGraphicFramePr>
        <p:xfrm>
          <a:off x="467773" y="1747120"/>
          <a:ext cx="2547759" cy="1645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547759">
                  <a:extLst>
                    <a:ext uri="{9D8B030D-6E8A-4147-A177-3AD203B41FA5}">
                      <a16:colId xmlns:a16="http://schemas.microsoft.com/office/drawing/2014/main" val="4087897174"/>
                    </a:ext>
                  </a:extLst>
                </a:gridCol>
              </a:tblGrid>
              <a:tr h="2170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/>
                        <a:t>KOABP-KB1-1230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6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/>
                        <a:t>KOABP-KB1-</a:t>
                      </a:r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90073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235048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6276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48704"/>
                  </a:ext>
                </a:extLst>
              </a:tr>
              <a:tr h="217085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67548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67774" y="3405375"/>
            <a:ext cx="2547758" cy="1420529"/>
            <a:chOff x="1227559" y="3103262"/>
            <a:chExt cx="2547758" cy="1420529"/>
          </a:xfrm>
        </p:grpSpPr>
        <p:sp>
          <p:nvSpPr>
            <p:cNvPr id="17" name="직사각형 16"/>
            <p:cNvSpPr/>
            <p:nvPr/>
          </p:nvSpPr>
          <p:spPr>
            <a:xfrm>
              <a:off x="2012332" y="3691413"/>
              <a:ext cx="1629500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7030A0"/>
                  </a:solidFill>
                </a:rPr>
                <a:t>1234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326482" y="3691413"/>
              <a:ext cx="590864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>
                  <a:solidFill>
                    <a:schemeClr val="tx1"/>
                  </a:solidFill>
                </a:rPr>
                <a:t>KB1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1327204" y="3704095"/>
              <a:ext cx="155250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이등변 삼각형 8"/>
            <p:cNvSpPr/>
            <p:nvPr/>
          </p:nvSpPr>
          <p:spPr>
            <a:xfrm flipV="1">
              <a:off x="1308717" y="3725475"/>
              <a:ext cx="184728" cy="23066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012332" y="3398637"/>
              <a:ext cx="1629500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설정하고자 하는 </a:t>
              </a:r>
              <a:r>
                <a:rPr lang="en-US" altLang="ko-KR" sz="1200" dirty="0">
                  <a:solidFill>
                    <a:schemeClr val="tx1"/>
                  </a:solidFill>
                </a:rPr>
                <a:t>ID</a:t>
              </a: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326482" y="3398637"/>
              <a:ext cx="590864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분류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227559" y="3296870"/>
              <a:ext cx="2547758" cy="12269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326482" y="3103262"/>
              <a:ext cx="6864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ko-KR" altLang="en-US" sz="1200" b="1">
                  <a:solidFill>
                    <a:schemeClr val="accent2"/>
                  </a:solidFill>
                </a:rPr>
                <a:t>모델설정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0" name="빗면 9"/>
            <p:cNvSpPr/>
            <p:nvPr/>
          </p:nvSpPr>
          <p:spPr>
            <a:xfrm>
              <a:off x="2469303" y="4081520"/>
              <a:ext cx="1172529" cy="311756"/>
            </a:xfrm>
            <a:prstGeom prst="bevel">
              <a:avLst>
                <a:gd name="adj" fmla="val 1552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ID </a:t>
              </a:r>
              <a:r>
                <a:rPr lang="ko-KR" altLang="en-US" sz="1200" dirty="0">
                  <a:solidFill>
                    <a:schemeClr val="tx1"/>
                  </a:solidFill>
                </a:rPr>
                <a:t>전송</a:t>
              </a:r>
            </a:p>
          </p:txBody>
        </p:sp>
      </p:grpSp>
      <p:sp>
        <p:nvSpPr>
          <p:cNvPr id="27" name="빗면 26"/>
          <p:cNvSpPr/>
          <p:nvPr/>
        </p:nvSpPr>
        <p:spPr>
          <a:xfrm>
            <a:off x="472414" y="1370867"/>
            <a:ext cx="876437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BLE</a:t>
            </a:r>
            <a:r>
              <a:rPr lang="ko-KR" altLang="en-US" sz="1200" dirty="0">
                <a:solidFill>
                  <a:schemeClr val="tx1"/>
                </a:solidFill>
              </a:rPr>
              <a:t>검색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67774" y="1335704"/>
            <a:ext cx="5654908" cy="4771902"/>
            <a:chOff x="2239240" y="1126992"/>
            <a:chExt cx="5654908" cy="4771902"/>
          </a:xfrm>
        </p:grpSpPr>
        <p:sp>
          <p:nvSpPr>
            <p:cNvPr id="30" name="직사각형 29"/>
            <p:cNvSpPr/>
            <p:nvPr/>
          </p:nvSpPr>
          <p:spPr>
            <a:xfrm>
              <a:off x="3024013" y="5186268"/>
              <a:ext cx="1629500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dirty="0">
                  <a:solidFill>
                    <a:schemeClr val="tx1"/>
                  </a:solidFill>
                </a:rPr>
                <a:t>00001234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338163" y="5186268"/>
              <a:ext cx="590864" cy="2674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>
                  <a:solidFill>
                    <a:schemeClr val="tx1"/>
                  </a:solidFill>
                </a:rPr>
                <a:t>MPKB1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3024013" y="4893492"/>
              <a:ext cx="1629500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제품 시리얼번호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338163" y="4893492"/>
              <a:ext cx="590864" cy="26741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코드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239240" y="4750264"/>
              <a:ext cx="2547758" cy="11486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8163" y="4627569"/>
              <a:ext cx="7821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accent2"/>
                  </a:solidFill>
                </a:rPr>
                <a:t>S/N</a:t>
              </a:r>
              <a:r>
                <a:rPr lang="ko-KR" altLang="en-US" sz="1200" b="1" dirty="0">
                  <a:solidFill>
                    <a:schemeClr val="accent2"/>
                  </a:solidFill>
                </a:rPr>
                <a:t>기록</a:t>
              </a:r>
            </a:p>
          </p:txBody>
        </p:sp>
        <p:sp>
          <p:nvSpPr>
            <p:cNvPr id="45" name="빗면 44"/>
            <p:cNvSpPr/>
            <p:nvPr/>
          </p:nvSpPr>
          <p:spPr>
            <a:xfrm>
              <a:off x="3480984" y="5530211"/>
              <a:ext cx="1172529" cy="311756"/>
            </a:xfrm>
            <a:prstGeom prst="bevel">
              <a:avLst>
                <a:gd name="adj" fmla="val 15524"/>
              </a:avLst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파일저장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56590" y="1126992"/>
              <a:ext cx="93755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accent2"/>
                  </a:solidFill>
                </a:rPr>
                <a:t>설정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Count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259514" y="1152525"/>
              <a:ext cx="109880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err="1">
                  <a:solidFill>
                    <a:schemeClr val="accent2"/>
                  </a:solidFill>
                </a:rPr>
                <a:t>최종설정</a:t>
              </a:r>
              <a:r>
                <a:rPr lang="en-US" altLang="ko-KR" sz="1200" b="1" dirty="0">
                  <a:solidFill>
                    <a:schemeClr val="accent2"/>
                  </a:solidFill>
                </a:rPr>
                <a:t>ID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</p:grpSp>
      <p:cxnSp>
        <p:nvCxnSpPr>
          <p:cNvPr id="14" name="직선 연결선 13"/>
          <p:cNvCxnSpPr/>
          <p:nvPr/>
        </p:nvCxnSpPr>
        <p:spPr>
          <a:xfrm>
            <a:off x="3440784" y="1178351"/>
            <a:ext cx="0" cy="493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50140" y="1039851"/>
            <a:ext cx="632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상태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5282852" y="1611985"/>
            <a:ext cx="1033107" cy="3455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7030A0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307558" y="1596766"/>
            <a:ext cx="885030" cy="369332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altLang="ko-KR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</a:t>
            </a:r>
          </a:p>
        </p:txBody>
      </p:sp>
      <p:sp>
        <p:nvSpPr>
          <p:cNvPr id="52" name="직사각형 51"/>
          <p:cNvSpPr/>
          <p:nvPr/>
        </p:nvSpPr>
        <p:spPr>
          <a:xfrm>
            <a:off x="4345126" y="1682623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>
                <a:solidFill>
                  <a:schemeClr val="bg1">
                    <a:lumMod val="65000"/>
                  </a:schemeClr>
                </a:solidFill>
              </a:rPr>
              <a:t>1234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3659276" y="1682623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TP1</a:t>
            </a:r>
          </a:p>
        </p:txBody>
      </p:sp>
      <p:sp>
        <p:nvSpPr>
          <p:cNvPr id="56" name="직사각형 55"/>
          <p:cNvSpPr/>
          <p:nvPr/>
        </p:nvSpPr>
        <p:spPr>
          <a:xfrm>
            <a:off x="4345126" y="1978533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5000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3659276" y="1978533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CP1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4345126" y="2267382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99000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3659276" y="2267382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KB1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4345126" y="2561614"/>
            <a:ext cx="814750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45000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659276" y="2561614"/>
            <a:ext cx="590864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bg1">
                    <a:lumMod val="65000"/>
                  </a:schemeClr>
                </a:solidFill>
              </a:rPr>
              <a:t>CA-100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121506" y="1608433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44851" y="2013271"/>
            <a:ext cx="38045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66697" y="4489554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26" name="직선 연결선 25"/>
          <p:cNvCxnSpPr>
            <a:stCxn id="64" idx="0"/>
            <a:endCxn id="9" idx="0"/>
          </p:cNvCxnSpPr>
          <p:nvPr/>
        </p:nvCxnSpPr>
        <p:spPr>
          <a:xfrm flipH="1" flipV="1">
            <a:off x="641296" y="4258248"/>
            <a:ext cx="66167" cy="231306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1019322" y="4432803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(5)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2" name="직선 연결선 71"/>
          <p:cNvCxnSpPr>
            <a:stCxn id="71" idx="0"/>
          </p:cNvCxnSpPr>
          <p:nvPr/>
        </p:nvCxnSpPr>
        <p:spPr>
          <a:xfrm flipH="1" flipV="1">
            <a:off x="1093921" y="4201497"/>
            <a:ext cx="66167" cy="231306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1330726" y="447445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(6)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4" name="직선 연결선 73"/>
          <p:cNvCxnSpPr>
            <a:stCxn id="73" idx="0"/>
          </p:cNvCxnSpPr>
          <p:nvPr/>
        </p:nvCxnSpPr>
        <p:spPr>
          <a:xfrm flipV="1">
            <a:off x="1471492" y="4231218"/>
            <a:ext cx="70993" cy="24324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156298" y="447445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(7)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77" name="직선 연결선 76"/>
          <p:cNvCxnSpPr>
            <a:stCxn id="76" idx="1"/>
            <a:endCxn id="10" idx="1"/>
          </p:cNvCxnSpPr>
          <p:nvPr/>
        </p:nvCxnSpPr>
        <p:spPr>
          <a:xfrm flipH="1" flipV="1">
            <a:off x="2833650" y="4539511"/>
            <a:ext cx="322648" cy="1958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592894" y="5834154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(8)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2" name="직선 연결선 81"/>
          <p:cNvCxnSpPr>
            <a:stCxn id="81" idx="0"/>
          </p:cNvCxnSpPr>
          <p:nvPr/>
        </p:nvCxnSpPr>
        <p:spPr>
          <a:xfrm flipV="1">
            <a:off x="733660" y="5637229"/>
            <a:ext cx="67618" cy="19692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318769" y="5835990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(9)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5" name="직선 연결선 84"/>
          <p:cNvCxnSpPr>
            <a:stCxn id="84" idx="0"/>
          </p:cNvCxnSpPr>
          <p:nvPr/>
        </p:nvCxnSpPr>
        <p:spPr>
          <a:xfrm flipV="1">
            <a:off x="1459535" y="5639065"/>
            <a:ext cx="67618" cy="196925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71619" y="5821329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(10)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87" name="직선 연결선 86"/>
          <p:cNvCxnSpPr>
            <a:stCxn id="86" idx="1"/>
          </p:cNvCxnSpPr>
          <p:nvPr/>
        </p:nvCxnSpPr>
        <p:spPr>
          <a:xfrm flipH="1" flipV="1">
            <a:off x="2748971" y="5886381"/>
            <a:ext cx="322648" cy="19587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모서리가 둥근 직사각형 89"/>
          <p:cNvSpPr/>
          <p:nvPr/>
        </p:nvSpPr>
        <p:spPr>
          <a:xfrm>
            <a:off x="3704674" y="3224370"/>
            <a:ext cx="2611285" cy="2776857"/>
          </a:xfrm>
          <a:prstGeom prst="roundRect">
            <a:avLst>
              <a:gd name="adj" fmla="val 583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7030A0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917403" y="3284445"/>
            <a:ext cx="2206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[Factory Mode Control]</a:t>
            </a:r>
            <a:endParaRPr lang="ko-KR" altLang="en-US" sz="1200" dirty="0"/>
          </a:p>
        </p:txBody>
      </p:sp>
      <p:sp>
        <p:nvSpPr>
          <p:cNvPr id="91" name="TextBox 90"/>
          <p:cNvSpPr txBox="1"/>
          <p:nvPr/>
        </p:nvSpPr>
        <p:spPr>
          <a:xfrm>
            <a:off x="4724397" y="1350785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(11)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2" name="직선 연결선 91"/>
          <p:cNvCxnSpPr>
            <a:stCxn id="91" idx="2"/>
          </p:cNvCxnSpPr>
          <p:nvPr/>
        </p:nvCxnSpPr>
        <p:spPr>
          <a:xfrm>
            <a:off x="4865163" y="1520062"/>
            <a:ext cx="9728" cy="296744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5925671" y="2067765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(12)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96" name="직선 연결선 95"/>
          <p:cNvCxnSpPr>
            <a:stCxn id="95" idx="0"/>
          </p:cNvCxnSpPr>
          <p:nvPr/>
        </p:nvCxnSpPr>
        <p:spPr>
          <a:xfrm flipV="1">
            <a:off x="6066437" y="1824524"/>
            <a:ext cx="70993" cy="243241"/>
          </a:xfrm>
          <a:prstGeom prst="line">
            <a:avLst/>
          </a:prstGeom>
          <a:ln>
            <a:solidFill>
              <a:srgbClr val="FF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빗면 9">
            <a:extLst>
              <a:ext uri="{FF2B5EF4-FFF2-40B4-BE49-F238E27FC236}">
                <a16:creationId xmlns:a16="http://schemas.microsoft.com/office/drawing/2014/main" id="{BD82D363-E900-C023-612A-8552EA82858A}"/>
              </a:ext>
            </a:extLst>
          </p:cNvPr>
          <p:cNvSpPr/>
          <p:nvPr/>
        </p:nvSpPr>
        <p:spPr>
          <a:xfrm>
            <a:off x="3930880" y="3887305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PUMP &amp; Solenoid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DB201-F860-DC5E-8994-65A7ACB88E02}"/>
              </a:ext>
            </a:extLst>
          </p:cNvPr>
          <p:cNvSpPr txBox="1"/>
          <p:nvPr/>
        </p:nvSpPr>
        <p:spPr>
          <a:xfrm>
            <a:off x="4340102" y="2921229"/>
            <a:ext cx="12527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[Factory Mode]</a:t>
            </a:r>
            <a:endParaRPr lang="ko-KR" altLang="en-US" sz="1200" dirty="0"/>
          </a:p>
        </p:txBody>
      </p:sp>
      <p:sp>
        <p:nvSpPr>
          <p:cNvPr id="8" name="빗면 9">
            <a:extLst>
              <a:ext uri="{FF2B5EF4-FFF2-40B4-BE49-F238E27FC236}">
                <a16:creationId xmlns:a16="http://schemas.microsoft.com/office/drawing/2014/main" id="{940ECFE5-0DB9-97CF-9A17-792B1E8FC850}"/>
              </a:ext>
            </a:extLst>
          </p:cNvPr>
          <p:cNvSpPr/>
          <p:nvPr/>
        </p:nvSpPr>
        <p:spPr>
          <a:xfrm>
            <a:off x="5938783" y="2895087"/>
            <a:ext cx="367798" cy="329283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OFF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빗면 9">
            <a:extLst>
              <a:ext uri="{FF2B5EF4-FFF2-40B4-BE49-F238E27FC236}">
                <a16:creationId xmlns:a16="http://schemas.microsoft.com/office/drawing/2014/main" id="{6CC3066D-3AAF-252F-CAC3-46B2D91FC494}"/>
              </a:ext>
            </a:extLst>
          </p:cNvPr>
          <p:cNvSpPr/>
          <p:nvPr/>
        </p:nvSpPr>
        <p:spPr>
          <a:xfrm>
            <a:off x="5542444" y="2895087"/>
            <a:ext cx="367798" cy="329283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ON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빗면 9">
            <a:extLst>
              <a:ext uri="{FF2B5EF4-FFF2-40B4-BE49-F238E27FC236}">
                <a16:creationId xmlns:a16="http://schemas.microsoft.com/office/drawing/2014/main" id="{155309D2-DAA5-24E9-DF65-357B3DFA43F9}"/>
              </a:ext>
            </a:extLst>
          </p:cNvPr>
          <p:cNvSpPr/>
          <p:nvPr/>
        </p:nvSpPr>
        <p:spPr>
          <a:xfrm>
            <a:off x="3945261" y="5246015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커프 누기 시험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015D54D-85DF-C253-AD8C-0FC2257F6650}"/>
              </a:ext>
            </a:extLst>
          </p:cNvPr>
          <p:cNvSpPr/>
          <p:nvPr/>
        </p:nvSpPr>
        <p:spPr>
          <a:xfrm>
            <a:off x="5343398" y="3911367"/>
            <a:ext cx="816627" cy="244603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■     □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8" name="빗면 9">
            <a:extLst>
              <a:ext uri="{FF2B5EF4-FFF2-40B4-BE49-F238E27FC236}">
                <a16:creationId xmlns:a16="http://schemas.microsoft.com/office/drawing/2014/main" id="{84918F2D-A241-E59B-8EFC-2F2A2D7D1ECA}"/>
              </a:ext>
            </a:extLst>
          </p:cNvPr>
          <p:cNvSpPr/>
          <p:nvPr/>
        </p:nvSpPr>
        <p:spPr>
          <a:xfrm>
            <a:off x="3930880" y="4262436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MIC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3DA61D-6307-BAA0-663C-6D7AD7305776}"/>
              </a:ext>
            </a:extLst>
          </p:cNvPr>
          <p:cNvSpPr/>
          <p:nvPr/>
        </p:nvSpPr>
        <p:spPr>
          <a:xfrm>
            <a:off x="5307559" y="4271776"/>
            <a:ext cx="852466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Fail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3" name="빗면 9">
            <a:extLst>
              <a:ext uri="{FF2B5EF4-FFF2-40B4-BE49-F238E27FC236}">
                <a16:creationId xmlns:a16="http://schemas.microsoft.com/office/drawing/2014/main" id="{242E22DA-2346-A223-9D59-08A719318D04}"/>
              </a:ext>
            </a:extLst>
          </p:cNvPr>
          <p:cNvSpPr/>
          <p:nvPr/>
        </p:nvSpPr>
        <p:spPr>
          <a:xfrm>
            <a:off x="3930880" y="4637567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Charger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842F3F9-7E7C-E4C3-9012-1A886B8EAADE}"/>
              </a:ext>
            </a:extLst>
          </p:cNvPr>
          <p:cNvSpPr/>
          <p:nvPr/>
        </p:nvSpPr>
        <p:spPr>
          <a:xfrm>
            <a:off x="5307559" y="4646907"/>
            <a:ext cx="852466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PASS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0F3962-5B56-412C-BE36-4BEB0616C93F}"/>
              </a:ext>
            </a:extLst>
          </p:cNvPr>
          <p:cNvSpPr txBox="1"/>
          <p:nvPr/>
        </p:nvSpPr>
        <p:spPr>
          <a:xfrm>
            <a:off x="5313901" y="3457589"/>
            <a:ext cx="8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시험결과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DF23D2-391E-F3E7-1761-7ED331913778}"/>
              </a:ext>
            </a:extLst>
          </p:cNvPr>
          <p:cNvSpPr txBox="1"/>
          <p:nvPr/>
        </p:nvSpPr>
        <p:spPr>
          <a:xfrm>
            <a:off x="4185002" y="3641613"/>
            <a:ext cx="829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HW </a:t>
            </a:r>
            <a:r>
              <a:rPr lang="ko-KR" altLang="en-US" sz="1200"/>
              <a:t>시험</a:t>
            </a:r>
            <a:endParaRPr lang="ko-KR" altLang="en-US" sz="1200" dirty="0"/>
          </a:p>
        </p:txBody>
      </p:sp>
      <p:sp>
        <p:nvSpPr>
          <p:cNvPr id="39" name="빗면 9">
            <a:extLst>
              <a:ext uri="{FF2B5EF4-FFF2-40B4-BE49-F238E27FC236}">
                <a16:creationId xmlns:a16="http://schemas.microsoft.com/office/drawing/2014/main" id="{EAA07098-9B49-7E37-1DB6-909976FEF364}"/>
              </a:ext>
            </a:extLst>
          </p:cNvPr>
          <p:cNvSpPr/>
          <p:nvPr/>
        </p:nvSpPr>
        <p:spPr>
          <a:xfrm>
            <a:off x="3945261" y="5551936"/>
            <a:ext cx="1337591" cy="31175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정격 초과측정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FAEE968-5C85-6259-86A1-1CDCD9CD4BBC}"/>
              </a:ext>
            </a:extLst>
          </p:cNvPr>
          <p:cNvSpPr/>
          <p:nvPr/>
        </p:nvSpPr>
        <p:spPr>
          <a:xfrm>
            <a:off x="5307559" y="5261274"/>
            <a:ext cx="852466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PASS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F61B586-85C7-E688-F9EB-28844CCE1B91}"/>
              </a:ext>
            </a:extLst>
          </p:cNvPr>
          <p:cNvSpPr/>
          <p:nvPr/>
        </p:nvSpPr>
        <p:spPr>
          <a:xfrm>
            <a:off x="5307559" y="5574108"/>
            <a:ext cx="852466" cy="267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</a:rPr>
              <a:t>PASS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784173-4069-2229-D482-26A5DCD848CB}"/>
              </a:ext>
            </a:extLst>
          </p:cNvPr>
          <p:cNvSpPr txBox="1"/>
          <p:nvPr/>
        </p:nvSpPr>
        <p:spPr>
          <a:xfrm>
            <a:off x="4185002" y="5055202"/>
            <a:ext cx="8293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200"/>
              <a:t>성능 시험</a:t>
            </a:r>
            <a:endParaRPr lang="ko-KR" alt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6000C0-6794-F0D7-A253-5CF8DC81FFE0}"/>
              </a:ext>
            </a:extLst>
          </p:cNvPr>
          <p:cNvSpPr txBox="1"/>
          <p:nvPr/>
        </p:nvSpPr>
        <p:spPr>
          <a:xfrm>
            <a:off x="3666841" y="2791195"/>
            <a:ext cx="814749" cy="1723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1100" b="1">
                <a:solidFill>
                  <a:srgbClr val="FF0000"/>
                </a:solidFill>
              </a:rPr>
              <a:t>비활성 창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5" name="빗면 9">
            <a:extLst>
              <a:ext uri="{FF2B5EF4-FFF2-40B4-BE49-F238E27FC236}">
                <a16:creationId xmlns:a16="http://schemas.microsoft.com/office/drawing/2014/main" id="{4E37D0B9-E2B0-770C-A788-FA92E3E95DFD}"/>
              </a:ext>
            </a:extLst>
          </p:cNvPr>
          <p:cNvSpPr/>
          <p:nvPr/>
        </p:nvSpPr>
        <p:spPr>
          <a:xfrm>
            <a:off x="5281268" y="2310972"/>
            <a:ext cx="731037" cy="511746"/>
          </a:xfrm>
          <a:prstGeom prst="bevel">
            <a:avLst>
              <a:gd name="adj" fmla="val 15524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ID</a:t>
            </a:r>
            <a:r>
              <a:rPr lang="ko-KR" altLang="en-US" sz="1100">
                <a:solidFill>
                  <a:schemeClr val="tx1"/>
                </a:solidFill>
              </a:rPr>
              <a:t>전송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1060335-86AD-AF93-7676-859611FFFF72}"/>
              </a:ext>
            </a:extLst>
          </p:cNvPr>
          <p:cNvSpPr txBox="1"/>
          <p:nvPr/>
        </p:nvSpPr>
        <p:spPr>
          <a:xfrm>
            <a:off x="5871539" y="2473222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(13)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C536B45-29B2-4646-840C-021F11A9A797}"/>
              </a:ext>
            </a:extLst>
          </p:cNvPr>
          <p:cNvSpPr txBox="1"/>
          <p:nvPr/>
        </p:nvSpPr>
        <p:spPr>
          <a:xfrm>
            <a:off x="3778831" y="3445106"/>
            <a:ext cx="281532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(14)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DBDA7E-79C1-E144-70A1-2575E0007926}"/>
              </a:ext>
            </a:extLst>
          </p:cNvPr>
          <p:cNvSpPr/>
          <p:nvPr/>
        </p:nvSpPr>
        <p:spPr>
          <a:xfrm>
            <a:off x="5325575" y="3671101"/>
            <a:ext cx="829345" cy="2053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PASS   FAIL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72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en-US" altLang="ko-KR"/>
              <a:t>. Factory Mode Control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2025-09-18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51249"/>
              </p:ext>
            </p:extLst>
          </p:nvPr>
        </p:nvGraphicFramePr>
        <p:xfrm>
          <a:off x="1004979" y="5285588"/>
          <a:ext cx="7887075" cy="88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8264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943491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3355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922393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</a:p>
                    <a:p>
                      <a:pPr algn="ctr" latinLnBrk="1"/>
                      <a:r>
                        <a:rPr lang="en-US" altLang="ko-KR" sz="1200"/>
                        <a:t>(CMD)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0x77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CMD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ACK or</a:t>
                      </a:r>
                    </a:p>
                    <a:p>
                      <a:pPr algn="ctr" latinLnBrk="1"/>
                      <a:r>
                        <a:rPr lang="en-US" altLang="ko-KR" sz="1100">
                          <a:solidFill>
                            <a:srgbClr val="FF0000"/>
                          </a:solidFill>
                        </a:rPr>
                        <a:t>PASS/FAIL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566079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BLE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342258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Rusult Packet</a:t>
              </a:r>
              <a:endParaRPr lang="ko-KR" altLang="en-US" sz="1000" dirty="0"/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9107AC54-A671-BF75-24EA-6C4F15302B01}"/>
                </a:ext>
              </a:extLst>
            </p:cNvPr>
            <p:cNvCxnSpPr/>
            <p:nvPr/>
          </p:nvCxnSpPr>
          <p:spPr>
            <a:xfrm flipH="1">
              <a:off x="3081001" y="5185533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EACE8-8E18-6CD9-6ABC-A44D340FD54A}"/>
                </a:ext>
              </a:extLst>
            </p:cNvPr>
            <p:cNvSpPr txBox="1"/>
            <p:nvPr/>
          </p:nvSpPr>
          <p:spPr>
            <a:xfrm>
              <a:off x="3611455" y="4961712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ACK</a:t>
              </a:r>
              <a:endParaRPr lang="ko-KR" altLang="en-US" sz="1000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779326" y="5008589"/>
            <a:ext cx="29442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[Device → </a:t>
            </a:r>
            <a:r>
              <a:rPr lang="en-US" altLang="ko-KR" sz="1200"/>
              <a:t>App.] </a:t>
            </a:r>
            <a:r>
              <a:rPr lang="en-US" altLang="ko-KR" sz="1200">
                <a:solidFill>
                  <a:srgbClr val="FF0000"/>
                </a:solidFill>
              </a:rPr>
              <a:t>ACK or PASS/FAIL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5462"/>
              </p:ext>
            </p:extLst>
          </p:nvPr>
        </p:nvGraphicFramePr>
        <p:xfrm>
          <a:off x="1004979" y="1084137"/>
          <a:ext cx="7887077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703">
                  <a:extLst>
                    <a:ext uri="{9D8B030D-6E8A-4147-A177-3AD203B41FA5}">
                      <a16:colId xmlns:a16="http://schemas.microsoft.com/office/drawing/2014/main" val="4142718368"/>
                    </a:ext>
                  </a:extLst>
                </a:gridCol>
                <a:gridCol w="1297846">
                  <a:extLst>
                    <a:ext uri="{9D8B030D-6E8A-4147-A177-3AD203B41FA5}">
                      <a16:colId xmlns:a16="http://schemas.microsoft.com/office/drawing/2014/main" val="1369573186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701441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MODE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Command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Byte0</a:t>
                      </a:r>
                    </a:p>
                    <a:p>
                      <a:pPr algn="ctr" latinLnBrk="1"/>
                      <a:r>
                        <a:rPr lang="en-US" altLang="ko-KR" sz="1200"/>
                        <a:t>(STX)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</a:t>
                      </a:r>
                    </a:p>
                    <a:p>
                      <a:pPr algn="ctr" latinLnBrk="1"/>
                      <a:r>
                        <a:rPr lang="en-US" altLang="ko-KR" sz="1200"/>
                        <a:t>(Len)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3</a:t>
                      </a:r>
                    </a:p>
                    <a:p>
                      <a:pPr algn="ctr" latinLnBrk="1"/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(CMD)</a:t>
                      </a:r>
                      <a:endParaRPr lang="ko-KR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7</a:t>
                      </a:r>
                    </a:p>
                    <a:p>
                      <a:pPr algn="ctr" latinLnBrk="1"/>
                      <a:r>
                        <a:rPr lang="en-US" altLang="ko-KR" sz="1200"/>
                        <a:t>(ETX)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Factory Mode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Start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Stop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9055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Pump&amp;Solenoid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92893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MIC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0x03</a:t>
                      </a:r>
                      <a:endParaRPr lang="ko-KR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0008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Battery Chager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0x03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713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BT SSID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SSID </a:t>
                      </a:r>
                      <a:r>
                        <a:rPr lang="ko-KR" altLang="en-US" sz="1100"/>
                        <a:t>전송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557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354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162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0084903"/>
                  </a:ext>
                </a:extLst>
              </a:tr>
            </a:tbl>
          </a:graphicData>
        </a:graphic>
      </p:graphicFrame>
      <p:sp>
        <p:nvSpPr>
          <p:cNvPr id="98" name="TextBox 97"/>
          <p:cNvSpPr txBox="1"/>
          <p:nvPr/>
        </p:nvSpPr>
        <p:spPr>
          <a:xfrm>
            <a:off x="779326" y="788972"/>
            <a:ext cx="1574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/>
              <a:t>[PC App </a:t>
            </a:r>
            <a:r>
              <a:rPr lang="en-US" altLang="ko-KR" sz="1200" dirty="0"/>
              <a:t>→ Device]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D4CA4-3E53-EF1B-EB7F-D917B25E7420}"/>
              </a:ext>
            </a:extLst>
          </p:cNvPr>
          <p:cNvSpPr txBox="1"/>
          <p:nvPr/>
        </p:nvSpPr>
        <p:spPr>
          <a:xfrm>
            <a:off x="9206564" y="5147088"/>
            <a:ext cx="2473437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[ACK or Response]Byte4</a:t>
            </a: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ACK : 0x10</a:t>
            </a: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PASS : 0x20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263525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FAIL : 0x3F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3. </a:t>
            </a:r>
            <a:r>
              <a:rPr lang="en-US" altLang="ko-KR" dirty="0"/>
              <a:t>BLE ID Setting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2025-09-18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5</a:t>
            </a:fld>
            <a:endParaRPr lang="ko-KR" altLang="en-US"/>
          </a:p>
        </p:txBody>
      </p:sp>
      <p:graphicFrame>
        <p:nvGraphicFramePr>
          <p:cNvPr id="97" name="표 96"/>
          <p:cNvGraphicFramePr>
            <a:graphicFrameLocks noGrp="1"/>
          </p:cNvGraphicFramePr>
          <p:nvPr/>
        </p:nvGraphicFramePr>
        <p:xfrm>
          <a:off x="2354042" y="5158842"/>
          <a:ext cx="685586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755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20132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707011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01793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0x11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0x7C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FF0000"/>
                          </a:solidFill>
                        </a:rPr>
                        <a:t>0x77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417451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BLE ID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Setting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193630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/>
                <a:t>ACK.</a:t>
              </a:r>
              <a:endParaRPr lang="ko-KR" altLang="en-US" sz="1000" dirty="0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854273" y="5607363"/>
            <a:ext cx="13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[Device → </a:t>
            </a:r>
            <a:r>
              <a:rPr lang="en-US" altLang="ko-KR" sz="1200"/>
              <a:t>App.]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ACK.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2389651" y="1084137"/>
          <a:ext cx="6502400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0x55(TP1)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0x66(</a:t>
                      </a:r>
                      <a:r>
                        <a:rPr lang="en-US" altLang="ko-KR" sz="1100"/>
                        <a:t>CP1)</a:t>
                      </a:r>
                    </a:p>
                    <a:p>
                      <a:pPr algn="ctr" latinLnBrk="1"/>
                      <a:r>
                        <a:rPr lang="en-US" altLang="ko-KR" sz="1100"/>
                        <a:t>0x7C(KB-1,CA-100)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ID_HB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ID_MB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ID_LB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830661" y="1007843"/>
            <a:ext cx="7238683" cy="2493695"/>
            <a:chOff x="830661" y="1454861"/>
            <a:chExt cx="7238683" cy="2493695"/>
          </a:xfrm>
        </p:grpSpPr>
        <p:sp>
          <p:nvSpPr>
            <p:cNvPr id="110" name="직사각형 109"/>
            <p:cNvSpPr/>
            <p:nvPr/>
          </p:nvSpPr>
          <p:spPr>
            <a:xfrm>
              <a:off x="5345346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/>
            <p:cNvSpPr/>
            <p:nvPr/>
          </p:nvSpPr>
          <p:spPr>
            <a:xfrm>
              <a:off x="5707181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4981317" y="2949079"/>
              <a:ext cx="341832" cy="5130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30661" y="1723429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 → Device]</a:t>
              </a:r>
              <a:endParaRPr lang="ko-KR" altLang="en-US" sz="12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30661" y="3001144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[BLE ID </a:t>
              </a:r>
              <a:r>
                <a:rPr lang="ko-KR" altLang="en-US" sz="1200" dirty="0"/>
                <a:t>구성</a:t>
              </a:r>
              <a:r>
                <a:rPr lang="en-US" altLang="ko-KR" sz="1200" dirty="0"/>
                <a:t>]</a:t>
              </a:r>
              <a:endParaRPr lang="ko-KR" altLang="en-US" sz="1200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4916183" y="3599324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ID_HB</a:t>
              </a:r>
              <a:endParaRPr lang="ko-KR" altLang="en-US" sz="1200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4939469" y="3002801"/>
              <a:ext cx="1156730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altLang="ko-KR" sz="2400" b="1" cap="none" spc="0" dirty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000000</a:t>
              </a:r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3101341" y="3001144"/>
              <a:ext cx="1897949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en-US" altLang="ko-KR" sz="2400" b="1" cap="none" spc="0">
                  <a:ln w="0"/>
                  <a:solidFill>
                    <a:srgbClr val="7030A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KOABP-KB1-</a:t>
              </a:r>
              <a:endParaRPr lang="en-US" altLang="ko-KR" sz="2400" b="1" cap="none" spc="0" dirty="0">
                <a:ln w="0"/>
                <a:solidFill>
                  <a:srgbClr val="7030A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05" name="직선 연결선 104"/>
            <p:cNvCxnSpPr>
              <a:endCxn id="100" idx="0"/>
            </p:cNvCxnSpPr>
            <p:nvPr/>
          </p:nvCxnSpPr>
          <p:spPr>
            <a:xfrm>
              <a:off x="5161660" y="3466819"/>
              <a:ext cx="0" cy="132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TextBox 106"/>
            <p:cNvSpPr txBox="1"/>
            <p:nvPr/>
          </p:nvSpPr>
          <p:spPr>
            <a:xfrm>
              <a:off x="5632620" y="3589897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ID_LB</a:t>
              </a:r>
              <a:endParaRPr lang="ko-KR" altLang="en-US" sz="1200" dirty="0"/>
            </a:p>
          </p:txBody>
        </p:sp>
        <p:cxnSp>
          <p:nvCxnSpPr>
            <p:cNvPr id="108" name="직선 연결선 107"/>
            <p:cNvCxnSpPr>
              <a:endCxn id="107" idx="0"/>
            </p:cNvCxnSpPr>
            <p:nvPr/>
          </p:nvCxnSpPr>
          <p:spPr>
            <a:xfrm>
              <a:off x="5878097" y="3457392"/>
              <a:ext cx="0" cy="1325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5291020" y="3763890"/>
              <a:ext cx="49095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/>
                <a:t>ID_MB</a:t>
              </a:r>
              <a:endParaRPr lang="ko-KR" altLang="en-US" sz="1200" dirty="0"/>
            </a:p>
          </p:txBody>
        </p:sp>
        <p:cxnSp>
          <p:nvCxnSpPr>
            <p:cNvPr id="111" name="직선 연결선 110"/>
            <p:cNvCxnSpPr/>
            <p:nvPr/>
          </p:nvCxnSpPr>
          <p:spPr>
            <a:xfrm>
              <a:off x="5516262" y="3457392"/>
              <a:ext cx="0" cy="3265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모서리가 둥근 직사각형 114"/>
            <p:cNvSpPr/>
            <p:nvPr/>
          </p:nvSpPr>
          <p:spPr>
            <a:xfrm>
              <a:off x="5632620" y="1454861"/>
              <a:ext cx="2436724" cy="1261910"/>
            </a:xfrm>
            <a:prstGeom prst="roundRect">
              <a:avLst>
                <a:gd name="adj" fmla="val 12821"/>
              </a:avLst>
            </a:prstGeom>
            <a:noFill/>
            <a:ln w="2857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굽은 화살표 131"/>
            <p:cNvSpPr/>
            <p:nvPr/>
          </p:nvSpPr>
          <p:spPr>
            <a:xfrm rot="10800000">
              <a:off x="6275624" y="2740288"/>
              <a:ext cx="455771" cy="611959"/>
            </a:xfrm>
            <a:prstGeom prst="ben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830661" y="3719199"/>
            <a:ext cx="13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[App → Device]</a:t>
            </a:r>
          </a:p>
          <a:p>
            <a:pPr algn="ctr"/>
            <a:r>
              <a:rPr lang="en-US" altLang="ko-KR" sz="1200"/>
              <a:t>Examples))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Command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5" name="오른쪽 화살표 34"/>
          <p:cNvSpPr/>
          <p:nvPr/>
        </p:nvSpPr>
        <p:spPr>
          <a:xfrm>
            <a:off x="9178199" y="3949831"/>
            <a:ext cx="471340" cy="561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9393" y="3935798"/>
            <a:ext cx="2244008" cy="9848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1600" b="1">
                <a:solidFill>
                  <a:srgbClr val="FF0000"/>
                </a:solidFill>
              </a:rPr>
              <a:t>[</a:t>
            </a:r>
            <a:r>
              <a:rPr lang="ko-KR" altLang="en-US" sz="1600" b="1">
                <a:solidFill>
                  <a:srgbClr val="FF0000"/>
                </a:solidFill>
              </a:rPr>
              <a:t>전송결과 예시</a:t>
            </a:r>
            <a:r>
              <a:rPr lang="en-US" altLang="ko-KR" sz="1600" b="1">
                <a:solidFill>
                  <a:srgbClr val="FF0000"/>
                </a:solidFill>
              </a:rPr>
              <a:t>]</a:t>
            </a:r>
          </a:p>
          <a:p>
            <a:pPr marL="177800" indent="-88900">
              <a:buFont typeface="Arial" panose="020B0604020202020204" pitchFamily="34" charset="0"/>
              <a:buChar char="•"/>
            </a:pPr>
            <a:r>
              <a:rPr lang="en-US" altLang="ko-KR" sz="1600" b="1">
                <a:solidFill>
                  <a:srgbClr val="FF0000"/>
                </a:solidFill>
              </a:rPr>
              <a:t>KB-1 Byte3 : 0x7C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marL="177800" indent="-88900">
              <a:buFont typeface="Arial" panose="020B0604020202020204" pitchFamily="34" charset="0"/>
              <a:buChar char="•"/>
            </a:pPr>
            <a:r>
              <a:rPr lang="ko-KR" altLang="en-US" sz="1600" b="1">
                <a:solidFill>
                  <a:srgbClr val="FF0000"/>
                </a:solidFill>
              </a:rPr>
              <a:t>결과</a:t>
            </a:r>
            <a:r>
              <a:rPr lang="en-US" altLang="ko-KR" sz="1600" b="1">
                <a:solidFill>
                  <a:srgbClr val="FF0000"/>
                </a:solidFill>
              </a:rPr>
              <a:t>:</a:t>
            </a:r>
          </a:p>
          <a:p>
            <a:pPr marL="177800"/>
            <a:r>
              <a:rPr lang="en-US" altLang="ko-KR" sz="1600" b="1">
                <a:solidFill>
                  <a:srgbClr val="FF0000"/>
                </a:solidFill>
              </a:rPr>
              <a:t>KOABP-KB1-123456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389651" y="3559853"/>
          <a:ext cx="6502400" cy="1132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41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0x55(TP1)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0x66(</a:t>
                      </a:r>
                      <a:r>
                        <a:rPr lang="en-US" altLang="ko-KR" sz="1100"/>
                        <a:t>CP1) 0x7C(KB-1,CA-100)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0x12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0x34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0x56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5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1D96A-EA36-456F-B8DF-DCE6F35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4. </a:t>
            </a:r>
            <a:r>
              <a:rPr lang="en-US" altLang="ko-KR" dirty="0"/>
              <a:t>TP-1 </a:t>
            </a:r>
            <a:r>
              <a:rPr lang="ko-KR" altLang="en-US" dirty="0"/>
              <a:t>온도 보정</a:t>
            </a:r>
            <a:r>
              <a:rPr lang="en-US" altLang="ko-KR" dirty="0"/>
              <a:t> Command</a:t>
            </a:r>
            <a:endParaRPr lang="ko-KR" altLang="en-US" dirty="0"/>
          </a:p>
        </p:txBody>
      </p:sp>
      <p:sp>
        <p:nvSpPr>
          <p:cNvPr id="69" name="날짜 개체 틀 68">
            <a:extLst>
              <a:ext uri="{FF2B5EF4-FFF2-40B4-BE49-F238E27FC236}">
                <a16:creationId xmlns:a16="http://schemas.microsoft.com/office/drawing/2014/main" id="{67F16FD9-BAF6-470D-8EDE-8D870300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43BF-8B82-4BAA-98ED-F45F969D3409}" type="datetime1">
              <a:rPr lang="ko-KR" altLang="en-US" smtClean="0"/>
              <a:t>2025-09-18</a:t>
            </a:fld>
            <a:endParaRPr lang="ko-KR" altLang="en-US" dirty="0"/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C37CF75E-BB21-4FC5-AE76-52A772D8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>
            <a:off x="8828280" y="1171589"/>
            <a:ext cx="3230006" cy="1325759"/>
            <a:chOff x="2389651" y="4292616"/>
            <a:chExt cx="4529546" cy="1325759"/>
          </a:xfrm>
        </p:grpSpPr>
        <p:sp>
          <p:nvSpPr>
            <p:cNvPr id="116" name="TextBox 115"/>
            <p:cNvSpPr txBox="1"/>
            <p:nvPr/>
          </p:nvSpPr>
          <p:spPr>
            <a:xfrm>
              <a:off x="2389651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[App.]</a:t>
              </a:r>
              <a:endParaRPr lang="ko-KR" altLang="en-US" sz="1200" dirty="0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5536497" y="4292616"/>
              <a:ext cx="13827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[Device]</a:t>
              </a:r>
              <a:endParaRPr lang="ko-KR" altLang="en-US" sz="1200" dirty="0"/>
            </a:p>
          </p:txBody>
        </p:sp>
        <p:cxnSp>
          <p:nvCxnSpPr>
            <p:cNvPr id="119" name="직선 연결선 118"/>
            <p:cNvCxnSpPr>
              <a:stCxn id="116" idx="2"/>
            </p:cNvCxnSpPr>
            <p:nvPr/>
          </p:nvCxnSpPr>
          <p:spPr>
            <a:xfrm>
              <a:off x="3081001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/>
            <p:cNvCxnSpPr/>
            <p:nvPr/>
          </p:nvCxnSpPr>
          <p:spPr>
            <a:xfrm>
              <a:off x="6227847" y="4569615"/>
              <a:ext cx="0" cy="104876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화살표 연결선 121"/>
            <p:cNvCxnSpPr/>
            <p:nvPr/>
          </p:nvCxnSpPr>
          <p:spPr>
            <a:xfrm>
              <a:off x="3081001" y="4870696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화살표 연결선 122"/>
            <p:cNvCxnSpPr/>
            <p:nvPr/>
          </p:nvCxnSpPr>
          <p:spPr>
            <a:xfrm flipH="1">
              <a:off x="3081001" y="5417451"/>
              <a:ext cx="314684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/>
            <p:cNvSpPr txBox="1"/>
            <p:nvPr/>
          </p:nvSpPr>
          <p:spPr>
            <a:xfrm>
              <a:off x="3611455" y="4656355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BLE ID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Setting Command</a:t>
              </a:r>
              <a:endParaRPr lang="ko-KR" altLang="en-US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611455" y="5193630"/>
              <a:ext cx="2085939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1000" dirty="0"/>
                <a:t>ACK</a:t>
              </a:r>
              <a:endParaRPr lang="ko-KR" altLang="en-US" sz="1000" dirty="0"/>
            </a:p>
          </p:txBody>
        </p:sp>
      </p:grpSp>
      <p:graphicFrame>
        <p:nvGraphicFramePr>
          <p:cNvPr id="131" name="표 130"/>
          <p:cNvGraphicFramePr>
            <a:graphicFrameLocks noGrp="1"/>
          </p:cNvGraphicFramePr>
          <p:nvPr/>
        </p:nvGraphicFramePr>
        <p:xfrm>
          <a:off x="2389651" y="1749669"/>
          <a:ext cx="6502400" cy="96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 :</a:t>
                      </a:r>
                      <a:r>
                        <a:rPr lang="en-US" altLang="ko-KR" sz="1100" baseline="0" dirty="0"/>
                        <a:t> (+)</a:t>
                      </a:r>
                    </a:p>
                    <a:p>
                      <a:pPr algn="ctr" latinLnBrk="1"/>
                      <a:r>
                        <a:rPr lang="en-US" altLang="ko-KR" sz="1100" baseline="0" dirty="0"/>
                        <a:t>0 : (-)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1~9 </a:t>
                      </a:r>
                      <a:r>
                        <a:rPr lang="ko-KR" altLang="en-US" sz="1100" dirty="0"/>
                        <a:t>도</a:t>
                      </a:r>
                      <a:endParaRPr lang="en-US" altLang="ko-K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1~9</a:t>
                      </a:r>
                    </a:p>
                    <a:p>
                      <a:pPr algn="ctr" latinLnBrk="1"/>
                      <a:r>
                        <a:rPr lang="en-US" altLang="ko-KR" sz="1100" dirty="0"/>
                        <a:t>(0.1~0.9</a:t>
                      </a:r>
                      <a:r>
                        <a:rPr lang="ko-KR" altLang="en-US" sz="1100" dirty="0"/>
                        <a:t>도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sp>
        <p:nvSpPr>
          <p:cNvPr id="35" name="오른쪽 화살표 34"/>
          <p:cNvSpPr/>
          <p:nvPr/>
        </p:nvSpPr>
        <p:spPr>
          <a:xfrm>
            <a:off x="9178199" y="3949831"/>
            <a:ext cx="471340" cy="5612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799393" y="3889632"/>
            <a:ext cx="2364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</a:rPr>
              <a:t>전송결과</a:t>
            </a:r>
            <a:r>
              <a:rPr lang="en-US" altLang="ko-KR" sz="1600" b="1" dirty="0">
                <a:solidFill>
                  <a:srgbClr val="FF0000"/>
                </a:solidFill>
              </a:rPr>
              <a:t>]</a:t>
            </a:r>
          </a:p>
          <a:p>
            <a:r>
              <a:rPr lang="ko-KR" altLang="en-US" sz="1600" b="1" dirty="0">
                <a:solidFill>
                  <a:srgbClr val="FF0000"/>
                </a:solidFill>
              </a:rPr>
              <a:t>온도 보정 값 </a:t>
            </a:r>
            <a:r>
              <a:rPr lang="en-US" altLang="ko-KR" sz="1600" b="1" dirty="0">
                <a:solidFill>
                  <a:srgbClr val="FF0000"/>
                </a:solidFill>
              </a:rPr>
              <a:t>: +1.1</a:t>
            </a:r>
            <a:r>
              <a:rPr lang="ko-KR" altLang="en-US" sz="1600" b="1" dirty="0">
                <a:solidFill>
                  <a:srgbClr val="FF0000"/>
                </a:solidFill>
              </a:rPr>
              <a:t>도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2389651" y="3559853"/>
          <a:ext cx="6502400" cy="789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7191953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10630009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07923055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6079822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1886269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66472668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2146367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28675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Byte0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121390"/>
                  </a:ext>
                </a:extLst>
              </a:tr>
              <a:tr h="4184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0x02(STX)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0x08(LEN)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0x7B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0x03(ETX)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158414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30661" y="1147013"/>
            <a:ext cx="2364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[</a:t>
            </a:r>
            <a:r>
              <a:rPr lang="ko-KR" altLang="en-US" sz="1600" b="1" dirty="0" err="1">
                <a:solidFill>
                  <a:srgbClr val="FF0000"/>
                </a:solidFill>
              </a:rPr>
              <a:t>기준온도</a:t>
            </a:r>
            <a:r>
              <a:rPr lang="en-US" altLang="ko-KR" sz="1600" b="1" dirty="0">
                <a:solidFill>
                  <a:srgbClr val="FF0000"/>
                </a:solidFill>
              </a:rPr>
              <a:t>] 36.5</a:t>
            </a:r>
            <a:r>
              <a:rPr lang="ko-KR" altLang="en-US" sz="1600" b="1" dirty="0">
                <a:solidFill>
                  <a:srgbClr val="FF0000"/>
                </a:solidFill>
              </a:rPr>
              <a:t>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1497D-A807-341B-9402-8B012FC3AC1B}"/>
              </a:ext>
            </a:extLst>
          </p:cNvPr>
          <p:cNvSpPr txBox="1"/>
          <p:nvPr/>
        </p:nvSpPr>
        <p:spPr>
          <a:xfrm>
            <a:off x="857097" y="3765894"/>
            <a:ext cx="138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[Device → </a:t>
            </a:r>
            <a:r>
              <a:rPr lang="en-US" altLang="ko-KR" sz="1200"/>
              <a:t>App.]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ACK.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1E17C-1CD7-2A35-77F2-04C74EE03496}"/>
              </a:ext>
            </a:extLst>
          </p:cNvPr>
          <p:cNvSpPr txBox="1"/>
          <p:nvPr/>
        </p:nvSpPr>
        <p:spPr>
          <a:xfrm>
            <a:off x="833485" y="1877730"/>
            <a:ext cx="138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[App → Device]</a:t>
            </a:r>
          </a:p>
          <a:p>
            <a:pPr algn="ctr"/>
            <a:r>
              <a:rPr lang="en-US" altLang="ko-KR" sz="1200"/>
              <a:t>Examples))</a:t>
            </a:r>
          </a:p>
          <a:p>
            <a:pPr algn="ctr"/>
            <a:r>
              <a:rPr lang="en-US" altLang="ko-KR" sz="1200">
                <a:solidFill>
                  <a:srgbClr val="FF0000"/>
                </a:solidFill>
              </a:rPr>
              <a:t>Command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5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D9749-1DA8-40BB-94D8-2C6CF3534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ACD86-1181-4032-A2B1-67955DB8996A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C267ED-9FDB-470D-A3BD-98B8430C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4E42F-0313-4DDF-B028-7E66E18953E0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DB6E-D1F1-4581-9E87-2C8DD0B6BFF4}"/>
              </a:ext>
            </a:extLst>
          </p:cNvPr>
          <p:cNvSpPr txBox="1"/>
          <p:nvPr/>
        </p:nvSpPr>
        <p:spPr>
          <a:xfrm>
            <a:off x="4125749" y="3075057"/>
            <a:ext cx="39405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감 사 합 </a:t>
            </a:r>
            <a:r>
              <a:rPr lang="ko-KR" altLang="en-US" sz="4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니</a:t>
            </a:r>
            <a:r>
              <a:rPr lang="ko-KR" altLang="en-US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다</a:t>
            </a:r>
            <a:r>
              <a:rPr lang="en-US" altLang="ko-KR" sz="4000" dirty="0">
                <a:solidFill>
                  <a:schemeClr val="tx1">
                    <a:lumMod val="50000"/>
                    <a:lumOff val="50000"/>
                  </a:schemeClr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.</a:t>
            </a:r>
            <a:endParaRPr lang="ko-KR" altLang="en-US" sz="4000" dirty="0">
              <a:solidFill>
                <a:schemeClr val="tx1">
                  <a:lumMod val="50000"/>
                  <a:lumOff val="50000"/>
                </a:schemeClr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265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19200</TotalTime>
  <Words>798</Words>
  <Application>Microsoft Office PowerPoint</Application>
  <PresentationFormat>와이드스크린</PresentationFormat>
  <Paragraphs>353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HY중고딕</vt:lpstr>
      <vt:lpstr>HY헤드라인M</vt:lpstr>
      <vt:lpstr>맑은 고딕</vt:lpstr>
      <vt:lpstr>휴먼둥근헤드라인</vt:lpstr>
      <vt:lpstr>Arial</vt:lpstr>
      <vt:lpstr>Wingdings</vt:lpstr>
      <vt:lpstr>Office 테마</vt:lpstr>
      <vt:lpstr>KoaBP ICT제품 생산 자동화 검사를 위한 생산용 App.사양서</vt:lpstr>
      <vt:lpstr>Revision History</vt:lpstr>
      <vt:lpstr>1. 화면 구성</vt:lpstr>
      <vt:lpstr>2. Factory Mode Control Command</vt:lpstr>
      <vt:lpstr>3. BLE ID Setting Command</vt:lpstr>
      <vt:lpstr>4. TP-1 온도 보정 Command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우 윤우</dc:creator>
  <cp:lastModifiedBy>종호 신</cp:lastModifiedBy>
  <cp:revision>159</cp:revision>
  <dcterms:created xsi:type="dcterms:W3CDTF">2022-01-25T01:14:11Z</dcterms:created>
  <dcterms:modified xsi:type="dcterms:W3CDTF">2025-09-18T01:58:48Z</dcterms:modified>
</cp:coreProperties>
</file>