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90" r:id="rId4"/>
    <p:sldId id="295" r:id="rId5"/>
    <p:sldId id="291" r:id="rId6"/>
    <p:sldId id="292" r:id="rId7"/>
    <p:sldId id="293" r:id="rId8"/>
    <p:sldId id="294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5DF"/>
    <a:srgbClr val="FF8989"/>
    <a:srgbClr val="0A3D91"/>
    <a:srgbClr val="00A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B24B-6B5D-4310-8C6D-982872CC39A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AEC41-0B5D-4D84-8475-A9489CEA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8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898D2-D421-456E-AFB8-B52ED1C0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199"/>
            <a:ext cx="9144000" cy="1147763"/>
          </a:xfrm>
        </p:spPr>
        <p:txBody>
          <a:bodyPr anchor="b">
            <a:normAutofit/>
          </a:bodyPr>
          <a:lstStyle>
            <a:lvl1pPr algn="ctr">
              <a:defRPr sz="5000" i="1">
                <a:solidFill>
                  <a:srgbClr val="00AFC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2C035-4B52-4ADF-88A8-724541FD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7159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A10342-8F59-45FE-AEC5-C3CD53C49E98}"/>
              </a:ext>
            </a:extLst>
          </p:cNvPr>
          <p:cNvCxnSpPr>
            <a:cxnSpLocks/>
          </p:cNvCxnSpPr>
          <p:nvPr userDrawn="1"/>
        </p:nvCxnSpPr>
        <p:spPr>
          <a:xfrm>
            <a:off x="-12315" y="427146"/>
            <a:ext cx="12204315" cy="0"/>
          </a:xfrm>
          <a:prstGeom prst="line">
            <a:avLst/>
          </a:prstGeom>
          <a:ln w="254000">
            <a:solidFill>
              <a:srgbClr val="00A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44CB8A-71A1-4878-BC32-6A52D6BE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909" y="327867"/>
            <a:ext cx="114316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9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49D43-789C-4126-8539-D4508FF7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6A749-0491-4E90-A967-0D2FF90B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390DF-C8DE-495C-B82D-C35486CE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3B78-CD2D-4EA3-A3FC-75FBC9DC0DEA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D880-A5E0-419C-8B1E-7395474B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9185-10D8-41EE-A0AD-A05C3409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81EAE4-537F-461A-925E-FEF42DCA8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46431-3083-4A5C-AF1A-018049FA0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6DE4D-A940-45D4-96AA-3AC56E49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830-EAC5-4825-BF8E-1F5221F7F484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D02A8-CAA0-4787-A451-F48B438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455B8-EF53-44DB-BA99-89A65FA7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3E7F-A50A-4365-94F6-B9E0F573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7" y="250765"/>
            <a:ext cx="11438164" cy="528727"/>
          </a:xfrm>
        </p:spPr>
        <p:txBody>
          <a:bodyPr>
            <a:normAutofit/>
          </a:bodyPr>
          <a:lstStyle>
            <a:lvl1pPr>
              <a:defRPr sz="3000" b="0">
                <a:solidFill>
                  <a:srgbClr val="00AFC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B6A6F-3405-4FEE-9F3A-DBB17CD7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17" y="1099335"/>
            <a:ext cx="11438164" cy="507762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  <a:lvl2pPr marL="800100" indent="-342900"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E27FF-63D2-4EE8-B972-5AF66328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117" y="6356350"/>
            <a:ext cx="2743200" cy="365125"/>
          </a:xfrm>
        </p:spPr>
        <p:txBody>
          <a:bodyPr/>
          <a:lstStyle/>
          <a:p>
            <a:fld id="{2ECACD86-1181-4032-A2B1-67955DB8996A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9A769-7555-4322-90F7-477C672A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EEE37-FF4D-4F96-A4F4-5FDDD28B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1683" y="6352997"/>
            <a:ext cx="2743200" cy="365125"/>
          </a:xfrm>
        </p:spPr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07B78-89A2-4E16-AD86-EED67AD0DA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2717" y="1736"/>
            <a:ext cx="1299283" cy="24902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5E5C93-EA86-4220-AC84-6442B64F4F95}"/>
              </a:ext>
            </a:extLst>
          </p:cNvPr>
          <p:cNvCxnSpPr>
            <a:cxnSpLocks/>
          </p:cNvCxnSpPr>
          <p:nvPr userDrawn="1"/>
        </p:nvCxnSpPr>
        <p:spPr>
          <a:xfrm>
            <a:off x="0" y="77949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BF3684-FB58-4F20-BE28-C49C10E8B4C2}"/>
              </a:ext>
            </a:extLst>
          </p:cNvPr>
          <p:cNvCxnSpPr>
            <a:cxnSpLocks/>
          </p:cNvCxnSpPr>
          <p:nvPr userDrawn="1"/>
        </p:nvCxnSpPr>
        <p:spPr>
          <a:xfrm>
            <a:off x="0" y="6349941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8606672" y="370552"/>
            <a:ext cx="32082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KoaBP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생산용 </a:t>
            </a: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App.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사양서</a:t>
            </a:r>
            <a:endParaRPr lang="en-US" altLang="ko-K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4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AA25-C33E-48A8-ACAB-C3F0E8E0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4F592-320A-4BEE-B347-F8DE275D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6FEFA-748B-4124-B53C-3876D309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EAA6-4031-494A-B6F3-7AFACEF20C17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5652-BF86-4FC9-BBA9-B7D418FD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D5AE-20E7-4D26-8AD3-DAAF6349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8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27E2D-1DC0-401B-B2F4-E8D3C3E3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DFF8D-6442-43A9-B6B6-054C010AB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34BA1-B4F1-48D5-AE4D-EA55FB441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8E99A-1439-4239-A210-31F7E725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CF5-FB2D-4E7C-B155-B010ADBF427E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05BAF-BCB3-4BB6-BBF9-F39EA151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8F82D-7E40-43BC-9E30-1AC07134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E414-D83F-4777-8A8D-A0507D8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490D5-E48F-4B7D-895D-7C14C00E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BEF17-AB3F-435B-AF27-D9677C15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0B7B1-72C3-43B3-8E74-2890B3429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514B4-10F8-4E94-BA0B-391F08CA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5E9F7-4FF1-42B6-A4D0-AEB6C27B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CB3F-51E1-44C6-87E9-8B40551CC05A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67167-719B-4D83-9293-CE52AAA7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D6C11-519F-4C46-B78A-B7E070CF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4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F680-536D-45D0-A2B8-2BB0CD9A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8D4725-4358-40BA-84EE-1898398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792-D02B-47D2-8FDC-82D40B54AC40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2B2E3-95A2-423B-B891-CC51D84E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76360B-A3E2-4220-8038-87F609E3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B72FCC-ECF7-455A-A5C7-0876848E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1C5F-DF8C-4D57-B05C-C36C2E3CEE88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5BBDF-3395-482B-A012-7CF6E01C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7119C6-CDF0-405B-8ECB-A8725BC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1B2E0-E2CD-4F56-B50F-5A781BD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791D9-2170-4F2D-82C5-AFC6D149E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B8BB8-857C-450C-BDA2-318FFB20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B9575-6FD3-4566-9C9B-1D3F41F2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6F05-D78B-4C11-A060-88DC4DCE37C9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1B73D-F423-4C3F-92E2-5D5C4591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95742-ECF3-47FC-B683-619C8AB8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1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8C927-F8F7-433B-8E0B-7C4CC40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BFBB1D-2AC1-45EC-BFCF-140667EF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196E3-C303-430B-BD63-7B6E1010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7624C-06DC-4A8B-93D5-E00477D2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D0E8-6BC1-46FA-9363-30E242D1F88F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19844-4900-4EEB-963B-F3468D68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A4B24-EA66-48C5-AEBA-29513BB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B9F5A7-3D8C-4D29-B7CA-86BF26FB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DD468-9270-45C7-A0C6-B34FEEE3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29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4E3FA-624D-4BAB-AB9D-23C09529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B616-2F61-4AAD-A598-29393E1868F9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F2940-AA46-4E50-B2B0-7149A399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19AC3-EF8D-4F40-8A59-5F15FFC4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1486A-5227-4F13-8245-1F61524A8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58"/>
            <a:ext cx="9144000" cy="1182268"/>
          </a:xfrm>
        </p:spPr>
        <p:txBody>
          <a:bodyPr>
            <a:normAutofit/>
          </a:bodyPr>
          <a:lstStyle/>
          <a:p>
            <a:pPr marL="5291138" indent="-5291138" algn="l">
              <a:lnSpc>
                <a:spcPts val="4200"/>
              </a:lnSpc>
            </a:pPr>
            <a:r>
              <a:rPr lang="en-US" altLang="ko-KR" sz="2400" err="1"/>
              <a:t>KoaBP</a:t>
            </a:r>
            <a:r>
              <a:rPr lang="en-US" altLang="ko-KR" sz="2400"/>
              <a:t> ICT</a:t>
            </a:r>
            <a:r>
              <a:rPr lang="ko-KR" altLang="en-US" sz="2400"/>
              <a:t>제품 생산 자동화 검사를 위한</a:t>
            </a:r>
            <a:br>
              <a:rPr lang="en-US" altLang="ko-KR" sz="2400"/>
            </a:br>
            <a:r>
              <a:rPr lang="ko-KR" altLang="en-US" sz="2400"/>
              <a:t>생산용 </a:t>
            </a:r>
            <a:r>
              <a:rPr lang="en-US" altLang="ko-KR" sz="2400" dirty="0"/>
              <a:t>App.</a:t>
            </a:r>
            <a:r>
              <a:rPr lang="ko-KR" altLang="en-US" sz="2400" dirty="0"/>
              <a:t>사양서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9EE15-CF05-4705-B0F8-2AF49BF8A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2243"/>
            <a:ext cx="9144000" cy="7159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적용 모델 </a:t>
            </a:r>
            <a:r>
              <a:rPr lang="en-US" altLang="ko-KR"/>
              <a:t>: KB-1</a:t>
            </a:r>
          </a:p>
          <a:p>
            <a:r>
              <a:rPr lang="en-US" altLang="ko-KR"/>
              <a:t>(</a:t>
            </a:r>
            <a:r>
              <a:rPr lang="ko-KR" altLang="en-US"/>
              <a:t>확장 </a:t>
            </a:r>
            <a:r>
              <a:rPr lang="en-US" altLang="ko-KR"/>
              <a:t>CA-100, CP-1, TP-1)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9AB0E-3DF7-4A62-9DB9-3BAEC428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05" y="684990"/>
            <a:ext cx="1621315" cy="500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9CC859-928E-452D-BB25-6B41126883AB}"/>
              </a:ext>
            </a:extLst>
          </p:cNvPr>
          <p:cNvSpPr txBox="1"/>
          <p:nvPr/>
        </p:nvSpPr>
        <p:spPr>
          <a:xfrm>
            <a:off x="7978916" y="6301947"/>
            <a:ext cx="401949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기업부설연구소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신종호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72FAE17-34D7-E749-A6F1-9845AA89135B}"/>
              </a:ext>
            </a:extLst>
          </p:cNvPr>
          <p:cNvSpPr txBox="1">
            <a:spLocks/>
          </p:cNvSpPr>
          <p:nvPr/>
        </p:nvSpPr>
        <p:spPr>
          <a:xfrm>
            <a:off x="4600281" y="4709377"/>
            <a:ext cx="3211398" cy="71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Rev 0.6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7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 History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25410"/>
              </p:ext>
            </p:extLst>
          </p:nvPr>
        </p:nvGraphicFramePr>
        <p:xfrm>
          <a:off x="672757" y="905013"/>
          <a:ext cx="10744887" cy="52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16">
                  <a:extLst>
                    <a:ext uri="{9D8B030D-6E8A-4147-A177-3AD203B41FA5}">
                      <a16:colId xmlns:a16="http://schemas.microsoft.com/office/drawing/2014/main" val="806318345"/>
                    </a:ext>
                  </a:extLst>
                </a:gridCol>
                <a:gridCol w="1606378">
                  <a:extLst>
                    <a:ext uri="{9D8B030D-6E8A-4147-A177-3AD203B41FA5}">
                      <a16:colId xmlns:a16="http://schemas.microsoft.com/office/drawing/2014/main" val="1456286831"/>
                    </a:ext>
                  </a:extLst>
                </a:gridCol>
                <a:gridCol w="8031893">
                  <a:extLst>
                    <a:ext uri="{9D8B030D-6E8A-4147-A177-3AD203B41FA5}">
                      <a16:colId xmlns:a16="http://schemas.microsoft.com/office/drawing/2014/main" val="598994628"/>
                    </a:ext>
                  </a:extLst>
                </a:gridCol>
              </a:tblGrid>
              <a:tr h="3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Version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Date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Notes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73091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2025.9.4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지그 자동화를 위한 </a:t>
                      </a:r>
                      <a:r>
                        <a:rPr lang="en-US" altLang="ko-KR" sz="1200"/>
                        <a:t>BLE </a:t>
                      </a:r>
                      <a:r>
                        <a:rPr lang="ko-KR" altLang="en-US" sz="1200"/>
                        <a:t>무선 통신 데이터 포맷 추가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443799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0205.9.23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요구사항 정리 중</a:t>
                      </a:r>
                      <a:r>
                        <a:rPr lang="en-US" altLang="ko-KR" sz="120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81068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490396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73690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08875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39466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197171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881167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499565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324586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113757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7481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98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5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117" y="1035893"/>
            <a:ext cx="10795561" cy="520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</a:t>
            </a:r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2025-09-23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67773" y="1115969"/>
            <a:ext cx="38045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92595" y="1039851"/>
            <a:ext cx="632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설정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8309"/>
              </p:ext>
            </p:extLst>
          </p:nvPr>
        </p:nvGraphicFramePr>
        <p:xfrm>
          <a:off x="467773" y="1747120"/>
          <a:ext cx="2547759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759">
                  <a:extLst>
                    <a:ext uri="{9D8B030D-6E8A-4147-A177-3AD203B41FA5}">
                      <a16:colId xmlns:a16="http://schemas.microsoft.com/office/drawing/2014/main" val="4087897174"/>
                    </a:ext>
                  </a:extLst>
                </a:gridCol>
              </a:tblGrid>
              <a:tr h="21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KOABP-KB1-1230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8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KOABP-KB1-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00738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5048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6276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48704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754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67774" y="3405375"/>
            <a:ext cx="2547758" cy="1420529"/>
            <a:chOff x="1227559" y="3103262"/>
            <a:chExt cx="2547758" cy="1420529"/>
          </a:xfrm>
        </p:grpSpPr>
        <p:sp>
          <p:nvSpPr>
            <p:cNvPr id="17" name="직사각형 16"/>
            <p:cNvSpPr/>
            <p:nvPr/>
          </p:nvSpPr>
          <p:spPr>
            <a:xfrm>
              <a:off x="2012332" y="3691413"/>
              <a:ext cx="1629500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7030A0"/>
                  </a:solidFill>
                </a:rPr>
                <a:t>1234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26482" y="3691413"/>
              <a:ext cx="590864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solidFill>
                    <a:schemeClr val="tx1"/>
                  </a:solidFill>
                </a:rPr>
                <a:t>KB1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27204" y="3704095"/>
              <a:ext cx="155250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1308717" y="3725475"/>
              <a:ext cx="184728" cy="2306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12332" y="3398637"/>
              <a:ext cx="1629500" cy="2674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설정하고자 하는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26482" y="3398637"/>
              <a:ext cx="590864" cy="2674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분류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7559" y="3296870"/>
              <a:ext cx="2547758" cy="1226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6482" y="3103262"/>
              <a:ext cx="6864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accent2"/>
                  </a:solidFill>
                </a:rPr>
                <a:t>모델설정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빗면 9"/>
            <p:cNvSpPr/>
            <p:nvPr/>
          </p:nvSpPr>
          <p:spPr>
            <a:xfrm>
              <a:off x="2469303" y="4081520"/>
              <a:ext cx="1172529" cy="311756"/>
            </a:xfrm>
            <a:prstGeom prst="bevel">
              <a:avLst>
                <a:gd name="adj" fmla="val 1552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전송</a:t>
              </a:r>
            </a:p>
          </p:txBody>
        </p:sp>
      </p:grpSp>
      <p:sp>
        <p:nvSpPr>
          <p:cNvPr id="27" name="빗면 26"/>
          <p:cNvSpPr/>
          <p:nvPr/>
        </p:nvSpPr>
        <p:spPr>
          <a:xfrm>
            <a:off x="472414" y="1370867"/>
            <a:ext cx="876437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BLE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252547" y="5394980"/>
            <a:ext cx="162950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00001234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6697" y="5394980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MPKB1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2547" y="5102204"/>
            <a:ext cx="1629500" cy="267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제품 시리얼번호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66697" y="5102204"/>
            <a:ext cx="590864" cy="2674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코드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774" y="4958976"/>
            <a:ext cx="2547758" cy="11486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66697" y="4836281"/>
            <a:ext cx="782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2"/>
                </a:solidFill>
              </a:rPr>
              <a:t>S/N</a:t>
            </a:r>
            <a:r>
              <a:rPr lang="ko-KR" altLang="en-US" sz="1200" b="1" dirty="0">
                <a:solidFill>
                  <a:schemeClr val="accent2"/>
                </a:solidFill>
              </a:rPr>
              <a:t>기록</a:t>
            </a:r>
          </a:p>
        </p:txBody>
      </p:sp>
      <p:sp>
        <p:nvSpPr>
          <p:cNvPr id="45" name="빗면 44"/>
          <p:cNvSpPr/>
          <p:nvPr/>
        </p:nvSpPr>
        <p:spPr>
          <a:xfrm>
            <a:off x="1709518" y="5738923"/>
            <a:ext cx="1172529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파일저장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85124" y="1335704"/>
            <a:ext cx="93755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2"/>
                </a:solidFill>
              </a:rPr>
              <a:t>설정</a:t>
            </a:r>
            <a:r>
              <a:rPr lang="en-US" altLang="ko-KR" sz="1200" b="1" dirty="0">
                <a:solidFill>
                  <a:schemeClr val="accent2"/>
                </a:solidFill>
              </a:rPr>
              <a:t>Count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88048" y="1361237"/>
            <a:ext cx="109880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accent2"/>
                </a:solidFill>
              </a:rPr>
              <a:t>최종설정</a:t>
            </a:r>
            <a:r>
              <a:rPr lang="en-US" altLang="ko-KR" sz="1200" b="1" dirty="0">
                <a:solidFill>
                  <a:schemeClr val="accent2"/>
                </a:solidFill>
              </a:rPr>
              <a:t>ID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440784" y="1178351"/>
            <a:ext cx="0" cy="493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340262" y="1099986"/>
            <a:ext cx="88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</a:t>
            </a:r>
            <a:r>
              <a:rPr lang="ko-KR" altLang="en-US" sz="1200"/>
              <a:t>작업자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82852" y="1611985"/>
            <a:ext cx="1033107" cy="3455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7558" y="1596766"/>
            <a:ext cx="885030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345126" y="1682623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1234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659276" y="1682623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TP1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345126" y="1978533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5000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59276" y="1978533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CP1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345126" y="2267382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99000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659276" y="2267382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KB1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345126" y="2561614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45000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659276" y="2561614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CA-100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21506" y="1608433"/>
            <a:ext cx="38045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4851" y="2013271"/>
            <a:ext cx="38045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6697" y="4489554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/>
          <p:cNvCxnSpPr>
            <a:stCxn id="64" idx="0"/>
            <a:endCxn id="9" idx="0"/>
          </p:cNvCxnSpPr>
          <p:nvPr/>
        </p:nvCxnSpPr>
        <p:spPr>
          <a:xfrm flipH="1" flipV="1">
            <a:off x="641296" y="4258248"/>
            <a:ext cx="66167" cy="231306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9322" y="4432803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2" name="직선 연결선 71"/>
          <p:cNvCxnSpPr>
            <a:stCxn id="71" idx="0"/>
          </p:cNvCxnSpPr>
          <p:nvPr/>
        </p:nvCxnSpPr>
        <p:spPr>
          <a:xfrm flipH="1" flipV="1">
            <a:off x="1093921" y="4201497"/>
            <a:ext cx="66167" cy="231306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0726" y="4474459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4" name="직선 연결선 73"/>
          <p:cNvCxnSpPr>
            <a:stCxn id="73" idx="0"/>
          </p:cNvCxnSpPr>
          <p:nvPr/>
        </p:nvCxnSpPr>
        <p:spPr>
          <a:xfrm flipV="1">
            <a:off x="1471492" y="4231218"/>
            <a:ext cx="70993" cy="24324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56298" y="4474459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7" name="직선 연결선 76"/>
          <p:cNvCxnSpPr>
            <a:stCxn id="76" idx="1"/>
            <a:endCxn id="10" idx="1"/>
          </p:cNvCxnSpPr>
          <p:nvPr/>
        </p:nvCxnSpPr>
        <p:spPr>
          <a:xfrm flipH="1" flipV="1">
            <a:off x="2833650" y="4539511"/>
            <a:ext cx="322648" cy="19587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2894" y="5834154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/>
          <p:cNvCxnSpPr>
            <a:stCxn id="81" idx="0"/>
          </p:cNvCxnSpPr>
          <p:nvPr/>
        </p:nvCxnSpPr>
        <p:spPr>
          <a:xfrm flipV="1">
            <a:off x="733660" y="5637229"/>
            <a:ext cx="67618" cy="19692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18769" y="5835990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5" name="직선 연결선 84"/>
          <p:cNvCxnSpPr>
            <a:stCxn id="84" idx="0"/>
          </p:cNvCxnSpPr>
          <p:nvPr/>
        </p:nvCxnSpPr>
        <p:spPr>
          <a:xfrm flipV="1">
            <a:off x="1459535" y="5639065"/>
            <a:ext cx="67618" cy="19692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71619" y="5821329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(10)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/>
          <p:cNvCxnSpPr>
            <a:stCxn id="86" idx="1"/>
          </p:cNvCxnSpPr>
          <p:nvPr/>
        </p:nvCxnSpPr>
        <p:spPr>
          <a:xfrm flipH="1" flipV="1">
            <a:off x="2748971" y="5886381"/>
            <a:ext cx="322648" cy="19587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3704674" y="3224370"/>
            <a:ext cx="6753221" cy="2776857"/>
          </a:xfrm>
          <a:prstGeom prst="roundRect">
            <a:avLst>
              <a:gd name="adj" fmla="val 58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17403" y="3284445"/>
            <a:ext cx="2206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[Factory Mode Control]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4724397" y="1350785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92" name="직선 연결선 91"/>
          <p:cNvCxnSpPr>
            <a:stCxn id="91" idx="2"/>
          </p:cNvCxnSpPr>
          <p:nvPr/>
        </p:nvCxnSpPr>
        <p:spPr>
          <a:xfrm>
            <a:off x="4865163" y="1520062"/>
            <a:ext cx="9728" cy="296744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25671" y="2067765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96" name="직선 연결선 95"/>
          <p:cNvCxnSpPr>
            <a:stCxn id="95" idx="0"/>
          </p:cNvCxnSpPr>
          <p:nvPr/>
        </p:nvCxnSpPr>
        <p:spPr>
          <a:xfrm flipV="1">
            <a:off x="6066437" y="1824524"/>
            <a:ext cx="70993" cy="24324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빗면 9">
            <a:extLst>
              <a:ext uri="{FF2B5EF4-FFF2-40B4-BE49-F238E27FC236}">
                <a16:creationId xmlns:a16="http://schemas.microsoft.com/office/drawing/2014/main" id="{BD82D363-E900-C023-612A-8552EA82858A}"/>
              </a:ext>
            </a:extLst>
          </p:cNvPr>
          <p:cNvSpPr/>
          <p:nvPr/>
        </p:nvSpPr>
        <p:spPr>
          <a:xfrm>
            <a:off x="3930880" y="3887305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PUMP &amp; Solenoid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B201-F860-DC5E-8994-65A7ACB88E02}"/>
              </a:ext>
            </a:extLst>
          </p:cNvPr>
          <p:cNvSpPr txBox="1"/>
          <p:nvPr/>
        </p:nvSpPr>
        <p:spPr>
          <a:xfrm>
            <a:off x="4340102" y="2921229"/>
            <a:ext cx="125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[Factory Mode]</a:t>
            </a:r>
            <a:endParaRPr lang="ko-KR" altLang="en-US" sz="1200" dirty="0"/>
          </a:p>
        </p:txBody>
      </p:sp>
      <p:sp>
        <p:nvSpPr>
          <p:cNvPr id="8" name="빗면 9">
            <a:extLst>
              <a:ext uri="{FF2B5EF4-FFF2-40B4-BE49-F238E27FC236}">
                <a16:creationId xmlns:a16="http://schemas.microsoft.com/office/drawing/2014/main" id="{940ECFE5-0DB9-97CF-9A17-792B1E8FC850}"/>
              </a:ext>
            </a:extLst>
          </p:cNvPr>
          <p:cNvSpPr/>
          <p:nvPr/>
        </p:nvSpPr>
        <p:spPr>
          <a:xfrm>
            <a:off x="5938783" y="2895087"/>
            <a:ext cx="367798" cy="329283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OFF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빗면 9">
            <a:extLst>
              <a:ext uri="{FF2B5EF4-FFF2-40B4-BE49-F238E27FC236}">
                <a16:creationId xmlns:a16="http://schemas.microsoft.com/office/drawing/2014/main" id="{6CC3066D-3AAF-252F-CAC3-46B2D91FC494}"/>
              </a:ext>
            </a:extLst>
          </p:cNvPr>
          <p:cNvSpPr/>
          <p:nvPr/>
        </p:nvSpPr>
        <p:spPr>
          <a:xfrm>
            <a:off x="5542444" y="2895087"/>
            <a:ext cx="367798" cy="329283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빗면 9">
            <a:extLst>
              <a:ext uri="{FF2B5EF4-FFF2-40B4-BE49-F238E27FC236}">
                <a16:creationId xmlns:a16="http://schemas.microsoft.com/office/drawing/2014/main" id="{155309D2-DAA5-24E9-DF65-357B3DFA43F9}"/>
              </a:ext>
            </a:extLst>
          </p:cNvPr>
          <p:cNvSpPr/>
          <p:nvPr/>
        </p:nvSpPr>
        <p:spPr>
          <a:xfrm>
            <a:off x="3945261" y="5246015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커프 누기 시험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15D54D-85DF-C253-AD8C-0FC2257F6650}"/>
              </a:ext>
            </a:extLst>
          </p:cNvPr>
          <p:cNvSpPr/>
          <p:nvPr/>
        </p:nvSpPr>
        <p:spPr>
          <a:xfrm>
            <a:off x="5343398" y="3911367"/>
            <a:ext cx="816627" cy="2446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■     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빗면 9">
            <a:extLst>
              <a:ext uri="{FF2B5EF4-FFF2-40B4-BE49-F238E27FC236}">
                <a16:creationId xmlns:a16="http://schemas.microsoft.com/office/drawing/2014/main" id="{84918F2D-A241-E59B-8EFC-2F2A2D7D1ECA}"/>
              </a:ext>
            </a:extLst>
          </p:cNvPr>
          <p:cNvSpPr/>
          <p:nvPr/>
        </p:nvSpPr>
        <p:spPr>
          <a:xfrm>
            <a:off x="3930880" y="4262436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MIC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빗면 9">
            <a:extLst>
              <a:ext uri="{FF2B5EF4-FFF2-40B4-BE49-F238E27FC236}">
                <a16:creationId xmlns:a16="http://schemas.microsoft.com/office/drawing/2014/main" id="{242E22DA-2346-A223-9D59-08A719318D04}"/>
              </a:ext>
            </a:extLst>
          </p:cNvPr>
          <p:cNvSpPr/>
          <p:nvPr/>
        </p:nvSpPr>
        <p:spPr>
          <a:xfrm>
            <a:off x="3930880" y="4637567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Charger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F3962-5B56-412C-BE36-4BEB0616C93F}"/>
              </a:ext>
            </a:extLst>
          </p:cNvPr>
          <p:cNvSpPr txBox="1"/>
          <p:nvPr/>
        </p:nvSpPr>
        <p:spPr>
          <a:xfrm>
            <a:off x="5313901" y="3457589"/>
            <a:ext cx="82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시험결과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F23D2-391E-F3E7-1761-7ED331913778}"/>
              </a:ext>
            </a:extLst>
          </p:cNvPr>
          <p:cNvSpPr txBox="1"/>
          <p:nvPr/>
        </p:nvSpPr>
        <p:spPr>
          <a:xfrm>
            <a:off x="4185002" y="3641613"/>
            <a:ext cx="82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HW </a:t>
            </a:r>
            <a:r>
              <a:rPr lang="ko-KR" altLang="en-US" sz="1200"/>
              <a:t>시험</a:t>
            </a:r>
            <a:endParaRPr lang="ko-KR" altLang="en-US" sz="1200" dirty="0"/>
          </a:p>
        </p:txBody>
      </p:sp>
      <p:sp>
        <p:nvSpPr>
          <p:cNvPr id="39" name="빗면 9">
            <a:extLst>
              <a:ext uri="{FF2B5EF4-FFF2-40B4-BE49-F238E27FC236}">
                <a16:creationId xmlns:a16="http://schemas.microsoft.com/office/drawing/2014/main" id="{EAA07098-9B49-7E37-1DB6-909976FEF364}"/>
              </a:ext>
            </a:extLst>
          </p:cNvPr>
          <p:cNvSpPr/>
          <p:nvPr/>
        </p:nvSpPr>
        <p:spPr>
          <a:xfrm>
            <a:off x="3945261" y="5551936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정격 초과측정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84173-4069-2229-D482-26A5DCD848CB}"/>
              </a:ext>
            </a:extLst>
          </p:cNvPr>
          <p:cNvSpPr txBox="1"/>
          <p:nvPr/>
        </p:nvSpPr>
        <p:spPr>
          <a:xfrm>
            <a:off x="4185002" y="5055202"/>
            <a:ext cx="8293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/>
              <a:t>성능 시험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6000C0-6794-F0D7-A253-5CF8DC81FFE0}"/>
              </a:ext>
            </a:extLst>
          </p:cNvPr>
          <p:cNvSpPr txBox="1"/>
          <p:nvPr/>
        </p:nvSpPr>
        <p:spPr>
          <a:xfrm>
            <a:off x="3666841" y="2791195"/>
            <a:ext cx="814749" cy="1723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비활성 창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빗면 9">
            <a:extLst>
              <a:ext uri="{FF2B5EF4-FFF2-40B4-BE49-F238E27FC236}">
                <a16:creationId xmlns:a16="http://schemas.microsoft.com/office/drawing/2014/main" id="{4E37D0B9-E2B0-770C-A788-FA92E3E95DFD}"/>
              </a:ext>
            </a:extLst>
          </p:cNvPr>
          <p:cNvSpPr/>
          <p:nvPr/>
        </p:nvSpPr>
        <p:spPr>
          <a:xfrm>
            <a:off x="5281268" y="2310972"/>
            <a:ext cx="731037" cy="51174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ID</a:t>
            </a:r>
            <a:r>
              <a:rPr lang="ko-KR" altLang="en-US" sz="1100">
                <a:solidFill>
                  <a:schemeClr val="tx1"/>
                </a:solidFill>
              </a:rPr>
              <a:t>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060335-86AD-AF93-7676-859611FFFF72}"/>
              </a:ext>
            </a:extLst>
          </p:cNvPr>
          <p:cNvSpPr txBox="1"/>
          <p:nvPr/>
        </p:nvSpPr>
        <p:spPr>
          <a:xfrm>
            <a:off x="5871539" y="2473222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>
                <a:solidFill>
                  <a:srgbClr val="FF0000"/>
                </a:solidFill>
              </a:rPr>
              <a:t>(13)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536B45-29B2-4646-840C-021F11A9A797}"/>
              </a:ext>
            </a:extLst>
          </p:cNvPr>
          <p:cNvSpPr txBox="1"/>
          <p:nvPr/>
        </p:nvSpPr>
        <p:spPr>
          <a:xfrm>
            <a:off x="3778831" y="3445106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>
                <a:solidFill>
                  <a:srgbClr val="FF0000"/>
                </a:solidFill>
              </a:rPr>
              <a:t>(14)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DBDA7E-79C1-E144-70A1-2575E0007926}"/>
              </a:ext>
            </a:extLst>
          </p:cNvPr>
          <p:cNvSpPr/>
          <p:nvPr/>
        </p:nvSpPr>
        <p:spPr>
          <a:xfrm>
            <a:off x="5325575" y="3671101"/>
            <a:ext cx="829345" cy="2053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PASS   FAIL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90A47A-ADE5-94AD-C5F3-574D649424A3}"/>
              </a:ext>
            </a:extLst>
          </p:cNvPr>
          <p:cNvSpPr/>
          <p:nvPr/>
        </p:nvSpPr>
        <p:spPr>
          <a:xfrm>
            <a:off x="6238351" y="3918613"/>
            <a:ext cx="3296266" cy="237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여기에 텍스트 입력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B58FB5-AE08-3D07-AB44-00D8F6EA54F4}"/>
              </a:ext>
            </a:extLst>
          </p:cNvPr>
          <p:cNvSpPr/>
          <p:nvPr/>
        </p:nvSpPr>
        <p:spPr>
          <a:xfrm>
            <a:off x="6238351" y="3671101"/>
            <a:ext cx="829345" cy="2053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특이사항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E9E7FA6-D7F8-6919-22BE-2CD3A8F8F9D9}"/>
              </a:ext>
            </a:extLst>
          </p:cNvPr>
          <p:cNvSpPr/>
          <p:nvPr/>
        </p:nvSpPr>
        <p:spPr>
          <a:xfrm>
            <a:off x="5343398" y="4257708"/>
            <a:ext cx="816627" cy="2446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■     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238B69B-7DD7-FF2F-B64D-35CADADE7744}"/>
              </a:ext>
            </a:extLst>
          </p:cNvPr>
          <p:cNvSpPr/>
          <p:nvPr/>
        </p:nvSpPr>
        <p:spPr>
          <a:xfrm>
            <a:off x="6238351" y="4264954"/>
            <a:ext cx="3296266" cy="237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여기에 텍스트 입력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B63CF06-E076-E4D8-3756-7A12662F2496}"/>
              </a:ext>
            </a:extLst>
          </p:cNvPr>
          <p:cNvSpPr/>
          <p:nvPr/>
        </p:nvSpPr>
        <p:spPr>
          <a:xfrm>
            <a:off x="5343398" y="4637680"/>
            <a:ext cx="816627" cy="2446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■     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DA2DD85-2279-54DA-0A9C-112DAFD8DED6}"/>
              </a:ext>
            </a:extLst>
          </p:cNvPr>
          <p:cNvSpPr/>
          <p:nvPr/>
        </p:nvSpPr>
        <p:spPr>
          <a:xfrm>
            <a:off x="6238351" y="4644926"/>
            <a:ext cx="3296266" cy="237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여기에 텍스트 입력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5E6422C-D7C7-5068-94EA-7DAA3E46946B}"/>
              </a:ext>
            </a:extLst>
          </p:cNvPr>
          <p:cNvSpPr/>
          <p:nvPr/>
        </p:nvSpPr>
        <p:spPr>
          <a:xfrm>
            <a:off x="5343398" y="5239433"/>
            <a:ext cx="816627" cy="2446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■     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E01B21-A4A0-83E5-6679-065F880A83D0}"/>
              </a:ext>
            </a:extLst>
          </p:cNvPr>
          <p:cNvSpPr/>
          <p:nvPr/>
        </p:nvSpPr>
        <p:spPr>
          <a:xfrm>
            <a:off x="6238351" y="5246679"/>
            <a:ext cx="3296266" cy="237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여기에 텍스트 입력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953880-32C0-AEE3-C6C2-0BE20F7F16CE}"/>
              </a:ext>
            </a:extLst>
          </p:cNvPr>
          <p:cNvSpPr/>
          <p:nvPr/>
        </p:nvSpPr>
        <p:spPr>
          <a:xfrm>
            <a:off x="5343398" y="5549572"/>
            <a:ext cx="816627" cy="2446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■     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8989D10-9563-5B91-14D4-9098348B45B6}"/>
              </a:ext>
            </a:extLst>
          </p:cNvPr>
          <p:cNvSpPr/>
          <p:nvPr/>
        </p:nvSpPr>
        <p:spPr>
          <a:xfrm>
            <a:off x="6238351" y="5556818"/>
            <a:ext cx="3296266" cy="237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여기에 텍스트 입력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5CAE76D-8CA7-7251-BE5E-3A588C4F82D8}"/>
              </a:ext>
            </a:extLst>
          </p:cNvPr>
          <p:cNvSpPr/>
          <p:nvPr/>
        </p:nvSpPr>
        <p:spPr>
          <a:xfrm>
            <a:off x="9477463" y="1370867"/>
            <a:ext cx="1558014" cy="237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홍길동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F077AD-D829-A0D4-0BA0-BED056080712}"/>
              </a:ext>
            </a:extLst>
          </p:cNvPr>
          <p:cNvSpPr txBox="1"/>
          <p:nvPr/>
        </p:nvSpPr>
        <p:spPr>
          <a:xfrm>
            <a:off x="6442799" y="3284444"/>
            <a:ext cx="128985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/>
              <a:t>연결된 기기</a:t>
            </a:r>
            <a:r>
              <a:rPr lang="en-US" altLang="ko-KR" sz="1200" b="1"/>
              <a:t>ID</a:t>
            </a:r>
            <a:endParaRPr lang="ko-KR" altLang="en-US" sz="1200" b="1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57F56A-1ABD-B723-CC93-9867E62EFBD9}"/>
              </a:ext>
            </a:extLst>
          </p:cNvPr>
          <p:cNvSpPr/>
          <p:nvPr/>
        </p:nvSpPr>
        <p:spPr>
          <a:xfrm>
            <a:off x="7769377" y="3290386"/>
            <a:ext cx="1570885" cy="263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KOABP-KB1-000000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CB7DEAEA-CE84-9F5D-27B4-0353665EDF50}"/>
              </a:ext>
            </a:extLst>
          </p:cNvPr>
          <p:cNvCxnSpPr>
            <a:cxnSpLocks/>
          </p:cNvCxnSpPr>
          <p:nvPr/>
        </p:nvCxnSpPr>
        <p:spPr>
          <a:xfrm>
            <a:off x="467773" y="3561444"/>
            <a:ext cx="2711612" cy="264500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78507D8-A41E-662C-8120-602937BA05B1}"/>
              </a:ext>
            </a:extLst>
          </p:cNvPr>
          <p:cNvCxnSpPr>
            <a:cxnSpLocks/>
          </p:cNvCxnSpPr>
          <p:nvPr/>
        </p:nvCxnSpPr>
        <p:spPr>
          <a:xfrm flipH="1">
            <a:off x="433212" y="3570490"/>
            <a:ext cx="2588771" cy="254654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CF0FF76-C31A-713F-A38C-40C89D479DEB}"/>
              </a:ext>
            </a:extLst>
          </p:cNvPr>
          <p:cNvSpPr txBox="1"/>
          <p:nvPr/>
        </p:nvSpPr>
        <p:spPr>
          <a:xfrm>
            <a:off x="7804436" y="1099986"/>
            <a:ext cx="885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</a:t>
            </a:r>
            <a:r>
              <a:rPr lang="ko-KR" altLang="en-US" sz="1200"/>
              <a:t>작업일시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BEA892A-DB52-B1BE-6FC7-D9F8EA67D3FD}"/>
              </a:ext>
            </a:extLst>
          </p:cNvPr>
          <p:cNvSpPr/>
          <p:nvPr/>
        </p:nvSpPr>
        <p:spPr>
          <a:xfrm>
            <a:off x="7067696" y="1370867"/>
            <a:ext cx="2272567" cy="2373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2025</a:t>
            </a:r>
            <a:r>
              <a:rPr lang="ko-KR" altLang="en-US" sz="1200">
                <a:solidFill>
                  <a:schemeClr val="tx1"/>
                </a:solidFill>
              </a:rPr>
              <a:t>년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월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일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시 </a:t>
            </a:r>
            <a:r>
              <a:rPr lang="en-US" altLang="ko-KR" sz="1200">
                <a:solidFill>
                  <a:schemeClr val="tx1"/>
                </a:solidFill>
              </a:rPr>
              <a:t>00</a:t>
            </a:r>
            <a:r>
              <a:rPr lang="ko-KR" altLang="en-US" sz="1200">
                <a:solidFill>
                  <a:schemeClr val="tx1"/>
                </a:solidFill>
              </a:rPr>
              <a:t>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</a:t>
            </a:r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2025-09-23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23058"/>
              </p:ext>
            </p:extLst>
          </p:nvPr>
        </p:nvGraphicFramePr>
        <p:xfrm>
          <a:off x="679155" y="889510"/>
          <a:ext cx="5092940" cy="5564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416">
                  <a:extLst>
                    <a:ext uri="{9D8B030D-6E8A-4147-A177-3AD203B41FA5}">
                      <a16:colId xmlns:a16="http://schemas.microsoft.com/office/drawing/2014/main" val="2920014174"/>
                    </a:ext>
                  </a:extLst>
                </a:gridCol>
                <a:gridCol w="1498861">
                  <a:extLst>
                    <a:ext uri="{9D8B030D-6E8A-4147-A177-3AD203B41FA5}">
                      <a16:colId xmlns:a16="http://schemas.microsoft.com/office/drawing/2014/main" val="806318345"/>
                    </a:ext>
                  </a:extLst>
                </a:gridCol>
                <a:gridCol w="1857081">
                  <a:extLst>
                    <a:ext uri="{9D8B030D-6E8A-4147-A177-3AD203B41FA5}">
                      <a16:colId xmlns:a16="http://schemas.microsoft.com/office/drawing/2014/main" val="1456286831"/>
                    </a:ext>
                  </a:extLst>
                </a:gridCol>
                <a:gridCol w="1313582">
                  <a:extLst>
                    <a:ext uri="{9D8B030D-6E8A-4147-A177-3AD203B41FA5}">
                      <a16:colId xmlns:a16="http://schemas.microsoft.com/office/drawing/2014/main" val="598994628"/>
                    </a:ext>
                  </a:extLst>
                </a:gridCol>
              </a:tblGrid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No.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 명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Notes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73091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BLE</a:t>
                      </a:r>
                      <a:r>
                        <a:rPr lang="ko-KR" altLang="en-US" sz="1000" dirty="0"/>
                        <a:t>검색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BLE</a:t>
                      </a:r>
                      <a:r>
                        <a:rPr lang="ko-KR" altLang="en-US" sz="1000" baseline="0" dirty="0"/>
                        <a:t>를 검색하여 리스트에 표시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443799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리스트 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검색된 </a:t>
                      </a:r>
                      <a:r>
                        <a:rPr lang="en-US" altLang="ko-KR" sz="1000" dirty="0"/>
                        <a:t>BLE</a:t>
                      </a:r>
                      <a:r>
                        <a:rPr lang="ko-KR" altLang="en-US" sz="1000" dirty="0"/>
                        <a:t>를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해당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를 더블클릭하면 연결됨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81068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설정할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TP1-</a:t>
                      </a:r>
                      <a:r>
                        <a:rPr lang="ko-KR" altLang="en-US" sz="1000" dirty="0"/>
                        <a:t>으로 표시된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490396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리스트</a:t>
                      </a:r>
                      <a:r>
                        <a:rPr lang="en-US" altLang="ko-KR" sz="1000" dirty="0"/>
                        <a:t>BOX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TP1/CP1/KB1/CA100 </a:t>
                      </a:r>
                      <a:r>
                        <a:rPr lang="ko-KR" altLang="en-US" sz="10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임의 구현 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73690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현재 생산중인 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생산제품 모델번호 보임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08875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설정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설정하려고 하는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39466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전송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버튼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버튼을 누르면 설정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가 단말로 전송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197171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제품 시리얼번호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생산 시 입력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881167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제품 시리얼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strike="sngStrike" dirty="0"/>
                        <a:t>BLE</a:t>
                      </a:r>
                      <a:r>
                        <a:rPr lang="en-US" altLang="ko-KR" sz="1000" strike="sngStrike" baseline="0" dirty="0"/>
                        <a:t> </a:t>
                      </a:r>
                      <a:r>
                        <a:rPr lang="en-US" altLang="ko-KR" sz="1000" strike="sngStrike" dirty="0"/>
                        <a:t>ID</a:t>
                      </a:r>
                      <a:r>
                        <a:rPr lang="ko-KR" altLang="en-US" sz="1000" strike="sngStrike" dirty="0"/>
                        <a:t>가 순차</a:t>
                      </a:r>
                      <a:r>
                        <a:rPr lang="ko-KR" altLang="en-US" sz="1000" dirty="0"/>
                        <a:t> 자동저장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499565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 저장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설정된 제품 시리얼 번호를 파일로 저장</a:t>
                      </a:r>
                      <a:r>
                        <a:rPr lang="en-US" altLang="ko-KR" sz="1000" dirty="0"/>
                        <a:t>(txt,</a:t>
                      </a:r>
                      <a:r>
                        <a:rPr lang="en-US" altLang="ko-KR" sz="1000" baseline="0" dirty="0"/>
                        <a:t> csv </a:t>
                      </a:r>
                      <a:r>
                        <a:rPr lang="ko-KR" altLang="en-US" sz="1000" baseline="0" dirty="0"/>
                        <a:t>등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선택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985609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 적용된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설정된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번호 자동 갱신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77338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생산 검사 수량 </a:t>
                      </a:r>
                      <a:r>
                        <a:rPr lang="ko-KR" altLang="en-US" sz="1000" dirty="0"/>
                        <a:t>카운트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App. </a:t>
                      </a:r>
                      <a:r>
                        <a:rPr lang="ko-KR" altLang="en-US" sz="1000" dirty="0"/>
                        <a:t>시작 </a:t>
                      </a:r>
                      <a:r>
                        <a:rPr lang="ko-KR" altLang="en-US" sz="1000"/>
                        <a:t>후 검사 완료 수량 </a:t>
                      </a:r>
                      <a:r>
                        <a:rPr lang="ko-KR" altLang="en-US" sz="1000" dirty="0"/>
                        <a:t>표시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생산 대수 확인 용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075241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ID </a:t>
                      </a:r>
                      <a:r>
                        <a:rPr lang="ko-KR" altLang="en-US" sz="1000"/>
                        <a:t>전송 버튼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블루투스 설정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를 전송한다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89442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Factory Mode </a:t>
                      </a:r>
                      <a:r>
                        <a:rPr lang="ko-KR" altLang="en-US" sz="1000"/>
                        <a:t>제어패널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지그 장차된 </a:t>
                      </a:r>
                      <a:r>
                        <a:rPr lang="en-US" altLang="ko-KR" sz="1000"/>
                        <a:t>HW</a:t>
                      </a:r>
                      <a:r>
                        <a:rPr lang="ko-KR" altLang="en-US" sz="1000"/>
                        <a:t>보드 제어 및 시험 결과 표출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3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Factory Mode Control Command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2025-09-23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51249"/>
              </p:ext>
            </p:extLst>
          </p:nvPr>
        </p:nvGraphicFramePr>
        <p:xfrm>
          <a:off x="1004979" y="5285588"/>
          <a:ext cx="7887075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264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943491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3355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</a:p>
                    <a:p>
                      <a:pPr algn="ctr" latinLnBrk="1"/>
                      <a:r>
                        <a:rPr lang="en-US" altLang="ko-KR" sz="1200"/>
                        <a:t>(CMD)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0x7C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0x77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CMD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ACK or</a:t>
                      </a:r>
                    </a:p>
                    <a:p>
                      <a:pPr algn="ctr"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PASS/FAIL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grpSp>
        <p:nvGrpSpPr>
          <p:cNvPr id="129" name="그룹 128"/>
          <p:cNvGrpSpPr/>
          <p:nvPr/>
        </p:nvGrpSpPr>
        <p:grpSpPr>
          <a:xfrm>
            <a:off x="8828280" y="1171589"/>
            <a:ext cx="3230006" cy="1325759"/>
            <a:chOff x="2389651" y="4292616"/>
            <a:chExt cx="4529546" cy="1325759"/>
          </a:xfrm>
        </p:grpSpPr>
        <p:sp>
          <p:nvSpPr>
            <p:cNvPr id="116" name="TextBox 115"/>
            <p:cNvSpPr txBox="1"/>
            <p:nvPr/>
          </p:nvSpPr>
          <p:spPr>
            <a:xfrm>
              <a:off x="2389651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[App.]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36497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[Device]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>
              <a:stCxn id="116" idx="2"/>
            </p:cNvCxnSpPr>
            <p:nvPr/>
          </p:nvCxnSpPr>
          <p:spPr>
            <a:xfrm>
              <a:off x="3081001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227847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3081001" y="4870696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H="1">
              <a:off x="3081001" y="5566079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611455" y="4656355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BLE Command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11455" y="5342258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Rusult Packet</a:t>
              </a:r>
              <a:endParaRPr lang="ko-KR" altLang="en-US" sz="1000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107AC54-A671-BF75-24EA-6C4F15302B01}"/>
                </a:ext>
              </a:extLst>
            </p:cNvPr>
            <p:cNvCxnSpPr/>
            <p:nvPr/>
          </p:nvCxnSpPr>
          <p:spPr>
            <a:xfrm flipH="1">
              <a:off x="3081001" y="5185533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EACE8-8E18-6CD9-6ABC-A44D340FD54A}"/>
                </a:ext>
              </a:extLst>
            </p:cNvPr>
            <p:cNvSpPr txBox="1"/>
            <p:nvPr/>
          </p:nvSpPr>
          <p:spPr>
            <a:xfrm>
              <a:off x="3611455" y="4961712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ACK</a:t>
              </a:r>
              <a:endParaRPr lang="ko-KR" altLang="en-US" sz="1000" dirty="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79326" y="5008589"/>
            <a:ext cx="294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[Device → </a:t>
            </a:r>
            <a:r>
              <a:rPr lang="en-US" altLang="ko-KR" sz="1200"/>
              <a:t>App.] </a:t>
            </a:r>
            <a:r>
              <a:rPr lang="en-US" altLang="ko-KR" sz="1200">
                <a:solidFill>
                  <a:srgbClr val="FF0000"/>
                </a:solidFill>
              </a:rPr>
              <a:t>ACK or PASS/FAIL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06795"/>
              </p:ext>
            </p:extLst>
          </p:nvPr>
        </p:nvGraphicFramePr>
        <p:xfrm>
          <a:off x="1004979" y="1084137"/>
          <a:ext cx="7887077" cy="385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703">
                  <a:extLst>
                    <a:ext uri="{9D8B030D-6E8A-4147-A177-3AD203B41FA5}">
                      <a16:colId xmlns:a16="http://schemas.microsoft.com/office/drawing/2014/main" val="4142718368"/>
                    </a:ext>
                  </a:extLst>
                </a:gridCol>
                <a:gridCol w="1297846">
                  <a:extLst>
                    <a:ext uri="{9D8B030D-6E8A-4147-A177-3AD203B41FA5}">
                      <a16:colId xmlns:a16="http://schemas.microsoft.com/office/drawing/2014/main" val="1369573186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MODE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Command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Byte0</a:t>
                      </a:r>
                    </a:p>
                    <a:p>
                      <a:pPr algn="ctr" latinLnBrk="1"/>
                      <a:r>
                        <a:rPr lang="en-US" altLang="ko-KR" sz="1200"/>
                        <a:t>(STX)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</a:p>
                    <a:p>
                      <a:pPr algn="ctr" latinLnBrk="1"/>
                      <a:r>
                        <a:rPr lang="en-US" altLang="ko-KR" sz="1200"/>
                        <a:t>(Len)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(CMD)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</a:t>
                      </a:r>
                    </a:p>
                    <a:p>
                      <a:pPr algn="ctr" latinLnBrk="1"/>
                      <a:r>
                        <a:rPr lang="en-US" altLang="ko-KR" sz="1200"/>
                        <a:t>(ETX)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Factory Mode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OFF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905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Pump&amp;Solenoid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289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MIC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0x03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00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Battery Chager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71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BT SSID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SSID </a:t>
                      </a:r>
                      <a:r>
                        <a:rPr lang="ko-KR" altLang="en-US" sz="1100"/>
                        <a:t>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0x7C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ID_HB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ID_LB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5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54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1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084903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779326" y="788972"/>
            <a:ext cx="157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[PC App </a:t>
            </a:r>
            <a:r>
              <a:rPr lang="en-US" altLang="ko-KR" sz="1200" dirty="0"/>
              <a:t>→ Device]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D4CA4-3E53-EF1B-EB7F-D917B25E7420}"/>
              </a:ext>
            </a:extLst>
          </p:cNvPr>
          <p:cNvSpPr txBox="1"/>
          <p:nvPr/>
        </p:nvSpPr>
        <p:spPr>
          <a:xfrm>
            <a:off x="9206564" y="5147088"/>
            <a:ext cx="2473437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[ACK or Response]Byte4</a:t>
            </a:r>
          </a:p>
          <a:p>
            <a:pPr marL="263525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ACK : 0x10</a:t>
            </a:r>
          </a:p>
          <a:p>
            <a:pPr marL="263525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PASS : 0x20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63525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FAIL : 0x3F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en-US" altLang="ko-KR" dirty="0"/>
              <a:t>BLE ID Setting Command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2025-09-23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354042" y="5158842"/>
          <a:ext cx="685586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755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707011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0x7C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0x77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ID_HB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ID_LB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grpSp>
        <p:nvGrpSpPr>
          <p:cNvPr id="129" name="그룹 128"/>
          <p:cNvGrpSpPr/>
          <p:nvPr/>
        </p:nvGrpSpPr>
        <p:grpSpPr>
          <a:xfrm>
            <a:off x="8828280" y="1171589"/>
            <a:ext cx="3230006" cy="1325759"/>
            <a:chOff x="2389651" y="4292616"/>
            <a:chExt cx="4529546" cy="1325759"/>
          </a:xfrm>
        </p:grpSpPr>
        <p:sp>
          <p:nvSpPr>
            <p:cNvPr id="116" name="TextBox 115"/>
            <p:cNvSpPr txBox="1"/>
            <p:nvPr/>
          </p:nvSpPr>
          <p:spPr>
            <a:xfrm>
              <a:off x="2389651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[App.]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36497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[Device]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>
              <a:stCxn id="116" idx="2"/>
            </p:cNvCxnSpPr>
            <p:nvPr/>
          </p:nvCxnSpPr>
          <p:spPr>
            <a:xfrm>
              <a:off x="3081001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227847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3081001" y="4870696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H="1">
              <a:off x="3081001" y="5417451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611455" y="4656355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 dirty="0"/>
                <a:t>BLE ID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Setting Command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11455" y="5193630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ACK.</a:t>
              </a:r>
              <a:endParaRPr lang="ko-KR" altLang="en-US" sz="1000" dirty="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854273" y="5607363"/>
            <a:ext cx="13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[Device → </a:t>
            </a:r>
            <a:r>
              <a:rPr lang="en-US" altLang="ko-KR" sz="1200"/>
              <a:t>App.]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ACK.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2389651" y="1084137"/>
          <a:ext cx="6502400" cy="113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0x55(TP1)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0x66(</a:t>
                      </a:r>
                      <a:r>
                        <a:rPr lang="en-US" altLang="ko-KR" sz="1100"/>
                        <a:t>CP1)</a:t>
                      </a:r>
                    </a:p>
                    <a:p>
                      <a:pPr algn="ctr" latinLnBrk="1"/>
                      <a:r>
                        <a:rPr lang="en-US" altLang="ko-KR" sz="1100"/>
                        <a:t>0x7C(KB-1,CA-100)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ID_HB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ID_LB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30661" y="1007843"/>
            <a:ext cx="7238683" cy="2493695"/>
            <a:chOff x="830661" y="1454861"/>
            <a:chExt cx="7238683" cy="2493695"/>
          </a:xfrm>
        </p:grpSpPr>
        <p:sp>
          <p:nvSpPr>
            <p:cNvPr id="110" name="직사각형 109"/>
            <p:cNvSpPr/>
            <p:nvPr/>
          </p:nvSpPr>
          <p:spPr>
            <a:xfrm>
              <a:off x="5345346" y="2949079"/>
              <a:ext cx="341832" cy="513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707181" y="2949079"/>
              <a:ext cx="341832" cy="513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981317" y="2949079"/>
              <a:ext cx="341832" cy="513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0661" y="1723429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 → Device]</a:t>
              </a:r>
              <a:endParaRPr lang="ko-KR" alt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30661" y="3001144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[BLE ID </a:t>
              </a:r>
              <a:r>
                <a:rPr lang="ko-KR" altLang="en-US" sz="1200" dirty="0"/>
                <a:t>구성</a:t>
              </a:r>
              <a:r>
                <a:rPr lang="en-US" altLang="ko-KR" sz="1200" dirty="0"/>
                <a:t>]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16183" y="3599324"/>
              <a:ext cx="4909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ID_HB</a:t>
              </a:r>
              <a:endParaRPr lang="ko-KR" altLang="en-US" sz="12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939469" y="3002801"/>
              <a:ext cx="1156730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altLang="ko-KR" sz="24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000000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01341" y="3001144"/>
              <a:ext cx="189794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KOABP-KB1-</a:t>
              </a:r>
              <a:endParaRPr lang="en-US" altLang="ko-KR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05" name="직선 연결선 104"/>
            <p:cNvCxnSpPr>
              <a:endCxn id="100" idx="0"/>
            </p:cNvCxnSpPr>
            <p:nvPr/>
          </p:nvCxnSpPr>
          <p:spPr>
            <a:xfrm>
              <a:off x="5161660" y="3466819"/>
              <a:ext cx="0" cy="132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32620" y="3589897"/>
              <a:ext cx="4909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ID_LB</a:t>
              </a:r>
              <a:endParaRPr lang="ko-KR" altLang="en-US" sz="1200" dirty="0"/>
            </a:p>
          </p:txBody>
        </p:sp>
        <p:cxnSp>
          <p:nvCxnSpPr>
            <p:cNvPr id="108" name="직선 연결선 107"/>
            <p:cNvCxnSpPr>
              <a:endCxn id="107" idx="0"/>
            </p:cNvCxnSpPr>
            <p:nvPr/>
          </p:nvCxnSpPr>
          <p:spPr>
            <a:xfrm>
              <a:off x="5878097" y="3457392"/>
              <a:ext cx="0" cy="132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291020" y="3763890"/>
              <a:ext cx="4909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ID_MB</a:t>
              </a:r>
              <a:endParaRPr lang="ko-KR" altLang="en-US" sz="1200" dirty="0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5516262" y="3457392"/>
              <a:ext cx="0" cy="326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14"/>
            <p:cNvSpPr/>
            <p:nvPr/>
          </p:nvSpPr>
          <p:spPr>
            <a:xfrm>
              <a:off x="5632620" y="1454861"/>
              <a:ext cx="2436724" cy="1261910"/>
            </a:xfrm>
            <a:prstGeom prst="roundRect">
              <a:avLst>
                <a:gd name="adj" fmla="val 1282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굽은 화살표 131"/>
            <p:cNvSpPr/>
            <p:nvPr/>
          </p:nvSpPr>
          <p:spPr>
            <a:xfrm rot="10800000">
              <a:off x="6275624" y="2740288"/>
              <a:ext cx="455771" cy="61195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30661" y="3719199"/>
            <a:ext cx="13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[App → Device]</a:t>
            </a:r>
          </a:p>
          <a:p>
            <a:pPr algn="ctr"/>
            <a:r>
              <a:rPr lang="en-US" altLang="ko-KR" sz="1200"/>
              <a:t>Examples))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Command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9178199" y="3949831"/>
            <a:ext cx="471340" cy="561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99393" y="3935798"/>
            <a:ext cx="2244008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[</a:t>
            </a:r>
            <a:r>
              <a:rPr lang="ko-KR" altLang="en-US" sz="1600" b="1">
                <a:solidFill>
                  <a:srgbClr val="FF0000"/>
                </a:solidFill>
              </a:rPr>
              <a:t>전송결과 예시</a:t>
            </a:r>
            <a:r>
              <a:rPr lang="en-US" altLang="ko-KR" sz="1600" b="1">
                <a:solidFill>
                  <a:srgbClr val="FF0000"/>
                </a:solidFill>
              </a:rPr>
              <a:t>]</a:t>
            </a:r>
          </a:p>
          <a:p>
            <a:pPr marL="177800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KB-1 Byte3 : 0x7C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77800" indent="-88900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FF0000"/>
                </a:solidFill>
              </a:rPr>
              <a:t>결과</a:t>
            </a:r>
            <a:r>
              <a:rPr lang="en-US" altLang="ko-KR" sz="1600" b="1">
                <a:solidFill>
                  <a:srgbClr val="FF0000"/>
                </a:solidFill>
              </a:rPr>
              <a:t>:</a:t>
            </a:r>
          </a:p>
          <a:p>
            <a:pPr marL="177800"/>
            <a:r>
              <a:rPr lang="en-US" altLang="ko-KR" sz="1600" b="1">
                <a:solidFill>
                  <a:srgbClr val="FF0000"/>
                </a:solidFill>
              </a:rPr>
              <a:t>KOABP-KB1-123456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389651" y="3559853"/>
          <a:ext cx="6502400" cy="113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41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0x55(TP1)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0x66(</a:t>
                      </a:r>
                      <a:r>
                        <a:rPr lang="en-US" altLang="ko-KR" sz="1100"/>
                        <a:t>CP1) 0x7C(KB-1,CA-100)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0x12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0x34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0x56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5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en-US" altLang="ko-KR" dirty="0"/>
              <a:t>TP-1 </a:t>
            </a:r>
            <a:r>
              <a:rPr lang="ko-KR" altLang="en-US" dirty="0"/>
              <a:t>온도 보정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2025-09-23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8828280" y="1171589"/>
            <a:ext cx="3230006" cy="1325759"/>
            <a:chOff x="2389651" y="4292616"/>
            <a:chExt cx="4529546" cy="1325759"/>
          </a:xfrm>
        </p:grpSpPr>
        <p:sp>
          <p:nvSpPr>
            <p:cNvPr id="116" name="TextBox 115"/>
            <p:cNvSpPr txBox="1"/>
            <p:nvPr/>
          </p:nvSpPr>
          <p:spPr>
            <a:xfrm>
              <a:off x="2389651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[App.]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36497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[Device]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>
              <a:stCxn id="116" idx="2"/>
            </p:cNvCxnSpPr>
            <p:nvPr/>
          </p:nvCxnSpPr>
          <p:spPr>
            <a:xfrm>
              <a:off x="3081001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227847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3081001" y="4870696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H="1">
              <a:off x="3081001" y="5417451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611455" y="4656355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 dirty="0"/>
                <a:t>BLE ID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Setting Command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11455" y="5193630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 dirty="0"/>
                <a:t>ACK</a:t>
              </a:r>
              <a:endParaRPr lang="ko-KR" altLang="en-US" sz="1000" dirty="0"/>
            </a:p>
          </p:txBody>
        </p:sp>
      </p:grpSp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2389651" y="1749669"/>
          <a:ext cx="6502400" cy="9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 :</a:t>
                      </a:r>
                      <a:r>
                        <a:rPr lang="en-US" altLang="ko-KR" sz="1100" baseline="0" dirty="0"/>
                        <a:t> (+)</a:t>
                      </a:r>
                    </a:p>
                    <a:p>
                      <a:pPr algn="ctr" latinLnBrk="1"/>
                      <a:r>
                        <a:rPr lang="en-US" altLang="ko-KR" sz="1100" baseline="0" dirty="0"/>
                        <a:t>0 : (-)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1~9 </a:t>
                      </a:r>
                      <a:r>
                        <a:rPr lang="ko-KR" altLang="en-US" sz="1100" dirty="0"/>
                        <a:t>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1~9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(0.1~0.9</a:t>
                      </a:r>
                      <a:r>
                        <a:rPr lang="ko-KR" altLang="en-US" sz="1100" dirty="0"/>
                        <a:t>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9178199" y="3949831"/>
            <a:ext cx="471340" cy="561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99393" y="3889632"/>
            <a:ext cx="236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</a:rPr>
              <a:t>전송결과</a:t>
            </a:r>
            <a:r>
              <a:rPr lang="en-US" altLang="ko-KR" sz="1600" b="1" dirty="0">
                <a:solidFill>
                  <a:srgbClr val="FF0000"/>
                </a:solidFill>
              </a:rPr>
              <a:t>]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온도 보정 값 </a:t>
            </a:r>
            <a:r>
              <a:rPr lang="en-US" altLang="ko-KR" sz="1600" b="1" dirty="0">
                <a:solidFill>
                  <a:srgbClr val="FF0000"/>
                </a:solidFill>
              </a:rPr>
              <a:t>: +1.1</a:t>
            </a:r>
            <a:r>
              <a:rPr lang="ko-KR" altLang="en-US" sz="1600" b="1" dirty="0">
                <a:solidFill>
                  <a:srgbClr val="FF0000"/>
                </a:solidFill>
              </a:rPr>
              <a:t>도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389651" y="3559853"/>
          <a:ext cx="6502400" cy="7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41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30661" y="1147013"/>
            <a:ext cx="236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</a:rPr>
              <a:t>기준온도</a:t>
            </a:r>
            <a:r>
              <a:rPr lang="en-US" altLang="ko-KR" sz="1600" b="1" dirty="0">
                <a:solidFill>
                  <a:srgbClr val="FF0000"/>
                </a:solidFill>
              </a:rPr>
              <a:t>] 36.5</a:t>
            </a:r>
            <a:r>
              <a:rPr lang="ko-KR" altLang="en-US" sz="1600" b="1" dirty="0">
                <a:solidFill>
                  <a:srgbClr val="FF0000"/>
                </a:solidFill>
              </a:rPr>
              <a:t>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1497D-A807-341B-9402-8B012FC3AC1B}"/>
              </a:ext>
            </a:extLst>
          </p:cNvPr>
          <p:cNvSpPr txBox="1"/>
          <p:nvPr/>
        </p:nvSpPr>
        <p:spPr>
          <a:xfrm>
            <a:off x="857097" y="3765894"/>
            <a:ext cx="13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[Device → </a:t>
            </a:r>
            <a:r>
              <a:rPr lang="en-US" altLang="ko-KR" sz="1200"/>
              <a:t>App.]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ACK.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1E17C-1CD7-2A35-77F2-04C74EE03496}"/>
              </a:ext>
            </a:extLst>
          </p:cNvPr>
          <p:cNvSpPr txBox="1"/>
          <p:nvPr/>
        </p:nvSpPr>
        <p:spPr>
          <a:xfrm>
            <a:off x="833485" y="1877730"/>
            <a:ext cx="13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[App → Device]</a:t>
            </a:r>
          </a:p>
          <a:p>
            <a:pPr algn="ctr"/>
            <a:r>
              <a:rPr lang="en-US" altLang="ko-KR" sz="1200"/>
              <a:t>Examples))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Command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</a:t>
            </a:r>
            <a:r>
              <a:rPr lang="ko-KR" altLang="en-US"/>
              <a:t>검토 사항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2025-09-23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06685-09BD-4DD6-8039-A9BB642CDD58}"/>
              </a:ext>
            </a:extLst>
          </p:cNvPr>
          <p:cNvSpPr txBox="1"/>
          <p:nvPr/>
        </p:nvSpPr>
        <p:spPr>
          <a:xfrm>
            <a:off x="657317" y="850711"/>
            <a:ext cx="1087736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## 모델 설정</a:t>
            </a:r>
          </a:p>
          <a:p>
            <a:r>
              <a:rPr lang="ko-KR" altLang="en-US" sz="1000"/>
              <a:t>- 정확히 말하면 블루투스 NAME 아닌가? </a:t>
            </a:r>
            <a:r>
              <a:rPr lang="en-US" altLang="ko-KR" sz="1000">
                <a:solidFill>
                  <a:srgbClr val="FF0000"/>
                </a:solidFill>
              </a:rPr>
              <a:t>NAME</a:t>
            </a:r>
            <a:r>
              <a:rPr lang="ko-KR" altLang="en-US" sz="1000">
                <a:solidFill>
                  <a:srgbClr val="FF0000"/>
                </a:solidFill>
              </a:rPr>
              <a:t> 맞음</a:t>
            </a:r>
          </a:p>
          <a:p>
            <a:r>
              <a:rPr lang="ko-KR" altLang="en-US" sz="1000"/>
              <a:t>- (No.4) KB-1을 연결한 후 `분류`값을 `CP`, `TP`로 설정해서 주입할 수도 있는가? </a:t>
            </a:r>
            <a:r>
              <a:rPr lang="ko-KR" altLang="en-US" sz="1000">
                <a:solidFill>
                  <a:srgbClr val="FF0000"/>
                </a:solidFill>
              </a:rPr>
              <a:t>휴먼 에러 가능성 있으므로</a:t>
            </a:r>
            <a:r>
              <a:rPr lang="en-US" altLang="ko-KR" sz="1000">
                <a:solidFill>
                  <a:srgbClr val="FF0000"/>
                </a:solidFill>
              </a:rPr>
              <a:t>, </a:t>
            </a:r>
            <a:r>
              <a:rPr lang="ko-KR" altLang="en-US" sz="1000">
                <a:solidFill>
                  <a:srgbClr val="FF0000"/>
                </a:solidFill>
              </a:rPr>
              <a:t>선택 필요함</a:t>
            </a:r>
            <a:r>
              <a:rPr lang="en-US" altLang="ko-KR" sz="1000">
                <a:solidFill>
                  <a:srgbClr val="FF0000"/>
                </a:solidFill>
              </a:rPr>
              <a:t>.</a:t>
            </a:r>
            <a:endParaRPr lang="ko-KR" altLang="en-US" sz="100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/>
              <a:t>(No.6) ID는 DB에서 자동으로 채번하여 입력하는 것인가? 사용자가 직접 입력하나? </a:t>
            </a:r>
            <a:r>
              <a:rPr lang="ko-KR" altLang="en-US" sz="1000">
                <a:solidFill>
                  <a:srgbClr val="FF0000"/>
                </a:solidFill>
              </a:rPr>
              <a:t>생산 계획에 따라 </a:t>
            </a:r>
            <a:r>
              <a:rPr lang="en-US" altLang="ko-KR" sz="1000">
                <a:solidFill>
                  <a:srgbClr val="FF0000"/>
                </a:solidFill>
              </a:rPr>
              <a:t>ID</a:t>
            </a:r>
            <a:r>
              <a:rPr lang="ko-KR" altLang="en-US" sz="1000">
                <a:solidFill>
                  <a:srgbClr val="FF0000"/>
                </a:solidFill>
              </a:rPr>
              <a:t> 채번 예정</a:t>
            </a:r>
            <a:r>
              <a:rPr lang="en-US" altLang="ko-KR" sz="1000">
                <a:solidFill>
                  <a:srgbClr val="FF0000"/>
                </a:solidFill>
              </a:rPr>
              <a:t>. ID</a:t>
            </a:r>
            <a:r>
              <a:rPr lang="ko-KR" altLang="en-US" sz="1000">
                <a:solidFill>
                  <a:srgbClr val="FF0000"/>
                </a:solidFill>
              </a:rPr>
              <a:t>는 작업 시작 시 </a:t>
            </a:r>
            <a:r>
              <a:rPr lang="en-US" altLang="ko-KR" sz="1000">
                <a:solidFill>
                  <a:srgbClr val="FF0000"/>
                </a:solidFill>
              </a:rPr>
              <a:t>1</a:t>
            </a:r>
            <a:r>
              <a:rPr lang="ko-KR" altLang="en-US" sz="1000">
                <a:solidFill>
                  <a:srgbClr val="FF0000"/>
                </a:solidFill>
              </a:rPr>
              <a:t>회 직접 입력하고 이후부터는 자동증가</a:t>
            </a:r>
          </a:p>
          <a:p>
            <a:r>
              <a:rPr lang="ko-KR" altLang="en-US" sz="1000"/>
              <a:t>- (No.7) ID-전송 시 ACK가 있어야 하지 않을까? </a:t>
            </a:r>
            <a:r>
              <a:rPr lang="en-US" altLang="ko-KR" sz="1000">
                <a:solidFill>
                  <a:srgbClr val="FF0000"/>
                </a:solidFill>
              </a:rPr>
              <a:t>ACK </a:t>
            </a:r>
            <a:r>
              <a:rPr lang="ko-KR" altLang="en-US" sz="1000">
                <a:solidFill>
                  <a:srgbClr val="FF0000"/>
                </a:solidFill>
              </a:rPr>
              <a:t>필요해 보임</a:t>
            </a:r>
            <a:r>
              <a:rPr lang="en-US" altLang="ko-KR" sz="1000">
                <a:solidFill>
                  <a:srgbClr val="FF0000"/>
                </a:solidFill>
              </a:rPr>
              <a:t>, </a:t>
            </a:r>
            <a:r>
              <a:rPr lang="ko-KR" altLang="en-US" sz="1000">
                <a:solidFill>
                  <a:srgbClr val="FF0000"/>
                </a:solidFill>
              </a:rPr>
              <a:t>디바이스측 추가 예정</a:t>
            </a:r>
          </a:p>
          <a:p>
            <a:endParaRPr lang="ko-KR" altLang="en-US" sz="1000"/>
          </a:p>
          <a:p>
            <a:r>
              <a:rPr lang="ko-KR" altLang="en-US" sz="1000"/>
              <a:t>## S/N 기록 </a:t>
            </a:r>
            <a:r>
              <a:rPr lang="en-US" altLang="ko-KR" sz="1000"/>
              <a:t>: </a:t>
            </a:r>
            <a:r>
              <a:rPr lang="ko-KR" altLang="en-US" sz="1000">
                <a:solidFill>
                  <a:srgbClr val="FF0000"/>
                </a:solidFill>
              </a:rPr>
              <a:t>생산 관리와 협의 필요하므로</a:t>
            </a:r>
            <a:r>
              <a:rPr lang="en-US" altLang="ko-KR" sz="1000">
                <a:solidFill>
                  <a:srgbClr val="FF0000"/>
                </a:solidFill>
              </a:rPr>
              <a:t>, </a:t>
            </a:r>
            <a:r>
              <a:rPr lang="ko-KR" altLang="en-US" sz="1000">
                <a:solidFill>
                  <a:srgbClr val="FF0000"/>
                </a:solidFill>
              </a:rPr>
              <a:t>삭제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추후 검토</a:t>
            </a:r>
            <a:r>
              <a:rPr lang="en-US" altLang="ko-KR" sz="100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  <a:p>
            <a:r>
              <a:rPr lang="ko-KR" altLang="en-US" sz="1000"/>
              <a:t>- (No.8) 자동으로 채워줘야 하나? 비워놔야 하나? 자동이라면 어떤 코드들이 있나?</a:t>
            </a:r>
          </a:p>
          <a:p>
            <a:r>
              <a:rPr lang="ko-KR" altLang="en-US" sz="1000"/>
              <a:t>- (No.9) BLE ID 를 저장한다는 의미를 모르겠음. 기기 고유번호 아닌가?</a:t>
            </a:r>
          </a:p>
          <a:p>
            <a:r>
              <a:rPr lang="ko-KR" altLang="en-US" sz="1000"/>
              <a:t>- (No.10) 파일저장 시, 파일내용은 단순히 ＂MPKB1-00001234＂가 기록되어 있는 건가? 파일명은 사용자가 지정하는 것인가? 자동저장하나?- </a:t>
            </a:r>
          </a:p>
          <a:p>
            <a:endParaRPr lang="ko-KR" altLang="en-US" sz="1000"/>
          </a:p>
          <a:p>
            <a:r>
              <a:rPr lang="ko-KR" altLang="en-US" sz="1000"/>
              <a:t>## 상태</a:t>
            </a:r>
          </a:p>
          <a:p>
            <a:r>
              <a:rPr lang="ko-KR" altLang="en-US" sz="1000"/>
              <a:t>- (No.11) 4개 행 중, 현재 연결된 기기만 활성화 표시를 하는 것인가?  나머지 행은 아무값도 들어가지 않을 텐데 존재할 이유가 있나?</a:t>
            </a:r>
          </a:p>
          <a:p>
            <a:r>
              <a:rPr lang="ko-KR" altLang="en-US" sz="1000"/>
              <a:t>- (No.12) 단순히 앱을 닫으면 초기화 하면 되는 것인지? 생산 이력 관리를 위해서 마지막</a:t>
            </a:r>
          </a:p>
          <a:p>
            <a:r>
              <a:rPr lang="ko-KR" altLang="en-US" sz="1000"/>
              <a:t>- (No.13) "블루투스 설정ID"라는 것이 무엇인지? 기기 번호 같은데 7번과 어떤 점이 다른건지? </a:t>
            </a:r>
            <a:r>
              <a:rPr lang="en-US" altLang="ko-KR" sz="1000">
                <a:solidFill>
                  <a:srgbClr val="FF0000"/>
                </a:solidFill>
              </a:rPr>
              <a:t>7</a:t>
            </a:r>
            <a:r>
              <a:rPr lang="ko-KR" altLang="en-US" sz="1000">
                <a:solidFill>
                  <a:srgbClr val="FF0000"/>
                </a:solidFill>
              </a:rPr>
              <a:t>번 삭제함</a:t>
            </a:r>
          </a:p>
          <a:p>
            <a:r>
              <a:rPr lang="ko-KR" altLang="en-US" sz="1000"/>
              <a:t>- (No.14)</a:t>
            </a:r>
          </a:p>
          <a:p>
            <a:r>
              <a:rPr lang="ko-KR" altLang="en-US" sz="1000"/>
              <a:t>  - On - FactoryMode Start 커맨드인가? OFF - FactoryMode Stop 인가?</a:t>
            </a:r>
            <a:r>
              <a:rPr lang="ko-KR" altLang="en-US" sz="1000">
                <a:solidFill>
                  <a:srgbClr val="FF0000"/>
                </a:solidFill>
              </a:rPr>
              <a:t> </a:t>
            </a:r>
            <a:r>
              <a:rPr lang="en-US" altLang="ko-KR" sz="1000">
                <a:solidFill>
                  <a:srgbClr val="FF0000"/>
                </a:solidFill>
              </a:rPr>
              <a:t>ON/OFF </a:t>
            </a:r>
            <a:r>
              <a:rPr lang="ko-KR" altLang="en-US" sz="1000">
                <a:solidFill>
                  <a:srgbClr val="FF0000"/>
                </a:solidFill>
              </a:rPr>
              <a:t>로 변경 함</a:t>
            </a:r>
            <a:r>
              <a:rPr lang="en-US" altLang="ko-KR" sz="1000">
                <a:solidFill>
                  <a:srgbClr val="FF0000"/>
                </a:solidFill>
              </a:rPr>
              <a:t>.</a:t>
            </a:r>
            <a:endParaRPr lang="ko-KR" altLang="en-US" sz="1000">
              <a:solidFill>
                <a:srgbClr val="FF0000"/>
              </a:solidFill>
            </a:endParaRPr>
          </a:p>
          <a:p>
            <a:r>
              <a:rPr lang="ko-KR" altLang="en-US" sz="1000"/>
              <a:t>  - 시험항목은 이게 다인지? </a:t>
            </a:r>
            <a:r>
              <a:rPr lang="en-US" altLang="ko-KR" sz="1000">
                <a:solidFill>
                  <a:srgbClr val="FF0000"/>
                </a:solidFill>
              </a:rPr>
              <a:t>1</a:t>
            </a:r>
            <a:r>
              <a:rPr lang="ko-KR" altLang="en-US" sz="1000">
                <a:solidFill>
                  <a:srgbClr val="FF0000"/>
                </a:solidFill>
              </a:rPr>
              <a:t>차 확정 항목</a:t>
            </a:r>
          </a:p>
          <a:p>
            <a:r>
              <a:rPr lang="ko-KR" altLang="en-US" sz="1000"/>
              <a:t>    - Pump &amp; Solenoid</a:t>
            </a:r>
          </a:p>
          <a:p>
            <a:r>
              <a:rPr lang="ko-KR" altLang="en-US" sz="1000"/>
              <a:t>    - MIC</a:t>
            </a:r>
          </a:p>
          <a:p>
            <a:r>
              <a:rPr lang="ko-KR" altLang="en-US" sz="1000"/>
              <a:t>    - Charger</a:t>
            </a:r>
          </a:p>
          <a:p>
            <a:r>
              <a:rPr lang="ko-KR" altLang="en-US" sz="1000"/>
              <a:t>    - 커프 누기 시험</a:t>
            </a:r>
          </a:p>
          <a:p>
            <a:r>
              <a:rPr lang="ko-KR" altLang="en-US" sz="1000"/>
              <a:t>    - 정격 초과 측정 </a:t>
            </a:r>
          </a:p>
          <a:p>
            <a:r>
              <a:rPr lang="ko-KR" altLang="en-US" sz="1000"/>
              <a:t>  - 모두 Pass/Fail 체크만 할 수 있도록 하면 되는지? 텍스트 입력은 전혀 없는지? </a:t>
            </a:r>
            <a:r>
              <a:rPr lang="ko-KR" altLang="en-US" sz="1000">
                <a:solidFill>
                  <a:srgbClr val="FF0000"/>
                </a:solidFill>
              </a:rPr>
              <a:t>텍스트 입력도 있어야 할 듯 합니다</a:t>
            </a:r>
            <a:r>
              <a:rPr lang="en-US" altLang="ko-KR" sz="1000">
                <a:solidFill>
                  <a:srgbClr val="FF0000"/>
                </a:solidFill>
              </a:rPr>
              <a:t>.(</a:t>
            </a:r>
            <a:r>
              <a:rPr lang="ko-KR" altLang="en-US" sz="1000">
                <a:solidFill>
                  <a:srgbClr val="FF0000"/>
                </a:solidFill>
              </a:rPr>
              <a:t>특이사항 입력</a:t>
            </a:r>
            <a:r>
              <a:rPr lang="en-US" altLang="ko-KR" sz="100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  <a:p>
            <a:endParaRPr lang="ko-KR" altLang="en-US" sz="1000"/>
          </a:p>
          <a:p>
            <a:r>
              <a:rPr lang="ko-KR" altLang="en-US" sz="1000"/>
              <a:t>## 기타</a:t>
            </a:r>
          </a:p>
          <a:p>
            <a:r>
              <a:rPr lang="ko-KR" altLang="en-US" sz="1000"/>
              <a:t>- 사용하는 클라이언트는 단 한 대인지?</a:t>
            </a:r>
          </a:p>
          <a:p>
            <a:r>
              <a:rPr lang="ko-KR" altLang="en-US" sz="1000"/>
              <a:t>- 로컬 데이터베이스로 충분할 지? 사용자가 2인 이상이면 원격DB를 사용해야 함 </a:t>
            </a:r>
            <a:r>
              <a:rPr lang="en-US" altLang="ko-KR" sz="1000"/>
              <a:t>: </a:t>
            </a:r>
            <a:r>
              <a:rPr lang="ko-KR" altLang="en-US" sz="1000">
                <a:solidFill>
                  <a:srgbClr val="FF0000"/>
                </a:solidFill>
              </a:rPr>
              <a:t>로컬 데이터 베이스</a:t>
            </a:r>
            <a:r>
              <a:rPr lang="en-US" altLang="ko-KR" sz="1000">
                <a:solidFill>
                  <a:srgbClr val="FF0000"/>
                </a:solidFill>
              </a:rPr>
              <a:t>(</a:t>
            </a:r>
            <a:r>
              <a:rPr lang="ko-KR" altLang="en-US" sz="1000">
                <a:solidFill>
                  <a:srgbClr val="FF0000"/>
                </a:solidFill>
              </a:rPr>
              <a:t>향후</a:t>
            </a:r>
            <a:r>
              <a:rPr lang="en-US" altLang="ko-KR" sz="1000">
                <a:solidFill>
                  <a:srgbClr val="FF0000"/>
                </a:solidFill>
              </a:rPr>
              <a:t>, </a:t>
            </a:r>
            <a:r>
              <a:rPr lang="ko-KR" altLang="en-US" sz="1000">
                <a:solidFill>
                  <a:srgbClr val="FF0000"/>
                </a:solidFill>
              </a:rPr>
              <a:t>생산 수량에 따라서 </a:t>
            </a:r>
            <a:r>
              <a:rPr lang="en-US" altLang="ko-KR" sz="1000">
                <a:solidFill>
                  <a:srgbClr val="FF0000"/>
                </a:solidFill>
              </a:rPr>
              <a:t>2</a:t>
            </a:r>
            <a:r>
              <a:rPr lang="ko-KR" altLang="en-US" sz="1000">
                <a:solidFill>
                  <a:srgbClr val="FF0000"/>
                </a:solidFill>
              </a:rPr>
              <a:t>인 이상 사용 검토</a:t>
            </a:r>
            <a:r>
              <a:rPr lang="en-US" altLang="ko-KR" sz="100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  <a:p>
            <a:r>
              <a:rPr lang="ko-KR" altLang="en-US" sz="1000"/>
              <a:t>- ID/PASS 로그인은 필요없는 지? </a:t>
            </a:r>
            <a:r>
              <a:rPr lang="en-US" altLang="ko-KR" sz="1000"/>
              <a:t>: </a:t>
            </a:r>
            <a:r>
              <a:rPr lang="ko-KR" altLang="en-US" sz="1000">
                <a:solidFill>
                  <a:srgbClr val="FF0000"/>
                </a:solidFill>
              </a:rPr>
              <a:t>작업자 기록 필요</a:t>
            </a:r>
          </a:p>
          <a:p>
            <a:r>
              <a:rPr lang="ko-KR" altLang="en-US" sz="1000"/>
              <a:t>- 이전 작업에 대한 내역을 볼 수 있는 화면은 필요없는지? </a:t>
            </a:r>
            <a:r>
              <a:rPr lang="ko-KR" altLang="en-US" sz="1000">
                <a:solidFill>
                  <a:srgbClr val="FF0000"/>
                </a:solidFill>
              </a:rPr>
              <a:t>이전에 시리얼 번호 몇 번까지 생산했다</a:t>
            </a:r>
            <a:r>
              <a:rPr lang="en-US" altLang="ko-KR" sz="1000">
                <a:solidFill>
                  <a:srgbClr val="FF0000"/>
                </a:solidFill>
              </a:rPr>
              <a:t>, </a:t>
            </a:r>
            <a:r>
              <a:rPr lang="ko-KR" altLang="en-US" sz="1000">
                <a:solidFill>
                  <a:srgbClr val="FF0000"/>
                </a:solidFill>
              </a:rPr>
              <a:t>요런게 뜨면 좋을 것 같습니다만</a:t>
            </a:r>
            <a:r>
              <a:rPr lang="en-US" altLang="ko-KR" sz="1000">
                <a:solidFill>
                  <a:srgbClr val="FF0000"/>
                </a:solidFill>
              </a:rPr>
              <a:t>, </a:t>
            </a:r>
            <a:r>
              <a:rPr lang="ko-KR" altLang="en-US" sz="1000">
                <a:solidFill>
                  <a:srgbClr val="FF0000"/>
                </a:solidFill>
              </a:rPr>
              <a:t>나중에 생산 의견 듣고 적용하는 걸로</a:t>
            </a:r>
            <a:r>
              <a:rPr lang="en-US" altLang="ko-KR" sz="1000">
                <a:solidFill>
                  <a:srgbClr val="FF0000"/>
                </a:solidFill>
              </a:rPr>
              <a:t>.</a:t>
            </a:r>
            <a:endParaRPr lang="ko-KR" altLang="en-US" sz="1000">
              <a:solidFill>
                <a:srgbClr val="FF0000"/>
              </a:solidFill>
            </a:endParaRPr>
          </a:p>
          <a:p>
            <a:r>
              <a:rPr lang="ko-KR" altLang="en-US" sz="1000"/>
              <a:t>- S/N 은 검사 후 입력한다고 했는데, 기기를 구분할 수 있는 유니크한 값이 무조건 필요함. NAME이 설정되지 않으면 아무것도 할 수 없도록 하는 방안에 대해 검토 </a:t>
            </a:r>
            <a:r>
              <a:rPr lang="en-US" altLang="ko-KR" sz="1000"/>
              <a:t>: </a:t>
            </a:r>
            <a:r>
              <a:rPr lang="en-US" altLang="ko-KR" sz="1000">
                <a:solidFill>
                  <a:srgbClr val="FF0000"/>
                </a:solidFill>
              </a:rPr>
              <a:t>NAME </a:t>
            </a:r>
            <a:r>
              <a:rPr lang="ko-KR" altLang="en-US" sz="1000">
                <a:solidFill>
                  <a:srgbClr val="FF0000"/>
                </a:solidFill>
              </a:rPr>
              <a:t>우선</a:t>
            </a:r>
            <a:r>
              <a:rPr lang="en-US" altLang="ko-KR" sz="1000">
                <a:solidFill>
                  <a:srgbClr val="FF0000"/>
                </a:solidFill>
              </a:rPr>
              <a:t> </a:t>
            </a:r>
            <a:r>
              <a:rPr lang="ko-KR" altLang="en-US" sz="1000">
                <a:solidFill>
                  <a:srgbClr val="FF0000"/>
                </a:solidFill>
              </a:rPr>
              <a:t>설정 함</a:t>
            </a:r>
          </a:p>
        </p:txBody>
      </p:sp>
    </p:spTree>
    <p:extLst>
      <p:ext uri="{BB962C8B-B14F-4D97-AF65-F5344CB8AC3E}">
        <p14:creationId xmlns:p14="http://schemas.microsoft.com/office/powerpoint/2010/main" val="243739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D9749-1DA8-40BB-94D8-2C6CF35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CD86-1181-4032-A2B1-67955DB8996A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267ED-9FDB-470D-A3BD-98B8430C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DB6E-D1F1-4581-9E87-2C8DD0B6BFF4}"/>
              </a:ext>
            </a:extLst>
          </p:cNvPr>
          <p:cNvSpPr txBox="1"/>
          <p:nvPr/>
        </p:nvSpPr>
        <p:spPr>
          <a:xfrm>
            <a:off x="4125749" y="3075057"/>
            <a:ext cx="3940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 사 합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니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2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20764</TotalTime>
  <Words>1317</Words>
  <Application>Microsoft Office PowerPoint</Application>
  <PresentationFormat>와이드스크린</PresentationFormat>
  <Paragraphs>404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HY중고딕</vt:lpstr>
      <vt:lpstr>HY헤드라인M</vt:lpstr>
      <vt:lpstr>맑은 고딕</vt:lpstr>
      <vt:lpstr>휴먼둥근헤드라인</vt:lpstr>
      <vt:lpstr>Arial</vt:lpstr>
      <vt:lpstr>Wingdings</vt:lpstr>
      <vt:lpstr>Office 테마</vt:lpstr>
      <vt:lpstr>KoaBP ICT제품 생산 자동화 검사를 위한 생산용 App.사양서</vt:lpstr>
      <vt:lpstr>Revision History</vt:lpstr>
      <vt:lpstr>1. 화면 구성</vt:lpstr>
      <vt:lpstr>1. 화면 구성</vt:lpstr>
      <vt:lpstr>2. Factory Mode Control Command</vt:lpstr>
      <vt:lpstr>3. BLE ID Setting Command</vt:lpstr>
      <vt:lpstr>4. TP-1 온도 보정 Command</vt:lpstr>
      <vt:lpstr>5. 검토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윤우</dc:creator>
  <cp:lastModifiedBy>종호 신</cp:lastModifiedBy>
  <cp:revision>161</cp:revision>
  <dcterms:created xsi:type="dcterms:W3CDTF">2022-01-25T01:14:11Z</dcterms:created>
  <dcterms:modified xsi:type="dcterms:W3CDTF">2025-09-23T04:04:01Z</dcterms:modified>
</cp:coreProperties>
</file>