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7" r:id="rId6"/>
    <p:sldId id="25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68" r:id="rId20"/>
    <p:sldId id="263" r:id="rId21"/>
  </p:sldIdLst>
  <p:sldSz cx="9906000" cy="6858000" type="A4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6091" userDrawn="1">
          <p15:clr>
            <a:srgbClr val="A4A3A4"/>
          </p15:clr>
        </p15:guide>
        <p15:guide id="3" pos="1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3FD"/>
    <a:srgbClr val="D5EFFE"/>
    <a:srgbClr val="B2E2F8"/>
    <a:srgbClr val="61AEDA"/>
    <a:srgbClr val="1887B5"/>
    <a:srgbClr val="006FAC"/>
    <a:srgbClr val="005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42" y="1092"/>
      </p:cViewPr>
      <p:guideLst>
        <p:guide orient="horz" pos="2137"/>
        <p:guide pos="6091"/>
        <p:guide pos="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  <p:pic>
        <p:nvPicPr>
          <p:cNvPr id="40" name="그림 39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400F02-2ACF-4EDA-8962-64AA654BB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9236597" cy="914400"/>
          </a:xfr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pic>
        <p:nvPicPr>
          <p:cNvPr id="82" name="그림 81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  <p:pic>
        <p:nvPicPr>
          <p:cNvPr id="83" name="그림 82"/>
          <p:cNvPicPr/>
          <p:nvPr/>
        </p:nvPicPr>
        <p:blipFill>
          <a:blip r:embed="rId2"/>
          <a:stretch/>
        </p:blipFill>
        <p:spPr>
          <a:xfrm>
            <a:off x="2963520" y="835200"/>
            <a:ext cx="3307320" cy="263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560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263880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23560" y="221364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560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23560" y="835200"/>
            <a:ext cx="416916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45600" y="2213640"/>
            <a:ext cx="8543520" cy="12585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>
            <a:noFill/>
          </a:ln>
        </p:spPr>
      </p:pic>
      <p:sp>
        <p:nvSpPr>
          <p:cNvPr id="8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4011480" y="6585120"/>
            <a:ext cx="1882440" cy="228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8E7225D7-C0EE-4D00-B4CA-B264E82E55BE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5200" cy="12672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6"/>
          <a:srcRect t="9867"/>
          <a:stretch/>
        </p:blipFill>
        <p:spPr>
          <a:xfrm>
            <a:off x="-15480" y="0"/>
            <a:ext cx="992088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"/>
          <p:cNvPicPr/>
          <p:nvPr/>
        </p:nvPicPr>
        <p:blipFill>
          <a:blip r:embed="rId14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144360" y="620640"/>
            <a:ext cx="9539280" cy="1440"/>
          </a:xfrm>
          <a:prstGeom prst="line">
            <a:avLst/>
          </a:prstGeom>
          <a:ln w="2556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4011480" y="6585120"/>
            <a:ext cx="1882440" cy="228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fld id="{CB953085-D470-4F85-9F0A-3D1523924469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그림 10"/>
          <p:cNvPicPr/>
          <p:nvPr/>
        </p:nvPicPr>
        <p:blipFill>
          <a:blip r:embed="rId15"/>
          <a:stretch/>
        </p:blipFill>
        <p:spPr>
          <a:xfrm>
            <a:off x="9225000" y="6700680"/>
            <a:ext cx="655200" cy="1267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345600" y="835200"/>
            <a:ext cx="8543520" cy="2638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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1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361800" lvl="2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449280" lvl="3" indent="-87120">
              <a:lnSpc>
                <a:spcPct val="100000"/>
              </a:lnSpc>
              <a:buClr>
                <a:srgbClr val="000000"/>
              </a:buClr>
              <a:buFont typeface="맑은 고딕"/>
              <a:buChar char="∙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넷째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630360" lvl="4" indent="-9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다섯째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345600" y="3532320"/>
            <a:ext cx="8543520" cy="2638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Wingdings" charset="2"/>
              <a:buChar char=""/>
            </a:pPr>
            <a:r>
              <a:rPr lang="ko-KR" sz="1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1" indent="-85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361800" lvl="2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449280" lvl="3" indent="-87120">
              <a:lnSpc>
                <a:spcPct val="100000"/>
              </a:lnSpc>
              <a:buClr>
                <a:srgbClr val="000000"/>
              </a:buClr>
              <a:buFont typeface="맑은 고딕"/>
              <a:buChar char="∙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넷째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630360" lvl="4" indent="-95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다섯째 수준</a:t>
            </a:r>
            <a:endParaRPr lang="ko-KR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701240" y="3532320"/>
            <a:ext cx="4340160" cy="279108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Click to edit the outline text format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Second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Third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Fourth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Fifth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Sixth Outline Level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93600" indent="-93240" algn="just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ko-KR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Seventh Outline Level마스터 텍스트 스타일 편집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181080" lvl="1" indent="-9504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둘째 수준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  <a:p>
            <a:pPr marL="266760" lvl="2" indent="-85320">
              <a:lnSpc>
                <a:spcPct val="100000"/>
              </a:lnSpc>
              <a:buClr>
                <a:srgbClr val="000000"/>
              </a:buClr>
              <a:buFont typeface="나눔고딕"/>
              <a:buChar char="-"/>
            </a:pPr>
            <a:r>
              <a:rPr lang="ko-K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셋째 수준</a:t>
            </a:r>
            <a:endParaRPr lang="ko-K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나눔고딕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/>
          <p:cNvPicPr/>
          <p:nvPr/>
        </p:nvPicPr>
        <p:blipFill>
          <a:blip r:embed="rId2"/>
          <a:stretch/>
        </p:blipFill>
        <p:spPr>
          <a:xfrm>
            <a:off x="0" y="0"/>
            <a:ext cx="9905760" cy="220500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3276360" y="2880180"/>
            <a:ext cx="3353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미국의 </a:t>
            </a:r>
            <a:r>
              <a:rPr lang="ko-KR" alt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주택</a:t>
            </a:r>
            <a:r>
              <a:rPr lang="ko-KR" alt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부자가 되기 위한</a:t>
            </a:r>
            <a:r>
              <a:rPr lang="ko-KR" alt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부동산 분석</a:t>
            </a:r>
            <a:endParaRPr lang="en-US" altLang="ko-KR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ctr">
              <a:lnSpc>
                <a:spcPct val="100000"/>
              </a:lnSpc>
            </a:pPr>
            <a:r>
              <a:rPr lang="ko-KR" alt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돈은 쉽게 버는게 아니다</a:t>
            </a:r>
            <a:r>
              <a:rPr lang="en-US" altLang="ko-K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284840" y="4833360"/>
            <a:ext cx="1336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반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lang="ko-KR" alt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노선호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3774921" cy="39564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LSTAT(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독립변수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)-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저소득층 비율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8DC8D-8E15-4A21-AC71-8BC9C8543604}"/>
              </a:ext>
            </a:extLst>
          </p:cNvPr>
          <p:cNvSpPr txBox="1"/>
          <p:nvPr/>
        </p:nvSpPr>
        <p:spPr>
          <a:xfrm>
            <a:off x="450849" y="2554057"/>
            <a:ext cx="8062836" cy="970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 LSTAT</a:t>
            </a:r>
            <a:r>
              <a:rPr lang="ko-KR" altLang="en-US" sz="1300" dirty="0"/>
              <a:t>의 이상치</a:t>
            </a:r>
            <a:r>
              <a:rPr lang="en-US" altLang="ko-KR" sz="1300" dirty="0"/>
              <a:t>(31</a:t>
            </a:r>
            <a:r>
              <a:rPr lang="ko-KR" altLang="en-US" sz="1300" dirty="0"/>
              <a:t>이상</a:t>
            </a:r>
            <a:r>
              <a:rPr lang="en-US" altLang="ko-KR" sz="1300" dirty="0"/>
              <a:t>)</a:t>
            </a:r>
            <a:r>
              <a:rPr lang="ko-KR" altLang="en-US" sz="1300" dirty="0"/>
              <a:t>을 발견할 수 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Histogram</a:t>
            </a:r>
            <a:r>
              <a:rPr lang="ko-KR" altLang="en-US" sz="1300" dirty="0"/>
              <a:t>으로 </a:t>
            </a:r>
            <a:r>
              <a:rPr lang="ko-KR" altLang="en-US" sz="1300" dirty="0" err="1"/>
              <a:t>정규분포이고</a:t>
            </a:r>
            <a:r>
              <a:rPr lang="ko-KR" altLang="en-US" sz="1300" dirty="0"/>
              <a:t> 양수의 </a:t>
            </a:r>
            <a:r>
              <a:rPr lang="ko-KR" altLang="en-US" sz="1300" dirty="0" err="1"/>
              <a:t>왜도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오른쪽 꼬리를 갖음</a:t>
            </a:r>
            <a:r>
              <a:rPr lang="en-US" altLang="ko-KR" sz="1300" dirty="0"/>
              <a:t>)</a:t>
            </a:r>
            <a:r>
              <a:rPr lang="ko-KR" altLang="en-US" sz="1300" dirty="0"/>
              <a:t>임을 알 수 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Scatter</a:t>
            </a:r>
            <a:r>
              <a:rPr lang="ko-KR" altLang="en-US" sz="1300" dirty="0"/>
              <a:t>로 데이터의 음의 선형성을 갖음을 파악하였다</a:t>
            </a:r>
            <a:r>
              <a:rPr lang="en-US" altLang="ko-KR" sz="13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267718-1131-46C0-B102-B3E3F4E81159}"/>
              </a:ext>
            </a:extLst>
          </p:cNvPr>
          <p:cNvSpPr/>
          <p:nvPr/>
        </p:nvSpPr>
        <p:spPr>
          <a:xfrm>
            <a:off x="796061" y="1473090"/>
            <a:ext cx="144973" cy="526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C227E5-79FB-459A-8435-2AE75E92C09F}"/>
              </a:ext>
            </a:extLst>
          </p:cNvPr>
          <p:cNvSpPr/>
          <p:nvPr/>
        </p:nvSpPr>
        <p:spPr>
          <a:xfrm>
            <a:off x="2599708" y="1691798"/>
            <a:ext cx="1377489" cy="228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18872-CB57-4B01-8361-D04991F16FBF}"/>
              </a:ext>
            </a:extLst>
          </p:cNvPr>
          <p:cNvSpPr txBox="1"/>
          <p:nvPr/>
        </p:nvSpPr>
        <p:spPr>
          <a:xfrm>
            <a:off x="4984202" y="4331064"/>
            <a:ext cx="495374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이상치 데이터를 확인해본 결과 특이점을 찾을 수 없었다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LSTAT</a:t>
            </a:r>
            <a:r>
              <a:rPr lang="ko-KR" altLang="en-US" sz="1300" dirty="0"/>
              <a:t>와 </a:t>
            </a:r>
            <a:r>
              <a:rPr lang="en-US" altLang="ko-KR" sz="1300" dirty="0"/>
              <a:t>MEDV</a:t>
            </a:r>
            <a:r>
              <a:rPr lang="ko-KR" altLang="en-US" sz="1300" dirty="0"/>
              <a:t>는 반비례관계이다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C6311F-D1A5-469B-B981-533B094E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25" y="1113168"/>
            <a:ext cx="7143750" cy="132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B2E808-7904-44A6-8FE8-A0438F92F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25" y="3641349"/>
            <a:ext cx="4333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6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3774921" cy="39564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RM(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독립변수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)-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Helvetica Neue"/>
              </a:rPr>
              <a:t>주거당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 평균 객실 수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8DC8D-8E15-4A21-AC71-8BC9C8543604}"/>
              </a:ext>
            </a:extLst>
          </p:cNvPr>
          <p:cNvSpPr txBox="1"/>
          <p:nvPr/>
        </p:nvSpPr>
        <p:spPr>
          <a:xfrm>
            <a:off x="450849" y="2554057"/>
            <a:ext cx="8062836" cy="970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RM </a:t>
            </a:r>
            <a:r>
              <a:rPr lang="ko-KR" altLang="en-US" sz="1300" dirty="0"/>
              <a:t>의 이상치 </a:t>
            </a:r>
            <a:r>
              <a:rPr lang="ko-KR" altLang="en-US" sz="1300" dirty="0" err="1"/>
              <a:t>낮은구간과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높은구간에서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둘다</a:t>
            </a:r>
            <a:r>
              <a:rPr lang="ko-KR" altLang="en-US" sz="1300" dirty="0"/>
              <a:t> 포착되었다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Histogram </a:t>
            </a:r>
            <a:r>
              <a:rPr lang="ko-KR" altLang="en-US" sz="1300" dirty="0"/>
              <a:t>으로 정규분포임을 확인하였다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Scatter plot </a:t>
            </a:r>
            <a:r>
              <a:rPr lang="ko-KR" altLang="en-US" sz="1300" dirty="0"/>
              <a:t>으로 </a:t>
            </a:r>
            <a:r>
              <a:rPr lang="en-US" altLang="ko-KR" sz="1300" dirty="0"/>
              <a:t>MEDV</a:t>
            </a:r>
            <a:r>
              <a:rPr lang="ko-KR" altLang="en-US" sz="1300" dirty="0"/>
              <a:t>와 양의 선형 관계라는 것을 포착하였다</a:t>
            </a:r>
            <a:r>
              <a:rPr lang="en-US" altLang="ko-KR" sz="13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44F5A-87CF-4F7D-B41D-1D421AB7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5" y="1103341"/>
            <a:ext cx="7153275" cy="138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D6B1F9-922C-4991-869F-B0EC85E6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38" y="3686776"/>
            <a:ext cx="3415249" cy="20678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E5E310-0E32-45A4-9038-0CBB1E1E6FDD}"/>
              </a:ext>
            </a:extLst>
          </p:cNvPr>
          <p:cNvSpPr txBox="1"/>
          <p:nvPr/>
        </p:nvSpPr>
        <p:spPr>
          <a:xfrm>
            <a:off x="270720" y="5754659"/>
            <a:ext cx="49537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i="0" dirty="0">
                <a:solidFill>
                  <a:srgbClr val="000000"/>
                </a:solidFill>
                <a:effectLst/>
                <a:latin typeface="Helvetica Neue"/>
              </a:rPr>
              <a:t>RM 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Helvetica Neue"/>
              </a:rPr>
              <a:t>과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Helvetica Neue"/>
              </a:rPr>
              <a:t>MEDV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Helvetica Neue"/>
              </a:rPr>
              <a:t>는 높은 상관관계를 갖는데도 불구하고 </a:t>
            </a:r>
            <a:endParaRPr lang="en-US" altLang="ko-KR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1400" i="0" dirty="0">
                <a:solidFill>
                  <a:srgbClr val="000000"/>
                </a:solidFill>
                <a:effectLst/>
                <a:latin typeface="Helvetica Neue"/>
              </a:rPr>
              <a:t>RM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Helvetica Neue"/>
              </a:rPr>
              <a:t>이 낮은데 제일 밑 </a:t>
            </a:r>
            <a:r>
              <a:rPr lang="ko-KR" altLang="en-US" sz="1400" i="0" dirty="0" err="1">
                <a:solidFill>
                  <a:srgbClr val="000000"/>
                </a:solidFill>
                <a:effectLst/>
                <a:latin typeface="Helvetica Neue"/>
              </a:rPr>
              <a:t>두행의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Helvetica Neue"/>
              </a:rPr>
              <a:t> 데이터의 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Helvetica Neue"/>
              </a:rPr>
              <a:t>MEDV</a:t>
            </a:r>
            <a:r>
              <a:rPr lang="ko-KR" altLang="en-US" sz="1400" i="0" dirty="0">
                <a:solidFill>
                  <a:srgbClr val="000000"/>
                </a:solidFill>
                <a:effectLst/>
                <a:latin typeface="Helvetica Neue"/>
              </a:rPr>
              <a:t>가 높다</a:t>
            </a:r>
            <a:endParaRPr lang="en-US" altLang="ko-KR" sz="1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1400" i="0" dirty="0">
                <a:solidFill>
                  <a:srgbClr val="000000"/>
                </a:solidFill>
                <a:effectLst/>
                <a:latin typeface="Helvetica Neue"/>
              </a:rPr>
              <a:t>이 데이터를 제거한다</a:t>
            </a:r>
            <a:r>
              <a:rPr lang="en-US" altLang="ko-KR" sz="14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D60F48-1891-41EB-BAA9-BE06B9255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963" y="5209148"/>
            <a:ext cx="628650" cy="409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F6C0D1-559C-4720-A823-0A1FB1D0F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528" y="2599240"/>
            <a:ext cx="2837155" cy="307949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0CC015-C49A-435E-B679-01EBC8657304}"/>
              </a:ext>
            </a:extLst>
          </p:cNvPr>
          <p:cNvSpPr txBox="1"/>
          <p:nvPr/>
        </p:nvSpPr>
        <p:spPr>
          <a:xfrm>
            <a:off x="5514528" y="5862381"/>
            <a:ext cx="32055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RM의</a:t>
            </a:r>
            <a:r>
              <a:rPr lang="ko-KR" altLang="en-US" sz="1400" dirty="0"/>
              <a:t> 높은 데이터 반면에 </a:t>
            </a:r>
            <a:r>
              <a:rPr lang="ko-KR" altLang="en-US" sz="1400" dirty="0" err="1"/>
              <a:t>MEDV가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심하게 낮은 데이터(364행)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삭제하였다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729FA99-887F-4114-ADAE-840C43225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7409" y="5208180"/>
            <a:ext cx="6953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924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3774921" cy="39564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INDUS(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비소매업 비율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8DC8D-8E15-4A21-AC71-8BC9C8543604}"/>
              </a:ext>
            </a:extLst>
          </p:cNvPr>
          <p:cNvSpPr txBox="1"/>
          <p:nvPr/>
        </p:nvSpPr>
        <p:spPr>
          <a:xfrm>
            <a:off x="450849" y="2554057"/>
            <a:ext cx="8062836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/>
              <a:t>데이터 이상치가 없고 비선형 구조이며 정규분포가 아니다</a:t>
            </a:r>
            <a:r>
              <a:rPr lang="en-US" altLang="ko-KR" sz="1300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특이사항을 발견하지 못하여 </a:t>
            </a:r>
            <a:r>
              <a:rPr lang="en-US" altLang="ko-KR" sz="1300" dirty="0"/>
              <a:t>INDUS</a:t>
            </a:r>
            <a:r>
              <a:rPr lang="ko-KR" altLang="en-US" sz="1300" dirty="0"/>
              <a:t>는 넘어간다</a:t>
            </a:r>
            <a:r>
              <a:rPr lang="en-US" altLang="ko-KR" sz="13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89F80D-7E6A-40C6-8762-0DD44095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03" y="1100969"/>
            <a:ext cx="7153275" cy="1390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111C12-A2DA-4A4A-9340-D40C6093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71" y="3429000"/>
            <a:ext cx="1981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366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분리 </a:t>
            </a: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및 스케일링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072" y="737247"/>
            <a:ext cx="3774921" cy="3956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 설명변수와 목표변수 분리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42456-046C-45AF-B95F-CF597F5C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20" y="1225537"/>
            <a:ext cx="2939923" cy="2716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E2E2D4-577D-46E3-8F53-8A04FDA4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43" y="1293324"/>
            <a:ext cx="2258002" cy="25805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676429-7C1F-4ACB-AC6F-E0BD947A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307" y="1293324"/>
            <a:ext cx="1388975" cy="18316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C93A5D-F05D-4DE8-B33C-9708C7F4F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21" y="4678884"/>
            <a:ext cx="2357070" cy="1683621"/>
          </a:xfrm>
          <a:prstGeom prst="rect">
            <a:avLst/>
          </a:prstGeom>
        </p:spPr>
      </p:pic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CB444270-A09E-4EBE-ABC5-1D9D92B7D30C}"/>
              </a:ext>
            </a:extLst>
          </p:cNvPr>
          <p:cNvSpPr txBox="1">
            <a:spLocks/>
          </p:cNvSpPr>
          <p:nvPr/>
        </p:nvSpPr>
        <p:spPr>
          <a:xfrm>
            <a:off x="270720" y="4112465"/>
            <a:ext cx="3774921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-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StandardScaler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를 통한 데이터 스케일링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9D0BC7-625C-4F81-A0AD-DF51CFC238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025" y="5011106"/>
            <a:ext cx="2343150" cy="1019175"/>
          </a:xfrm>
          <a:prstGeom prst="rect">
            <a:avLst/>
          </a:prstGeom>
        </p:spPr>
      </p:pic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2B1E6F02-0C86-4D62-ABFC-38D101BEA100}"/>
              </a:ext>
            </a:extLst>
          </p:cNvPr>
          <p:cNvSpPr txBox="1">
            <a:spLocks/>
          </p:cNvSpPr>
          <p:nvPr/>
        </p:nvSpPr>
        <p:spPr>
          <a:xfrm>
            <a:off x="4711034" y="4112465"/>
            <a:ext cx="4353066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Train Data: Validation Data: Test Data = 4:3:3</a:t>
            </a:r>
            <a:endParaRPr lang="ko-KR" altLang="en-US" b="1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6329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다중선형회귀분석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CB444270-A09E-4EBE-ABC5-1D9D92B7D30C}"/>
              </a:ext>
            </a:extLst>
          </p:cNvPr>
          <p:cNvSpPr txBox="1">
            <a:spLocks/>
          </p:cNvSpPr>
          <p:nvPr/>
        </p:nvSpPr>
        <p:spPr>
          <a:xfrm>
            <a:off x="3781887" y="1263750"/>
            <a:ext cx="3774921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분석자료수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487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잔차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자유도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481,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모델 자유도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5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분산분석 결과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P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값이 유의수준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0.05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보다 작으므로 회귀모델로서 유의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R^2_score 0.752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이고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test R^2_score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0.750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모든 설명변수의 회귀계수 유의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C86AA-DC22-4859-A36E-FC85E9D4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9" y="1039568"/>
            <a:ext cx="3457978" cy="2734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56B64E-53E2-4186-80E1-66A868D11F77}"/>
              </a:ext>
            </a:extLst>
          </p:cNvPr>
          <p:cNvSpPr txBox="1"/>
          <p:nvPr/>
        </p:nvSpPr>
        <p:spPr>
          <a:xfrm>
            <a:off x="252886" y="4059689"/>
            <a:ext cx="92550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500" b="1" dirty="0" err="1">
                <a:solidFill>
                  <a:srgbClr val="000000"/>
                </a:solidFill>
                <a:latin typeface="Helvetica Neue"/>
              </a:rPr>
              <a:t>회귀식</a:t>
            </a:r>
            <a:r>
              <a:rPr lang="en-US" altLang="ko-KR" sz="1500" b="1" dirty="0">
                <a:solidFill>
                  <a:srgbClr val="000000"/>
                </a:solidFill>
                <a:latin typeface="Helvetica Neue"/>
              </a:rPr>
              <a:t>: MEDV = 20.2080 -0.0974 *INDUS +4.6502 *RM -0.0151*TAX -0.9033*PTRATIO -0.3903 *LSTAT</a:t>
            </a:r>
            <a:endParaRPr lang="ko-KR" altLang="en-US" sz="15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BD64CF-F916-4354-A81F-D933F26D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0" y="4545538"/>
            <a:ext cx="2785365" cy="1753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EFB746-B7E2-4A8B-BDB4-DBD46617D214}"/>
              </a:ext>
            </a:extLst>
          </p:cNvPr>
          <p:cNvSpPr txBox="1"/>
          <p:nvPr/>
        </p:nvSpPr>
        <p:spPr>
          <a:xfrm>
            <a:off x="2991774" y="4668475"/>
            <a:ext cx="651620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RM(</a:t>
            </a:r>
            <a:r>
              <a:rPr lang="ko-KR" altLang="en-US" sz="1500" dirty="0" err="1"/>
              <a:t>주거당</a:t>
            </a:r>
            <a:r>
              <a:rPr lang="ko-KR" altLang="en-US" sz="1500" dirty="0"/>
              <a:t> 평균 객실 수)가 높을 수록 MEDV(주택가격)이 높다. PTRATIO(학생당 교사비율)이 낮을수록 MEDV(주택가격)이 높다.</a:t>
            </a:r>
            <a:endParaRPr lang="en-US" altLang="ko-KR" sz="1500" dirty="0"/>
          </a:p>
          <a:p>
            <a:r>
              <a:rPr lang="ko-KR" altLang="en-US" sz="1500" dirty="0" err="1"/>
              <a:t>RM이</a:t>
            </a:r>
            <a:r>
              <a:rPr lang="ko-KR" altLang="en-US" sz="1500" dirty="0"/>
              <a:t> 주택가격에 제일 영향도가 높다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247382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_Decision Tree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CB444270-A09E-4EBE-ABC5-1D9D92B7D30C}"/>
              </a:ext>
            </a:extLst>
          </p:cNvPr>
          <p:cNvSpPr txBox="1">
            <a:spLocks/>
          </p:cNvSpPr>
          <p:nvPr/>
        </p:nvSpPr>
        <p:spPr>
          <a:xfrm>
            <a:off x="404534" y="4749350"/>
            <a:ext cx="3774921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모델로서 적합하다고 판단됨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6B64E-53E2-4186-80E1-66A868D11F77}"/>
              </a:ext>
            </a:extLst>
          </p:cNvPr>
          <p:cNvSpPr txBox="1"/>
          <p:nvPr/>
        </p:nvSpPr>
        <p:spPr>
          <a:xfrm>
            <a:off x="369023" y="5710791"/>
            <a:ext cx="8611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다중선형회귀모델 보다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R^2</a:t>
            </a: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의 오차가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0.05</a:t>
            </a: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정도 작았다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따라서 다중선형회귀모델이 더 적합하다고 판단할 수 있다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 R^2 </a:t>
            </a: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기준으로 데이터셋과 테스트 셋을 이용하여 비교해본 결과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0.009</a:t>
            </a: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의 차이로 미세하여 만든 모델이 과대적합과 과소적합 사이에 있다고 보인다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FB746-B7E2-4A8B-BDB4-DBD46617D214}"/>
              </a:ext>
            </a:extLst>
          </p:cNvPr>
          <p:cNvSpPr txBox="1"/>
          <p:nvPr/>
        </p:nvSpPr>
        <p:spPr>
          <a:xfrm>
            <a:off x="369023" y="3557212"/>
            <a:ext cx="9342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산점도의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대각선이 완전 직선은 아니다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실제값과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예측값의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차이가 나는 것이라 해석할 수 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잔차가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특별한 패턴을 갖지 않아 등분산성을 성립한다고 판단하였다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잔차가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꽤 정규 분포를 보여주고 있다고 판단할 수 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5412D8-8628-4632-86DD-F75D62AC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4" y="1011782"/>
            <a:ext cx="4924425" cy="381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EA62C-B19C-4A6C-B30D-A2AF77CB8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0" y="1636552"/>
            <a:ext cx="2573507" cy="17748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CA56FA-0915-4B3D-9F9F-313DC69F6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279" y="1551153"/>
            <a:ext cx="2653638" cy="19378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3EDAC8-DE4C-4823-854C-8C2CDF50A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600" y="1571741"/>
            <a:ext cx="2785366" cy="18431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4E9D1D-523A-4626-8613-27E5454C4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13" y="5109096"/>
            <a:ext cx="2314575" cy="419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879F1FD-C057-4CCA-9998-185FCE75F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6746" y="5038468"/>
            <a:ext cx="3000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5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Helvetica Neue"/>
              </a:rPr>
              <a:t>Random Forest</a:t>
            </a: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CB444270-A09E-4EBE-ABC5-1D9D92B7D30C}"/>
              </a:ext>
            </a:extLst>
          </p:cNvPr>
          <p:cNvSpPr txBox="1">
            <a:spLocks/>
          </p:cNvSpPr>
          <p:nvPr/>
        </p:nvSpPr>
        <p:spPr>
          <a:xfrm>
            <a:off x="404534" y="4749350"/>
            <a:ext cx="3774921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모델로서 적합하다고 판단됨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6B64E-53E2-4186-80E1-66A868D11F77}"/>
              </a:ext>
            </a:extLst>
          </p:cNvPr>
          <p:cNvSpPr txBox="1"/>
          <p:nvPr/>
        </p:nvSpPr>
        <p:spPr>
          <a:xfrm>
            <a:off x="369023" y="5710791"/>
            <a:ext cx="86112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지금까지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DT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와 다중선형회귀모델 이 두개보다 가장 좋은 모델이 나온 것 같다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R^2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이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train test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셋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0.005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차이를 지니고 있어서 과대적합과 과소적합의 최적점에 있다고 판단된다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또한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MSE, MAE,RMSE </a:t>
            </a: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모두 제일 낮게 나왔다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.</a:t>
            </a:r>
            <a:endParaRPr lang="en-US" altLang="ko-KR" sz="1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FB746-B7E2-4A8B-BDB4-DBD46617D214}"/>
              </a:ext>
            </a:extLst>
          </p:cNvPr>
          <p:cNvSpPr txBox="1"/>
          <p:nvPr/>
        </p:nvSpPr>
        <p:spPr>
          <a:xfrm>
            <a:off x="369023" y="3557212"/>
            <a:ext cx="9342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산점도의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대각선이 완전 직선은 아니다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실제값과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예측값의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차이가 나는 것이라 해석할 수 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잔차가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왼쪽 중간으로 몰린 느낌이 나서 등분산성을 만족하지 못한다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잔차가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꽤 정규 분포를 보여주고 있다고 판단할 수 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FB0578-2896-4BC4-9635-EBED9684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13" y="932592"/>
            <a:ext cx="7477125" cy="428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A70BCB-04A7-4675-A2D2-570E3692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75" y="1569412"/>
            <a:ext cx="2583322" cy="1779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5F9A1E-D1A3-418C-86EB-6660660C0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467" y="1605087"/>
            <a:ext cx="2675654" cy="1809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859CE5-96E9-47C7-976F-90F6F106A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875" y="1665305"/>
            <a:ext cx="2210402" cy="15612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1BA352-A60E-44D1-91EE-5C54C5946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03" y="5157530"/>
            <a:ext cx="2352675" cy="3429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92C919-E302-42A8-A2E0-31AED7A87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2560" y="5002838"/>
            <a:ext cx="3124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24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</a:t>
            </a:r>
            <a:r>
              <a:rPr lang="en-US" altLang="ko-KR" sz="2000" b="1" i="0" dirty="0" err="1">
                <a:solidFill>
                  <a:srgbClr val="000000"/>
                </a:solidFill>
                <a:effectLst/>
                <a:latin typeface="Helvetica Neue"/>
              </a:rPr>
              <a:t>GradientBoosting</a:t>
            </a:r>
            <a:endParaRPr lang="en-US" altLang="ko-KR" sz="2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CB444270-A09E-4EBE-ABC5-1D9D92B7D30C}"/>
              </a:ext>
            </a:extLst>
          </p:cNvPr>
          <p:cNvSpPr txBox="1">
            <a:spLocks/>
          </p:cNvSpPr>
          <p:nvPr/>
        </p:nvSpPr>
        <p:spPr>
          <a:xfrm>
            <a:off x="404534" y="4749350"/>
            <a:ext cx="3774921" cy="395640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750" indent="-2857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lang="ko-KR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모델로서 적합하다고 판단됨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6B64E-53E2-4186-80E1-66A868D11F77}"/>
              </a:ext>
            </a:extLst>
          </p:cNvPr>
          <p:cNvSpPr txBox="1"/>
          <p:nvPr/>
        </p:nvSpPr>
        <p:spPr>
          <a:xfrm>
            <a:off x="369023" y="5710791"/>
            <a:ext cx="86112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랜덤포레스트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모델보다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R^2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값이 작다 하지만 다중회귀모델과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결정트리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모델보다는 점수가 높게 나왔다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과소적합과 과대적합을 판단해보자면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R^2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0.006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으로 최적점에 있는 모델이라 할 수 있겠다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algn="l"/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하지만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Random Forest </a:t>
            </a: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모델과 비교해보자면 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Random Forest </a:t>
            </a: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모델이 더 우수하다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.</a:t>
            </a:r>
            <a:endParaRPr lang="en-US" altLang="ko-KR" sz="14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FB746-B7E2-4A8B-BDB4-DBD46617D214}"/>
              </a:ext>
            </a:extLst>
          </p:cNvPr>
          <p:cNvSpPr txBox="1"/>
          <p:nvPr/>
        </p:nvSpPr>
        <p:spPr>
          <a:xfrm>
            <a:off x="369023" y="3557212"/>
            <a:ext cx="9342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잔차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산점도의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대각선이 완전 직선은 아니다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실제값과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예측값의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차이가 나는 것이라 해석할 수 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endParaRPr lang="en-US" altLang="ko-KR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잔차가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Helvetica Neue"/>
              </a:rPr>
              <a:t>모래시계같은</a:t>
            </a: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 모양을 하고 있다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Helvetica Neue"/>
              </a:rPr>
              <a:t>등분산성을 만족하지 못한다</a:t>
            </a:r>
            <a:r>
              <a:rPr lang="en-US" altLang="ko-KR" sz="1400" b="1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algn="l"/>
            <a:endParaRPr lang="en-US" altLang="ko-KR" sz="1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Helvetica Neue"/>
              </a:rPr>
              <a:t>잔차가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Helvetica Neue"/>
              </a:rPr>
              <a:t> 꽤 정규 분포를 보여주고 있다고 판단할 수 있다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666F27-B2C8-4F60-AFFE-0618E891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8" y="863545"/>
            <a:ext cx="6962775" cy="533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036678-F235-4A02-B383-C6D1C281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03" y="1566874"/>
            <a:ext cx="2446630" cy="17581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C2D0B4-97C3-480D-B521-05A315CF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560" y="1562424"/>
            <a:ext cx="2580859" cy="17039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243A2B-2864-4C87-813C-8C1388F56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639" y="1587464"/>
            <a:ext cx="2580859" cy="17792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91CE70-A78E-4F4F-974F-253645BC0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534" y="5144990"/>
            <a:ext cx="2371725" cy="3238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0E2850-3B5C-46FE-87C8-2D998101E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148" y="5021101"/>
            <a:ext cx="30670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07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altLang="ko-KR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모델링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&amp; </a:t>
            </a:r>
            <a:r>
              <a:rPr lang="en-US" altLang="ko-KR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요약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A093B5-5857-4137-920B-840417E4E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모델링에 사용할 변수는 아래와 같다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모델링은 회귀분석</a:t>
            </a:r>
            <a:r>
              <a:rPr lang="en-US" altLang="ko-KR" dirty="0"/>
              <a:t>/Decision Tree/Random Forest/Gradient Boosting</a:t>
            </a:r>
            <a:r>
              <a:rPr lang="ko-KR" altLang="en-US" dirty="0"/>
              <a:t> 중 </a:t>
            </a:r>
            <a:r>
              <a:rPr lang="en-US" altLang="ko-KR" dirty="0"/>
              <a:t>Random Forest</a:t>
            </a:r>
            <a:r>
              <a:rPr lang="ko-KR" altLang="en-US" dirty="0"/>
              <a:t>모델 최종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17099-6EF1-4EFC-918A-C627F1DAF2AB}"/>
              </a:ext>
            </a:extLst>
          </p:cNvPr>
          <p:cNvSpPr/>
          <p:nvPr/>
        </p:nvSpPr>
        <p:spPr>
          <a:xfrm>
            <a:off x="260349" y="1615855"/>
            <a:ext cx="295786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/>
              <a:t>모델링 사용 변수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06DB7D-35FC-45F2-A3DA-41914C9D8E88}"/>
              </a:ext>
            </a:extLst>
          </p:cNvPr>
          <p:cNvSpPr/>
          <p:nvPr/>
        </p:nvSpPr>
        <p:spPr>
          <a:xfrm>
            <a:off x="355430" y="4196182"/>
            <a:ext cx="5002531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/>
              <a:t>모델링 별 집 값 예측 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정확도</a:t>
            </a:r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884A0B30-3C1C-4E9A-9D33-23F5F7D46625}"/>
              </a:ext>
            </a:extLst>
          </p:cNvPr>
          <p:cNvSpPr/>
          <p:nvPr/>
        </p:nvSpPr>
        <p:spPr>
          <a:xfrm>
            <a:off x="8277480" y="5980174"/>
            <a:ext cx="247650" cy="2286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389F01-A85E-4865-BDF5-069780A5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" y="2360219"/>
            <a:ext cx="6429375" cy="1514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81A438-76ED-4483-B768-2C98EBBC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4856224"/>
            <a:ext cx="532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24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개선방향 및 </a:t>
            </a: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Lesson 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&amp; Learn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E4D4A1-F5F3-4960-ACBD-4669C31BD9AB}"/>
              </a:ext>
            </a:extLst>
          </p:cNvPr>
          <p:cNvSpPr/>
          <p:nvPr/>
        </p:nvSpPr>
        <p:spPr>
          <a:xfrm>
            <a:off x="232500" y="945573"/>
            <a:ext cx="9400450" cy="543444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428C7C-B7DF-4AD7-B6B7-67A371E423E2}"/>
              </a:ext>
            </a:extLst>
          </p:cNvPr>
          <p:cNvSpPr/>
          <p:nvPr/>
        </p:nvSpPr>
        <p:spPr>
          <a:xfrm>
            <a:off x="260349" y="1435526"/>
            <a:ext cx="2957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개선방향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791F1-9F18-490C-B78C-3FC80C30C688}"/>
              </a:ext>
            </a:extLst>
          </p:cNvPr>
          <p:cNvSpPr/>
          <p:nvPr/>
        </p:nvSpPr>
        <p:spPr>
          <a:xfrm>
            <a:off x="260349" y="3882715"/>
            <a:ext cx="2957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Lesson &amp; Learn</a:t>
            </a:r>
            <a:endParaRPr lang="ko-KR" altLang="en-US" sz="1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FCAADD-E10D-4314-8A12-867CA629B13B}"/>
              </a:ext>
            </a:extLst>
          </p:cNvPr>
          <p:cNvSpPr/>
          <p:nvPr/>
        </p:nvSpPr>
        <p:spPr>
          <a:xfrm>
            <a:off x="398317" y="1860161"/>
            <a:ext cx="9078191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상관관계를 기준으로 분석을 하였지만 더 많은 분석들을 기반으로 예측한다면 신뢰도가 높고 정확도가 높은 </a:t>
            </a:r>
            <a:r>
              <a:rPr lang="en-US" altLang="ko-KR" dirty="0"/>
              <a:t>90%</a:t>
            </a:r>
            <a:r>
              <a:rPr lang="ko-KR" altLang="en-US" dirty="0"/>
              <a:t>이상의 모델을 만들 수 있지 않을까 판단됨</a:t>
            </a:r>
            <a:r>
              <a:rPr lang="en-US" altLang="ko-KR" dirty="0"/>
              <a:t>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주어진 데이터 이외에 추가 데이터를 고려해보는 방향도 생각해야한다고 판단됨</a:t>
            </a:r>
            <a:r>
              <a:rPr lang="en-US" altLang="ko-KR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0C577-FDBF-4E1C-848E-F9F7CEE04BFA}"/>
              </a:ext>
            </a:extLst>
          </p:cNvPr>
          <p:cNvSpPr/>
          <p:nvPr/>
        </p:nvSpPr>
        <p:spPr>
          <a:xfrm>
            <a:off x="398317" y="4317809"/>
            <a:ext cx="9078191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지금 주어진 </a:t>
            </a:r>
            <a:r>
              <a:rPr lang="en-US" altLang="ko-KR" dirty="0"/>
              <a:t>Boston Housing </a:t>
            </a:r>
            <a:r>
              <a:rPr lang="ko-KR" altLang="en-US" dirty="0"/>
              <a:t>데이터에는 랜덤 포레스트 모델을 사용하는 것이 최적이라고 말할 수 있다</a:t>
            </a:r>
            <a:r>
              <a:rPr lang="en-US" altLang="ko-KR" dirty="0"/>
              <a:t>. </a:t>
            </a:r>
            <a:r>
              <a:rPr lang="ko-KR" altLang="en-US" dirty="0"/>
              <a:t>만약에 이 데이터들로 지금 현재의 보스턴 집 가격을 예측하라고 하면 당연히 불가능할 것이다</a:t>
            </a:r>
            <a:r>
              <a:rPr lang="en-US" altLang="ko-KR" dirty="0"/>
              <a:t>. </a:t>
            </a:r>
            <a:r>
              <a:rPr lang="ko-KR" altLang="en-US" dirty="0"/>
              <a:t>가격도 너무 </a:t>
            </a:r>
            <a:r>
              <a:rPr lang="ko-KR" altLang="en-US" dirty="0" err="1"/>
              <a:t>달라졌을고</a:t>
            </a:r>
            <a:r>
              <a:rPr lang="ko-KR" altLang="en-US" dirty="0"/>
              <a:t> 데이터</a:t>
            </a:r>
            <a:r>
              <a:rPr lang="en-US" altLang="ko-KR" dirty="0"/>
              <a:t>, </a:t>
            </a:r>
            <a:r>
              <a:rPr lang="ko-KR" altLang="en-US" dirty="0"/>
              <a:t>새로운 설명변수 </a:t>
            </a:r>
            <a:r>
              <a:rPr lang="en-US" altLang="ko-KR" dirty="0"/>
              <a:t>.. </a:t>
            </a:r>
            <a:r>
              <a:rPr lang="ko-KR" altLang="en-US" dirty="0"/>
              <a:t>등등하지만 회귀분석을 실습하고 공부하는 데는 좋은 데이터였다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과제 정의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E8769B-6EE5-4DB6-B174-339145EEF2DC}"/>
              </a:ext>
            </a:extLst>
          </p:cNvPr>
          <p:cNvSpPr/>
          <p:nvPr/>
        </p:nvSpPr>
        <p:spPr>
          <a:xfrm>
            <a:off x="232500" y="1723560"/>
            <a:ext cx="9400450" cy="968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미국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IT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회사에 스카우트 제의를 </a:t>
            </a:r>
            <a:r>
              <a:rPr lang="ko-KR" alt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받은선호는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개발자로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BOSTON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에 이민을 간다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오래동안 거주 예정이라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신중하게 분석하여 구매 할 주택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을 찾아보자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ko-KR" alt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1DBD90-FADC-47E5-A708-987F86657BD0}"/>
              </a:ext>
            </a:extLst>
          </p:cNvPr>
          <p:cNvSpPr/>
          <p:nvPr/>
        </p:nvSpPr>
        <p:spPr>
          <a:xfrm>
            <a:off x="252775" y="3887160"/>
            <a:ext cx="9400450" cy="2682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한국 주택은 보통 상권에 따라 가격이 오른다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미국주택의 가격형성원인은</a:t>
            </a:r>
            <a: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  <a:t>? </a:t>
            </a:r>
            <a:br>
              <a:rPr lang="en-US" altLang="ko-KR" sz="20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주요 변수들을 세밀하게 분석하여 주택가격 예측을 한다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4F6E2-F24D-4455-A4D5-85EFF08F6C16}"/>
              </a:ext>
            </a:extLst>
          </p:cNvPr>
          <p:cNvSpPr txBox="1"/>
          <p:nvPr/>
        </p:nvSpPr>
        <p:spPr>
          <a:xfrm>
            <a:off x="155311" y="1153196"/>
            <a:ext cx="32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 방향성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F8874-DF10-48DE-AFF2-0A743B7D3B8D}"/>
              </a:ext>
            </a:extLst>
          </p:cNvPr>
          <p:cNvSpPr txBox="1"/>
          <p:nvPr/>
        </p:nvSpPr>
        <p:spPr>
          <a:xfrm>
            <a:off x="155311" y="3796589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수행 목표 및 과제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 계획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248988-6740-4D40-A3A6-D3A7A4C43BC8}"/>
              </a:ext>
            </a:extLst>
          </p:cNvPr>
          <p:cNvSpPr/>
          <p:nvPr/>
        </p:nvSpPr>
        <p:spPr>
          <a:xfrm>
            <a:off x="3551068" y="1375342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보스턴 주택가격 회귀분석 예측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67AE36-B2DC-4485-934F-A59537805211}"/>
              </a:ext>
            </a:extLst>
          </p:cNvPr>
          <p:cNvSpPr/>
          <p:nvPr/>
        </p:nvSpPr>
        <p:spPr>
          <a:xfrm>
            <a:off x="3551068" y="2530575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데이터 분석 및 가설 설정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636316-C128-4D61-AF50-E8DF3F83B107}"/>
              </a:ext>
            </a:extLst>
          </p:cNvPr>
          <p:cNvSpPr/>
          <p:nvPr/>
        </p:nvSpPr>
        <p:spPr>
          <a:xfrm>
            <a:off x="3551068" y="3685808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회귀분석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, Decision Tree, Random Forest, Gradient Boosting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CA3314-F67F-49A3-9722-8CED9AF987B4}"/>
              </a:ext>
            </a:extLst>
          </p:cNvPr>
          <p:cNvSpPr/>
          <p:nvPr/>
        </p:nvSpPr>
        <p:spPr>
          <a:xfrm>
            <a:off x="3551068" y="4841041"/>
            <a:ext cx="538099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가지 주요 회귀 분석 모델링 후 모델 안정성 해석 및 보고서 작성</a:t>
            </a:r>
            <a:endParaRPr lang="en-US" altLang="ko-KR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95956-E89D-4724-8AB0-1F458F758657}"/>
              </a:ext>
            </a:extLst>
          </p:cNvPr>
          <p:cNvSpPr txBox="1"/>
          <p:nvPr/>
        </p:nvSpPr>
        <p:spPr>
          <a:xfrm>
            <a:off x="270720" y="1524418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수행 목표 및 과제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5E650-E6FE-4599-BC04-C16CB0FCD642}"/>
              </a:ext>
            </a:extLst>
          </p:cNvPr>
          <p:cNvSpPr txBox="1"/>
          <p:nvPr/>
        </p:nvSpPr>
        <p:spPr>
          <a:xfrm>
            <a:off x="270720" y="2669643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및 가설 수립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9FC46-05D0-40F4-9DD4-2E09A01F81B2}"/>
              </a:ext>
            </a:extLst>
          </p:cNvPr>
          <p:cNvSpPr txBox="1"/>
          <p:nvPr/>
        </p:nvSpPr>
        <p:spPr>
          <a:xfrm>
            <a:off x="270720" y="3809139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71D7A-9E75-499F-AF2D-A91DC0A4FACC}"/>
              </a:ext>
            </a:extLst>
          </p:cNvPr>
          <p:cNvSpPr txBox="1"/>
          <p:nvPr/>
        </p:nvSpPr>
        <p:spPr>
          <a:xfrm>
            <a:off x="270720" y="4874299"/>
            <a:ext cx="328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보고서 작성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47EB38F-A2D8-47C4-900E-338377B316C2}"/>
              </a:ext>
            </a:extLst>
          </p:cNvPr>
          <p:cNvSpPr/>
          <p:nvPr/>
        </p:nvSpPr>
        <p:spPr>
          <a:xfrm>
            <a:off x="896645" y="1989596"/>
            <a:ext cx="355107" cy="4410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B28395F-74FB-46A3-8848-6995109B7212}"/>
              </a:ext>
            </a:extLst>
          </p:cNvPr>
          <p:cNvSpPr/>
          <p:nvPr/>
        </p:nvSpPr>
        <p:spPr>
          <a:xfrm>
            <a:off x="896645" y="3126501"/>
            <a:ext cx="355107" cy="4410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D0878A21-7A9F-4B04-AE46-BAE119C56F82}"/>
              </a:ext>
            </a:extLst>
          </p:cNvPr>
          <p:cNvSpPr/>
          <p:nvPr/>
        </p:nvSpPr>
        <p:spPr>
          <a:xfrm>
            <a:off x="896645" y="4213251"/>
            <a:ext cx="355107" cy="4410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000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가설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수립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248988-6740-4D40-A3A6-D3A7A4C43BC8}"/>
              </a:ext>
            </a:extLst>
          </p:cNvPr>
          <p:cNvSpPr/>
          <p:nvPr/>
        </p:nvSpPr>
        <p:spPr>
          <a:xfrm>
            <a:off x="270720" y="1375342"/>
            <a:ext cx="571788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강 조망 여부에 따라 집 값이 다르지 않을까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67AE36-B2DC-4485-934F-A59537805211}"/>
              </a:ext>
            </a:extLst>
          </p:cNvPr>
          <p:cNvSpPr/>
          <p:nvPr/>
        </p:nvSpPr>
        <p:spPr>
          <a:xfrm>
            <a:off x="270720" y="2530575"/>
            <a:ext cx="571788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재산세율이 높으면 당연히 돈이 많으니 부촌이지 않을까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636316-C128-4D61-AF50-E8DF3F83B107}"/>
              </a:ext>
            </a:extLst>
          </p:cNvPr>
          <p:cNvSpPr/>
          <p:nvPr/>
        </p:nvSpPr>
        <p:spPr>
          <a:xfrm>
            <a:off x="270720" y="3685808"/>
            <a:ext cx="571788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학생당 교사비율이 높으면 좋은 학군형성으로 집값이 비싸지 않을까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CA3314-F67F-49A3-9722-8CED9AF987B4}"/>
              </a:ext>
            </a:extLst>
          </p:cNvPr>
          <p:cNvSpPr/>
          <p:nvPr/>
        </p:nvSpPr>
        <p:spPr>
          <a:xfrm>
            <a:off x="270720" y="4841041"/>
            <a:ext cx="5717880" cy="9685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방의 개수가 많으면 평수가 넓다고 </a:t>
            </a:r>
            <a:r>
              <a:rPr lang="ko-KR" alt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볼수</a:t>
            </a:r>
            <a:r>
              <a:rPr lang="ko-KR" alt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있으니 비싸지 않을까</a:t>
            </a:r>
            <a:r>
              <a:rPr lang="en-US" altLang="ko-KR" sz="1400" b="1" dirty="0">
                <a:solidFill>
                  <a:schemeClr val="tx1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5044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err="1"/>
              <a:t>결측치가</a:t>
            </a:r>
            <a:r>
              <a:rPr lang="ko-KR" altLang="en-US" dirty="0"/>
              <a:t> 없어서 </a:t>
            </a:r>
            <a:r>
              <a:rPr lang="ko-KR" altLang="en-US" dirty="0" err="1"/>
              <a:t>결측치</a:t>
            </a:r>
            <a:r>
              <a:rPr lang="ko-KR" altLang="en-US" dirty="0"/>
              <a:t> 보안은 </a:t>
            </a:r>
            <a:r>
              <a:rPr lang="ko-KR" altLang="en-US" dirty="0" err="1"/>
              <a:t>필요없음</a:t>
            </a:r>
            <a:r>
              <a:rPr lang="en-US" altLang="ko-KR" dirty="0"/>
              <a:t>. </a:t>
            </a:r>
            <a:r>
              <a:rPr lang="ko-KR" altLang="en-US" dirty="0"/>
              <a:t>또한 데이터 타입이 모두 숫자형</a:t>
            </a:r>
            <a:r>
              <a:rPr lang="en-US" altLang="ko-KR" dirty="0"/>
              <a:t>,CHAS(</a:t>
            </a:r>
            <a:r>
              <a:rPr lang="ko-KR" altLang="en-US" dirty="0"/>
              <a:t>인덱스</a:t>
            </a:r>
            <a:r>
              <a:rPr lang="en-US" altLang="ko-KR" dirty="0"/>
              <a:t>[4])</a:t>
            </a:r>
            <a:r>
              <a:rPr lang="ko-KR" altLang="en-US" dirty="0"/>
              <a:t>만 이산형 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이상치 확인 전 상관계수로 의미 있는 변수 </a:t>
            </a:r>
            <a:r>
              <a:rPr lang="en-US" altLang="ko-KR" dirty="0"/>
              <a:t>6</a:t>
            </a:r>
            <a:r>
              <a:rPr lang="ko-KR" altLang="en-US" dirty="0"/>
              <a:t>가지 추출 및 다중선형회귀사용을 위한 </a:t>
            </a:r>
            <a:r>
              <a:rPr lang="ko-KR" altLang="en-US" dirty="0" err="1"/>
              <a:t>다중공선성</a:t>
            </a:r>
            <a:r>
              <a:rPr lang="ko-KR" altLang="en-US" dirty="0"/>
              <a:t> 확인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히트맵은</a:t>
            </a:r>
            <a:r>
              <a:rPr lang="ko-KR" altLang="en-US" dirty="0"/>
              <a:t> 연속형</a:t>
            </a:r>
            <a:r>
              <a:rPr lang="en-US" altLang="ko-KR" dirty="0"/>
              <a:t>/</a:t>
            </a:r>
            <a:r>
              <a:rPr lang="ko-KR" altLang="en-US" dirty="0"/>
              <a:t>범주형 자료 모두 사용하여 상관관계를 알 수 있어서 사용하였다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상관관계가 높고 긍정적이면 빨간색에 가깝고 상관관계가 높고 부정적이면 진한 파란색으로 표시된다</a:t>
            </a:r>
            <a:r>
              <a:rPr lang="en-US" altLang="ko-KR" dirty="0"/>
              <a:t>.  </a:t>
            </a:r>
          </a:p>
          <a:p>
            <a:pPr>
              <a:buFontTx/>
              <a:buChar char="-"/>
            </a:pPr>
            <a:r>
              <a:rPr lang="ko-KR" altLang="en-US" dirty="0"/>
              <a:t> 상관계수</a:t>
            </a:r>
            <a:r>
              <a:rPr lang="en-US" altLang="ko-KR" dirty="0"/>
              <a:t>&gt;=</a:t>
            </a:r>
            <a:r>
              <a:rPr lang="ko-KR" altLang="en-US" dirty="0"/>
              <a:t> </a:t>
            </a:r>
            <a:r>
              <a:rPr lang="en-US" altLang="ko-KR" dirty="0"/>
              <a:t>0.45 </a:t>
            </a:r>
            <a:r>
              <a:rPr lang="ko-KR" altLang="en-US" dirty="0"/>
              <a:t>데이터 </a:t>
            </a:r>
            <a:r>
              <a:rPr lang="en-US" altLang="ko-KR" dirty="0"/>
              <a:t>INDUS, RM, TAX, PTRATIO,LSTAT 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가지 변수가 집값을 결정하는데 있어서 비중이 높다고 판단함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VIF</a:t>
            </a:r>
            <a:r>
              <a:rPr lang="ko-KR" altLang="en-US" dirty="0"/>
              <a:t> </a:t>
            </a:r>
            <a:r>
              <a:rPr lang="en-US" altLang="ko-KR" dirty="0"/>
              <a:t>&lt;=10</a:t>
            </a:r>
            <a:r>
              <a:rPr lang="ko-KR" altLang="en-US" dirty="0"/>
              <a:t> 로 </a:t>
            </a:r>
            <a:r>
              <a:rPr lang="ko-KR" altLang="en-US" dirty="0" err="1"/>
              <a:t>다중공선성</a:t>
            </a:r>
            <a:r>
              <a:rPr lang="ko-KR" altLang="en-US" dirty="0"/>
              <a:t> 문제가 발생하지 않는다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56A964-F2C8-447F-96A0-C6A96D1D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9" y="3129744"/>
            <a:ext cx="2472759" cy="3526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9BD848-207E-4902-A3D2-297FBB067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54" y="3122903"/>
            <a:ext cx="3508298" cy="35331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AB0E51-8C24-4676-A241-EA746DD8D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635" y="3129744"/>
            <a:ext cx="1543050" cy="35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상관 관계를 파악한 후 불필요하다고 판단한 변수들을 제거 한 후 새로운 데이터셋을 만들어 진행했다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(RM,LSTAT)</a:t>
            </a:r>
            <a:r>
              <a:rPr lang="ko-KR" altLang="en-US" dirty="0"/>
              <a:t>가 </a:t>
            </a:r>
            <a:r>
              <a:rPr lang="en-US" altLang="ko-KR" dirty="0"/>
              <a:t>MEDV</a:t>
            </a:r>
            <a:r>
              <a:rPr lang="ko-KR" altLang="en-US" dirty="0"/>
              <a:t>와 선형 관계를 이루는 것을 파악할 수 있었고 </a:t>
            </a:r>
            <a:r>
              <a:rPr lang="en-US" altLang="ko-KR" dirty="0"/>
              <a:t>RM,LSTAT , MEDV </a:t>
            </a:r>
            <a:r>
              <a:rPr lang="ko-KR" altLang="en-US" dirty="0"/>
              <a:t>정규분포임을 확인했다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MEDV</a:t>
            </a:r>
            <a:r>
              <a:rPr lang="ko-KR" altLang="en-US" dirty="0"/>
              <a:t>와 </a:t>
            </a:r>
            <a:r>
              <a:rPr lang="en-US" altLang="ko-KR" dirty="0"/>
              <a:t>LSTAT</a:t>
            </a:r>
            <a:r>
              <a:rPr lang="ko-KR" altLang="en-US" dirty="0"/>
              <a:t>의 </a:t>
            </a:r>
            <a:r>
              <a:rPr lang="en-US" altLang="ko-KR" dirty="0"/>
              <a:t>MAX </a:t>
            </a:r>
            <a:r>
              <a:rPr lang="ko-KR" altLang="en-US" dirty="0"/>
              <a:t>값이  데이터의 </a:t>
            </a:r>
            <a:r>
              <a:rPr lang="en-US" altLang="ko-KR" dirty="0"/>
              <a:t>75% </a:t>
            </a:r>
            <a:r>
              <a:rPr lang="ko-KR" altLang="en-US" dirty="0"/>
              <a:t>보다 </a:t>
            </a:r>
            <a:r>
              <a:rPr lang="en-US" altLang="ko-KR" dirty="0"/>
              <a:t>2</a:t>
            </a:r>
            <a:r>
              <a:rPr lang="ko-KR" altLang="en-US" dirty="0" err="1"/>
              <a:t>배이상</a:t>
            </a:r>
            <a:r>
              <a:rPr lang="ko-KR" altLang="en-US" dirty="0"/>
              <a:t> 높은 것을 확인하였다</a:t>
            </a:r>
            <a:r>
              <a:rPr lang="en-US" altLang="ko-KR" dirty="0"/>
              <a:t>. (</a:t>
            </a:r>
            <a:r>
              <a:rPr lang="ko-KR" altLang="en-US" dirty="0"/>
              <a:t>이상치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5CE7BB-C874-478E-BDEF-69800372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565646"/>
            <a:ext cx="3578442" cy="3928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2233D3-56B6-4097-9883-A76BF2C73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9" y="2958506"/>
            <a:ext cx="3512862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52639C-36B8-48F7-8921-261DD2A93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31" y="2565646"/>
            <a:ext cx="2807794" cy="16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22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50" y="763526"/>
            <a:ext cx="2363372" cy="39564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dirty="0"/>
              <a:t>Tax(</a:t>
            </a:r>
            <a:r>
              <a:rPr lang="ko-KR" altLang="en-US" b="1" dirty="0"/>
              <a:t> 연속형 독립변수</a:t>
            </a:r>
            <a:r>
              <a:rPr lang="en-US" altLang="ko-KR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3A93E7-C00E-41CF-81C4-258EF221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146156"/>
            <a:ext cx="7181850" cy="1343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28DC8D-8E15-4A21-AC71-8BC9C8543604}"/>
              </a:ext>
            </a:extLst>
          </p:cNvPr>
          <p:cNvSpPr txBox="1"/>
          <p:nvPr/>
        </p:nvSpPr>
        <p:spPr>
          <a:xfrm>
            <a:off x="450849" y="2554056"/>
            <a:ext cx="7598031" cy="2960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box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plot은</a:t>
            </a:r>
            <a:r>
              <a:rPr lang="ko-KR" altLang="en-US" sz="1400" dirty="0"/>
              <a:t> 데이터의 이상치를 보여주지 못한다.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scatter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plot을</a:t>
            </a:r>
            <a:r>
              <a:rPr lang="ko-KR" altLang="en-US" sz="1400" dirty="0"/>
              <a:t> 통하여 </a:t>
            </a:r>
            <a:r>
              <a:rPr lang="ko-KR" altLang="en-US" sz="1400" dirty="0" err="1"/>
              <a:t>Tax</a:t>
            </a:r>
            <a:r>
              <a:rPr lang="ko-KR" altLang="en-US" sz="1400" dirty="0"/>
              <a:t> &gt;=600 이상치를 발견하였다.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histogram을</a:t>
            </a:r>
            <a:r>
              <a:rPr lang="ko-KR" altLang="en-US" sz="1400" dirty="0"/>
              <a:t> 통하여 </a:t>
            </a:r>
            <a:r>
              <a:rPr lang="ko-KR" altLang="en-US" sz="1400" dirty="0" err="1"/>
              <a:t>Tax는</a:t>
            </a:r>
            <a:r>
              <a:rPr lang="ko-KR" altLang="en-US" sz="1400" dirty="0"/>
              <a:t> 정규분포가 아님을 발견하였다.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약 </a:t>
            </a:r>
            <a:r>
              <a:rPr lang="en-US" altLang="ko-KR" sz="1400" dirty="0"/>
              <a:t>30% </a:t>
            </a:r>
            <a:r>
              <a:rPr lang="ko-KR" altLang="en-US" sz="1400" dirty="0"/>
              <a:t>데이터를 이상치라 판단하였지만 많은 데이터라 데이터를 새로 넣어주었다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(INDUS,RM, PTRATIO,LSTAT </a:t>
            </a:r>
            <a:r>
              <a:rPr lang="ko-KR" altLang="en-US" sz="1400" dirty="0"/>
              <a:t>중 </a:t>
            </a:r>
            <a:r>
              <a:rPr lang="en-US" altLang="ko-KR" sz="1400" dirty="0"/>
              <a:t>TAX</a:t>
            </a:r>
            <a:r>
              <a:rPr lang="ko-KR" altLang="en-US" sz="1400" dirty="0"/>
              <a:t>와 상관도가 높은 것을 찾아 </a:t>
            </a:r>
            <a:r>
              <a:rPr lang="en-US" altLang="ko-KR" sz="1400" dirty="0"/>
              <a:t>TAX</a:t>
            </a:r>
            <a:r>
              <a:rPr lang="ko-KR" altLang="en-US" sz="1400" dirty="0"/>
              <a:t>이상치를 대체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INDUS</a:t>
            </a:r>
            <a:r>
              <a:rPr lang="ko-KR" altLang="en-US" sz="1400" dirty="0"/>
              <a:t>의 범위는</a:t>
            </a:r>
            <a:r>
              <a:rPr lang="en-US" altLang="ko-KR" sz="1400" dirty="0"/>
              <a:t>(18 ~ 27), RM</a:t>
            </a:r>
            <a:r>
              <a:rPr lang="ko-KR" altLang="en-US" sz="1400" dirty="0"/>
              <a:t>은 </a:t>
            </a:r>
            <a:r>
              <a:rPr lang="en-US" altLang="ko-KR" sz="1400" dirty="0"/>
              <a:t>(3 ~ 8) ,PTRATIO(20 ~ 20) 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LSTAT(2 ~ 37) TAX</a:t>
            </a:r>
            <a:r>
              <a:rPr lang="ko-KR" altLang="en-US" sz="1400" dirty="0"/>
              <a:t>와 상관도가 제일 </a:t>
            </a:r>
            <a:r>
              <a:rPr lang="ko-KR" altLang="en-US" sz="1400" dirty="0" err="1"/>
              <a:t>높은것은</a:t>
            </a:r>
            <a:r>
              <a:rPr lang="ko-KR" altLang="en-US" sz="1400" dirty="0"/>
              <a:t> </a:t>
            </a:r>
            <a:r>
              <a:rPr lang="en-US" altLang="ko-KR" sz="1400" dirty="0"/>
              <a:t>INDUS( </a:t>
            </a:r>
            <a:r>
              <a:rPr lang="ko-KR" altLang="en-US" sz="1400" dirty="0"/>
              <a:t>비소매업 비율</a:t>
            </a:r>
            <a:r>
              <a:rPr lang="en-US" altLang="ko-KR" sz="1400" dirty="0"/>
              <a:t>) </a:t>
            </a:r>
            <a:r>
              <a:rPr lang="ko-KR" altLang="en-US" sz="1400" dirty="0"/>
              <a:t>이지만 범위가 작고 </a:t>
            </a:r>
            <a:r>
              <a:rPr lang="ko-KR" altLang="en-US" sz="1400" dirty="0" err="1"/>
              <a:t>그다음으로</a:t>
            </a:r>
            <a:r>
              <a:rPr lang="ko-KR" altLang="en-US" sz="1400" dirty="0"/>
              <a:t> 높은 </a:t>
            </a:r>
            <a:r>
              <a:rPr lang="en-US" altLang="ko-KR" sz="1400" dirty="0"/>
              <a:t>LSTAT(</a:t>
            </a:r>
            <a:r>
              <a:rPr lang="ko-KR" altLang="en-US" sz="1400" dirty="0"/>
              <a:t>저소득층 비율</a:t>
            </a:r>
            <a:r>
              <a:rPr lang="en-US" altLang="ko-KR" sz="1400" dirty="0"/>
              <a:t>)</a:t>
            </a:r>
            <a:r>
              <a:rPr lang="ko-KR" altLang="en-US" sz="1400" dirty="0"/>
              <a:t>이 범위가 </a:t>
            </a:r>
            <a:r>
              <a:rPr lang="en-US" altLang="ko-KR" sz="1400" dirty="0"/>
              <a:t>(2 ~ 37) </a:t>
            </a:r>
            <a:r>
              <a:rPr lang="ko-KR" altLang="en-US" sz="1400" dirty="0"/>
              <a:t>비교적 넓어서 </a:t>
            </a:r>
            <a:r>
              <a:rPr lang="en-US" altLang="ko-KR" sz="1400" dirty="0"/>
              <a:t>2 ~ 10,10 ~ 20,20 ~ 30, 30 ~ </a:t>
            </a:r>
            <a:r>
              <a:rPr lang="ko-KR" altLang="en-US" sz="1400" dirty="0"/>
              <a:t>으로 범위를 나누어 각 범위의 평균치로 </a:t>
            </a:r>
            <a:r>
              <a:rPr lang="en-US" altLang="ko-KR" sz="1400" dirty="0"/>
              <a:t>Tax</a:t>
            </a:r>
            <a:r>
              <a:rPr lang="ko-KR" altLang="en-US" sz="1400" dirty="0"/>
              <a:t>의 이상치를 대체한다</a:t>
            </a:r>
            <a:r>
              <a:rPr lang="en-US" altLang="ko-KR" sz="14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6F0351-D0C6-4329-ADDF-F2E658A6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44" y="5579485"/>
            <a:ext cx="3562350" cy="447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D37FE0-ECEF-4F4A-9585-6C316D3CB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766" y="6047319"/>
            <a:ext cx="1409700" cy="285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84125F-E786-4E51-80F3-47B9B0CA5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67" y="5518582"/>
            <a:ext cx="4553459" cy="11052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CDA673-F42E-4566-A984-43A48EA86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915" y="961346"/>
            <a:ext cx="1371600" cy="2438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849533-9CFD-457E-A6AF-6F129FB51FCA}"/>
              </a:ext>
            </a:extLst>
          </p:cNvPr>
          <p:cNvSpPr txBox="1"/>
          <p:nvPr/>
        </p:nvSpPr>
        <p:spPr>
          <a:xfrm>
            <a:off x="5956319" y="2430043"/>
            <a:ext cx="107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변경 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E7A077-F3D0-4339-BBBA-33450295AA3F}"/>
              </a:ext>
            </a:extLst>
          </p:cNvPr>
          <p:cNvSpPr txBox="1"/>
          <p:nvPr/>
        </p:nvSpPr>
        <p:spPr>
          <a:xfrm>
            <a:off x="8270388" y="3472349"/>
            <a:ext cx="1077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/>
              <a:t>변경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0643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3774921" cy="39564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dirty="0"/>
              <a:t>MEDV(</a:t>
            </a:r>
            <a:r>
              <a:rPr lang="ko-KR" altLang="en-US" b="1" dirty="0"/>
              <a:t>주택가격</a:t>
            </a:r>
            <a:r>
              <a:rPr lang="en-US" altLang="ko-KR" b="1" dirty="0"/>
              <a:t>) </a:t>
            </a:r>
            <a:r>
              <a:rPr lang="ko-KR" altLang="en-US" b="1" dirty="0"/>
              <a:t>목표변수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8DC8D-8E15-4A21-AC71-8BC9C8543604}"/>
              </a:ext>
            </a:extLst>
          </p:cNvPr>
          <p:cNvSpPr txBox="1"/>
          <p:nvPr/>
        </p:nvSpPr>
        <p:spPr>
          <a:xfrm>
            <a:off x="450849" y="2554057"/>
            <a:ext cx="9340010" cy="215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- box plot</a:t>
            </a:r>
            <a:r>
              <a:rPr lang="ko-KR" altLang="en-US" sz="1300" dirty="0"/>
              <a:t>을 통하여 비정상적으로 높고 낮은 데이터 이상치를 발견하였다</a:t>
            </a:r>
            <a:r>
              <a:rPr lang="en-US" altLang="ko-KR" sz="13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dirty="0"/>
              <a:t>Histogram</a:t>
            </a:r>
            <a:r>
              <a:rPr lang="ko-KR" altLang="en-US" sz="1300" dirty="0"/>
              <a:t>을 이용하여 </a:t>
            </a:r>
            <a:r>
              <a:rPr lang="en-US" altLang="ko-KR" sz="1300" dirty="0"/>
              <a:t>MEDV </a:t>
            </a:r>
            <a:r>
              <a:rPr lang="ko-KR" altLang="en-US" sz="1300" dirty="0"/>
              <a:t>데이터가 정규분포하고 있다는 것을 알 수 있다</a:t>
            </a:r>
            <a:r>
              <a:rPr lang="en-US" altLang="ko-KR" sz="13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Helvetica Neue"/>
              </a:rPr>
              <a:t>MEDV&lt;6</a:t>
            </a:r>
            <a:r>
              <a:rPr lang="ko-KR" altLang="en-US" sz="13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Helvetica Neue"/>
              </a:rPr>
              <a:t>:</a:t>
            </a:r>
            <a:r>
              <a:rPr lang="ko-KR" altLang="en-US" sz="13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재산세율이 높고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저소득층 비율이 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MEDV(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주택가격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과 반비례하다는 것을 알 수 있다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RM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은 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MEDV 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와 상관관계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(+0.7)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가 높기때문에 집값이 오르는 이유가 된다고 판단하였다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LSTAT 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과 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PTRATIO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는 상관관계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(-0.74 , -0.51)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이기 때문에 집값이 내려가는 이유가 된다고 판단하였다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MEDV 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가 정확히 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50</a:t>
            </a:r>
            <a:r>
              <a:rPr lang="ko-KR" altLang="en-US" sz="1300" i="0" dirty="0">
                <a:solidFill>
                  <a:srgbClr val="000000"/>
                </a:solidFill>
                <a:effectLst/>
                <a:latin typeface="Helvetica Neue"/>
              </a:rPr>
              <a:t>인 데이터들이 존재하는데 이 데이터들에 공통점을 파악하기에는 너무 많은 변수가 있어서 제거한다</a:t>
            </a:r>
            <a:r>
              <a:rPr lang="en-US" altLang="ko-KR" sz="130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ko-KR" altLang="en-US" sz="13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D1675-973B-44B0-9CF6-9B419626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5" y="1077450"/>
            <a:ext cx="7239000" cy="147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333DC-C8AD-48C4-938D-9F2D6BC2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36" y="4470811"/>
            <a:ext cx="3305175" cy="10763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267718-1131-46C0-B102-B3E3F4E81159}"/>
              </a:ext>
            </a:extLst>
          </p:cNvPr>
          <p:cNvSpPr/>
          <p:nvPr/>
        </p:nvSpPr>
        <p:spPr>
          <a:xfrm>
            <a:off x="796061" y="1473090"/>
            <a:ext cx="144973" cy="526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C227E5-79FB-459A-8435-2AE75E92C09F}"/>
              </a:ext>
            </a:extLst>
          </p:cNvPr>
          <p:cNvSpPr/>
          <p:nvPr/>
        </p:nvSpPr>
        <p:spPr>
          <a:xfrm>
            <a:off x="2599708" y="1691798"/>
            <a:ext cx="1377489" cy="228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6601FA5-6B05-4023-8597-586B9EF55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669" y="4470811"/>
            <a:ext cx="2130162" cy="211842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CE5E298-4B54-45C1-825D-953DE59EF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88" y="4470811"/>
            <a:ext cx="2206333" cy="20385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45CB549-2545-43AD-B5B3-65BD7567B624}"/>
              </a:ext>
            </a:extLst>
          </p:cNvPr>
          <p:cNvSpPr txBox="1"/>
          <p:nvPr/>
        </p:nvSpPr>
        <p:spPr>
          <a:xfrm>
            <a:off x="5373290" y="5657439"/>
            <a:ext cx="49537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506 -&gt; MEDV ==50(이상치) </a:t>
            </a:r>
            <a:r>
              <a:rPr lang="ko-KR" altLang="en-US" sz="1000" dirty="0" err="1"/>
              <a:t>제거후</a:t>
            </a:r>
            <a:r>
              <a:rPr lang="ko-KR" altLang="en-US" sz="1000" dirty="0"/>
              <a:t> </a:t>
            </a:r>
            <a:r>
              <a:rPr lang="ko-KR" altLang="en-US" sz="1000" b="1" dirty="0"/>
              <a:t>490</a:t>
            </a:r>
            <a:r>
              <a:rPr lang="ko-KR" altLang="en-US" sz="1000" dirty="0"/>
              <a:t>개로 총 16개의 데이터가 </a:t>
            </a:r>
            <a:r>
              <a:rPr lang="ko-KR" altLang="en-US" sz="1000" b="1" dirty="0"/>
              <a:t>삭제</a:t>
            </a:r>
            <a:r>
              <a:rPr lang="ko-KR" altLang="en-US" sz="1000" dirty="0"/>
              <a:t>되었다.</a:t>
            </a:r>
          </a:p>
        </p:txBody>
      </p:sp>
    </p:spTree>
    <p:extLst>
      <p:ext uri="{BB962C8B-B14F-4D97-AF65-F5344CB8AC3E}">
        <p14:creationId xmlns:p14="http://schemas.microsoft.com/office/powerpoint/2010/main" val="1105416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88600" y="215640"/>
            <a:ext cx="3723120" cy="2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600" b="0" i="1" strike="noStrike" spc="-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종합 실습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270720" y="132840"/>
            <a:ext cx="7778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97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데이터</a:t>
            </a:r>
            <a:r>
              <a:rPr 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 </a:t>
            </a:r>
            <a:r>
              <a:rPr lang="ko-KR" altLang="en-US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분석</a:t>
            </a:r>
            <a:r>
              <a:rPr lang="en-US" altLang="ko-KR" sz="2000" b="0" strike="noStrike" spc="-97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HY견고딕"/>
                <a:ea typeface="HY견고딕"/>
              </a:rPr>
              <a:t>_5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EB0AB1-BAE3-466B-8CFE-258EA73B6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849" y="763526"/>
            <a:ext cx="3774921" cy="39564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PTRATIO(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독립변수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)-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학생당 교사 비율 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8DC8D-8E15-4A21-AC71-8BC9C8543604}"/>
              </a:ext>
            </a:extLst>
          </p:cNvPr>
          <p:cNvSpPr txBox="1"/>
          <p:nvPr/>
        </p:nvSpPr>
        <p:spPr>
          <a:xfrm>
            <a:off x="450849" y="2554057"/>
            <a:ext cx="8062836" cy="970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histogram</a:t>
            </a:r>
            <a:r>
              <a:rPr lang="ko-KR" altLang="en-US" sz="1300" dirty="0"/>
              <a:t>으로 정규분포가 아닌 것을 알 수 있었다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Scatter plot</a:t>
            </a:r>
            <a:r>
              <a:rPr lang="ko-KR" altLang="en-US" sz="1300" dirty="0"/>
              <a:t>으로 데이터의 선형성은 찾지 못했다</a:t>
            </a:r>
            <a:r>
              <a:rPr lang="en-US" altLang="ko-KR" sz="13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dirty="0"/>
              <a:t>일부 </a:t>
            </a:r>
            <a:r>
              <a:rPr lang="en-US" altLang="ko-KR" sz="1300" dirty="0"/>
              <a:t>PTRATIO</a:t>
            </a:r>
            <a:r>
              <a:rPr lang="ko-KR" altLang="en-US" sz="1300" dirty="0"/>
              <a:t>의 낮은 이상치 </a:t>
            </a:r>
            <a:r>
              <a:rPr lang="en-US" altLang="ko-KR" sz="1300" dirty="0"/>
              <a:t>(14</a:t>
            </a:r>
            <a:r>
              <a:rPr lang="ko-KR" altLang="en-US" sz="1300" dirty="0"/>
              <a:t>이하</a:t>
            </a:r>
            <a:r>
              <a:rPr lang="en-US" altLang="ko-KR" sz="1300" dirty="0"/>
              <a:t>)</a:t>
            </a:r>
            <a:r>
              <a:rPr lang="ko-KR" altLang="en-US" sz="1300" dirty="0"/>
              <a:t>가 감지되었다</a:t>
            </a:r>
            <a:r>
              <a:rPr lang="en-US" altLang="ko-KR" sz="13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267718-1131-46C0-B102-B3E3F4E81159}"/>
              </a:ext>
            </a:extLst>
          </p:cNvPr>
          <p:cNvSpPr/>
          <p:nvPr/>
        </p:nvSpPr>
        <p:spPr>
          <a:xfrm>
            <a:off x="796061" y="1473090"/>
            <a:ext cx="144973" cy="526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C227E5-79FB-459A-8435-2AE75E92C09F}"/>
              </a:ext>
            </a:extLst>
          </p:cNvPr>
          <p:cNvSpPr/>
          <p:nvPr/>
        </p:nvSpPr>
        <p:spPr>
          <a:xfrm>
            <a:off x="2599708" y="1691798"/>
            <a:ext cx="1377489" cy="2284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2126D0-C870-45E5-96CA-304A44B0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7" y="1142237"/>
            <a:ext cx="7286625" cy="1428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901094-0409-41C8-B18C-EE52BABB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49" y="3643144"/>
            <a:ext cx="2493423" cy="2446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B18872-CB57-4B01-8361-D04991F16FBF}"/>
              </a:ext>
            </a:extLst>
          </p:cNvPr>
          <p:cNvSpPr txBox="1"/>
          <p:nvPr/>
        </p:nvSpPr>
        <p:spPr>
          <a:xfrm>
            <a:off x="3095140" y="4109123"/>
            <a:ext cx="4953740" cy="134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MEDV 와 </a:t>
            </a:r>
            <a:r>
              <a:rPr lang="ko-KR" altLang="en-US" sz="1400" dirty="0" err="1"/>
              <a:t>RM관계의</a:t>
            </a:r>
            <a:r>
              <a:rPr lang="ko-KR" altLang="en-US" sz="1400" dirty="0"/>
              <a:t> 비례관계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MEDV와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LSTAT의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LSTAT가</a:t>
            </a:r>
            <a:r>
              <a:rPr lang="ko-KR" altLang="en-US" sz="1400" dirty="0"/>
              <a:t> 낮은 이상치에서는 특이치가 발견 되지 않았다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데이터 보존</a:t>
            </a:r>
          </a:p>
        </p:txBody>
      </p:sp>
    </p:spTree>
    <p:extLst>
      <p:ext uri="{BB962C8B-B14F-4D97-AF65-F5344CB8AC3E}">
        <p14:creationId xmlns:p14="http://schemas.microsoft.com/office/powerpoint/2010/main" val="3426248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12948</TotalTime>
  <Words>1366</Words>
  <Application>Microsoft Office PowerPoint</Application>
  <PresentationFormat>A4 용지(210x297mm)</PresentationFormat>
  <Paragraphs>156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Helvetica Neue</vt:lpstr>
      <vt:lpstr>HY견고딕</vt:lpstr>
      <vt:lpstr>Yu Gothic Medium</vt:lpstr>
      <vt:lpstr>나눔고딕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성윤 김</dc:creator>
  <dc:description/>
  <cp:lastModifiedBy>노선호</cp:lastModifiedBy>
  <cp:revision>902</cp:revision>
  <dcterms:created xsi:type="dcterms:W3CDTF">2018-11-28T05:51:33Z</dcterms:created>
  <dcterms:modified xsi:type="dcterms:W3CDTF">2020-11-24T16:41:19Z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