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3"/>
  </p:notesMasterIdLst>
  <p:sldIdLst>
    <p:sldId id="275" r:id="rId2"/>
    <p:sldId id="274" r:id="rId3"/>
    <p:sldId id="277" r:id="rId4"/>
    <p:sldId id="279" r:id="rId5"/>
    <p:sldId id="280" r:id="rId6"/>
    <p:sldId id="278" r:id="rId7"/>
    <p:sldId id="284" r:id="rId8"/>
    <p:sldId id="281" r:id="rId9"/>
    <p:sldId id="282" r:id="rId10"/>
    <p:sldId id="283" r:id="rId11"/>
    <p:sldId id="276" r:id="rId12"/>
  </p:sldIdLst>
  <p:sldSz cx="12192000" cy="6858000"/>
  <p:notesSz cx="6858000" cy="9144000"/>
  <p:embeddedFontLst>
    <p:embeddedFont>
      <p:font typeface="나눔바른고딕" panose="020B0603020101020101" pitchFamily="50" charset="-127"/>
      <p:regular r:id="rId14"/>
      <p:bold r:id="rId15"/>
    </p:embeddedFont>
    <p:embeddedFont>
      <p:font typeface="12롯데마트행복Bold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12롯데마트드림Medium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64"/>
      </p:cViewPr>
      <p:guideLst>
        <p:guide orient="horz" pos="2160"/>
        <p:guide pos="47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2017-05-09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264352" y="6381328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647728" y="2564904"/>
            <a:ext cx="6192688" cy="2779211"/>
            <a:chOff x="3719736" y="2132856"/>
            <a:chExt cx="4824536" cy="2165198"/>
          </a:xfrm>
        </p:grpSpPr>
        <p:sp>
          <p:nvSpPr>
            <p:cNvPr id="4" name="TextBox 3"/>
            <p:cNvSpPr txBox="1"/>
            <p:nvPr/>
          </p:nvSpPr>
          <p:spPr>
            <a:xfrm>
              <a:off x="3719736" y="2248297"/>
              <a:ext cx="4680520" cy="79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주차 현황 시스템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53989" y="3151909"/>
              <a:ext cx="1290283" cy="114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40000"/>
                </a:spcBef>
                <a:defRPr lang="ko-KR" altLang="en-US"/>
              </a:pPr>
              <a:r>
                <a:rPr lang="ko-KR" altLang="en-US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8조</a:t>
              </a:r>
              <a:endParaRPr lang="en-US" altLang="ko-KR" sz="14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lvl="0">
                <a:spcBef>
                  <a:spcPct val="40000"/>
                </a:spcBef>
                <a:defRPr lang="ko-KR" altLang="en-US"/>
              </a:pPr>
              <a:r>
                <a:rPr lang="en-US" altLang="ko-KR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B289013 </a:t>
              </a:r>
              <a:r>
                <a:rPr lang="ko-KR" altLang="en-US" sz="1400" b="1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김동학</a:t>
              </a:r>
              <a:r>
                <a:rPr lang="en-US" altLang="ko-KR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B189006</a:t>
              </a:r>
              <a:r>
                <a:rPr lang="ko-KR" altLang="en-US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맑은 고딕"/>
                </a:rPr>
                <a:t> 김동현</a:t>
              </a:r>
              <a:r>
                <a:rPr lang="en-US" altLang="ko-KR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</a:t>
              </a:r>
              <a:r>
                <a:rPr lang="ko-KR" altLang="en-US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04 </a:t>
              </a:r>
              <a:r>
                <a:rPr lang="ko-KR" altLang="en-US" sz="1400" b="1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고기훈</a:t>
              </a:r>
              <a:r>
                <a:rPr lang="en-US" altLang="ko-KR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B289012 </a:t>
              </a:r>
              <a:r>
                <a:rPr lang="ko-KR" altLang="en-US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맑은 고딕"/>
                </a:rPr>
                <a:t>김대연</a:t>
              </a:r>
              <a:endParaRPr lang="ko-KR" altLang="en-US" sz="1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719736" y="2132856"/>
              <a:ext cx="46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9736" y="3142642"/>
              <a:ext cx="46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19736" y="2180481"/>
              <a:ext cx="46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003238" y="3849154"/>
            <a:ext cx="129614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요구사항 명세서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내부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인터페이스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1418015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INTERNAL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INTERFACE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980" y="2249012"/>
            <a:ext cx="369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요구사항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10726"/>
              </p:ext>
            </p:extLst>
          </p:nvPr>
        </p:nvGraphicFramePr>
        <p:xfrm>
          <a:off x="3828634" y="3058563"/>
          <a:ext cx="7560507" cy="2253534"/>
        </p:xfrm>
        <a:graphic>
          <a:graphicData uri="http://schemas.openxmlformats.org/drawingml/2006/table">
            <a:tbl>
              <a:tblPr/>
              <a:tblGrid>
                <a:gridCol w="1408338">
                  <a:extLst>
                    <a:ext uri="{9D8B030D-6E8A-4147-A177-3AD203B41FA5}">
                      <a16:colId xmlns:a16="http://schemas.microsoft.com/office/drawing/2014/main" val="3874009378"/>
                    </a:ext>
                  </a:extLst>
                </a:gridCol>
                <a:gridCol w="2371915">
                  <a:extLst>
                    <a:ext uri="{9D8B030D-6E8A-4147-A177-3AD203B41FA5}">
                      <a16:colId xmlns:a16="http://schemas.microsoft.com/office/drawing/2014/main" val="1398808543"/>
                    </a:ext>
                  </a:extLst>
                </a:gridCol>
                <a:gridCol w="1890127">
                  <a:extLst>
                    <a:ext uri="{9D8B030D-6E8A-4147-A177-3AD203B41FA5}">
                      <a16:colId xmlns:a16="http://schemas.microsoft.com/office/drawing/2014/main" val="835054451"/>
                    </a:ext>
                  </a:extLst>
                </a:gridCol>
                <a:gridCol w="1890127">
                  <a:extLst>
                    <a:ext uri="{9D8B030D-6E8A-4147-A177-3AD203B41FA5}">
                      <a16:colId xmlns:a16="http://schemas.microsoft.com/office/drawing/2014/main" val="2694718132"/>
                    </a:ext>
                  </a:extLst>
                </a:gridCol>
              </a:tblGrid>
              <a:tr h="3406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 식별자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출처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61334"/>
                  </a:ext>
                </a:extLst>
              </a:tr>
              <a:tr h="6376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REQ-II-1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주차장 자리 배치를 수정할 수 있어야한다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882295"/>
                  </a:ext>
                </a:extLst>
              </a:tr>
              <a:tr h="6376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REQ-II-2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비정상 종료시에도 정보가 유지되어야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692931"/>
                  </a:ext>
                </a:extLst>
              </a:tr>
              <a:tr h="6376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REQ-II-3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시스템 시작 시 이전 정보를 불러와 관련변수들을 재설정한다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REQ-II-2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10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3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9736" y="2824364"/>
            <a:ext cx="46805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Q &amp; A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19736" y="270892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9736" y="3789040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19736" y="2756545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1664" y="3789040"/>
            <a:ext cx="1296144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감사합니다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926600" y="270892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03</a:t>
            </a: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외부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인터페이스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27642" y="270892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04</a:t>
            </a: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내부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인터페이스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360" y="90506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502524" y="2708920"/>
            <a:ext cx="1584176" cy="2041585"/>
            <a:chOff x="3502524" y="1407770"/>
            <a:chExt cx="1584176" cy="2041585"/>
          </a:xfrm>
        </p:grpSpPr>
        <p:sp>
          <p:nvSpPr>
            <p:cNvPr id="4" name="TextBox 3"/>
            <p:cNvSpPr txBox="1"/>
            <p:nvPr/>
          </p:nvSpPr>
          <p:spPr>
            <a:xfrm>
              <a:off x="3502524" y="140777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01</a:t>
              </a: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개요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2524" y="2331100"/>
              <a:ext cx="1584176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범위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목적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시스템 개요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일반 제약 사항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가정 및 의존성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04754" y="2708920"/>
            <a:ext cx="1759398" cy="1631216"/>
            <a:chOff x="5499132" y="1988840"/>
            <a:chExt cx="1759398" cy="1631216"/>
          </a:xfrm>
        </p:grpSpPr>
        <p:sp>
          <p:nvSpPr>
            <p:cNvPr id="28" name="TextBox 27"/>
            <p:cNvSpPr txBox="1"/>
            <p:nvPr/>
          </p:nvSpPr>
          <p:spPr>
            <a:xfrm>
              <a:off x="5519936" y="1988840"/>
              <a:ext cx="1584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02</a:t>
              </a: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기능 </a:t>
              </a:r>
              <a:endPara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요구 사항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9132" y="2912170"/>
              <a:ext cx="17593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Use cases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Use cases scenario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주요 기능 요구사항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90506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SUMMARY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1020" y="2765811"/>
            <a:ext cx="211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범위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720" y="338914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소프트웨어 요구사항 명세서는 주차관리 시스템 소프트웨어에 필요한 요구사항 명세를 기록한다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200" y="2765811"/>
            <a:ext cx="259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4232" y="338914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명세서의 목적은 사용자의 고객의 차량 주차를 용이하게 하고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사용자가 손쉽게 주차 차량을 관리하도록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9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90506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SUMMARY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7024" y="905061"/>
            <a:ext cx="286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시스템 개요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6758"/>
              </p:ext>
            </p:extLst>
          </p:nvPr>
        </p:nvGraphicFramePr>
        <p:xfrm>
          <a:off x="4063111" y="1772816"/>
          <a:ext cx="7091553" cy="4369308"/>
        </p:xfrm>
        <a:graphic>
          <a:graphicData uri="http://schemas.openxmlformats.org/drawingml/2006/table">
            <a:tbl>
              <a:tblPr/>
              <a:tblGrid>
                <a:gridCol w="3082671">
                  <a:extLst>
                    <a:ext uri="{9D8B030D-6E8A-4147-A177-3AD203B41FA5}">
                      <a16:colId xmlns:a16="http://schemas.microsoft.com/office/drawing/2014/main" val="2566490242"/>
                    </a:ext>
                  </a:extLst>
                </a:gridCol>
                <a:gridCol w="3082671">
                  <a:extLst>
                    <a:ext uri="{9D8B030D-6E8A-4147-A177-3AD203B41FA5}">
                      <a16:colId xmlns:a16="http://schemas.microsoft.com/office/drawing/2014/main" val="2917191787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1137307462"/>
                    </a:ext>
                  </a:extLst>
                </a:gridCol>
              </a:tblGrid>
              <a:tr h="252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이해관계자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관심사항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318677"/>
                  </a:ext>
                </a:extLst>
              </a:tr>
              <a:tr h="5984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주차 현황을 한 눈에 확인할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가시성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326079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다양한 정보로 차량 조회가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가능해야한다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편의성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331708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출차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결제 금액이 자동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계산되어야한다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74640"/>
                  </a:ext>
                </a:extLst>
              </a:tr>
              <a:tr h="42545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손님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주차 현황을 한 눈에 확인할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가시성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437660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주차요금에 대한 안내를 확인할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편의성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13992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처음보는 사용자도 쉽게 사용할 수 있도록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쉬운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로 구성하여야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32811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입력 정보로 고객의 주차 위치를 조회할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정확성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8437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유지보수자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중급 이상의 유지보수자가 프로그램을 수정하려고 할 때 한 시간 이내로 프로그램의 구성을 파악할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유지보수성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1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360" y="90506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SUMMARY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1020" y="2637666"/>
            <a:ext cx="286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일반 제약사항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5720" y="326099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주차관리 시스템은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터치스크린 사용에 최적화 되어야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C#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구성한 프로젝트이기 때문에 운영체제는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Windows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기반의 운영체제를 사용하여야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6200" y="263493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가정 및 의존성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4232" y="3258269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시스템은 사용자가 지정한 주차 위치에 주차를 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시스템은 사용자의 차량과 개인정보를 정확히 입력해야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765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기능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요구사항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141801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FUNCTION 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REQUIREMENT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286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USE CASES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27" y="1215916"/>
            <a:ext cx="6347921" cy="48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기능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요구사항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141801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FUNCTION 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REQUIREMENT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USE CASES SCENARIO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3048" y="1458171"/>
            <a:ext cx="8161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사용자가 프로그램을 실행한다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프로그램 초기화면 각 기능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접수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위치확인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중에 하나를 선택한다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관리 프로그램</a:t>
            </a: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사용자는 주차자리를 조회할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사용자는 주차정보를 수정할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3.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사용자는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출차할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차의 사용금액을 확인할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접수 프로그램</a:t>
            </a: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손님은 주차장 현황을 확인할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손님은 주차할 자리를 선택하고 정보를 입력할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위치검색 프로그램</a:t>
            </a:r>
          </a:p>
          <a:p>
            <a:pPr fontAlgn="base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손님은 차량의 위치를 검색할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46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기능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요구사항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141801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FUNCTION 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REQUIREMENT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7024" y="905061"/>
            <a:ext cx="369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주요기능 요구사항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75354"/>
              </p:ext>
            </p:extLst>
          </p:nvPr>
        </p:nvGraphicFramePr>
        <p:xfrm>
          <a:off x="3828468" y="1635701"/>
          <a:ext cx="7560840" cy="4626062"/>
        </p:xfrm>
        <a:graphic>
          <a:graphicData uri="http://schemas.openxmlformats.org/drawingml/2006/table">
            <a:tbl>
              <a:tblPr/>
              <a:tblGrid>
                <a:gridCol w="1408400">
                  <a:extLst>
                    <a:ext uri="{9D8B030D-6E8A-4147-A177-3AD203B41FA5}">
                      <a16:colId xmlns:a16="http://schemas.microsoft.com/office/drawing/2014/main" val="28716299"/>
                    </a:ext>
                  </a:extLst>
                </a:gridCol>
                <a:gridCol w="2372020">
                  <a:extLst>
                    <a:ext uri="{9D8B030D-6E8A-4147-A177-3AD203B41FA5}">
                      <a16:colId xmlns:a16="http://schemas.microsoft.com/office/drawing/2014/main" val="3602392323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54025365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627217119"/>
                    </a:ext>
                  </a:extLst>
                </a:gridCol>
              </a:tblGrid>
              <a:tr h="311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 식별자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출처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29606"/>
                  </a:ext>
                </a:extLst>
              </a:tr>
              <a:tr h="407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요금표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및 사용방법을 출력한다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6105"/>
                  </a:ext>
                </a:extLst>
              </a:tr>
              <a:tr h="407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전체 주차현황을 출력한다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02900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원하는 빈 자리를 터치하면 사용할 수 있도록 정보를 입력한다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47331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입력받은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자리는 사용 중으로 변경된다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73260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사용 중인 자리는 사용자 이외엔 수정이 불가능하다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64077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차량번호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전화번호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주차번호로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조회할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334443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사용자가 출차버튼을 누르면 요금이 계산되어 출력된다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36552"/>
                  </a:ext>
                </a:extLst>
              </a:tr>
              <a:tr h="58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REQ-FR-8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계산이 완료되면 사용중인 자리가 빈자리로 변경된다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2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7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외부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인터페이스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1418015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EXTERNAL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INTERFACE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980" y="2249012"/>
            <a:ext cx="369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요구사항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16116"/>
              </p:ext>
            </p:extLst>
          </p:nvPr>
        </p:nvGraphicFramePr>
        <p:xfrm>
          <a:off x="3937006" y="2996952"/>
          <a:ext cx="7343763" cy="2016224"/>
        </p:xfrm>
        <a:graphic>
          <a:graphicData uri="http://schemas.openxmlformats.org/drawingml/2006/table">
            <a:tbl>
              <a:tblPr/>
              <a:tblGrid>
                <a:gridCol w="1367964">
                  <a:extLst>
                    <a:ext uri="{9D8B030D-6E8A-4147-A177-3AD203B41FA5}">
                      <a16:colId xmlns:a16="http://schemas.microsoft.com/office/drawing/2014/main" val="597269436"/>
                    </a:ext>
                  </a:extLst>
                </a:gridCol>
                <a:gridCol w="2303917">
                  <a:extLst>
                    <a:ext uri="{9D8B030D-6E8A-4147-A177-3AD203B41FA5}">
                      <a16:colId xmlns:a16="http://schemas.microsoft.com/office/drawing/2014/main" val="2765542074"/>
                    </a:ext>
                  </a:extLst>
                </a:gridCol>
                <a:gridCol w="1835941">
                  <a:extLst>
                    <a:ext uri="{9D8B030D-6E8A-4147-A177-3AD203B41FA5}">
                      <a16:colId xmlns:a16="http://schemas.microsoft.com/office/drawing/2014/main" val="3091937073"/>
                    </a:ext>
                  </a:extLst>
                </a:gridCol>
                <a:gridCol w="1835941">
                  <a:extLst>
                    <a:ext uri="{9D8B030D-6E8A-4147-A177-3AD203B41FA5}">
                      <a16:colId xmlns:a16="http://schemas.microsoft.com/office/drawing/2014/main" val="4105980375"/>
                    </a:ext>
                  </a:extLst>
                </a:gridCol>
              </a:tblGrid>
              <a:tr h="400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 식별자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출처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855051"/>
                  </a:ext>
                </a:extLst>
              </a:tr>
              <a:tr h="841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REQ-EI-1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프로그램 실행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입차화면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검색화면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관리화면을 선택할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83138"/>
                  </a:ext>
                </a:extLst>
              </a:tr>
              <a:tr h="774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REQ-EI-2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터치스크린에 적합한 입력 방법을 제공한다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설계 명세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1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5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533</Words>
  <Application>Microsoft Office PowerPoint</Application>
  <PresentationFormat>와이드스크린</PresentationFormat>
  <Paragraphs>171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나눔바른고딕</vt:lpstr>
      <vt:lpstr>Arial</vt:lpstr>
      <vt:lpstr>12롯데마트행복Bold</vt:lpstr>
      <vt:lpstr>나눔고딕</vt:lpstr>
      <vt:lpstr>Wingdings</vt:lpstr>
      <vt:lpstr>맑은 고딕</vt:lpstr>
      <vt:lpstr>12롯데마트드림Medium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김대연</cp:lastModifiedBy>
  <cp:revision>47</cp:revision>
  <dcterms:created xsi:type="dcterms:W3CDTF">2014-07-24T06:00:16Z</dcterms:created>
  <dcterms:modified xsi:type="dcterms:W3CDTF">2017-05-09T14:33:59Z</dcterms:modified>
</cp:coreProperties>
</file>