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0" r:id="rId3"/>
    <p:sldId id="270" r:id="rId4"/>
    <p:sldId id="272" r:id="rId5"/>
    <p:sldId id="259" r:id="rId6"/>
    <p:sldId id="283" r:id="rId7"/>
    <p:sldId id="284" r:id="rId8"/>
    <p:sldId id="267" r:id="rId9"/>
    <p:sldId id="279" r:id="rId10"/>
    <p:sldId id="28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54AA51"/>
    <a:srgbClr val="6EDAC3"/>
    <a:srgbClr val="3773B3"/>
    <a:srgbClr val="FDF9EE"/>
    <a:srgbClr val="EEBD81"/>
    <a:srgbClr val="61C8B1"/>
    <a:srgbClr val="408339"/>
    <a:srgbClr val="FDD726"/>
    <a:srgbClr val="FFAF2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67" autoAdjust="0"/>
  </p:normalViewPr>
  <p:slideViewPr>
    <p:cSldViewPr snapToGrid="0" showGuides="1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6ECCC-C323-471C-8042-A7F15C23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1A2B6F-9590-455A-BFAB-C5A4D2692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0F681-8562-4217-BDA2-604754BA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09월 01일(Tue)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55BD2-3C58-4877-AD96-EFB46F4D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0D09C-1CD4-4E68-9C3F-22E1AC68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40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4CC58-0038-4B3D-B133-8AA6E943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DDA3B5-E671-4999-A8E7-CA4CD6CF4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1B2B9-9619-4701-81F3-A1D4824E8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CE290E-18FC-4E85-AE29-18BF7A5A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09월 01일(Tue)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5FD078-CBC2-447A-B9D7-C882EAF5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3B4723-8DFE-4D0E-9720-6DCBB83E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15F6A-5831-4FA1-B8AD-12EC0540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8555D8-95AA-441A-88CB-1EE20D442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C90BC-311F-4F0C-BA7B-7824733D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09월 01일(Tue)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37CAE-06C6-4502-941F-A8441157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E588C-6AB3-4BD3-8882-3667A242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326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C2403-B118-4D47-AF8A-8DB4BFD8A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225E1B-8E71-4A8F-86AE-89C7EEF1B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42250-B73C-4810-9E05-D51A67DE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09월 01일(Tue)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CCC94D-CC91-46AC-A4ED-FA94D850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201BF-4FAD-4D02-9F7D-8A32FC36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38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CBAB6-7345-41A8-8DA5-2EF44C1D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4AF61-19CC-46AC-81BD-F5CDDABF5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38ACB-4B21-466D-922E-FC3C24BC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09월 01일(Tue)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0BD79-2FE7-47A9-B45C-3DC450AD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314F5-31AC-4412-9602-F422C7AC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69E17-9E59-4605-BB48-73797CE2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ECE51F-FEA7-4116-92F0-325E9C0B9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B68E3-9FAF-488D-902E-2B56A1EE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09월 01일(Tue)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2F6E-B25E-4E4C-8F3E-F7FC264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3FD16-79DE-41A3-8559-10695504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13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1F175-4483-402B-928C-99A3C9CF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F052B-8110-47AB-A15C-BC66A969E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14F83-91F7-488C-B091-44891CDA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AA0228-3DF6-45FE-8AC9-63286A27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09월 01일(Tue)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B206FD-A045-4E4C-8D8B-6C27D498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662B03-C8FC-44C7-956B-2541A973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7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D3674-E044-4293-AA84-DAA86498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7A664-E621-4652-B826-CD5ADB824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7F225C-D32A-408A-B974-0BB06D66D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79343F-12C0-4239-9330-5F17C4409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5822A5-8563-4A11-AFB4-33E510F33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D78D86-EB3A-4D32-A723-9A837766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09월 01일(Tue)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B1BE86-885D-457D-A135-8325A17C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A676B8-6FF5-4B59-9C6E-4693F656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9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DD8B1-027B-49E6-B491-DD64A4B8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9CD7AC-B97B-4D84-8B05-20A1B840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09월 01일(Tue)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097430-6C3B-4217-B8AE-963FAFC2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818760-8F5C-4B31-9CDB-73776FD4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9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30A177-D977-4FC4-AE7D-6F989846705F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474652"/>
                </a:solidFill>
              </a:rPr>
              <a:t>ⓒSaebyeol Yu.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 err="1">
                <a:solidFill>
                  <a:srgbClr val="474652"/>
                </a:solidFill>
              </a:rPr>
              <a:t>Saebyeol’s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>
                <a:solidFill>
                  <a:srgbClr val="474652"/>
                </a:solidFill>
              </a:rPr>
              <a:t>PowerPoint</a:t>
            </a:r>
            <a:endParaRPr lang="ko-KR" altLang="en-US" sz="900" dirty="0">
              <a:solidFill>
                <a:srgbClr val="474652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6E81A8-172C-485C-8794-462E1A7E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09월 01일(Tue)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59A220-E19F-44AC-A202-114ED12F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9A4C47-CA64-4E4D-981A-4ADDFE7B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8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6E81A8-172C-485C-8794-462E1A7E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09월 01일(Tue)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59A220-E19F-44AC-A202-114ED12F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9A4C47-CA64-4E4D-981A-4ADDFE7B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2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61F5B-34CA-4780-80F9-B15D0E3F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24289-5209-48F3-AC34-3E3A0CB73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0D2C92-923F-4679-8C30-3FE000F08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0B2E94-4741-4B90-881A-79EC9A2D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0EC6-0C97-46BB-8D1B-009B005D660B}" type="datetimeFigureOut">
              <a:rPr lang="ko-KR" altLang="en-US" smtClean="0"/>
              <a:t>09월 01일(Tue)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10ED3C-EEEF-4BE8-BD39-A32FBDF8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74CEC-F868-475A-B738-FB5DA841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18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B49AB2-6191-4D82-87DC-4ACA9925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FD046-1F56-42FD-8809-6617A9A7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70D8B-5440-463D-AC5F-63AD2F083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0EC6-0C97-46BB-8D1B-009B005D660B}" type="datetimeFigureOut">
              <a:rPr lang="ko-KR" altLang="en-US" smtClean="0"/>
              <a:t>09월 01일(Tue)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BEC6B-EFE0-4BFC-9E0F-45A62968D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24013-2F96-4E75-8C8A-E3B588455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0CCE5-4C92-4B9B-80AD-77C73D43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4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30EA0868-6DD5-4CC2-97CC-AE6A696D61D5}"/>
              </a:ext>
            </a:extLst>
          </p:cNvPr>
          <p:cNvCxnSpPr>
            <a:cxnSpLocks/>
          </p:cNvCxnSpPr>
          <p:nvPr/>
        </p:nvCxnSpPr>
        <p:spPr>
          <a:xfrm>
            <a:off x="3749207" y="4187265"/>
            <a:ext cx="46346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75A0FE91-2C2C-4D95-8AD2-9B0110950616}"/>
              </a:ext>
            </a:extLst>
          </p:cNvPr>
          <p:cNvCxnSpPr>
            <a:cxnSpLocks/>
          </p:cNvCxnSpPr>
          <p:nvPr/>
        </p:nvCxnSpPr>
        <p:spPr>
          <a:xfrm>
            <a:off x="3749207" y="5319528"/>
            <a:ext cx="46346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B4CCA51-8FA7-420B-A7F0-124773CA06F8}"/>
              </a:ext>
            </a:extLst>
          </p:cNvPr>
          <p:cNvSpPr txBox="1"/>
          <p:nvPr/>
        </p:nvSpPr>
        <p:spPr>
          <a:xfrm>
            <a:off x="3587138" y="4239887"/>
            <a:ext cx="5017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우리학교 급식 영양소 분석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9604B5-394A-4DE9-95AF-5A9F13673CCB}"/>
              </a:ext>
            </a:extLst>
          </p:cNvPr>
          <p:cNvSpPr txBox="1"/>
          <p:nvPr/>
        </p:nvSpPr>
        <p:spPr>
          <a:xfrm rot="20311119">
            <a:off x="406933" y="902377"/>
            <a:ext cx="3421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Harlow Solid Italic" panose="04030604020F02020D02" pitchFamily="82" charset="0"/>
              </a:rPr>
              <a:t>Data-Analysis!</a:t>
            </a:r>
            <a:endParaRPr lang="ko-KR" altLang="en-US" sz="4000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C5C9FF1-0FA1-4212-8CD4-6D2FFF940F70}"/>
              </a:ext>
            </a:extLst>
          </p:cNvPr>
          <p:cNvCxnSpPr/>
          <p:nvPr/>
        </p:nvCxnSpPr>
        <p:spPr>
          <a:xfrm flipV="1">
            <a:off x="567201" y="956312"/>
            <a:ext cx="3407963" cy="135033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BA4BC5-D151-457A-9296-0E6207D18ECD}"/>
              </a:ext>
            </a:extLst>
          </p:cNvPr>
          <p:cNvSpPr txBox="1"/>
          <p:nvPr/>
        </p:nvSpPr>
        <p:spPr>
          <a:xfrm>
            <a:off x="5486694" y="4888830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2403 </a:t>
            </a:r>
            <a:r>
              <a:rPr lang="ko-KR" altLang="en-US" sz="2000" spc="-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김동현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05027C-937C-4C2F-B859-70B651FD5EB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36" y="1261081"/>
            <a:ext cx="2712727" cy="271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68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763576-F68D-4DEB-9EB7-8AC05AA696D3}"/>
              </a:ext>
            </a:extLst>
          </p:cNvPr>
          <p:cNvSpPr txBox="1"/>
          <p:nvPr/>
        </p:nvSpPr>
        <p:spPr>
          <a:xfrm>
            <a:off x="5166170" y="2836932"/>
            <a:ext cx="15167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Arial Narrow" panose="020B0606020202030204" pitchFamily="34" charset="0"/>
                <a:ea typeface="+mj-ea"/>
              </a:rPr>
              <a:t>END</a:t>
            </a:r>
            <a:endParaRPr lang="ko-KR" altLang="en-US" sz="6000" dirty="0">
              <a:solidFill>
                <a:schemeClr val="bg1"/>
              </a:solidFill>
              <a:latin typeface="Arial Narrow" panose="020B060602020203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4429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67EC53-0BB8-4E18-8147-8B380E0C6FA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11973" y="0"/>
            <a:ext cx="14107887" cy="685800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987D188-9140-46D0-9B34-57771886B177}"/>
              </a:ext>
            </a:extLst>
          </p:cNvPr>
          <p:cNvGrpSpPr/>
          <p:nvPr/>
        </p:nvGrpSpPr>
        <p:grpSpPr>
          <a:xfrm>
            <a:off x="708296" y="2897460"/>
            <a:ext cx="4634688" cy="2422068"/>
            <a:chOff x="708296" y="2897460"/>
            <a:chExt cx="4634688" cy="2422068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B1AB1DD-FDD8-4DC4-BB69-4C1582CB9F8F}"/>
                </a:ext>
              </a:extLst>
            </p:cNvPr>
            <p:cNvCxnSpPr>
              <a:cxnSpLocks/>
            </p:cNvCxnSpPr>
            <p:nvPr/>
          </p:nvCxnSpPr>
          <p:spPr>
            <a:xfrm>
              <a:off x="708296" y="4114579"/>
              <a:ext cx="46346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D5F7C0B-C188-4E12-8DB1-63B41CEE385C}"/>
                </a:ext>
              </a:extLst>
            </p:cNvPr>
            <p:cNvCxnSpPr>
              <a:cxnSpLocks/>
            </p:cNvCxnSpPr>
            <p:nvPr/>
          </p:nvCxnSpPr>
          <p:spPr>
            <a:xfrm>
              <a:off x="708296" y="5319528"/>
              <a:ext cx="46346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165F5A-BF11-4532-B0A8-CD24770C4611}"/>
                </a:ext>
              </a:extLst>
            </p:cNvPr>
            <p:cNvSpPr txBox="1"/>
            <p:nvPr/>
          </p:nvSpPr>
          <p:spPr>
            <a:xfrm>
              <a:off x="1630868" y="4435931"/>
              <a:ext cx="2789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spc="-300" dirty="0">
                  <a:solidFill>
                    <a:schemeClr val="bg1"/>
                  </a:solidFill>
                  <a:latin typeface="+mj-ea"/>
                  <a:ea typeface="+mj-ea"/>
                </a:rPr>
                <a:t>개발하기 전에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1037B0-BBF0-44E0-9F98-C28CEB71CD59}"/>
                </a:ext>
              </a:extLst>
            </p:cNvPr>
            <p:cNvSpPr txBox="1"/>
            <p:nvPr/>
          </p:nvSpPr>
          <p:spPr>
            <a:xfrm>
              <a:off x="958889" y="2897460"/>
              <a:ext cx="67197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8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659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5650906" cy="644770"/>
            <a:chOff x="776021" y="199906"/>
            <a:chExt cx="5650906" cy="64477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1484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개발 동기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5650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accent4"/>
                  </a:solidFill>
                </a:rPr>
                <a:t>과연 공공데이터도 아닌 학교의 사이트에서 직접 데이터를 수집하게 된 계기라면</a:t>
              </a:r>
              <a:r>
                <a:rPr lang="en-US" altLang="ko-KR" sz="1200" dirty="0">
                  <a:solidFill>
                    <a:schemeClr val="accent4"/>
                  </a:solidFill>
                </a:rPr>
                <a:t>?</a:t>
              </a:r>
              <a:endParaRPr lang="ko-KR" altLang="en-US" sz="12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67497" y="229257"/>
            <a:ext cx="431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40BB840-670F-4004-86E0-C5842FA08C69}"/>
              </a:ext>
            </a:extLst>
          </p:cNvPr>
          <p:cNvSpPr/>
          <p:nvPr/>
        </p:nvSpPr>
        <p:spPr>
          <a:xfrm>
            <a:off x="595425" y="1833643"/>
            <a:ext cx="3203469" cy="32034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EF94F6F-0850-4D78-A2BA-3260500BDC4F}"/>
              </a:ext>
            </a:extLst>
          </p:cNvPr>
          <p:cNvSpPr/>
          <p:nvPr/>
        </p:nvSpPr>
        <p:spPr>
          <a:xfrm>
            <a:off x="4496040" y="1833642"/>
            <a:ext cx="3203469" cy="320346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CBC8660-A3FA-4131-8C3A-C516A651E8C9}"/>
              </a:ext>
            </a:extLst>
          </p:cNvPr>
          <p:cNvSpPr/>
          <p:nvPr/>
        </p:nvSpPr>
        <p:spPr>
          <a:xfrm>
            <a:off x="8396654" y="1833641"/>
            <a:ext cx="3203469" cy="32034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9F7948-2BDB-4656-AC8C-1A58BFDAF583}"/>
              </a:ext>
            </a:extLst>
          </p:cNvPr>
          <p:cNvSpPr txBox="1"/>
          <p:nvPr/>
        </p:nvSpPr>
        <p:spPr>
          <a:xfrm>
            <a:off x="595425" y="5219125"/>
            <a:ext cx="3139962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1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신뢰성 부족</a:t>
            </a:r>
            <a:r>
              <a:rPr lang="en-US" altLang="ko-KR" spc="1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최근에 학교 </a:t>
            </a:r>
            <a:r>
              <a:rPr lang="en-US" altLang="ko-KR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API</a:t>
            </a:r>
            <a:r>
              <a:rPr lang="ko-KR" altLang="en-US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거친 데이터가 실제와</a:t>
            </a:r>
            <a:endParaRPr lang="en-US" altLang="ko-KR" sz="1200" spc="1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다른 경우가 많아져서 학교급식 공공</a:t>
            </a:r>
            <a:r>
              <a:rPr lang="en-US" altLang="ko-KR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API</a:t>
            </a:r>
            <a:r>
              <a:rPr lang="ko-KR" altLang="en-US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대해 </a:t>
            </a:r>
            <a:endParaRPr lang="en-US" altLang="ko-KR" sz="1200" spc="1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불편함을 가지고 있었다</a:t>
            </a:r>
            <a:r>
              <a:rPr lang="en-US" altLang="ko-KR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F500DF-F77E-46AF-92D8-DC670782C0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36" y="2538351"/>
            <a:ext cx="1794048" cy="17940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081CD0-F8E8-4F43-B4E1-9F1B32D8A32C}"/>
              </a:ext>
            </a:extLst>
          </p:cNvPr>
          <p:cNvSpPr txBox="1"/>
          <p:nvPr/>
        </p:nvSpPr>
        <p:spPr>
          <a:xfrm>
            <a:off x="4729601" y="5219124"/>
            <a:ext cx="2732799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1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정보의 관심</a:t>
            </a:r>
            <a:r>
              <a:rPr lang="en-US" altLang="ko-KR" spc="1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우리 학교의 급식에 대한 자세한 영양성분</a:t>
            </a:r>
            <a:endParaRPr lang="en-US" altLang="ko-KR" sz="1200" spc="1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</a:t>
            </a:r>
            <a:r>
              <a:rPr lang="en-US" altLang="ko-KR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권장영양</a:t>
            </a:r>
            <a:r>
              <a:rPr lang="en-US" altLang="ko-KR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평균영양 섭취량과의 </a:t>
            </a:r>
            <a:endParaRPr lang="en-US" altLang="ko-KR" sz="1200" spc="1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차이가 궁금하였다</a:t>
            </a:r>
            <a:r>
              <a:rPr lang="en-US" altLang="ko-KR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7B3A74-D167-4CC3-B347-F50B3B68B011}"/>
              </a:ext>
            </a:extLst>
          </p:cNvPr>
          <p:cNvSpPr txBox="1"/>
          <p:nvPr/>
        </p:nvSpPr>
        <p:spPr>
          <a:xfrm>
            <a:off x="8599764" y="5219123"/>
            <a:ext cx="2853666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1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</a:t>
            </a:r>
            <a:r>
              <a:rPr lang="en-US" altLang="ko-KR" spc="1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pc="1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분석화</a:t>
            </a:r>
            <a:r>
              <a:rPr lang="en-US" altLang="ko-KR" spc="1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이에 대한 많은 정보를 한눈에 볼 수 있도록</a:t>
            </a:r>
            <a:r>
              <a:rPr lang="en-US" altLang="ko-KR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우리학교 급식의 자세한 성분의 차이를</a:t>
            </a:r>
            <a:endParaRPr lang="en-US" altLang="ko-KR" sz="1200" spc="1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그래프와 표로써 시각화 하고 싶었다</a:t>
            </a:r>
            <a:r>
              <a:rPr lang="en-US" altLang="ko-KR" sz="1200" spc="1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2" name="그래픽 21">
            <a:extLst>
              <a:ext uri="{FF2B5EF4-FFF2-40B4-BE49-F238E27FC236}">
                <a16:creationId xmlns:a16="http://schemas.microsoft.com/office/drawing/2014/main" id="{82453C9A-B60D-4A55-BF41-92AC3F37896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112776" y="2450377"/>
            <a:ext cx="1969995" cy="1969995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CD5D7BDE-B80F-4221-97F5-9F59532FA4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920573" y="2329353"/>
            <a:ext cx="2212041" cy="221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95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4621778" cy="644770"/>
            <a:chOff x="776021" y="199906"/>
            <a:chExt cx="4621778" cy="64477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1484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개발 준비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46217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accent4"/>
                  </a:solidFill>
                </a:rPr>
                <a:t>나는 위같이 개발하고 싶은 것에 대해서 어떠한 것들을 참고했는가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67497" y="229257"/>
            <a:ext cx="431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6D58B-1B4F-4EE3-9A83-1EB7A39C64E2}"/>
              </a:ext>
            </a:extLst>
          </p:cNvPr>
          <p:cNvSpPr txBox="1"/>
          <p:nvPr/>
        </p:nvSpPr>
        <p:spPr>
          <a:xfrm>
            <a:off x="4079557" y="4826593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2810C8-E2F2-4E17-BCEA-6D4C57ABA8AA}"/>
              </a:ext>
            </a:extLst>
          </p:cNvPr>
          <p:cNvSpPr txBox="1"/>
          <p:nvPr/>
        </p:nvSpPr>
        <p:spPr>
          <a:xfrm>
            <a:off x="6806067" y="4826593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425519-382B-4D35-94D1-77B2298205C9}"/>
              </a:ext>
            </a:extLst>
          </p:cNvPr>
          <p:cNvSpPr txBox="1"/>
          <p:nvPr/>
        </p:nvSpPr>
        <p:spPr>
          <a:xfrm>
            <a:off x="7639494" y="1411045"/>
            <a:ext cx="3806957" cy="2093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/>
              <a:t>이 프로젝트가 있게 한 뿌리</a:t>
            </a:r>
            <a:r>
              <a:rPr lang="en-US" altLang="ko-KR" sz="1600" dirty="0"/>
              <a:t>,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dirty="0"/>
              <a:t>기존에는 데이터 분석에 대해 어림도 잡을 수 없었다</a:t>
            </a:r>
            <a:r>
              <a:rPr lang="en-US" altLang="ko-KR" sz="1200" dirty="0"/>
              <a:t>. 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dirty="0"/>
              <a:t>짧지만  많은 시간으로 마지막 시간에는 데이터 분석을 가볍더라도 소화할 수 있는 역량을 만들어주었다</a:t>
            </a:r>
            <a:r>
              <a:rPr lang="en-US" altLang="ko-KR" sz="12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/>
              <a:t>특히</a:t>
            </a:r>
            <a:r>
              <a:rPr lang="en-US" altLang="ko-KR" sz="1200" dirty="0"/>
              <a:t>, </a:t>
            </a:r>
            <a:r>
              <a:rPr lang="ko-KR" altLang="en-US" sz="1200" dirty="0"/>
              <a:t>수동적인 학습이 아니라</a:t>
            </a:r>
            <a:r>
              <a:rPr lang="en-US" altLang="ko-KR" sz="1200" dirty="0"/>
              <a:t>, </a:t>
            </a:r>
            <a:r>
              <a:rPr lang="ko-KR" altLang="en-US" sz="1200" dirty="0"/>
              <a:t>나의 배우려는 흥미와 맞물려 능동적으로</a:t>
            </a:r>
            <a:r>
              <a:rPr lang="en-US" altLang="ko-KR" sz="1200" dirty="0"/>
              <a:t>, </a:t>
            </a:r>
            <a:r>
              <a:rPr lang="ko-KR" altLang="en-US" sz="1200" dirty="0"/>
              <a:t>매우 빠르고 효율적이게 이 분야에 대해 공부해 나갈 수 있었다</a:t>
            </a:r>
            <a:r>
              <a:rPr lang="en-US" altLang="ko-KR" sz="1200" dirty="0"/>
              <a:t>.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9BB9734-313E-486E-87ED-99D3A255B9BF}"/>
              </a:ext>
            </a:extLst>
          </p:cNvPr>
          <p:cNvSpPr/>
          <p:nvPr/>
        </p:nvSpPr>
        <p:spPr>
          <a:xfrm>
            <a:off x="5728680" y="3504567"/>
            <a:ext cx="2738208" cy="2738208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0BE7125-5675-4F17-A3FA-0A3D349B69A6}"/>
              </a:ext>
            </a:extLst>
          </p:cNvPr>
          <p:cNvSpPr/>
          <p:nvPr/>
        </p:nvSpPr>
        <p:spPr>
          <a:xfrm>
            <a:off x="3647238" y="3504567"/>
            <a:ext cx="2738208" cy="2738208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9E9FE87-D2F4-4C6E-89EF-2CA5EE9F5153}"/>
              </a:ext>
            </a:extLst>
          </p:cNvPr>
          <p:cNvSpPr/>
          <p:nvPr/>
        </p:nvSpPr>
        <p:spPr>
          <a:xfrm>
            <a:off x="4723323" y="1654959"/>
            <a:ext cx="2738208" cy="273820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A1EC74-F042-4B3D-B853-9CC51EFB88FE}"/>
              </a:ext>
            </a:extLst>
          </p:cNvPr>
          <p:cNvSpPr txBox="1"/>
          <p:nvPr/>
        </p:nvSpPr>
        <p:spPr>
          <a:xfrm>
            <a:off x="5229052" y="2824008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점프 업 강좌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245D7-50B4-4A02-BF67-2BD4EE40F8AD}"/>
              </a:ext>
            </a:extLst>
          </p:cNvPr>
          <p:cNvSpPr txBox="1"/>
          <p:nvPr/>
        </p:nvSpPr>
        <p:spPr>
          <a:xfrm>
            <a:off x="4004687" y="4273506"/>
            <a:ext cx="2023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이전</a:t>
            </a:r>
            <a:endParaRPr lang="en-US" altLang="ko-KR" sz="24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파이썬</a:t>
            </a:r>
            <a:r>
              <a:rPr lang="en-US" altLang="ko-KR" sz="2400" spc="-15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400" spc="-150" dirty="0" err="1">
                <a:solidFill>
                  <a:schemeClr val="bg1"/>
                </a:solidFill>
                <a:latin typeface="+mj-ea"/>
                <a:ea typeface="+mj-ea"/>
              </a:rPr>
              <a:t>크롤링</a:t>
            </a:r>
            <a:endParaRPr lang="en-US" altLang="ko-KR" sz="24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공부 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4603F9-47A6-4927-94A5-E49EA893BA0F}"/>
              </a:ext>
            </a:extLst>
          </p:cNvPr>
          <p:cNvSpPr txBox="1"/>
          <p:nvPr/>
        </p:nvSpPr>
        <p:spPr>
          <a:xfrm>
            <a:off x="6403524" y="4526665"/>
            <a:ext cx="1388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다양한 </a:t>
            </a:r>
            <a:endParaRPr lang="en-US" altLang="ko-KR" sz="24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매체 활용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079F89-DD82-49C6-8507-77CBBCD5359C}"/>
              </a:ext>
            </a:extLst>
          </p:cNvPr>
          <p:cNvSpPr txBox="1"/>
          <p:nvPr/>
        </p:nvSpPr>
        <p:spPr>
          <a:xfrm>
            <a:off x="56441" y="3826909"/>
            <a:ext cx="3572720" cy="1816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/>
              <a:t>이 프로젝트와 연결되는 선수 과정</a:t>
            </a:r>
            <a:r>
              <a:rPr lang="en-US" altLang="ko-KR" sz="1600" dirty="0"/>
              <a:t>,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dirty="0"/>
              <a:t>내가 이것들을 모르고 했다면</a:t>
            </a:r>
            <a:r>
              <a:rPr lang="en-US" altLang="ko-KR" sz="1200" dirty="0"/>
              <a:t>, </a:t>
            </a:r>
            <a:r>
              <a:rPr lang="ko-KR" altLang="en-US" sz="1200" dirty="0"/>
              <a:t>프로젝트는 </a:t>
            </a:r>
            <a:r>
              <a:rPr lang="ko-KR" altLang="en-US" sz="1200" dirty="0" err="1"/>
              <a:t>물론이와</a:t>
            </a:r>
            <a:r>
              <a:rPr lang="en-US" altLang="ko-KR" sz="1200" dirty="0"/>
              <a:t>,</a:t>
            </a:r>
            <a:r>
              <a:rPr lang="ko-KR" altLang="en-US" sz="1200" dirty="0"/>
              <a:t> 이번 점프 업 강좌로 내가 몰랐던 기술을 습득하는 데에도 많은 어려움이 있었을 것이다</a:t>
            </a:r>
            <a:r>
              <a:rPr lang="en-US" altLang="ko-KR" sz="12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/>
              <a:t>이번 프로젝트도 내 이전 지식을 이용해 새로운 지식을 배우고</a:t>
            </a:r>
            <a:r>
              <a:rPr lang="en-US" altLang="ko-KR" sz="1200" dirty="0"/>
              <a:t>, </a:t>
            </a:r>
            <a:r>
              <a:rPr lang="ko-KR" altLang="en-US" sz="1200" dirty="0"/>
              <a:t>또 활용하는 발판으로써 </a:t>
            </a:r>
            <a:r>
              <a:rPr lang="ko-KR" altLang="en-US" sz="1200" dirty="0" err="1"/>
              <a:t>뿌듯했었다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356E80-EEBA-4F87-950B-C40EA2F503CE}"/>
              </a:ext>
            </a:extLst>
          </p:cNvPr>
          <p:cNvSpPr txBox="1"/>
          <p:nvPr/>
        </p:nvSpPr>
        <p:spPr>
          <a:xfrm>
            <a:off x="8562839" y="3872254"/>
            <a:ext cx="35727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/>
              <a:t>어쩌면 가장 중요한 부분</a:t>
            </a:r>
            <a:r>
              <a:rPr lang="en-US" altLang="ko-KR" sz="1600" dirty="0"/>
              <a:t>,</a:t>
            </a:r>
            <a:endParaRPr lang="en-US" altLang="ko-KR" sz="1200" dirty="0"/>
          </a:p>
          <a:p>
            <a:pPr algn="just">
              <a:lnSpc>
                <a:spcPct val="150000"/>
              </a:lnSpc>
            </a:pPr>
            <a:r>
              <a:rPr lang="ko-KR" altLang="en-US" sz="1200" dirty="0"/>
              <a:t>여기서 </a:t>
            </a:r>
            <a:r>
              <a:rPr lang="ko-KR" altLang="en-US" sz="1200" dirty="0" err="1"/>
              <a:t>매체란</a:t>
            </a:r>
            <a:r>
              <a:rPr lang="en-US" altLang="ko-KR" sz="1200" dirty="0"/>
              <a:t>, </a:t>
            </a:r>
            <a:r>
              <a:rPr lang="ko-KR" altLang="en-US" sz="1200" dirty="0"/>
              <a:t>인터넷은 물론</a:t>
            </a:r>
            <a:r>
              <a:rPr lang="en-US" altLang="ko-KR" sz="1200" dirty="0"/>
              <a:t>, </a:t>
            </a:r>
            <a:r>
              <a:rPr lang="ko-KR" altLang="en-US" sz="1200" dirty="0"/>
              <a:t>선생님과 친구와 같은</a:t>
            </a:r>
            <a:r>
              <a:rPr lang="en-US" altLang="ko-KR" sz="1200" dirty="0"/>
              <a:t>, </a:t>
            </a:r>
            <a:r>
              <a:rPr lang="ko-KR" altLang="en-US" sz="1200" dirty="0"/>
              <a:t>내가 모르는 것을 </a:t>
            </a:r>
            <a:r>
              <a:rPr lang="ko-KR" altLang="en-US" sz="1200" dirty="0" smtClean="0"/>
              <a:t>물어보고 찾아갈 수 있는 </a:t>
            </a:r>
            <a:endParaRPr lang="en-US" altLang="ko-KR" sz="1200" dirty="0" smtClean="0"/>
          </a:p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것들을 말한다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흔히 말하는 구글 신을 말하며</a:t>
            </a:r>
            <a:r>
              <a:rPr lang="en-US" altLang="ko-KR" sz="1200" dirty="0" smtClean="0"/>
              <a:t>,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여기서 모르거나 막히는 부분을 보충하여 공부할 수 있었다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00829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1FD80D-69A0-4E10-8E7E-00CBF6DAC4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AFA29A2-9684-4CE0-BD44-B2D3F331D7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5DF83C5-95D9-4B5F-B6A0-0CAC8CD82C2B}"/>
              </a:ext>
            </a:extLst>
          </p:cNvPr>
          <p:cNvGrpSpPr/>
          <p:nvPr/>
        </p:nvGrpSpPr>
        <p:grpSpPr>
          <a:xfrm>
            <a:off x="7002771" y="3918891"/>
            <a:ext cx="4634688" cy="2325669"/>
            <a:chOff x="708296" y="2993859"/>
            <a:chExt cx="4634688" cy="2325669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127F2A3-7073-425C-BD2B-E0F0296AF9F0}"/>
                </a:ext>
              </a:extLst>
            </p:cNvPr>
            <p:cNvCxnSpPr>
              <a:cxnSpLocks/>
            </p:cNvCxnSpPr>
            <p:nvPr/>
          </p:nvCxnSpPr>
          <p:spPr>
            <a:xfrm>
              <a:off x="708296" y="4114579"/>
              <a:ext cx="46346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1251CDB-A2FF-42C0-B735-FD73CFDA354A}"/>
                </a:ext>
              </a:extLst>
            </p:cNvPr>
            <p:cNvCxnSpPr>
              <a:cxnSpLocks/>
            </p:cNvCxnSpPr>
            <p:nvPr/>
          </p:nvCxnSpPr>
          <p:spPr>
            <a:xfrm>
              <a:off x="708296" y="5319528"/>
              <a:ext cx="46346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405209-0C55-4C1D-A6C4-56478FDE2A1D}"/>
                </a:ext>
              </a:extLst>
            </p:cNvPr>
            <p:cNvSpPr txBox="1"/>
            <p:nvPr/>
          </p:nvSpPr>
          <p:spPr>
            <a:xfrm>
              <a:off x="1982727" y="4435931"/>
              <a:ext cx="2085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spc="-300" dirty="0">
                  <a:solidFill>
                    <a:schemeClr val="bg1"/>
                  </a:solidFill>
                  <a:latin typeface="+mj-ea"/>
                  <a:ea typeface="+mj-ea"/>
                </a:rPr>
                <a:t>개발 </a:t>
              </a:r>
              <a:r>
                <a:rPr lang="en-US" altLang="ko-KR" sz="3600" spc="-300" dirty="0">
                  <a:solidFill>
                    <a:schemeClr val="bg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3600" spc="-300" dirty="0">
                  <a:solidFill>
                    <a:schemeClr val="bg1"/>
                  </a:solidFill>
                  <a:latin typeface="+mj-ea"/>
                  <a:ea typeface="+mj-ea"/>
                </a:rPr>
                <a:t>분석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103010-AD61-4EEC-9C0F-95B43F3DB3C1}"/>
                </a:ext>
              </a:extLst>
            </p:cNvPr>
            <p:cNvSpPr txBox="1"/>
            <p:nvPr/>
          </p:nvSpPr>
          <p:spPr>
            <a:xfrm>
              <a:off x="1243867" y="2993859"/>
              <a:ext cx="8691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8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912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0D1CCD42-3A27-4F7A-9108-CB7D25FFB01C}"/>
              </a:ext>
            </a:extLst>
          </p:cNvPr>
          <p:cNvSpPr/>
          <p:nvPr/>
        </p:nvSpPr>
        <p:spPr>
          <a:xfrm>
            <a:off x="435935" y="1114549"/>
            <a:ext cx="11430000" cy="498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409634" cy="613992"/>
            <a:chOff x="776021" y="199906"/>
            <a:chExt cx="2409634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코드</a:t>
              </a:r>
              <a:endParaRPr lang="ko-KR" altLang="en-US" sz="24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24096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accent4"/>
                  </a:solidFill>
                </a:rPr>
                <a:t>프로젝트가 돌아가는 코드에 </a:t>
              </a:r>
              <a:r>
                <a:rPr lang="ko-KR" altLang="en-US" sz="1000" dirty="0" smtClean="0">
                  <a:solidFill>
                    <a:schemeClr val="accent4"/>
                  </a:solidFill>
                </a:rPr>
                <a:t>대한</a:t>
              </a:r>
              <a:r>
                <a:rPr lang="ko-KR" altLang="en-US" sz="1000" dirty="0" smtClean="0">
                  <a:solidFill>
                    <a:schemeClr val="accent4"/>
                  </a:solidFill>
                </a:rPr>
                <a:t> 설명</a:t>
              </a:r>
              <a:endParaRPr lang="ko-KR" altLang="en-US" sz="10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81924" y="229257"/>
            <a:ext cx="40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8F91F4-8565-4FF2-9566-6C2ACA1317CA}"/>
              </a:ext>
            </a:extLst>
          </p:cNvPr>
          <p:cNvSpPr txBox="1"/>
          <p:nvPr/>
        </p:nvSpPr>
        <p:spPr>
          <a:xfrm>
            <a:off x="750017" y="3526942"/>
            <a:ext cx="42148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어머니 한 헤는 내일 계절이 까닭입니다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새겨지는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위에 아침이 가을 별 하나에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라이너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이런 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별 것은 어머니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그리워 까닭입니다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어머니 사랑과 한 이네들은 불러 별빛이 둘 않은 어머님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거외다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말 묻힌 노루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소학교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흙으로 이 까닭입니다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아름다운 옥 마리아 별 흙으로 않은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하나에 풀이 무성할 언덕 벌레는 둘 버리었습니다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9C4D2A-A461-4762-857F-0F049E886364}"/>
              </a:ext>
            </a:extLst>
          </p:cNvPr>
          <p:cNvSpPr txBox="1"/>
          <p:nvPr/>
        </p:nvSpPr>
        <p:spPr>
          <a:xfrm>
            <a:off x="750017" y="2868723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2F3EDD4-7AFD-4C9C-8A73-2A72A83B0D7A}"/>
              </a:ext>
            </a:extLst>
          </p:cNvPr>
          <p:cNvCxnSpPr>
            <a:cxnSpLocks/>
          </p:cNvCxnSpPr>
          <p:nvPr/>
        </p:nvCxnSpPr>
        <p:spPr>
          <a:xfrm>
            <a:off x="860609" y="2642409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51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0D1CCD42-3A27-4F7A-9108-CB7D25FFB01C}"/>
              </a:ext>
            </a:extLst>
          </p:cNvPr>
          <p:cNvSpPr/>
          <p:nvPr/>
        </p:nvSpPr>
        <p:spPr>
          <a:xfrm>
            <a:off x="435935" y="1114549"/>
            <a:ext cx="11430000" cy="498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2409634" cy="613992"/>
            <a:chOff x="776021" y="199906"/>
            <a:chExt cx="2409634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코드</a:t>
              </a:r>
              <a:endParaRPr lang="ko-KR" altLang="en-US" sz="24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24096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accent4"/>
                  </a:solidFill>
                </a:rPr>
                <a:t>프로젝트가 돌아가는 코드에 </a:t>
              </a:r>
              <a:r>
                <a:rPr lang="ko-KR" altLang="en-US" sz="1000" dirty="0" smtClean="0">
                  <a:solidFill>
                    <a:schemeClr val="accent4"/>
                  </a:solidFill>
                </a:rPr>
                <a:t>대한</a:t>
              </a:r>
              <a:r>
                <a:rPr lang="ko-KR" altLang="en-US" sz="1000" dirty="0" smtClean="0">
                  <a:solidFill>
                    <a:schemeClr val="accent4"/>
                  </a:solidFill>
                </a:rPr>
                <a:t> 설명</a:t>
              </a:r>
              <a:endParaRPr lang="ko-KR" altLang="en-US" sz="10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81924" y="229257"/>
            <a:ext cx="40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8F91F4-8565-4FF2-9566-6C2ACA1317CA}"/>
              </a:ext>
            </a:extLst>
          </p:cNvPr>
          <p:cNvSpPr txBox="1"/>
          <p:nvPr/>
        </p:nvSpPr>
        <p:spPr>
          <a:xfrm>
            <a:off x="750017" y="3526942"/>
            <a:ext cx="42148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어머니 한 헤는 내일 계절이 까닭입니다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새겨지는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위에 아침이 가을 별 하나에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라이너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이런 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별 것은 어머니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그리워 까닭입니다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어머니 사랑과 한 이네들은 불러 별빛이 둘 않은 어머님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거외다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말 묻힌 노루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소학교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흙으로 이 까닭입니다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아름다운 옥 마리아 별 흙으로 않은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하나에 풀이 무성할 언덕 벌레는 둘 버리었습니다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9C4D2A-A461-4762-857F-0F049E886364}"/>
              </a:ext>
            </a:extLst>
          </p:cNvPr>
          <p:cNvSpPr txBox="1"/>
          <p:nvPr/>
        </p:nvSpPr>
        <p:spPr>
          <a:xfrm>
            <a:off x="750017" y="2868723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2F3EDD4-7AFD-4C9C-8A73-2A72A83B0D7A}"/>
              </a:ext>
            </a:extLst>
          </p:cNvPr>
          <p:cNvCxnSpPr>
            <a:cxnSpLocks/>
          </p:cNvCxnSpPr>
          <p:nvPr/>
        </p:nvCxnSpPr>
        <p:spPr>
          <a:xfrm>
            <a:off x="860609" y="2642409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835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3D18FF-0D6D-4E90-909D-BB1C0BFC8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0" cy="34834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DFDA533-0212-46FC-A227-8C50E7226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3341964"/>
            <a:ext cx="12192000" cy="348342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27A18E1-E71B-4FF7-A88E-B9F448F82B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6BFF8A0-2E5E-4297-A2D0-FBE7AAE8CEE7}"/>
              </a:ext>
            </a:extLst>
          </p:cNvPr>
          <p:cNvGrpSpPr/>
          <p:nvPr/>
        </p:nvGrpSpPr>
        <p:grpSpPr>
          <a:xfrm>
            <a:off x="3778656" y="1697174"/>
            <a:ext cx="4634688" cy="2367712"/>
            <a:chOff x="708296" y="2951816"/>
            <a:chExt cx="4634688" cy="2367712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E759EFF-5BEC-4FB7-BE14-E99647A74DBC}"/>
                </a:ext>
              </a:extLst>
            </p:cNvPr>
            <p:cNvCxnSpPr>
              <a:cxnSpLocks/>
            </p:cNvCxnSpPr>
            <p:nvPr/>
          </p:nvCxnSpPr>
          <p:spPr>
            <a:xfrm>
              <a:off x="708296" y="4114579"/>
              <a:ext cx="46346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B020E5B-848A-4ED8-95F2-53C3F17C8085}"/>
                </a:ext>
              </a:extLst>
            </p:cNvPr>
            <p:cNvCxnSpPr>
              <a:cxnSpLocks/>
            </p:cNvCxnSpPr>
            <p:nvPr/>
          </p:nvCxnSpPr>
          <p:spPr>
            <a:xfrm>
              <a:off x="708296" y="5319528"/>
              <a:ext cx="46346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A1D294-8CC4-42AD-9D01-05E9F0A08F78}"/>
                </a:ext>
              </a:extLst>
            </p:cNvPr>
            <p:cNvSpPr txBox="1"/>
            <p:nvPr/>
          </p:nvSpPr>
          <p:spPr>
            <a:xfrm>
              <a:off x="2054059" y="4435931"/>
              <a:ext cx="19431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spc="-300" dirty="0">
                  <a:solidFill>
                    <a:schemeClr val="bg1"/>
                  </a:solidFill>
                  <a:latin typeface="+mj-ea"/>
                  <a:ea typeface="+mj-ea"/>
                </a:rPr>
                <a:t>분석 결과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0D1CA5-776F-4569-B617-8D856C608606}"/>
                </a:ext>
              </a:extLst>
            </p:cNvPr>
            <p:cNvSpPr txBox="1"/>
            <p:nvPr/>
          </p:nvSpPr>
          <p:spPr>
            <a:xfrm>
              <a:off x="1329928" y="2951816"/>
              <a:ext cx="8691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8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3675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0D1CCD42-3A27-4F7A-9108-CB7D25FFB01C}"/>
              </a:ext>
            </a:extLst>
          </p:cNvPr>
          <p:cNvSpPr/>
          <p:nvPr/>
        </p:nvSpPr>
        <p:spPr>
          <a:xfrm>
            <a:off x="435935" y="1114549"/>
            <a:ext cx="11430000" cy="498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8ADBD5-1D04-43DD-B086-56CF844C1D41}"/>
              </a:ext>
            </a:extLst>
          </p:cNvPr>
          <p:cNvSpPr/>
          <p:nvPr/>
        </p:nvSpPr>
        <p:spPr>
          <a:xfrm>
            <a:off x="209551" y="228481"/>
            <a:ext cx="566470" cy="5664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44115-CBA3-4E45-9CBC-933A9AB97E33}"/>
              </a:ext>
            </a:extLst>
          </p:cNvPr>
          <p:cNvGrpSpPr/>
          <p:nvPr/>
        </p:nvGrpSpPr>
        <p:grpSpPr>
          <a:xfrm>
            <a:off x="823646" y="199906"/>
            <a:ext cx="1553630" cy="613992"/>
            <a:chOff x="776021" y="199906"/>
            <a:chExt cx="1553630" cy="61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CEA-FD22-4FDB-BC73-3B93B1A4D2E0}"/>
                </a:ext>
              </a:extLst>
            </p:cNvPr>
            <p:cNvSpPr txBox="1"/>
            <p:nvPr/>
          </p:nvSpPr>
          <p:spPr>
            <a:xfrm>
              <a:off x="776021" y="199906"/>
              <a:ext cx="1518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분석 결과</a:t>
              </a:r>
              <a:endParaRPr lang="ko-KR" altLang="en-US" sz="24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D87A43-B848-45AB-862E-023FF688C782}"/>
                </a:ext>
              </a:extLst>
            </p:cNvPr>
            <p:cNvSpPr txBox="1"/>
            <p:nvPr/>
          </p:nvSpPr>
          <p:spPr>
            <a:xfrm>
              <a:off x="776021" y="567677"/>
              <a:ext cx="15536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accent4"/>
                  </a:solidFill>
                </a:rPr>
                <a:t>프로젝트로 분석한 결과</a:t>
              </a:r>
              <a:endParaRPr lang="ko-KR" altLang="en-US" sz="10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7EA4B5-A446-4176-96DC-F2649C390FD4}"/>
              </a:ext>
            </a:extLst>
          </p:cNvPr>
          <p:cNvSpPr txBox="1"/>
          <p:nvPr/>
        </p:nvSpPr>
        <p:spPr>
          <a:xfrm>
            <a:off x="281924" y="229257"/>
            <a:ext cx="40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3200" b="1" spc="-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8F91F4-8565-4FF2-9566-6C2ACA1317CA}"/>
              </a:ext>
            </a:extLst>
          </p:cNvPr>
          <p:cNvSpPr txBox="1"/>
          <p:nvPr/>
        </p:nvSpPr>
        <p:spPr>
          <a:xfrm>
            <a:off x="750017" y="3526942"/>
            <a:ext cx="42148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어머니 한 헤는 내일 계절이 까닭입니다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새겨지는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위에 아침이 가을 별 하나에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라이너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이런 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별 것은 어머니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그리워 까닭입니다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어머니 사랑과 한 이네들은 불러 별빛이 둘 않은 어머님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거외다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말 묻힌 노루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소학교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흙으로 이 까닭입니다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아름다운 옥 마리아 별 흙으로 않은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마디씩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봅니다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하나에 풀이 무성할 언덕 벌레는 둘 버리었습니다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9C4D2A-A461-4762-857F-0F049E886364}"/>
              </a:ext>
            </a:extLst>
          </p:cNvPr>
          <p:cNvSpPr txBox="1"/>
          <p:nvPr/>
        </p:nvSpPr>
        <p:spPr>
          <a:xfrm>
            <a:off x="750017" y="2868723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2F3EDD4-7AFD-4C9C-8A73-2A72A83B0D7A}"/>
              </a:ext>
            </a:extLst>
          </p:cNvPr>
          <p:cNvCxnSpPr>
            <a:cxnSpLocks/>
          </p:cNvCxnSpPr>
          <p:nvPr/>
        </p:nvCxnSpPr>
        <p:spPr>
          <a:xfrm>
            <a:off x="860609" y="2642409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230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810_v">
      <a:dk1>
        <a:sysClr val="windowText" lastClr="000000"/>
      </a:dk1>
      <a:lt1>
        <a:sysClr val="window" lastClr="FFFFFF"/>
      </a:lt1>
      <a:dk2>
        <a:srgbClr val="3773B3"/>
      </a:dk2>
      <a:lt2>
        <a:srgbClr val="E7E6E6"/>
      </a:lt2>
      <a:accent1>
        <a:srgbClr val="FFAF22"/>
      </a:accent1>
      <a:accent2>
        <a:srgbClr val="FDD726"/>
      </a:accent2>
      <a:accent3>
        <a:srgbClr val="6EDAC3"/>
      </a:accent3>
      <a:accent4>
        <a:srgbClr val="61C8B1"/>
      </a:accent4>
      <a:accent5>
        <a:srgbClr val="54AA51"/>
      </a:accent5>
      <a:accent6>
        <a:srgbClr val="408339"/>
      </a:accent6>
      <a:hlink>
        <a:srgbClr val="3F3F3F"/>
      </a:hlink>
      <a:folHlink>
        <a:srgbClr val="3F3F3F"/>
      </a:folHlink>
    </a:clrScheme>
    <a:fontScheme name="G마켓 산스 TTF Bold_에스코어">
      <a:majorFont>
        <a:latin typeface="에스코어 드림 9 Black"/>
        <a:ea typeface="G마켓 산스 TTF Bold"/>
        <a:cs typeface=""/>
      </a:majorFont>
      <a:minorFont>
        <a:latin typeface="에스코어 드림 3 Light"/>
        <a:ea typeface="G마켓 산스 TTF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485</Words>
  <Application>Microsoft Office PowerPoint</Application>
  <PresentationFormat>와이드스크린</PresentationFormat>
  <Paragraphs>62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G마켓 산스 TTF Bold</vt:lpstr>
      <vt:lpstr>G마켓 산스 TTF Light</vt:lpstr>
      <vt:lpstr>나눔바른고딕</vt:lpstr>
      <vt:lpstr>나눔바른고딕 Light</vt:lpstr>
      <vt:lpstr>에스코어 드림 3 Light</vt:lpstr>
      <vt:lpstr>에스코어 드림 9 Black</vt:lpstr>
      <vt:lpstr>Arial</vt:lpstr>
      <vt:lpstr>Arial Narrow</vt:lpstr>
      <vt:lpstr>Harlow Solid Italic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현 록</cp:lastModifiedBy>
  <cp:revision>20</cp:revision>
  <dcterms:created xsi:type="dcterms:W3CDTF">2020-08-09T23:55:26Z</dcterms:created>
  <dcterms:modified xsi:type="dcterms:W3CDTF">2020-09-01T02:10:32Z</dcterms:modified>
</cp:coreProperties>
</file>