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8" r:id="rId3"/>
    <p:sldId id="403" r:id="rId4"/>
    <p:sldId id="398" r:id="rId5"/>
    <p:sldId id="395" r:id="rId6"/>
    <p:sldId id="406" r:id="rId7"/>
    <p:sldId id="407" r:id="rId8"/>
    <p:sldId id="410" r:id="rId9"/>
    <p:sldId id="408" r:id="rId10"/>
    <p:sldId id="4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80808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7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8192-EF79-4F18-892D-B65E93EB7E4B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57D89-BD75-4D72-9D13-1EC8002A5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3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14~</a:t>
            </a:r>
            <a:r>
              <a:rPr lang="ko-KR" altLang="en-US" dirty="0"/>
              <a:t>지금까지 </a:t>
            </a:r>
            <a:r>
              <a:rPr lang="en-US" altLang="ko-KR" dirty="0"/>
              <a:t>14</a:t>
            </a:r>
            <a:r>
              <a:rPr lang="ko-KR" altLang="en-US" dirty="0"/>
              <a:t>만</a:t>
            </a:r>
            <a:r>
              <a:rPr lang="en-US" altLang="ko-KR" dirty="0"/>
              <a:t>5</a:t>
            </a:r>
            <a:r>
              <a:rPr lang="ko-KR" altLang="en-US" dirty="0"/>
              <a:t>천</a:t>
            </a:r>
            <a:r>
              <a:rPr lang="en-US" altLang="ko-KR" dirty="0"/>
              <a:t>9</a:t>
            </a:r>
            <a:r>
              <a:rPr lang="ko-KR" altLang="en-US" dirty="0"/>
              <a:t>백</a:t>
            </a:r>
            <a:r>
              <a:rPr lang="en-US" altLang="ko-KR" dirty="0"/>
              <a:t>8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5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https://www.facebook.com/notes/r-korea-krugkorean-r-user-group/konlp-%EC%84%A4%EC%B9%98-%EC%9D%B4%EC%8A%88-%EA%B3%B5%EC%9C%A0/1847510068715020/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27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what is love – twice   heart shaker – twice    </a:t>
            </a:r>
            <a:r>
              <a:rPr lang="en-US" altLang="ko-KR" b="0" i="0" dirty="0" err="1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likey</a:t>
            </a:r>
            <a:r>
              <a:rPr lang="en-US" altLang="ko-KR" b="0" i="0" dirty="0">
                <a:solidFill>
                  <a:srgbClr val="888888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- twice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57D89-BD75-4D72-9D13-1EC8002A55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1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7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8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4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69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4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38F8-4A7A-44CA-AA3A-B9DEC8247D1C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15E0-AC9E-4E4F-BD60-FE0F62910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6483" y="2569801"/>
            <a:ext cx="10499034" cy="1718397"/>
          </a:xfrm>
          <a:prstGeom prst="rect">
            <a:avLst/>
          </a:prstGeom>
          <a:solidFill>
            <a:schemeClr val="lt1">
              <a:alpha val="56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14" y="323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5421" y="5103891"/>
            <a:ext cx="2906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강사</a:t>
            </a:r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유선권</a:t>
            </a:r>
            <a:endParaRPr lang="en-US" altLang="ko-KR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04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775988-B91D-462A-937A-EE5E321CF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25" y="0"/>
            <a:ext cx="8665509" cy="66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302724" y="3797254"/>
            <a:ext cx="4158650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기록 분석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052605" y="2230645"/>
            <a:ext cx="6658889" cy="1160138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유투브 시청기록 분석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227294" y="724060"/>
            <a:ext cx="6183331" cy="1073080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빅 데이터란</a:t>
            </a:r>
            <a:r>
              <a:rPr lang="en-US" altLang="ko-KR" sz="4800" dirty="0">
                <a:latin typeface="HY강B" panose="02030600000101010101" pitchFamily="18" charset="-127"/>
                <a:ea typeface="HY강B" panose="02030600000101010101" pitchFamily="18" charset="-127"/>
              </a:rPr>
              <a:t>, R</a:t>
            </a:r>
            <a:r>
              <a:rPr lang="ko-KR" altLang="en-US" sz="4800" dirty="0">
                <a:latin typeface="HY강B" panose="02030600000101010101" pitchFamily="18" charset="-127"/>
                <a:ea typeface="HY강B" panose="02030600000101010101" pitchFamily="18" charset="-127"/>
              </a:rPr>
              <a:t>언어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3023" y="0"/>
            <a:ext cx="974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R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로 하는 빅데이터 분석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-4419873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INDEX</a:t>
            </a:r>
            <a:endParaRPr lang="ko-KR" altLang="en-US" sz="4000" dirty="0"/>
          </a:p>
        </p:txBody>
      </p:sp>
      <p:sp>
        <p:nvSpPr>
          <p:cNvPr id="7" name="직사각형 6"/>
          <p:cNvSpPr/>
          <p:nvPr/>
        </p:nvSpPr>
        <p:spPr>
          <a:xfrm>
            <a:off x="2392758" y="5367644"/>
            <a:ext cx="7978588" cy="1160139"/>
          </a:xfrm>
          <a:prstGeom prst="rect">
            <a:avLst/>
          </a:prstGeom>
          <a:solidFill>
            <a:schemeClr val="lt1">
              <a:alpha val="28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여러분</a:t>
            </a:r>
            <a:r>
              <a:rPr lang="ko-KR" altLang="en-US" sz="4800" b="1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들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취향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GPS</a:t>
            </a:r>
            <a:r>
              <a:rPr lang="ko-KR" altLang="en-US" sz="4800" dirty="0">
                <a:ln w="0"/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28481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043955" y="2793012"/>
            <a:ext cx="4104089" cy="150200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err="1">
                <a:latin typeface="HY강B" panose="02030600000101010101" pitchFamily="18" charset="-127"/>
                <a:ea typeface="HY강B" panose="02030600000101010101" pitchFamily="18" charset="-127"/>
              </a:rPr>
              <a:t>KoNLP</a:t>
            </a:r>
            <a:endParaRPr lang="ko-KR" altLang="en-US" sz="6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29D34E-071C-4285-B819-D96B860EAEE0}"/>
              </a:ext>
            </a:extLst>
          </p:cNvPr>
          <p:cNvSpPr txBox="1">
            <a:spLocks/>
          </p:cNvSpPr>
          <p:nvPr/>
        </p:nvSpPr>
        <p:spPr>
          <a:xfrm>
            <a:off x="3218329" y="4715435"/>
            <a:ext cx="6302189" cy="1502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한글로 쓰여진 텍스트 쉽게 분석하는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04399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F8ADD1-5466-47CF-809C-8F3F36B6595A}"/>
              </a:ext>
            </a:extLst>
          </p:cNvPr>
          <p:cNvSpPr txBox="1"/>
          <p:nvPr/>
        </p:nvSpPr>
        <p:spPr>
          <a:xfrm>
            <a:off x="878542" y="612844"/>
            <a:ext cx="107217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4000" b="0" i="0" dirty="0">
              <a:solidFill>
                <a:srgbClr val="1C1E21"/>
              </a:solidFill>
              <a:effectLst/>
              <a:latin typeface="Menlo"/>
            </a:endParaRPr>
          </a:p>
          <a:p>
            <a:r>
              <a:rPr lang="ko-KR" altLang="en-US" sz="4000" dirty="0">
                <a:solidFill>
                  <a:srgbClr val="1C1E21"/>
                </a:solidFill>
                <a:latin typeface="Menlo"/>
              </a:rPr>
              <a:t>콘솔창에 입력</a:t>
            </a:r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install.packages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("remotes")</a:t>
            </a:r>
          </a:p>
          <a:p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dirty="0">
                <a:solidFill>
                  <a:srgbClr val="1C1E21"/>
                </a:solidFill>
                <a:latin typeface="Menlo"/>
              </a:rPr>
              <a:t>Remotes</a:t>
            </a:r>
            <a:r>
              <a:rPr lang="ko-KR" altLang="en-US" sz="4000" dirty="0">
                <a:solidFill>
                  <a:srgbClr val="1C1E21"/>
                </a:solidFill>
                <a:latin typeface="Menlo"/>
              </a:rPr>
              <a:t>완료 후 콘솔창에 입력</a:t>
            </a:r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endParaRPr lang="en-US" altLang="ko-KR" sz="4000" dirty="0">
              <a:solidFill>
                <a:srgbClr val="1C1E21"/>
              </a:solidFill>
              <a:latin typeface="Menlo"/>
            </a:endParaRPr>
          </a:p>
          <a:p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remotes::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install_github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('haven-jeon/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KoNLP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', upgrade = "never", 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INSTALL_opts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=c("--no-</a:t>
            </a:r>
            <a:r>
              <a:rPr lang="en-US" altLang="ko-KR" sz="4000" b="0" i="0" dirty="0" err="1">
                <a:solidFill>
                  <a:srgbClr val="1C1E21"/>
                </a:solidFill>
                <a:effectLst/>
                <a:latin typeface="Menlo"/>
              </a:rPr>
              <a:t>multiarch</a:t>
            </a:r>
            <a:r>
              <a:rPr lang="en-US" altLang="ko-KR" sz="4000" b="0" i="0" dirty="0">
                <a:solidFill>
                  <a:srgbClr val="1C1E21"/>
                </a:solidFill>
                <a:effectLst/>
                <a:latin typeface="Menlo"/>
              </a:rPr>
              <a:t>"))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7002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977769-AF7B-40D6-80C9-05AEFADE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57" y="835399"/>
            <a:ext cx="6447923" cy="455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ADDC63-8267-49C6-8362-323BBD5A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2" y="835399"/>
            <a:ext cx="5379104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56C4A0-25AB-4D46-8D0E-73AA9993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62282" cy="3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FA553A-6566-44C1-9DA9-9A8F79BF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20" y="0"/>
            <a:ext cx="5238545" cy="433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DB8019B-51FC-445A-89D5-5C29AD7C1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907" y="3355891"/>
            <a:ext cx="5238545" cy="365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94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2ED1F-35E5-4AD6-BDC9-7C4C0EF6C617}"/>
              </a:ext>
            </a:extLst>
          </p:cNvPr>
          <p:cNvSpPr txBox="1"/>
          <p:nvPr/>
        </p:nvSpPr>
        <p:spPr>
          <a:xfrm>
            <a:off x="1506071" y="63382"/>
            <a:ext cx="9708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getwd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#install.packages("wordcloud2") </a:t>
            </a:r>
            <a:endParaRPr lang="en-US" altLang="ko-KR" sz="1400" dirty="0"/>
          </a:p>
          <a:p>
            <a:r>
              <a:rPr lang="ko-KR" altLang="en-US" sz="1400" dirty="0" err="1"/>
              <a:t>Sys.setenv</a:t>
            </a:r>
            <a:r>
              <a:rPr lang="ko-KR" altLang="en-US" sz="1400" dirty="0"/>
              <a:t>(JAVA_HOME='C:\\</a:t>
            </a:r>
            <a:r>
              <a:rPr lang="ko-KR" altLang="en-US" sz="1400" dirty="0" err="1"/>
              <a:t>Program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Files</a:t>
            </a:r>
            <a:r>
              <a:rPr lang="ko-KR" altLang="en-US" sz="1400" dirty="0"/>
              <a:t>\\</a:t>
            </a:r>
            <a:r>
              <a:rPr lang="ko-KR" altLang="en-US" sz="1400" dirty="0" err="1"/>
              <a:t>Java</a:t>
            </a:r>
            <a:r>
              <a:rPr lang="ko-KR" altLang="en-US" sz="1400" dirty="0"/>
              <a:t>\\jdk1.8.0_191')</a:t>
            </a:r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KoNLP</a:t>
            </a:r>
            <a:r>
              <a:rPr lang="ko-KR" altLang="en-US" sz="1400" dirty="0"/>
              <a:t>) </a:t>
            </a:r>
            <a:endParaRPr lang="en-US" altLang="ko-KR" sz="1400" dirty="0"/>
          </a:p>
          <a:p>
            <a:r>
              <a:rPr lang="ko-KR" altLang="en-US" sz="1400" dirty="0" err="1"/>
              <a:t>library</a:t>
            </a:r>
            <a:r>
              <a:rPr lang="ko-KR" altLang="en-US" sz="1400" dirty="0"/>
              <a:t>(wordcloud2)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useSejongDic</a:t>
            </a:r>
            <a:r>
              <a:rPr lang="ko-KR" altLang="en-US" sz="1400" dirty="0"/>
              <a:t>() </a:t>
            </a:r>
          </a:p>
          <a:p>
            <a:endParaRPr lang="ko-KR" altLang="en-US" sz="1400" dirty="0"/>
          </a:p>
          <a:p>
            <a:r>
              <a:rPr lang="ko-KR" altLang="en-US" sz="1400" dirty="0"/>
              <a:t>텍스트파일자체&lt;-</a:t>
            </a:r>
            <a:r>
              <a:rPr lang="ko-KR" altLang="en-US" sz="1400" dirty="0" err="1"/>
              <a:t>file</a:t>
            </a:r>
            <a:r>
              <a:rPr lang="ko-KR" altLang="en-US" sz="1400" dirty="0"/>
              <a:t>("잠이 오질 </a:t>
            </a:r>
            <a:r>
              <a:rPr lang="ko-KR" altLang="en-US" sz="1400" dirty="0" err="1"/>
              <a:t>않네요.txt</a:t>
            </a:r>
            <a:r>
              <a:rPr lang="ko-KR" altLang="en-US" sz="1400" dirty="0"/>
              <a:t>", </a:t>
            </a:r>
            <a:r>
              <a:rPr lang="ko-KR" altLang="en-US" sz="1400" dirty="0" err="1"/>
              <a:t>encoding</a:t>
            </a:r>
            <a:r>
              <a:rPr lang="ko-KR" altLang="en-US" sz="1400" dirty="0"/>
              <a:t> = "UTF-8")</a:t>
            </a:r>
          </a:p>
          <a:p>
            <a:r>
              <a:rPr lang="ko-KR" altLang="en-US" sz="1400" dirty="0"/>
              <a:t>텍스트파일내용 &lt;- </a:t>
            </a:r>
            <a:r>
              <a:rPr lang="ko-KR" altLang="en-US" sz="1400" dirty="0" err="1"/>
              <a:t>readLines</a:t>
            </a:r>
            <a:r>
              <a:rPr lang="ko-KR" altLang="en-US" sz="1400" dirty="0"/>
              <a:t>(텍스트파일자체)</a:t>
            </a:r>
          </a:p>
          <a:p>
            <a:r>
              <a:rPr lang="ko-KR" altLang="en-US" sz="1400" dirty="0" err="1"/>
              <a:t>close</a:t>
            </a:r>
            <a:r>
              <a:rPr lang="ko-KR" altLang="en-US" sz="1400" dirty="0"/>
              <a:t>(텍스트파일자체)</a:t>
            </a:r>
          </a:p>
          <a:p>
            <a:endParaRPr lang="ko-KR" altLang="en-US" sz="1400" dirty="0"/>
          </a:p>
          <a:p>
            <a:r>
              <a:rPr lang="ko-KR" altLang="en-US" sz="1400" dirty="0"/>
              <a:t>명사만&lt;-</a:t>
            </a:r>
            <a:r>
              <a:rPr lang="ko-KR" altLang="en-US" sz="1400" dirty="0" err="1"/>
              <a:t>sapply</a:t>
            </a:r>
            <a:r>
              <a:rPr lang="ko-KR" altLang="en-US" sz="1400" dirty="0"/>
              <a:t>(텍스트파일내용, </a:t>
            </a:r>
            <a:r>
              <a:rPr lang="ko-KR" altLang="en-US" sz="1400" dirty="0" err="1"/>
              <a:t>extractNoun</a:t>
            </a:r>
            <a:r>
              <a:rPr lang="ko-KR" altLang="en-US" sz="1400" dirty="0"/>
              <a:t>, USE.NAMES = </a:t>
            </a:r>
            <a:r>
              <a:rPr lang="ko-KR" altLang="en-US" sz="1400" dirty="0" err="1"/>
              <a:t>F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명사만 &lt;- </a:t>
            </a:r>
            <a:r>
              <a:rPr lang="ko-KR" altLang="en-US" sz="1400" dirty="0" err="1"/>
              <a:t>unlist</a:t>
            </a:r>
            <a:r>
              <a:rPr lang="ko-KR" altLang="en-US" sz="1400" dirty="0"/>
              <a:t>(명사만)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(명사만, 30)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중복횟수 &lt;- </a:t>
            </a:r>
            <a:r>
              <a:rPr lang="ko-KR" altLang="en-US" sz="1400" dirty="0" err="1"/>
              <a:t>table</a:t>
            </a:r>
            <a:r>
              <a:rPr lang="ko-KR" altLang="en-US" sz="1400" dirty="0"/>
              <a:t>(명사만) 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 30)</a:t>
            </a:r>
          </a:p>
          <a:p>
            <a:endParaRPr lang="ko-KR" altLang="en-US" sz="1400" dirty="0"/>
          </a:p>
          <a:p>
            <a:r>
              <a:rPr lang="ko-KR" altLang="en-US" sz="1400" dirty="0"/>
              <a:t>wordcount2 &lt;- </a:t>
            </a:r>
            <a:r>
              <a:rPr lang="ko-KR" altLang="en-US" sz="1400" dirty="0" err="1"/>
              <a:t>head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sort</a:t>
            </a:r>
            <a:r>
              <a:rPr lang="ko-KR" altLang="en-US" sz="1400" dirty="0"/>
              <a:t>(중복횟수, </a:t>
            </a:r>
            <a:r>
              <a:rPr lang="ko-KR" altLang="en-US" sz="1400" dirty="0" err="1"/>
              <a:t>decreasing</a:t>
            </a:r>
            <a:r>
              <a:rPr lang="ko-KR" altLang="en-US" sz="1400" dirty="0"/>
              <a:t>=</a:t>
            </a:r>
            <a:r>
              <a:rPr lang="ko-KR" altLang="en-US" sz="1400" dirty="0" err="1"/>
              <a:t>T</a:t>
            </a:r>
            <a:r>
              <a:rPr lang="ko-KR" altLang="en-US" sz="1400" dirty="0"/>
              <a:t>),30)</a:t>
            </a:r>
          </a:p>
          <a:p>
            <a:r>
              <a:rPr lang="ko-KR" altLang="en-US" sz="1400" dirty="0"/>
              <a:t>wordcloud2(wordcount2,gridSize=10,size=1,shape="</a:t>
            </a:r>
            <a:r>
              <a:rPr lang="ko-KR" altLang="en-US" sz="1400" dirty="0" err="1"/>
              <a:t>circle</a:t>
            </a:r>
            <a:r>
              <a:rPr lang="ko-KR" altLang="en-US" sz="1400" dirty="0"/>
              <a:t>")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00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46733" y="2418482"/>
            <a:ext cx="4095998" cy="202103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0" dirty="0" err="1">
                <a:latin typeface="HY강B" panose="02030600000101010101" pitchFamily="18" charset="-127"/>
                <a:ea typeface="HY강B" panose="02030600000101010101" pitchFamily="18" charset="-127"/>
              </a:rPr>
              <a:t>한줄</a:t>
            </a:r>
            <a:r>
              <a:rPr lang="ko-KR" altLang="en-US" sz="6000" dirty="0">
                <a:latin typeface="HY강B" panose="02030600000101010101" pitchFamily="18" charset="-127"/>
                <a:ea typeface="HY강B" panose="02030600000101010101" pitchFamily="18" charset="-127"/>
              </a:rPr>
              <a:t> 씩 실행 하면서</a:t>
            </a:r>
          </a:p>
        </p:txBody>
      </p:sp>
    </p:spTree>
    <p:extLst>
      <p:ext uri="{BB962C8B-B14F-4D97-AF65-F5344CB8AC3E}">
        <p14:creationId xmlns:p14="http://schemas.microsoft.com/office/powerpoint/2010/main" val="416955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7EC94-321D-464A-8C13-086B770A4B1B}"/>
              </a:ext>
            </a:extLst>
          </p:cNvPr>
          <p:cNvSpPr txBox="1"/>
          <p:nvPr/>
        </p:nvSpPr>
        <p:spPr>
          <a:xfrm>
            <a:off x="2088777" y="2508827"/>
            <a:ext cx="8561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5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"circle"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"star"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 </a:t>
            </a:r>
            <a:r>
              <a:rPr lang="en-US" altLang="ko-KR" b="0" i="0" dirty="0">
                <a:solidFill>
                  <a:srgbClr val="DF4A68"/>
                </a:solidFill>
                <a:effectLst/>
                <a:latin typeface="Source Code Pro"/>
              </a:rPr>
              <a:t>wordcloud2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(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wordcount2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gridSize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10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size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E57523"/>
                </a:solidFill>
                <a:effectLst/>
                <a:latin typeface="Source Code Pro"/>
              </a:rPr>
              <a:t>1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ource Code Pro"/>
              </a:rPr>
              <a:t>shape</a:t>
            </a:r>
            <a:r>
              <a:rPr lang="en-US" altLang="ko-KR" b="0" i="0" dirty="0">
                <a:solidFill>
                  <a:srgbClr val="A77F71"/>
                </a:solidFill>
                <a:effectLst/>
                <a:latin typeface="Source Code Pro"/>
              </a:rPr>
              <a:t>=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/>
              </a:rPr>
              <a:t>"diamond"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Source Code Pro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4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366</Words>
  <Application>Microsoft Office PowerPoint</Application>
  <PresentationFormat>와이드스크린</PresentationFormat>
  <Paragraphs>48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HY강B</vt:lpstr>
      <vt:lpstr>Menlo</vt:lpstr>
      <vt:lpstr>Source Code Pro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imagination</dc:title>
  <dc:creator>선종 유</dc:creator>
  <cp:lastModifiedBy>유선권</cp:lastModifiedBy>
  <cp:revision>156</cp:revision>
  <dcterms:created xsi:type="dcterms:W3CDTF">2018-07-10T08:27:50Z</dcterms:created>
  <dcterms:modified xsi:type="dcterms:W3CDTF">2020-11-06T04:53:47Z</dcterms:modified>
</cp:coreProperties>
</file>