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8A6FA-6D93-5645-9051-E74A69A7E35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7E7A-165D-F847-ABE1-B59888A67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6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1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4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2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4FE1CF1-D964-4622-85BD-B09C4D5772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78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0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1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2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4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1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F51B-8164-456B-8C44-C2E7E4ED1CE8}" type="datetimeFigureOut">
              <a:rPr lang="zh-CN" altLang="en-US" smtClean="0"/>
              <a:t>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151F-F55B-4BD7-9578-75B986BF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Regular </a:t>
            </a:r>
            <a:r>
              <a:rPr lang="en-US" altLang="zh-CN" dirty="0" smtClean="0">
                <a:ea typeface="宋体" panose="02010600030101010101" pitchFamily="2" charset="-122"/>
              </a:rPr>
              <a:t>Expressions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0641" name="Group 161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524000"/>
          <a:ext cx="8104188" cy="5029200"/>
        </p:xfrm>
        <a:graphic>
          <a:graphicData uri="http://schemas.openxmlformats.org/drawingml/2006/table">
            <a:tbl>
              <a:tblPr/>
              <a:tblGrid>
                <a:gridCol w="1314450"/>
                <a:gridCol w="857250"/>
                <a:gridCol w="5932488"/>
              </a:tblGrid>
              <a:tr h="174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BRE /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Meaning in a pattern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Both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Usually, turn off the special meaning of the following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character. Occasionally, enable a special meaning for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the following character, such as for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\(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\)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and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\{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\}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 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Both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any single character except NULL. Individual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programs may also disallow matching newline.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*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Both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any number (or none) of the single character that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immediately precedes it. For EREs, the preceding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 can instead be a regular expression. For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example, since . (dot) means any character,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.*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means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"match any number of any character." For BREs,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is not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special if it's the first character of a regular expression.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^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Both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the following regular expression at the beginning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of the line or string. BRE: special only at the beginning of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regular expression. ERE: special everywhere.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01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Arithmetic Operators</a:t>
            </a:r>
          </a:p>
        </p:txBody>
      </p:sp>
      <p:graphicFrame>
        <p:nvGraphicFramePr>
          <p:cNvPr id="51303" name="Group 10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681538"/>
        </p:xfrm>
        <a:graphic>
          <a:graphicData uri="http://schemas.openxmlformats.org/drawingml/2006/table">
            <a:tbl>
              <a:tblPr/>
              <a:tblGrid>
                <a:gridCol w="1938338"/>
                <a:gridCol w="4808537"/>
                <a:gridCol w="1482725"/>
              </a:tblGrid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Operator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Meaning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Associativity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++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--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Increment and decrement, prefix and postfix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Left to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+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-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!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~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Unary plus and minus; logical and bitwise negation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Right to left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* /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%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Multiplication, division, and remainder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Left to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+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-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Addition and subtraction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Left to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&lt;&lt;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&gt;&gt;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Bit-shift left and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Left to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&lt; &lt;= &gt; &gt;=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Comparisons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Left to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= =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!=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Equal and not equal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Left to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&amp;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Bitwise AND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Left to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^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Bitwise Exclusive OR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Left to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|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Bitwise OR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Left to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&amp;&amp;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Logical AND (short-circuit)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Left to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||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Logical OR (short-circuit)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Left to right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?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: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Conditional expression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Right to left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= += -= *= /= %= &amp;=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^= &lt;&lt;= &gt;&gt;= |=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Assign ment opera tor 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Right to left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03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Regular Expressions (cont’d)</a:t>
            </a:r>
          </a:p>
        </p:txBody>
      </p:sp>
      <p:graphicFrame>
        <p:nvGraphicFramePr>
          <p:cNvPr id="22710" name="Group 182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632960"/>
        </p:xfrm>
        <a:graphic>
          <a:graphicData uri="http://schemas.openxmlformats.org/drawingml/2006/table">
            <a:tbl>
              <a:tblPr/>
              <a:tblGrid>
                <a:gridCol w="912813"/>
                <a:gridCol w="965200"/>
                <a:gridCol w="6351587"/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$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Both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the preceding regular expression at the end of the line or string. BRE: special only at the end of a regular expression. ERE: special everywhere.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]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Both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Termed a bracket expression, this matches any one of the enclosed characters. A hyphen (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-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indicates a range of consecutive characters. (Caution: ranges are locale-sensitive, and thus not portable.) A circumflex (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^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as the first character in the brackets reverses the sense: it matches any one character not in the list. A hyphen or close bracket (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as the first character is treated as a member of the list. All other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metacharacters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are treated as members of the list (i.e., literally). Bracket expressions may contain collating symbols, equivalence classes, and character classes (described shortly).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\{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n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\}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8"/>
                          <a:ea typeface="宋体" panose="02010600030101010101" pitchFamily="2" charset="-122"/>
                        </a:rPr>
                        <a:t>Termed an 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8"/>
                          <a:ea typeface="宋体" panose="02010600030101010101" pitchFamily="2" charset="-122"/>
                        </a:rPr>
                        <a:t>interval expression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8"/>
                          <a:ea typeface="宋体" panose="02010600030101010101" pitchFamily="2" charset="-122"/>
                        </a:rPr>
                        <a:t>, this matches a range of occurrences of the single character that immediately precedes it. \{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8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8"/>
                          <a:ea typeface="宋体" panose="02010600030101010101" pitchFamily="2" charset="-122"/>
                        </a:rPr>
                        <a:t>\} matches exactly n occurrences, \{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8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8"/>
                          <a:ea typeface="宋体" panose="02010600030101010101" pitchFamily="2" charset="-122"/>
                        </a:rPr>
                        <a:t>,\} matches at least n occurrences, and \{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8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8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8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8"/>
                          <a:ea typeface="宋体" panose="02010600030101010101" pitchFamily="2" charset="-122"/>
                        </a:rPr>
                        <a:t>\} matches any number of occurrences between n and m. n and m must be between 0 and RE_DUP_MAX (minimum value: 255), inclusive.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\( \)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Save the pattern enclosed between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\(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and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\)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in a special 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holding space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 Up to nine subpatterns can be saved on a single pattern. The text matched by the subpatterns can be reused later in the same pattern, by the escape sequences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\1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to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\9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 For example,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\(ab\).*\1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matches two occurrences of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ab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with any number of characters in between.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24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0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Regular Expressions (cont’d)</a:t>
            </a:r>
          </a:p>
        </p:txBody>
      </p:sp>
      <p:graphicFrame>
        <p:nvGraphicFramePr>
          <p:cNvPr id="25702" name="Group 102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618357"/>
        </p:xfrm>
        <a:graphic>
          <a:graphicData uri="http://schemas.openxmlformats.org/drawingml/2006/table">
            <a:tbl>
              <a:tblPr/>
              <a:tblGrid>
                <a:gridCol w="912813"/>
                <a:gridCol w="965200"/>
                <a:gridCol w="6351587"/>
              </a:tblGrid>
              <a:tr h="960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n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Replay the nth subpattern enclosed in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\(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and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\)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into the pattern at this point. n is a number from 1 to 9, with 1 starting on the left.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{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n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m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}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Just like the BRE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\{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\}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earlier, but without the backslashes in front of the braces.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+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one or more instances of the preceding regular expression.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?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zero or one instances of the preceding regular expression.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|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the regular expression specified before or after.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( )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Apply a match to the enclosed group of regular expressions.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95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0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Regular Expressions (cont’d)</a:t>
            </a:r>
          </a:p>
        </p:txBody>
      </p:sp>
      <p:graphicFrame>
        <p:nvGraphicFramePr>
          <p:cNvPr id="25702" name="Group 102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618357"/>
        </p:xfrm>
        <a:graphic>
          <a:graphicData uri="http://schemas.openxmlformats.org/drawingml/2006/table">
            <a:tbl>
              <a:tblPr/>
              <a:tblGrid>
                <a:gridCol w="912813"/>
                <a:gridCol w="965200"/>
                <a:gridCol w="6351587"/>
              </a:tblGrid>
              <a:tr h="960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n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Replay the nth subpattern enclosed in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\(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and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\)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into the pattern at this point. n is a number from 1 to 9, with 1 starting on the left.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{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n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m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}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Just like the BRE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\{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\}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earlier, but without the backslashes in front of the braces.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+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one or more instances of the preceding regular expression.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?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zero or one instances of the preceding regular expression.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|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the regular expression specified before or after.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( )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Apply a match to the enclosed group of regular expressions.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61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POSIX Bracket Expressions</a:t>
            </a:r>
          </a:p>
        </p:txBody>
      </p:sp>
      <p:graphicFrame>
        <p:nvGraphicFramePr>
          <p:cNvPr id="29880" name="Group 184"/>
          <p:cNvGraphicFramePr>
            <a:graphicFrameLocks noGrp="1"/>
          </p:cNvGraphicFramePr>
          <p:nvPr>
            <p:ph idx="1"/>
            <p:extLst/>
          </p:nvPr>
        </p:nvGraphicFramePr>
        <p:xfrm>
          <a:off x="774569" y="1590774"/>
          <a:ext cx="8229600" cy="4525965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646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Matching characters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Matching characters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[:alnum:]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Alphanumeric characters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[:lower:]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Lowercase characters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[:alpha:]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Alphabetic characters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[:print:]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Printable characters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[:blank:]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Space and tab characters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[:punct:]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Punctuation characters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[:cntrl:]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Control characters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[:space:]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Whitespace characters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[:digit:]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Numeric characters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[:upper:]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Uppercase characters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[:graph:]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Nonspace characters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[:xdigit:]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Hexadecimal digits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75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Matching Multiple Characters with One Expression</a:t>
            </a:r>
          </a:p>
        </p:txBody>
      </p:sp>
      <p:graphicFrame>
        <p:nvGraphicFramePr>
          <p:cNvPr id="35886" name="Group 46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800600"/>
        </p:xfrm>
        <a:graphic>
          <a:graphicData uri="http://schemas.openxmlformats.org/drawingml/2006/table">
            <a:tbl>
              <a:tblPr/>
              <a:tblGrid>
                <a:gridCol w="630238"/>
                <a:gridCol w="7599362"/>
              </a:tblGrid>
              <a:tr h="1200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zero or more of the preceding 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\{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n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\}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Exactly n occurrences of the preceding regular expression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\{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n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,\}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 least n occurrences of the preceding regular expression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\{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n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m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\}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Between n and m occurrences of the preceding regular 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6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Anchoring text matches</a:t>
            </a:r>
          </a:p>
        </p:txBody>
      </p:sp>
      <p:graphicFrame>
        <p:nvGraphicFramePr>
          <p:cNvPr id="37948" name="Group 60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6832600" cy="4525964"/>
        </p:xfrm>
        <a:graphic>
          <a:graphicData uri="http://schemas.openxmlformats.org/drawingml/2006/table">
            <a:tbl>
              <a:tblPr/>
              <a:tblGrid>
                <a:gridCol w="1214438"/>
                <a:gridCol w="5618162"/>
              </a:tblGrid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Pattern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Text matched (in bold) / Reason match fails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ABC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Characters 4, 5, and 6, in the middle: 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abc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ABC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defDEF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^ABC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is restricted to beginning of string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def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Characters 7, 8, and 9, in the middle: 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abcABC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def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DEF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def$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Match is restricted to end of string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[[:upper:]]\{3\}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Characters 4, 5, and 6, in the middle: 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abc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ABC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defDEF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[[:upper:]]\{3\}$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Characters 10, 11, and 12, at the end: 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abcDEFdef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DEF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^[[:alpha:]]\{3\}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Characters 1, 2, and 3, at the beginning: 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abc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ABCdefDEF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93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Operator Precedence (High to Low)</a:t>
            </a:r>
          </a:p>
        </p:txBody>
      </p:sp>
      <p:graphicFrame>
        <p:nvGraphicFramePr>
          <p:cNvPr id="39978" name="Group 42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1343025"/>
                <a:gridCol w="6886575"/>
              </a:tblGrid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Operator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Meaning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[. .] [= =] [: :]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Bracket symbols for character collation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metacharacter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Escaped metacharacters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[ ]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Bracket expressions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\( \) \</a:t>
                      </a:r>
                      <a:r>
                        <a:rPr kumimoji="0" lang="en-US" altLang="zh-CN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digit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Subexpressions and backreferences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* \{ \}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Repetition of the preceding single-character regular expression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 symbol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Concatenation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^ $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Anchors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46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POSIX Built-in Shell Variables</a:t>
            </a:r>
          </a:p>
        </p:txBody>
      </p:sp>
      <p:graphicFrame>
        <p:nvGraphicFramePr>
          <p:cNvPr id="49269" name="Group 117"/>
          <p:cNvGraphicFramePr>
            <a:graphicFrameLocks noGrp="1"/>
          </p:cNvGraphicFramePr>
          <p:nvPr>
            <p:ph idx="1"/>
          </p:nvPr>
        </p:nvGraphicFramePr>
        <p:xfrm>
          <a:off x="2133600" y="1219200"/>
          <a:ext cx="8280400" cy="5534344"/>
        </p:xfrm>
        <a:graphic>
          <a:graphicData uri="http://schemas.openxmlformats.org/drawingml/2006/table">
            <a:tbl>
              <a:tblPr/>
              <a:tblGrid>
                <a:gridCol w="973138"/>
                <a:gridCol w="7307262"/>
              </a:tblGrid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Variable </a:t>
                      </a: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Meaning </a:t>
                      </a:r>
                      <a:endParaRPr kumimoji="0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#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 of arguments given to current process.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@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Command-line arguments to current process. Inside double quotes, expands to individual arguments.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*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Command-line arguments to current process. Inside double quotes, expands to a single argument.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-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(hyphen)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Options given to shell on invocation.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?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Exit status of previous command.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$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Process ID of shell process.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0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(zero)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The name of the shell program.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!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Process ID of last background command. Use this to save process ID numbers for later use with the </a:t>
                      </a:r>
                      <a:r>
                        <a:rPr kumimoji="0" lang="en-US" altLang="zh-CN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wait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command.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ENV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Used only by interactive shells upon invocation; the value of 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$ENV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is parameter-expanded. The result should be a full pathname for a file to be read and executed at startup. This is an XSI requirement.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HOME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Home (login) directory.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IFS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Internal field separator; i.e., the list of characters that act as word separators. Normally set to space, tab, and newline.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LANG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 name of current locale; overridden by the other 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LC_*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variables.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LC_ALL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 of current locale; overrides 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LANG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and the other 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LC_*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variables.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LC_COLLATE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 of current locale for character collation (sorting) purposes.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LC_CTYPE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 of current locale for character class determination during pattern matching.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LC_MESSAGES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 of current language for output messages.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LINENO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Line number in script or function of the line that just ran.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NLSPATH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The location of message catalogs for messages in the language given by 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$LC_MESSAGES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(XSI).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PATH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Search path for commands.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PPID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Process ID of parent process.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PS1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Primary command prompt string. Default is "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$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".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PS2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Prompt string for line continuations. Default is "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&gt; 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PS4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Prompt string for execution tracing with 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set -x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 Default is "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+ 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".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PWD</a:t>
                      </a: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Current working directory.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9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1449</Words>
  <Application>Microsoft Macintosh PowerPoint</Application>
  <PresentationFormat>Widescreen</PresentationFormat>
  <Paragraphs>247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18</vt:lpstr>
      <vt:lpstr>Arial</vt:lpstr>
      <vt:lpstr>Arial Unicode MS</vt:lpstr>
      <vt:lpstr>Calibri</vt:lpstr>
      <vt:lpstr>Calibri Light</vt:lpstr>
      <vt:lpstr>宋体</vt:lpstr>
      <vt:lpstr>Office 主题</vt:lpstr>
      <vt:lpstr>Regular Expressions</vt:lpstr>
      <vt:lpstr>Regular Expressions (cont’d)</vt:lpstr>
      <vt:lpstr>Regular Expressions (cont’d)</vt:lpstr>
      <vt:lpstr>Regular Expressions (cont’d)</vt:lpstr>
      <vt:lpstr>POSIX Bracket Expressions</vt:lpstr>
      <vt:lpstr>Matching Multiple Characters with One Expression</vt:lpstr>
      <vt:lpstr>Anchoring text matches</vt:lpstr>
      <vt:lpstr>Operator Precedence (High to Low)</vt:lpstr>
      <vt:lpstr>POSIX Built-in Shell Variables</vt:lpstr>
      <vt:lpstr>Arithmetic Operators</vt:lpstr>
    </vt:vector>
  </TitlesOfParts>
  <Company>UCLA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Jin</dc:creator>
  <cp:lastModifiedBy>Katrina Wijaya</cp:lastModifiedBy>
  <cp:revision>2</cp:revision>
  <cp:lastPrinted>2016-10-05T04:24:57Z</cp:lastPrinted>
  <dcterms:created xsi:type="dcterms:W3CDTF">2016-10-03T00:37:58Z</dcterms:created>
  <dcterms:modified xsi:type="dcterms:W3CDTF">2016-10-05T04:25:11Z</dcterms:modified>
</cp:coreProperties>
</file>