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79" r:id="rId2"/>
    <p:sldId id="290" r:id="rId3"/>
    <p:sldId id="283" r:id="rId4"/>
    <p:sldId id="280" r:id="rId5"/>
    <p:sldId id="256" r:id="rId6"/>
    <p:sldId id="257" r:id="rId7"/>
    <p:sldId id="258" r:id="rId8"/>
    <p:sldId id="284" r:id="rId9"/>
    <p:sldId id="285" r:id="rId10"/>
    <p:sldId id="286" r:id="rId11"/>
    <p:sldId id="300" r:id="rId12"/>
    <p:sldId id="299" r:id="rId13"/>
    <p:sldId id="301" r:id="rId14"/>
    <p:sldId id="261" r:id="rId15"/>
    <p:sldId id="271" r:id="rId16"/>
    <p:sldId id="281" r:id="rId17"/>
    <p:sldId id="269" r:id="rId18"/>
    <p:sldId id="282" r:id="rId19"/>
    <p:sldId id="302" r:id="rId20"/>
    <p:sldId id="262" r:id="rId21"/>
    <p:sldId id="263" r:id="rId22"/>
    <p:sldId id="273" r:id="rId23"/>
    <p:sldId id="291" r:id="rId24"/>
    <p:sldId id="308" r:id="rId25"/>
    <p:sldId id="297" r:id="rId26"/>
    <p:sldId id="274" r:id="rId27"/>
    <p:sldId id="304" r:id="rId28"/>
    <p:sldId id="305" r:id="rId29"/>
    <p:sldId id="309" r:id="rId30"/>
    <p:sldId id="296" r:id="rId31"/>
    <p:sldId id="275" r:id="rId32"/>
    <p:sldId id="276" r:id="rId33"/>
    <p:sldId id="277" r:id="rId34"/>
    <p:sldId id="306" r:id="rId35"/>
    <p:sldId id="287" r:id="rId36"/>
    <p:sldId id="289" r:id="rId37"/>
    <p:sldId id="307" r:id="rId38"/>
    <p:sldId id="266" r:id="rId39"/>
    <p:sldId id="288" r:id="rId40"/>
    <p:sldId id="294" r:id="rId41"/>
    <p:sldId id="293" r:id="rId42"/>
    <p:sldId id="292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661" autoAdjust="0"/>
    <p:restoredTop sz="88301" autoAdjust="0"/>
  </p:normalViewPr>
  <p:slideViewPr>
    <p:cSldViewPr>
      <p:cViewPr varScale="1">
        <p:scale>
          <a:sx n="51" d="100"/>
          <a:sy n="51" d="100"/>
        </p:scale>
        <p:origin x="192" y="1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B02A2-B477-47E1-A967-5192327838D4}" type="datetimeFigureOut">
              <a:rPr lang="en-US" smtClean="0"/>
              <a:pPr/>
              <a:t>12/2/16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C9633F-08C7-4D8F-AAE1-1CCD836F57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84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2200" dirty="0" smtClean="0"/>
              <a:t>Each file is under a </a:t>
            </a:r>
            <a:r>
              <a:rPr lang="en-US" sz="2200" dirty="0" smtClean="0">
                <a:solidFill>
                  <a:srgbClr val="953735"/>
                </a:solidFill>
              </a:rPr>
              <a:t>directory</a:t>
            </a:r>
            <a:r>
              <a:rPr lang="en-US" sz="2200" dirty="0" smtClean="0"/>
              <a:t>.</a:t>
            </a:r>
          </a:p>
          <a:p>
            <a:pPr lvl="1"/>
            <a:r>
              <a:rPr lang="en-US" sz="2200" dirty="0" smtClean="0"/>
              <a:t>A </a:t>
            </a:r>
            <a:r>
              <a:rPr lang="en-US" sz="2200" dirty="0" smtClean="0">
                <a:solidFill>
                  <a:srgbClr val="953735"/>
                </a:solidFill>
              </a:rPr>
              <a:t>directory </a:t>
            </a:r>
            <a:r>
              <a:rPr lang="en-US" sz="2200" dirty="0" smtClean="0"/>
              <a:t>is also a file.</a:t>
            </a:r>
          </a:p>
          <a:p>
            <a:pPr lvl="1"/>
            <a:r>
              <a:rPr lang="en-US" sz="2200" dirty="0" smtClean="0"/>
              <a:t>Only one root </a:t>
            </a:r>
            <a:r>
              <a:rPr lang="en-US" altLang="en-US" sz="2200" dirty="0" smtClean="0"/>
              <a:t>“</a:t>
            </a:r>
            <a:r>
              <a:rPr lang="en-US" sz="2200" dirty="0" smtClean="0"/>
              <a:t>/</a:t>
            </a:r>
            <a:r>
              <a:rPr lang="en-US" altLang="en-US" sz="2200" dirty="0" smtClean="0"/>
              <a:t>”</a:t>
            </a:r>
            <a:r>
              <a:rPr lang="en-US" altLang="ja-JP" sz="2200" dirty="0" smtClean="0"/>
              <a:t>.</a:t>
            </a:r>
          </a:p>
          <a:p>
            <a:pPr lvl="1"/>
            <a:r>
              <a:rPr lang="en-US" sz="2200" dirty="0" smtClean="0">
                <a:solidFill>
                  <a:srgbClr val="31859C"/>
                </a:solidFill>
              </a:rPr>
              <a:t>Regular files</a:t>
            </a:r>
            <a:r>
              <a:rPr lang="en-US" sz="2200" dirty="0" smtClean="0"/>
              <a:t> can only be leaves.</a:t>
            </a:r>
          </a:p>
          <a:p>
            <a:pPr lvl="2"/>
            <a:r>
              <a:rPr lang="en-US" sz="1900" dirty="0" smtClean="0"/>
              <a:t>e.g., documents, music,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9633F-08C7-4D8F-AAE1-1CCD836F57B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62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sz="19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9633F-08C7-4D8F-AAE1-1CCD836F57B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97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EBBC-FB3B-45F5-9B9F-A6A01F4664E7}" type="datetimeFigureOut">
              <a:rPr lang="en-US" smtClean="0"/>
              <a:pPr/>
              <a:t>12/2/16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95E6-7D69-4AB4-A631-66E2BE9B71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65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EBBC-FB3B-45F5-9B9F-A6A01F4664E7}" type="datetimeFigureOut">
              <a:rPr lang="en-US" smtClean="0"/>
              <a:pPr/>
              <a:t>12/2/16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95E6-7D69-4AB4-A631-66E2BE9B71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34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EBBC-FB3B-45F5-9B9F-A6A01F4664E7}" type="datetimeFigureOut">
              <a:rPr lang="en-US" smtClean="0"/>
              <a:pPr/>
              <a:t>12/2/16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95E6-7D69-4AB4-A631-66E2BE9B71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70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D57C0-D498-314A-A02B-1CB8CA7A33F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9878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EBBC-FB3B-45F5-9B9F-A6A01F4664E7}" type="datetimeFigureOut">
              <a:rPr lang="en-US" smtClean="0"/>
              <a:pPr/>
              <a:t>12/2/16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95E6-7D69-4AB4-A631-66E2BE9B71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531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EBBC-FB3B-45F5-9B9F-A6A01F4664E7}" type="datetimeFigureOut">
              <a:rPr lang="en-US" smtClean="0"/>
              <a:pPr/>
              <a:t>12/2/16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95E6-7D69-4AB4-A631-66E2BE9B71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9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EBBC-FB3B-45F5-9B9F-A6A01F4664E7}" type="datetimeFigureOut">
              <a:rPr lang="en-US" smtClean="0"/>
              <a:pPr/>
              <a:t>12/2/16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95E6-7D69-4AB4-A631-66E2BE9B71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554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EBBC-FB3B-45F5-9B9F-A6A01F4664E7}" type="datetimeFigureOut">
              <a:rPr lang="en-US" smtClean="0"/>
              <a:pPr/>
              <a:t>12/2/16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95E6-7D69-4AB4-A631-66E2BE9B71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32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EBBC-FB3B-45F5-9B9F-A6A01F4664E7}" type="datetimeFigureOut">
              <a:rPr lang="en-US" smtClean="0"/>
              <a:pPr/>
              <a:t>12/2/16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95E6-7D69-4AB4-A631-66E2BE9B71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10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EBBC-FB3B-45F5-9B9F-A6A01F4664E7}" type="datetimeFigureOut">
              <a:rPr lang="en-US" smtClean="0"/>
              <a:pPr/>
              <a:t>12/2/16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95E6-7D69-4AB4-A631-66E2BE9B71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22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EBBC-FB3B-45F5-9B9F-A6A01F4664E7}" type="datetimeFigureOut">
              <a:rPr lang="en-US" smtClean="0"/>
              <a:pPr/>
              <a:t>12/2/16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95E6-7D69-4AB4-A631-66E2BE9B71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485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EBBC-FB3B-45F5-9B9F-A6A01F4664E7}" type="datetimeFigureOut">
              <a:rPr lang="en-US" smtClean="0"/>
              <a:pPr/>
              <a:t>12/2/16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95E6-7D69-4AB4-A631-66E2BE9B71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37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8EBBC-FB3B-45F5-9B9F-A6A01F4664E7}" type="datetimeFigureOut">
              <a:rPr lang="en-US" smtClean="0"/>
              <a:pPr/>
              <a:t>12/2/16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595E6-7D69-4AB4-A631-66E2BE9B71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14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username@lnxsrv.seas.ucla.edu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x.org/wiki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Relationship Id="rId3" Type="http://schemas.openxmlformats.org/officeDocument/2006/relationships/image" Target="../media/image3.tif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hiark.greenend.org.uk/~sgtatham/putty/download.html" TargetMode="External"/><Relationship Id="rId3" Type="http://schemas.openxmlformats.org/officeDocument/2006/relationships/hyperlink" Target="http://the.earth.li/~sgtatham/putty/latest/x86/putty.exe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CS35L – F16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0706119"/>
              </p:ext>
            </p:extLst>
          </p:nvPr>
        </p:nvGraphicFramePr>
        <p:xfrm>
          <a:off x="457200" y="1600200"/>
          <a:ext cx="82296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Slide</a:t>
                      </a:r>
                      <a:r>
                        <a:rPr lang="en-US" baseline="0" dirty="0" smtClean="0"/>
                        <a:t> set: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Slide</a:t>
                      </a:r>
                      <a:r>
                        <a:rPr lang="en-US" baseline="0" dirty="0" smtClean="0"/>
                        <a:t> t</a:t>
                      </a:r>
                      <a:r>
                        <a:rPr lang="en-US" dirty="0" smtClean="0"/>
                        <a:t>opics: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Linux basics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872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Connecting to SEAS from OS X or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Terminal</a:t>
            </a:r>
          </a:p>
          <a:p>
            <a:pPr lvl="1"/>
            <a:r>
              <a:rPr lang="en-US" dirty="0" smtClean="0"/>
              <a:t>$ </a:t>
            </a:r>
            <a:r>
              <a:rPr lang="en-US" dirty="0" err="1" smtClean="0"/>
              <a:t>ssh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username@lnxsrv.seas.ucla.edu</a:t>
            </a:r>
            <a:endParaRPr lang="en-US" dirty="0" smtClean="0"/>
          </a:p>
          <a:p>
            <a:pPr lvl="1"/>
            <a:r>
              <a:rPr lang="en-US" dirty="0" smtClean="0"/>
              <a:t>Username = your SEAS user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0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GUI vs CLI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84784"/>
            <a:ext cx="8435280" cy="4853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 smtClean="0"/>
              <a:t>GUI: </a:t>
            </a:r>
            <a:r>
              <a:rPr lang="en-US" altLang="zh-CN" sz="2800" dirty="0" err="1" smtClean="0"/>
              <a:t>Grahpic</a:t>
            </a:r>
            <a:r>
              <a:rPr lang="en-US" altLang="zh-CN" sz="2800" dirty="0" smtClean="0"/>
              <a:t> User Interface</a:t>
            </a:r>
            <a:endParaRPr lang="en-US" altLang="zh-CN" sz="2800" dirty="0" smtClean="0">
              <a:hlinkClick r:id="rId2"/>
            </a:endParaRPr>
          </a:p>
          <a:p>
            <a:r>
              <a:rPr lang="en-US" altLang="zh-CN" sz="2800" dirty="0"/>
              <a:t>I</a:t>
            </a:r>
            <a:r>
              <a:rPr lang="en-US" altLang="zh-CN" sz="2800" dirty="0" smtClean="0"/>
              <a:t>ntroduced </a:t>
            </a:r>
            <a:r>
              <a:rPr lang="en-US" altLang="zh-CN" sz="2800" dirty="0"/>
              <a:t>in reaction to the perceived steep learning curve of command-line interfaces (</a:t>
            </a:r>
            <a:r>
              <a:rPr lang="en-US" altLang="zh-CN" sz="2800" dirty="0" smtClean="0"/>
              <a:t>CLI)</a:t>
            </a:r>
          </a:p>
          <a:p>
            <a:pPr marL="0" indent="0">
              <a:buNone/>
            </a:pPr>
            <a:r>
              <a:rPr lang="en-US" altLang="zh-CN" sz="2800" dirty="0" smtClean="0"/>
              <a:t>Examples of GUI of Linux:</a:t>
            </a:r>
          </a:p>
          <a:p>
            <a:r>
              <a:rPr lang="en-US" altLang="zh-CN" sz="2800" dirty="0" smtClean="0"/>
              <a:t>X </a:t>
            </a:r>
            <a:r>
              <a:rPr lang="en-US" altLang="zh-CN" sz="2800" dirty="0"/>
              <a:t>a windowing system for bitmap </a:t>
            </a:r>
            <a:r>
              <a:rPr lang="en-US" altLang="zh-CN" sz="2800" dirty="0" smtClean="0"/>
              <a:t>(a </a:t>
            </a:r>
            <a:r>
              <a:rPr lang="en-US" altLang="zh-CN" sz="2800" dirty="0"/>
              <a:t>mapping from some </a:t>
            </a:r>
            <a:r>
              <a:rPr lang="en-US" altLang="zh-CN" sz="2800" dirty="0" smtClean="0"/>
              <a:t>domain to bits) displays</a:t>
            </a:r>
          </a:p>
          <a:p>
            <a:r>
              <a:rPr lang="en-US" altLang="zh-CN" sz="2800" dirty="0"/>
              <a:t>V</a:t>
            </a:r>
            <a:r>
              <a:rPr lang="en-US" altLang="zh-CN" sz="2800" dirty="0" smtClean="0"/>
              <a:t>ersion </a:t>
            </a:r>
            <a:r>
              <a:rPr lang="en-US" altLang="zh-CN" sz="2800" dirty="0"/>
              <a:t>11 (hence "X11") </a:t>
            </a:r>
            <a:r>
              <a:rPr lang="en-US" altLang="zh-CN" sz="2800" dirty="0" smtClean="0"/>
              <a:t>since </a:t>
            </a:r>
            <a:r>
              <a:rPr lang="en-US" altLang="zh-CN" sz="2800" dirty="0"/>
              <a:t>September </a:t>
            </a:r>
            <a:r>
              <a:rPr lang="en-US" altLang="zh-CN" sz="2800" dirty="0" smtClean="0"/>
              <a:t>1987</a:t>
            </a:r>
          </a:p>
          <a:p>
            <a:r>
              <a:rPr lang="en-US" altLang="zh-CN" sz="2800" dirty="0" smtClean="0"/>
              <a:t>Does not mandate user interface, so a great verity</a:t>
            </a:r>
          </a:p>
        </p:txBody>
      </p:sp>
    </p:spTree>
    <p:extLst>
      <p:ext uri="{BB962C8B-B14F-4D97-AF65-F5344CB8AC3E}">
        <p14:creationId xmlns:p14="http://schemas.microsoft.com/office/powerpoint/2010/main" val="139552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GUI vs CLI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/>
              <a:t>CLI: command-line interfaces </a:t>
            </a:r>
            <a:endParaRPr lang="en-US" altLang="zh-CN" sz="2800" dirty="0" smtClean="0"/>
          </a:p>
          <a:p>
            <a:r>
              <a:rPr lang="en-US" altLang="zh-CN" sz="2800" dirty="0" smtClean="0"/>
              <a:t>Shell </a:t>
            </a:r>
            <a:r>
              <a:rPr lang="en-US" altLang="zh-CN" sz="2800" dirty="0"/>
              <a:t>is a user interface for access to an operating system's </a:t>
            </a:r>
            <a:r>
              <a:rPr lang="en-US" altLang="zh-CN" sz="2800" dirty="0" smtClean="0"/>
              <a:t>services</a:t>
            </a:r>
          </a:p>
          <a:p>
            <a:r>
              <a:rPr lang="en-US" altLang="zh-CN" sz="2800" dirty="0" smtClean="0"/>
              <a:t>Usually a command-line </a:t>
            </a:r>
            <a:r>
              <a:rPr lang="en-US" altLang="zh-CN" sz="2800" dirty="0"/>
              <a:t>interpreter or shell that provides a traditional Unix-like command line user </a:t>
            </a:r>
            <a:r>
              <a:rPr lang="en-US" altLang="zh-CN" sz="2800" dirty="0" smtClean="0"/>
              <a:t>interface</a:t>
            </a:r>
          </a:p>
          <a:p>
            <a:r>
              <a:rPr lang="en-US" altLang="zh-CN" sz="2800" dirty="0" smtClean="0"/>
              <a:t>First </a:t>
            </a:r>
            <a:r>
              <a:rPr lang="en-US" altLang="zh-CN" sz="2800" dirty="0"/>
              <a:t>released in </a:t>
            </a:r>
            <a:r>
              <a:rPr lang="en-US" altLang="zh-CN" sz="2800" dirty="0" smtClean="0"/>
              <a:t>1989</a:t>
            </a:r>
          </a:p>
        </p:txBody>
      </p:sp>
    </p:spTree>
    <p:extLst>
      <p:ext uri="{BB962C8B-B14F-4D97-AF65-F5344CB8AC3E}">
        <p14:creationId xmlns:p14="http://schemas.microsoft.com/office/powerpoint/2010/main" val="151258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Examples of CLI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Bash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en-US" altLang="zh-CN" dirty="0" smtClean="0"/>
              <a:t> </a:t>
            </a:r>
            <a:r>
              <a:rPr lang="en-US" altLang="zh-CN" dirty="0"/>
              <a:t>command processor that typically runs in a text window, where the user types commands that cause actions. </a:t>
            </a:r>
            <a:endParaRPr lang="en-US" altLang="zh-CN" dirty="0" smtClean="0"/>
          </a:p>
          <a:p>
            <a:r>
              <a:rPr lang="en-US" altLang="zh-CN" dirty="0" smtClean="0"/>
              <a:t>Bash </a:t>
            </a:r>
            <a:r>
              <a:rPr lang="en-US" altLang="zh-CN" dirty="0"/>
              <a:t>can also read commands from a file, called a script.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Xterm</a:t>
            </a:r>
            <a:r>
              <a:rPr lang="en-US" altLang="zh-CN" dirty="0" smtClean="0"/>
              <a:t> </a:t>
            </a:r>
          </a:p>
          <a:p>
            <a:r>
              <a:rPr lang="en-US" altLang="zh-CN" dirty="0"/>
              <a:t>A</a:t>
            </a:r>
            <a:r>
              <a:rPr lang="en-US" altLang="zh-CN" dirty="0" smtClean="0"/>
              <a:t> </a:t>
            </a:r>
            <a:r>
              <a:rPr lang="en-US" altLang="zh-CN" dirty="0"/>
              <a:t>standard </a:t>
            </a:r>
            <a:r>
              <a:rPr lang="en-US" altLang="zh-CN" dirty="0">
                <a:solidFill>
                  <a:srgbClr val="FF0000"/>
                </a:solidFill>
              </a:rPr>
              <a:t>terminal emulator </a:t>
            </a:r>
            <a:r>
              <a:rPr lang="en-US" altLang="zh-CN" dirty="0"/>
              <a:t>for the X Window System </a:t>
            </a:r>
            <a:endParaRPr lang="en-US" altLang="zh-CN" dirty="0" smtClean="0"/>
          </a:p>
          <a:p>
            <a:r>
              <a:rPr lang="en-US" altLang="zh-CN" dirty="0"/>
              <a:t>C</a:t>
            </a:r>
            <a:r>
              <a:rPr lang="en-US" altLang="zh-CN" dirty="0" smtClean="0"/>
              <a:t>an </a:t>
            </a:r>
            <a:r>
              <a:rPr lang="en-US" altLang="zh-CN" dirty="0"/>
              <a:t>be within a graphical interface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411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Command </a:t>
            </a:r>
            <a:r>
              <a:rPr lang="en-US" dirty="0"/>
              <a:t>Line </a:t>
            </a:r>
            <a:r>
              <a:rPr lang="en-US" dirty="0" smtClean="0"/>
              <a:t>Interface vs</a:t>
            </a:r>
            <a:r>
              <a:rPr lang="en-US" dirty="0"/>
              <a:t>. </a:t>
            </a:r>
            <a:r>
              <a:rPr lang="en-US" dirty="0" smtClean="0"/>
              <a:t>Graphical </a:t>
            </a:r>
            <a:r>
              <a:rPr lang="en-US" dirty="0"/>
              <a:t>User </a:t>
            </a:r>
            <a:r>
              <a:rPr lang="en-US" dirty="0" smtClean="0"/>
              <a:t>Interface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CLI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Steep </a:t>
            </a:r>
            <a:r>
              <a:rPr lang="en-US" sz="2800" dirty="0"/>
              <a:t>learning curve </a:t>
            </a:r>
          </a:p>
          <a:p>
            <a:r>
              <a:rPr lang="en-US" sz="2800" dirty="0" smtClean="0"/>
              <a:t>Pure </a:t>
            </a:r>
            <a:r>
              <a:rPr lang="en-US" sz="2800" dirty="0"/>
              <a:t>control (e.g., scripting) </a:t>
            </a:r>
          </a:p>
          <a:p>
            <a:r>
              <a:rPr lang="en-US" sz="2800" dirty="0" smtClean="0"/>
              <a:t>Cumbersome </a:t>
            </a:r>
            <a:r>
              <a:rPr lang="en-US" sz="2800" dirty="0"/>
              <a:t>multitasking </a:t>
            </a:r>
          </a:p>
          <a:p>
            <a:r>
              <a:rPr lang="en-US" sz="2800" dirty="0" smtClean="0"/>
              <a:t>Convenient </a:t>
            </a:r>
            <a:r>
              <a:rPr lang="en-US" sz="2800" dirty="0"/>
              <a:t>remote access 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GUI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Intuitive </a:t>
            </a:r>
            <a:endParaRPr lang="en-US" sz="2800" dirty="0"/>
          </a:p>
          <a:p>
            <a:r>
              <a:rPr lang="en-US" sz="2800" dirty="0" smtClean="0"/>
              <a:t>Limited control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 smtClean="0"/>
              <a:t>Easy </a:t>
            </a:r>
            <a:r>
              <a:rPr lang="en-US" sz="2800" dirty="0"/>
              <a:t>multitasking 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Bulky </a:t>
            </a:r>
            <a:r>
              <a:rPr lang="en-US" sz="2800" dirty="0"/>
              <a:t>remote access </a:t>
            </a:r>
          </a:p>
          <a:p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57200" y="1600200"/>
            <a:ext cx="3581400" cy="452596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6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The Basics: Shell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&lt;</a:t>
            </a:r>
            <a:r>
              <a:rPr lang="en-US" b="1" dirty="0"/>
              <a:t>up arrow&gt;</a:t>
            </a:r>
            <a:r>
              <a:rPr lang="en-US" dirty="0"/>
              <a:t>: previous command </a:t>
            </a:r>
          </a:p>
          <a:p>
            <a:r>
              <a:rPr lang="en-US" b="1" dirty="0" smtClean="0"/>
              <a:t>&lt;</a:t>
            </a:r>
            <a:r>
              <a:rPr lang="en-US" b="1" dirty="0"/>
              <a:t>tab&gt;</a:t>
            </a:r>
            <a:r>
              <a:rPr lang="en-US" dirty="0"/>
              <a:t>: auto-complete </a:t>
            </a:r>
          </a:p>
          <a:p>
            <a:r>
              <a:rPr lang="en-US" b="1" dirty="0" smtClean="0"/>
              <a:t>!!</a:t>
            </a:r>
            <a:r>
              <a:rPr lang="en-US" dirty="0" smtClean="0"/>
              <a:t>: </a:t>
            </a:r>
            <a:r>
              <a:rPr lang="en-US" dirty="0"/>
              <a:t>replace with previous command </a:t>
            </a:r>
          </a:p>
          <a:p>
            <a:r>
              <a:rPr lang="en-US" b="1" dirty="0" smtClean="0"/>
              <a:t>![</a:t>
            </a:r>
            <a:r>
              <a:rPr lang="en-US" b="1" i="1" dirty="0" err="1"/>
              <a:t>str</a:t>
            </a:r>
            <a:r>
              <a:rPr lang="en-US" b="1" dirty="0"/>
              <a:t>]</a:t>
            </a:r>
            <a:r>
              <a:rPr lang="en-US" dirty="0"/>
              <a:t>: refer to previous command with </a:t>
            </a:r>
            <a:r>
              <a:rPr lang="en-US" dirty="0" err="1"/>
              <a:t>str</a:t>
            </a:r>
            <a:r>
              <a:rPr lang="en-US" dirty="0"/>
              <a:t> </a:t>
            </a:r>
          </a:p>
          <a:p>
            <a:r>
              <a:rPr lang="en-US" b="1" dirty="0" smtClean="0"/>
              <a:t>^[</a:t>
            </a:r>
            <a:r>
              <a:rPr lang="en-US" b="1" i="1" dirty="0" err="1"/>
              <a:t>str</a:t>
            </a:r>
            <a:r>
              <a:rPr lang="en-US" b="1" dirty="0"/>
              <a:t>]</a:t>
            </a:r>
            <a:r>
              <a:rPr lang="en-US" dirty="0"/>
              <a:t>: replace with command referred to as </a:t>
            </a:r>
            <a:r>
              <a:rPr lang="en-US" dirty="0" err="1"/>
              <a:t>str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47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Files and Processes</a:t>
            </a:r>
            <a:endParaRPr lang="en-US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Everything is either a </a:t>
            </a:r>
            <a:r>
              <a:rPr lang="en-US" b="1" u="sng" dirty="0" smtClean="0"/>
              <a:t>process</a:t>
            </a:r>
            <a:r>
              <a:rPr lang="en-US" dirty="0" smtClean="0"/>
              <a:t> or a </a:t>
            </a:r>
            <a:r>
              <a:rPr lang="en-US" b="1" u="sng" dirty="0" smtClean="0"/>
              <a:t>file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b="1" dirty="0" smtClean="0"/>
              <a:t>Process</a:t>
            </a:r>
            <a:r>
              <a:rPr lang="en-US" dirty="0" smtClean="0"/>
              <a:t>: an executing program identified by PID</a:t>
            </a:r>
          </a:p>
          <a:p>
            <a:pPr lvl="1"/>
            <a:r>
              <a:rPr lang="en-US" b="1" dirty="0" smtClean="0"/>
              <a:t>File</a:t>
            </a:r>
            <a:r>
              <a:rPr lang="en-US" dirty="0" smtClean="0"/>
              <a:t>: collection of data</a:t>
            </a:r>
          </a:p>
          <a:p>
            <a:pPr lvl="2"/>
            <a:r>
              <a:rPr lang="en-US" dirty="0" smtClean="0"/>
              <a:t>A document</a:t>
            </a:r>
          </a:p>
          <a:p>
            <a:pPr lvl="2"/>
            <a:r>
              <a:rPr lang="en-US" dirty="0" smtClean="0"/>
              <a:t>Text of program written in high-level language</a:t>
            </a:r>
          </a:p>
          <a:p>
            <a:pPr lvl="2"/>
            <a:r>
              <a:rPr lang="en-US" dirty="0" smtClean="0"/>
              <a:t>Executable</a:t>
            </a:r>
          </a:p>
          <a:p>
            <a:pPr lvl="2"/>
            <a:r>
              <a:rPr lang="en-US" dirty="0" smtClean="0"/>
              <a:t>Directory</a:t>
            </a:r>
          </a:p>
          <a:p>
            <a:pPr lvl="2"/>
            <a:r>
              <a:rPr lang="en-US" dirty="0" smtClean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2480966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Linux File System Layout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Tree </a:t>
            </a:r>
            <a:r>
              <a:rPr lang="en-US" dirty="0"/>
              <a:t>structured </a:t>
            </a:r>
            <a:r>
              <a:rPr lang="en-US" dirty="0" smtClean="0"/>
              <a:t>hierarchy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41751" y="243814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root</a:t>
            </a:r>
            <a:endParaRPr lang="en-US" b="1" dirty="0"/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1066800" y="2362200"/>
            <a:ext cx="6248400" cy="4114800"/>
            <a:chOff x="4346205" y="3162976"/>
            <a:chExt cx="4559559" cy="3182298"/>
          </a:xfrm>
        </p:grpSpPr>
        <p:sp>
          <p:nvSpPr>
            <p:cNvPr id="8" name="Rounded Rectangle 7"/>
            <p:cNvSpPr/>
            <p:nvPr/>
          </p:nvSpPr>
          <p:spPr>
            <a:xfrm>
              <a:off x="6322735" y="3162976"/>
              <a:ext cx="684115" cy="4374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56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28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0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2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/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75084" y="3853456"/>
              <a:ext cx="684114" cy="4374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56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28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0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2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/>
                <a:t>dev</a:t>
              </a:r>
              <a:endParaRPr lang="en-US" sz="1200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322735" y="3853456"/>
              <a:ext cx="684115" cy="4374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56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28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0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2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home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427432" y="3853456"/>
              <a:ext cx="684115" cy="4374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56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28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0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2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smtClean="0"/>
                <a:t>bin</a:t>
              </a:r>
              <a:endParaRPr lang="en-US" sz="1200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7273998" y="3853456"/>
              <a:ext cx="684114" cy="4374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56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28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0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2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 smtClean="0"/>
                <a:t>usr</a:t>
              </a:r>
              <a:endParaRPr lang="en-US" sz="1200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8221649" y="3853456"/>
              <a:ext cx="684115" cy="4374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56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28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0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2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 smtClean="0"/>
                <a:t>tmp</a:t>
              </a:r>
              <a:endParaRPr lang="en-US" sz="1200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894941" y="4536329"/>
              <a:ext cx="684114" cy="43939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56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28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0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2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/>
                <a:t>lakers</a:t>
              </a:r>
              <a:endParaRPr lang="en-US" sz="1200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842592" y="4536329"/>
              <a:ext cx="684115" cy="43939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56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28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0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2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/>
                <a:t>celtics</a:t>
              </a:r>
              <a:endParaRPr lang="en-US" sz="1200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793854" y="4536329"/>
              <a:ext cx="684114" cy="43939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56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28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0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2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bulls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7741505" y="4536329"/>
              <a:ext cx="684115" cy="43939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56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28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0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2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lib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411185" y="5226809"/>
              <a:ext cx="684114" cy="4374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56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28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0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2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music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358836" y="5226809"/>
              <a:ext cx="684115" cy="4374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56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28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0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2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doc</a:t>
              </a:r>
            </a:p>
          </p:txBody>
        </p:sp>
        <p:cxnSp>
          <p:nvCxnSpPr>
            <p:cNvPr id="20" name="Elbow Connector 19"/>
            <p:cNvCxnSpPr>
              <a:stCxn id="8" idx="2"/>
              <a:endCxn id="11" idx="0"/>
            </p:cNvCxnSpPr>
            <p:nvPr/>
          </p:nvCxnSpPr>
          <p:spPr>
            <a:xfrm rot="5400000">
              <a:off x="5589746" y="2779312"/>
              <a:ext cx="252985" cy="1895304"/>
            </a:xfrm>
            <a:prstGeom prst="bentConnector3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>
              <a:stCxn id="8" idx="2"/>
              <a:endCxn id="9" idx="0"/>
            </p:cNvCxnSpPr>
            <p:nvPr/>
          </p:nvCxnSpPr>
          <p:spPr>
            <a:xfrm rot="5400000">
              <a:off x="6063571" y="3253138"/>
              <a:ext cx="252985" cy="94765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8" idx="2"/>
              <a:endCxn id="12" idx="0"/>
            </p:cNvCxnSpPr>
            <p:nvPr/>
          </p:nvCxnSpPr>
          <p:spPr>
            <a:xfrm rot="16200000" flipH="1">
              <a:off x="7013931" y="3250431"/>
              <a:ext cx="252985" cy="95306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/>
            <p:cNvCxnSpPr>
              <a:stCxn id="8" idx="2"/>
              <a:endCxn id="13" idx="0"/>
            </p:cNvCxnSpPr>
            <p:nvPr/>
          </p:nvCxnSpPr>
          <p:spPr>
            <a:xfrm rot="16200000" flipH="1">
              <a:off x="7486854" y="2777507"/>
              <a:ext cx="252985" cy="189891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stCxn id="8" idx="2"/>
              <a:endCxn id="10" idx="0"/>
            </p:cNvCxnSpPr>
            <p:nvPr/>
          </p:nvCxnSpPr>
          <p:spPr>
            <a:xfrm rot="5400000">
              <a:off x="6538349" y="3726303"/>
              <a:ext cx="251084" cy="1083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stCxn id="10" idx="2"/>
              <a:endCxn id="14" idx="0"/>
            </p:cNvCxnSpPr>
            <p:nvPr/>
          </p:nvCxnSpPr>
          <p:spPr>
            <a:xfrm rot="5400000">
              <a:off x="5827304" y="3699741"/>
              <a:ext cx="245378" cy="142779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>
              <a:stCxn id="10" idx="2"/>
              <a:endCxn id="16" idx="0"/>
            </p:cNvCxnSpPr>
            <p:nvPr/>
          </p:nvCxnSpPr>
          <p:spPr>
            <a:xfrm rot="16200000" flipH="1">
              <a:off x="6776761" y="4178080"/>
              <a:ext cx="245378" cy="47111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/>
            <p:cNvCxnSpPr>
              <a:stCxn id="10" idx="2"/>
              <a:endCxn id="15" idx="0"/>
            </p:cNvCxnSpPr>
            <p:nvPr/>
          </p:nvCxnSpPr>
          <p:spPr>
            <a:xfrm rot="5400000">
              <a:off x="6301130" y="4173568"/>
              <a:ext cx="245378" cy="48014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12" idx="2"/>
              <a:endCxn id="17" idx="0"/>
            </p:cNvCxnSpPr>
            <p:nvPr/>
          </p:nvCxnSpPr>
          <p:spPr>
            <a:xfrm rot="16200000" flipH="1">
              <a:off x="7727121" y="4180788"/>
              <a:ext cx="245378" cy="46570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>
              <a:stCxn id="14" idx="2"/>
              <a:endCxn id="19" idx="0"/>
            </p:cNvCxnSpPr>
            <p:nvPr/>
          </p:nvCxnSpPr>
          <p:spPr>
            <a:xfrm rot="16200000" flipH="1">
              <a:off x="5843403" y="4368417"/>
              <a:ext cx="251084" cy="146570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/>
            <p:cNvCxnSpPr>
              <a:stCxn id="14" idx="2"/>
              <a:endCxn id="18" idx="0"/>
            </p:cNvCxnSpPr>
            <p:nvPr/>
          </p:nvCxnSpPr>
          <p:spPr>
            <a:xfrm rot="16200000" flipH="1">
              <a:off x="5369578" y="4842242"/>
              <a:ext cx="251084" cy="51805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ounded Rectangle 30"/>
            <p:cNvSpPr/>
            <p:nvPr/>
          </p:nvSpPr>
          <p:spPr>
            <a:xfrm>
              <a:off x="5842592" y="5907779"/>
              <a:ext cx="720216" cy="437495"/>
            </a:xfrm>
            <a:prstGeom prst="roundRect">
              <a:avLst/>
            </a:prstGeom>
            <a:solidFill>
              <a:srgbClr val="00B05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56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28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0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2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game1</a:t>
              </a:r>
            </a:p>
          </p:txBody>
        </p:sp>
        <p:cxnSp>
          <p:nvCxnSpPr>
            <p:cNvPr id="32" name="Elbow Connector 31"/>
            <p:cNvCxnSpPr>
              <a:stCxn id="19" idx="2"/>
              <a:endCxn id="31" idx="0"/>
            </p:cNvCxnSpPr>
            <p:nvPr/>
          </p:nvCxnSpPr>
          <p:spPr>
            <a:xfrm rot="5400000">
              <a:off x="6330060" y="5536042"/>
              <a:ext cx="243475" cy="49999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ounded Rectangle 32"/>
            <p:cNvSpPr/>
            <p:nvPr/>
          </p:nvSpPr>
          <p:spPr>
            <a:xfrm>
              <a:off x="6912988" y="5907779"/>
              <a:ext cx="722020" cy="437495"/>
            </a:xfrm>
            <a:prstGeom prst="roundRect">
              <a:avLst/>
            </a:prstGeom>
            <a:solidFill>
              <a:srgbClr val="00B05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56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28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0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2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game2</a:t>
              </a:r>
            </a:p>
          </p:txBody>
        </p:sp>
        <p:cxnSp>
          <p:nvCxnSpPr>
            <p:cNvPr id="34" name="Elbow Connector 33"/>
            <p:cNvCxnSpPr>
              <a:stCxn id="19" idx="2"/>
              <a:endCxn id="33" idx="0"/>
            </p:cNvCxnSpPr>
            <p:nvPr/>
          </p:nvCxnSpPr>
          <p:spPr>
            <a:xfrm rot="16200000" flipH="1">
              <a:off x="6866159" y="5499941"/>
              <a:ext cx="243475" cy="57220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ounded Rectangle 34"/>
            <p:cNvSpPr/>
            <p:nvPr/>
          </p:nvSpPr>
          <p:spPr>
            <a:xfrm>
              <a:off x="4346205" y="5226809"/>
              <a:ext cx="880865" cy="437495"/>
            </a:xfrm>
            <a:prstGeom prst="roundRect">
              <a:avLst/>
            </a:prstGeom>
            <a:solidFill>
              <a:srgbClr val="00B05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56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28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0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2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README</a:t>
              </a:r>
            </a:p>
          </p:txBody>
        </p:sp>
        <p:cxnSp>
          <p:nvCxnSpPr>
            <p:cNvPr id="36" name="Elbow Connector 35"/>
            <p:cNvCxnSpPr>
              <a:stCxn id="14" idx="2"/>
              <a:endCxn id="35" idx="0"/>
            </p:cNvCxnSpPr>
            <p:nvPr/>
          </p:nvCxnSpPr>
          <p:spPr>
            <a:xfrm rot="5400000">
              <a:off x="4885825" y="4876538"/>
              <a:ext cx="251084" cy="44945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40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Absolute Path vs. Relative Path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865336" y="157996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root</a:t>
            </a:r>
            <a:endParaRPr lang="en-US" b="1" dirty="0"/>
          </a:p>
        </p:txBody>
      </p:sp>
      <p:grpSp>
        <p:nvGrpSpPr>
          <p:cNvPr id="37" name="Group 123"/>
          <p:cNvGrpSpPr>
            <a:grpSpLocks/>
          </p:cNvGrpSpPr>
          <p:nvPr/>
        </p:nvGrpSpPr>
        <p:grpSpPr bwMode="auto">
          <a:xfrm>
            <a:off x="914400" y="1417638"/>
            <a:ext cx="6858000" cy="4392067"/>
            <a:chOff x="4346205" y="3162976"/>
            <a:chExt cx="4559559" cy="3182298"/>
          </a:xfrm>
        </p:grpSpPr>
        <p:sp>
          <p:nvSpPr>
            <p:cNvPr id="38" name="Rounded Rectangle 37"/>
            <p:cNvSpPr/>
            <p:nvPr/>
          </p:nvSpPr>
          <p:spPr>
            <a:xfrm>
              <a:off x="6322735" y="3162976"/>
              <a:ext cx="684115" cy="4374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/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5375084" y="3853456"/>
              <a:ext cx="684114" cy="4374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/>
                <a:t>dev</a:t>
              </a:r>
              <a:endParaRPr lang="en-US" sz="1200" dirty="0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6322735" y="3853456"/>
              <a:ext cx="684115" cy="437495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home</a:t>
              </a: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4427432" y="3853456"/>
              <a:ext cx="684115" cy="4374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smtClean="0"/>
                <a:t>bin</a:t>
              </a:r>
              <a:endParaRPr lang="en-US" sz="1200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7273998" y="3853456"/>
              <a:ext cx="684114" cy="4374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/>
                <a:t>usr</a:t>
              </a:r>
              <a:endParaRPr lang="en-US" sz="1200" dirty="0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8221649" y="3853456"/>
              <a:ext cx="684115" cy="4374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 smtClean="0"/>
                <a:t>tmp</a:t>
              </a:r>
              <a:endParaRPr lang="en-US" sz="1200" dirty="0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4894941" y="4536329"/>
              <a:ext cx="684114" cy="43939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/>
                <a:t>lakers</a:t>
              </a:r>
              <a:endParaRPr lang="en-US" sz="1200" dirty="0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5842592" y="4536329"/>
              <a:ext cx="684115" cy="43939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/>
                <a:t>celtics</a:t>
              </a:r>
              <a:endParaRPr lang="en-US" sz="1200" dirty="0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6793854" y="4536329"/>
              <a:ext cx="684114" cy="43939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bulls</a:t>
              </a: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7741505" y="4536329"/>
              <a:ext cx="684115" cy="43939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lib</a:t>
              </a: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5411185" y="5226809"/>
              <a:ext cx="684114" cy="4374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music</a:t>
              </a: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6358836" y="5226809"/>
              <a:ext cx="684115" cy="4374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doc</a:t>
              </a:r>
            </a:p>
          </p:txBody>
        </p:sp>
        <p:cxnSp>
          <p:nvCxnSpPr>
            <p:cNvPr id="50" name="Elbow Connector 49"/>
            <p:cNvCxnSpPr>
              <a:stCxn id="38" idx="2"/>
              <a:endCxn id="41" idx="0"/>
            </p:cNvCxnSpPr>
            <p:nvPr/>
          </p:nvCxnSpPr>
          <p:spPr>
            <a:xfrm rot="5400000">
              <a:off x="5589746" y="2779312"/>
              <a:ext cx="252985" cy="1895304"/>
            </a:xfrm>
            <a:prstGeom prst="bentConnector3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50"/>
            <p:cNvCxnSpPr>
              <a:stCxn id="38" idx="2"/>
              <a:endCxn id="39" idx="0"/>
            </p:cNvCxnSpPr>
            <p:nvPr/>
          </p:nvCxnSpPr>
          <p:spPr>
            <a:xfrm rot="5400000">
              <a:off x="6063571" y="3253138"/>
              <a:ext cx="252985" cy="94765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Elbow Connector 51"/>
            <p:cNvCxnSpPr>
              <a:stCxn id="38" idx="2"/>
              <a:endCxn id="42" idx="0"/>
            </p:cNvCxnSpPr>
            <p:nvPr/>
          </p:nvCxnSpPr>
          <p:spPr>
            <a:xfrm rot="16200000" flipH="1">
              <a:off x="7013931" y="3250431"/>
              <a:ext cx="252985" cy="95306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Elbow Connector 52"/>
            <p:cNvCxnSpPr>
              <a:stCxn id="38" idx="2"/>
              <a:endCxn id="43" idx="0"/>
            </p:cNvCxnSpPr>
            <p:nvPr/>
          </p:nvCxnSpPr>
          <p:spPr>
            <a:xfrm rot="16200000" flipH="1">
              <a:off x="7486854" y="2777507"/>
              <a:ext cx="252985" cy="189891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Elbow Connector 53"/>
            <p:cNvCxnSpPr>
              <a:stCxn id="38" idx="2"/>
              <a:endCxn id="40" idx="0"/>
            </p:cNvCxnSpPr>
            <p:nvPr/>
          </p:nvCxnSpPr>
          <p:spPr>
            <a:xfrm rot="5400000">
              <a:off x="6538349" y="3726303"/>
              <a:ext cx="251084" cy="1083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Elbow Connector 54"/>
            <p:cNvCxnSpPr>
              <a:stCxn id="40" idx="2"/>
              <a:endCxn id="44" idx="0"/>
            </p:cNvCxnSpPr>
            <p:nvPr/>
          </p:nvCxnSpPr>
          <p:spPr>
            <a:xfrm rot="5400000">
              <a:off x="5827304" y="3699741"/>
              <a:ext cx="245378" cy="142779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Elbow Connector 55"/>
            <p:cNvCxnSpPr>
              <a:stCxn id="40" idx="2"/>
              <a:endCxn id="46" idx="0"/>
            </p:cNvCxnSpPr>
            <p:nvPr/>
          </p:nvCxnSpPr>
          <p:spPr>
            <a:xfrm rot="16200000" flipH="1">
              <a:off x="6776761" y="4178080"/>
              <a:ext cx="245378" cy="47111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Elbow Connector 56"/>
            <p:cNvCxnSpPr>
              <a:stCxn id="40" idx="2"/>
              <a:endCxn id="45" idx="0"/>
            </p:cNvCxnSpPr>
            <p:nvPr/>
          </p:nvCxnSpPr>
          <p:spPr>
            <a:xfrm rot="5400000">
              <a:off x="6301130" y="4173568"/>
              <a:ext cx="245378" cy="48014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Elbow Connector 57"/>
            <p:cNvCxnSpPr>
              <a:stCxn id="42" idx="2"/>
              <a:endCxn id="47" idx="0"/>
            </p:cNvCxnSpPr>
            <p:nvPr/>
          </p:nvCxnSpPr>
          <p:spPr>
            <a:xfrm rot="16200000" flipH="1">
              <a:off x="7727121" y="4180788"/>
              <a:ext cx="245378" cy="46570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lbow Connector 58"/>
            <p:cNvCxnSpPr>
              <a:stCxn id="44" idx="2"/>
              <a:endCxn id="49" idx="0"/>
            </p:cNvCxnSpPr>
            <p:nvPr/>
          </p:nvCxnSpPr>
          <p:spPr>
            <a:xfrm rot="16200000" flipH="1">
              <a:off x="5843403" y="4368417"/>
              <a:ext cx="251084" cy="146570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/>
            <p:cNvCxnSpPr>
              <a:stCxn id="44" idx="2"/>
              <a:endCxn id="48" idx="0"/>
            </p:cNvCxnSpPr>
            <p:nvPr/>
          </p:nvCxnSpPr>
          <p:spPr>
            <a:xfrm rot="16200000" flipH="1">
              <a:off x="5369578" y="4842242"/>
              <a:ext cx="251084" cy="51805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ounded Rectangle 60"/>
            <p:cNvSpPr/>
            <p:nvPr/>
          </p:nvSpPr>
          <p:spPr>
            <a:xfrm>
              <a:off x="5842592" y="5907779"/>
              <a:ext cx="720216" cy="437495"/>
            </a:xfrm>
            <a:prstGeom prst="roundRect">
              <a:avLst/>
            </a:prstGeom>
            <a:solidFill>
              <a:srgbClr val="00B05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game1</a:t>
              </a:r>
            </a:p>
          </p:txBody>
        </p:sp>
        <p:cxnSp>
          <p:nvCxnSpPr>
            <p:cNvPr id="62" name="Elbow Connector 61"/>
            <p:cNvCxnSpPr>
              <a:stCxn id="49" idx="2"/>
              <a:endCxn id="61" idx="0"/>
            </p:cNvCxnSpPr>
            <p:nvPr/>
          </p:nvCxnSpPr>
          <p:spPr>
            <a:xfrm rot="5400000">
              <a:off x="6330060" y="5536042"/>
              <a:ext cx="243475" cy="49999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ounded Rectangle 62"/>
            <p:cNvSpPr/>
            <p:nvPr/>
          </p:nvSpPr>
          <p:spPr>
            <a:xfrm>
              <a:off x="6912988" y="5907779"/>
              <a:ext cx="722020" cy="437495"/>
            </a:xfrm>
            <a:prstGeom prst="roundRect">
              <a:avLst/>
            </a:prstGeom>
            <a:solidFill>
              <a:srgbClr val="00B05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game2</a:t>
              </a:r>
            </a:p>
          </p:txBody>
        </p:sp>
        <p:cxnSp>
          <p:nvCxnSpPr>
            <p:cNvPr id="64" name="Elbow Connector 63"/>
            <p:cNvCxnSpPr>
              <a:stCxn id="49" idx="2"/>
              <a:endCxn id="63" idx="0"/>
            </p:cNvCxnSpPr>
            <p:nvPr/>
          </p:nvCxnSpPr>
          <p:spPr>
            <a:xfrm rot="16200000" flipH="1">
              <a:off x="6866159" y="5499941"/>
              <a:ext cx="243475" cy="57220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ounded Rectangle 64"/>
            <p:cNvSpPr/>
            <p:nvPr/>
          </p:nvSpPr>
          <p:spPr>
            <a:xfrm>
              <a:off x="4346205" y="5226809"/>
              <a:ext cx="880865" cy="437495"/>
            </a:xfrm>
            <a:prstGeom prst="roundRect">
              <a:avLst/>
            </a:prstGeom>
            <a:solidFill>
              <a:srgbClr val="00B05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README</a:t>
              </a:r>
            </a:p>
          </p:txBody>
        </p:sp>
        <p:cxnSp>
          <p:nvCxnSpPr>
            <p:cNvPr id="66" name="Elbow Connector 65"/>
            <p:cNvCxnSpPr>
              <a:stCxn id="44" idx="2"/>
              <a:endCxn id="65" idx="0"/>
            </p:cNvCxnSpPr>
            <p:nvPr/>
          </p:nvCxnSpPr>
          <p:spPr>
            <a:xfrm rot="5400000">
              <a:off x="4885825" y="4876538"/>
              <a:ext cx="251084" cy="44945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Freeform 66"/>
          <p:cNvSpPr>
            <a:spLocks/>
          </p:cNvSpPr>
          <p:nvPr/>
        </p:nvSpPr>
        <p:spPr bwMode="auto">
          <a:xfrm>
            <a:off x="1813715" y="1689199"/>
            <a:ext cx="2850713" cy="2772279"/>
          </a:xfrm>
          <a:custGeom>
            <a:avLst/>
            <a:gdLst>
              <a:gd name="T0" fmla="*/ 1639847 w 1666479"/>
              <a:gd name="T1" fmla="*/ 0 h 1676742"/>
              <a:gd name="T2" fmla="*/ 1504221 w 1666479"/>
              <a:gd name="T3" fmla="*/ 591791 h 1676742"/>
              <a:gd name="T4" fmla="*/ 406879 w 1666479"/>
              <a:gd name="T5" fmla="*/ 1146595 h 1676742"/>
              <a:gd name="T6" fmla="*/ 0 w 1666479"/>
              <a:gd name="T7" fmla="*/ 1676742 h 1676742"/>
              <a:gd name="T8" fmla="*/ 0 w 1666479"/>
              <a:gd name="T9" fmla="*/ 1676742 h 16767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66479" h="1676742">
                <a:moveTo>
                  <a:pt x="1639847" y="0"/>
                </a:moveTo>
                <a:cubicBezTo>
                  <a:pt x="1674781" y="200346"/>
                  <a:pt x="1709716" y="400692"/>
                  <a:pt x="1504221" y="591791"/>
                </a:cubicBezTo>
                <a:cubicBezTo>
                  <a:pt x="1298726" y="782890"/>
                  <a:pt x="657583" y="965770"/>
                  <a:pt x="406879" y="1146595"/>
                </a:cubicBezTo>
                <a:cubicBezTo>
                  <a:pt x="156175" y="1327420"/>
                  <a:pt x="0" y="1676742"/>
                  <a:pt x="0" y="1676742"/>
                </a:cubicBezTo>
              </a:path>
            </a:pathLst>
          </a:custGeom>
          <a:noFill/>
          <a:ln w="38100" cap="flat" cmpd="sng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cxnSp>
        <p:nvCxnSpPr>
          <p:cNvPr id="72" name="Curved Connector 71"/>
          <p:cNvCxnSpPr>
            <a:stCxn id="44" idx="0"/>
          </p:cNvCxnSpPr>
          <p:nvPr/>
        </p:nvCxnSpPr>
        <p:spPr>
          <a:xfrm rot="16200000" flipH="1">
            <a:off x="2539124" y="3028190"/>
            <a:ext cx="2325723" cy="2895500"/>
          </a:xfrm>
          <a:prstGeom prst="curvedConnector4">
            <a:avLst>
              <a:gd name="adj1" fmla="val 28901"/>
              <a:gd name="adj2" fmla="val 72553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72605" y="6060570"/>
            <a:ext cx="2458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Current directory: home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909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Important Directories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628800"/>
            <a:ext cx="8568952" cy="470912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/>
              <a:t>/ </a:t>
            </a:r>
            <a:r>
              <a:rPr lang="en-US" altLang="zh-CN" dirty="0" smtClean="0"/>
              <a:t>          The </a:t>
            </a:r>
            <a:r>
              <a:rPr lang="en-US" altLang="zh-CN" dirty="0"/>
              <a:t>slash / character alone denotes the root of the </a:t>
            </a:r>
            <a:r>
              <a:rPr lang="en-US" altLang="zh-CN" dirty="0" smtClean="0"/>
              <a:t>file system </a:t>
            </a:r>
            <a:r>
              <a:rPr lang="en-US" altLang="zh-CN" dirty="0"/>
              <a:t>tree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r>
              <a:rPr lang="en-US" altLang="zh-CN" dirty="0" smtClean="0"/>
              <a:t>/bin      Stands </a:t>
            </a:r>
            <a:r>
              <a:rPr lang="en-US" altLang="zh-CN" dirty="0"/>
              <a:t>for </a:t>
            </a:r>
            <a:r>
              <a:rPr lang="en-US" altLang="zh-CN" i="1" dirty="0"/>
              <a:t>binaries</a:t>
            </a:r>
            <a:r>
              <a:rPr lang="en-US" altLang="zh-CN" dirty="0"/>
              <a:t> and contains certain fundamental </a:t>
            </a:r>
            <a:r>
              <a:rPr lang="en-US" altLang="zh-CN" dirty="0" smtClean="0"/>
              <a:t>utilities</a:t>
            </a:r>
          </a:p>
          <a:p>
            <a:pPr marL="0" indent="0">
              <a:buNone/>
            </a:pPr>
            <a:r>
              <a:rPr lang="en-US" altLang="zh-CN" dirty="0" smtClean="0"/>
              <a:t>/boot    Contains </a:t>
            </a:r>
            <a:r>
              <a:rPr lang="en-US" altLang="zh-CN" dirty="0"/>
              <a:t>all the files needed for successful booting </a:t>
            </a:r>
            <a:r>
              <a:rPr lang="en-US" altLang="zh-CN" dirty="0" smtClean="0"/>
              <a:t>process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/</a:t>
            </a:r>
            <a:r>
              <a:rPr lang="en-US" altLang="zh-CN" dirty="0" err="1" smtClean="0"/>
              <a:t>dev</a:t>
            </a:r>
            <a:r>
              <a:rPr lang="en-US" altLang="zh-CN" dirty="0" smtClean="0"/>
              <a:t>      Stands </a:t>
            </a:r>
            <a:r>
              <a:rPr lang="en-US" altLang="zh-CN" dirty="0"/>
              <a:t>for devices.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/ 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      Contains </a:t>
            </a:r>
            <a:r>
              <a:rPr lang="en-US" altLang="zh-CN" dirty="0"/>
              <a:t>system-wide configuration files and system </a:t>
            </a:r>
            <a:r>
              <a:rPr lang="en-US" altLang="zh-CN" dirty="0" smtClean="0"/>
              <a:t>databases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/home  Contains </a:t>
            </a:r>
            <a:r>
              <a:rPr lang="en-US" altLang="zh-CN" dirty="0"/>
              <a:t>user home directories on Linux and some other </a:t>
            </a:r>
            <a:r>
              <a:rPr lang="en-US" altLang="zh-CN" dirty="0" smtClean="0"/>
              <a:t>systems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/lib        Originally </a:t>
            </a:r>
            <a:r>
              <a:rPr lang="en-US" altLang="zh-CN" dirty="0"/>
              <a:t>essential </a:t>
            </a:r>
            <a:r>
              <a:rPr lang="en-US" altLang="zh-CN" dirty="0" smtClean="0"/>
              <a:t>libraries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/opt      Contains </a:t>
            </a:r>
            <a:r>
              <a:rPr lang="en-US" altLang="zh-CN" dirty="0"/>
              <a:t>locally installed </a:t>
            </a:r>
            <a:r>
              <a:rPr lang="en-US" altLang="zh-CN" dirty="0" smtClean="0"/>
              <a:t>software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       The user </a:t>
            </a:r>
            <a:r>
              <a:rPr lang="en-US" altLang="zh-CN" dirty="0"/>
              <a:t>file </a:t>
            </a:r>
            <a:r>
              <a:rPr lang="en-US" altLang="zh-CN" dirty="0" smtClean="0"/>
              <a:t>system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/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      Stands </a:t>
            </a:r>
            <a:r>
              <a:rPr lang="en-US" altLang="zh-CN" dirty="0"/>
              <a:t>for </a:t>
            </a:r>
            <a:r>
              <a:rPr lang="en-US" altLang="zh-CN" dirty="0" smtClean="0"/>
              <a:t>variable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/log       Contains </a:t>
            </a:r>
            <a:r>
              <a:rPr lang="en-US" altLang="zh-CN" dirty="0"/>
              <a:t>system log files.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9165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What’s this class about?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“Fundamentals </a:t>
            </a:r>
            <a:r>
              <a:rPr lang="en-US" dirty="0"/>
              <a:t>of commonly used </a:t>
            </a:r>
            <a:r>
              <a:rPr lang="en-US" b="1" dirty="0"/>
              <a:t>software tools</a:t>
            </a:r>
            <a:r>
              <a:rPr lang="en-US" dirty="0"/>
              <a:t> and environments, particularly </a:t>
            </a:r>
            <a:r>
              <a:rPr lang="en-US" b="1" dirty="0"/>
              <a:t>open-source</a:t>
            </a:r>
            <a:r>
              <a:rPr lang="en-US" dirty="0"/>
              <a:t> tools to be used in upper division computer science courses</a:t>
            </a:r>
            <a:r>
              <a:rPr lang="en-US" dirty="0" smtClean="0"/>
              <a:t>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39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Basics: Moving Around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 err="1" smtClean="0"/>
              <a:t>pwd</a:t>
            </a:r>
            <a:r>
              <a:rPr lang="en-US" sz="3600" dirty="0"/>
              <a:t>: print working directory </a:t>
            </a:r>
          </a:p>
          <a:p>
            <a:r>
              <a:rPr lang="en-US" sz="3600" b="1" dirty="0" smtClean="0"/>
              <a:t>cd</a:t>
            </a:r>
            <a:r>
              <a:rPr lang="en-US" sz="3600" dirty="0"/>
              <a:t>: </a:t>
            </a:r>
            <a:r>
              <a:rPr lang="en-US" sz="3600" dirty="0" smtClean="0"/>
              <a:t>change directory </a:t>
            </a:r>
          </a:p>
          <a:p>
            <a:pPr marL="457200" lvl="1" indent="0">
              <a:buNone/>
            </a:pPr>
            <a:r>
              <a:rPr lang="en-US" b="1" dirty="0" smtClean="0"/>
              <a:t>~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home directory </a:t>
            </a:r>
            <a:endParaRPr lang="en-US" dirty="0" smtClean="0"/>
          </a:p>
          <a:p>
            <a:pPr marL="457200" lvl="1" indent="0">
              <a:buNone/>
            </a:pPr>
            <a:r>
              <a:rPr lang="en-US" b="1" dirty="0" smtClean="0"/>
              <a:t>.</a:t>
            </a:r>
            <a:r>
              <a:rPr lang="en-US" dirty="0"/>
              <a:t> </a:t>
            </a:r>
            <a:r>
              <a:rPr lang="en-US" dirty="0" smtClean="0"/>
              <a:t>  current </a:t>
            </a:r>
            <a:r>
              <a:rPr lang="en-US" dirty="0"/>
              <a:t>directory </a:t>
            </a:r>
            <a:endParaRPr lang="en-US" dirty="0" smtClean="0"/>
          </a:p>
          <a:p>
            <a:pPr marL="457200" lvl="1" indent="0">
              <a:buNone/>
            </a:pPr>
            <a:r>
              <a:rPr lang="en-US" b="1" dirty="0" smtClean="0"/>
              <a:t>/</a:t>
            </a:r>
            <a:r>
              <a:rPr lang="en-US" dirty="0"/>
              <a:t> </a:t>
            </a:r>
            <a:r>
              <a:rPr lang="en-US" dirty="0" smtClean="0"/>
              <a:t> root </a:t>
            </a:r>
            <a:r>
              <a:rPr lang="en-US" dirty="0"/>
              <a:t>directory, or directory separator </a:t>
            </a:r>
            <a:endParaRPr lang="en-US" dirty="0" smtClean="0"/>
          </a:p>
          <a:p>
            <a:pPr marL="457200" lvl="1" indent="0">
              <a:buNone/>
            </a:pPr>
            <a:r>
              <a:rPr lang="en-US" b="1" dirty="0" smtClean="0"/>
              <a:t>..</a:t>
            </a:r>
            <a:r>
              <a:rPr lang="en-US" dirty="0"/>
              <a:t> </a:t>
            </a:r>
            <a:r>
              <a:rPr lang="en-US" dirty="0" smtClean="0"/>
              <a:t> parent </a:t>
            </a:r>
            <a:r>
              <a:rPr lang="en-US" dirty="0"/>
              <a:t>directory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44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The </a:t>
            </a:r>
            <a:r>
              <a:rPr lang="en-US" b="1" dirty="0"/>
              <a:t>Basics: Dealing with Files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sz="4200" b="1" dirty="0" smtClean="0"/>
              <a:t>mv</a:t>
            </a:r>
            <a:r>
              <a:rPr lang="pt-BR" sz="4200" dirty="0"/>
              <a:t>: </a:t>
            </a:r>
            <a:r>
              <a:rPr lang="pt-BR" sz="4200" dirty="0" smtClean="0"/>
              <a:t>move/rename </a:t>
            </a:r>
            <a:r>
              <a:rPr lang="pt-BR" sz="4200" dirty="0"/>
              <a:t>a </a:t>
            </a:r>
            <a:r>
              <a:rPr lang="pt-BR" sz="4200" dirty="0" smtClean="0"/>
              <a:t>file</a:t>
            </a:r>
            <a:endParaRPr lang="pt-BR" sz="4200" dirty="0"/>
          </a:p>
          <a:p>
            <a:r>
              <a:rPr lang="en-US" sz="4200" b="1" dirty="0" err="1" smtClean="0"/>
              <a:t>cp</a:t>
            </a:r>
            <a:r>
              <a:rPr lang="en-US" sz="4200" dirty="0"/>
              <a:t>: copy a file </a:t>
            </a:r>
          </a:p>
          <a:p>
            <a:r>
              <a:rPr lang="en-US" sz="4200" b="1" dirty="0" err="1" smtClean="0"/>
              <a:t>rm</a:t>
            </a:r>
            <a:r>
              <a:rPr lang="en-US" sz="4200" dirty="0"/>
              <a:t>: remove a </a:t>
            </a:r>
            <a:r>
              <a:rPr lang="en-US" sz="4200" dirty="0" smtClean="0"/>
              <a:t>file</a:t>
            </a:r>
          </a:p>
          <a:p>
            <a:pPr lvl="1"/>
            <a:r>
              <a:rPr lang="en-US" sz="4200" dirty="0" smtClean="0"/>
              <a:t>r</a:t>
            </a:r>
            <a:r>
              <a:rPr lang="en-US" sz="4200" dirty="0"/>
              <a:t>: remove directories and their contents recursively </a:t>
            </a:r>
          </a:p>
          <a:p>
            <a:r>
              <a:rPr lang="en-US" sz="4200" b="1" dirty="0" err="1" smtClean="0"/>
              <a:t>mkdir</a:t>
            </a:r>
            <a:r>
              <a:rPr lang="en-US" sz="4200" dirty="0"/>
              <a:t>: make a directory </a:t>
            </a:r>
          </a:p>
          <a:p>
            <a:r>
              <a:rPr lang="en-US" sz="4200" b="1" dirty="0" err="1" smtClean="0"/>
              <a:t>rmdir</a:t>
            </a:r>
            <a:r>
              <a:rPr lang="en-US" sz="4200" dirty="0"/>
              <a:t>: remove </a:t>
            </a:r>
            <a:r>
              <a:rPr lang="en-US" sz="4200" dirty="0" smtClean="0"/>
              <a:t>an empty </a:t>
            </a:r>
            <a:r>
              <a:rPr lang="en-US" sz="4200" dirty="0"/>
              <a:t>directory </a:t>
            </a:r>
          </a:p>
          <a:p>
            <a:r>
              <a:rPr lang="en-US" sz="4200" b="1" dirty="0" err="1" smtClean="0"/>
              <a:t>ls</a:t>
            </a:r>
            <a:r>
              <a:rPr lang="en-US" sz="4200" dirty="0"/>
              <a:t>: list contents</a:t>
            </a:r>
            <a:r>
              <a:rPr lang="en-US" sz="4200" dirty="0" smtClean="0"/>
              <a:t> </a:t>
            </a:r>
            <a:r>
              <a:rPr lang="en-US" sz="4200" dirty="0"/>
              <a:t>of a directory </a:t>
            </a:r>
            <a:endParaRPr lang="en-US" sz="4200" dirty="0" smtClean="0"/>
          </a:p>
          <a:p>
            <a:pPr lvl="1"/>
            <a:r>
              <a:rPr lang="en-US" sz="4200" dirty="0" smtClean="0"/>
              <a:t>d</a:t>
            </a:r>
            <a:r>
              <a:rPr lang="en-US" sz="4200" dirty="0"/>
              <a:t>: list only directories </a:t>
            </a:r>
            <a:endParaRPr lang="en-US" sz="4200" dirty="0" smtClean="0"/>
          </a:p>
          <a:p>
            <a:pPr lvl="1"/>
            <a:r>
              <a:rPr lang="en-US" sz="4200" dirty="0" smtClean="0"/>
              <a:t>a</a:t>
            </a:r>
            <a:r>
              <a:rPr lang="en-US" sz="4200" dirty="0"/>
              <a:t>: list all files including hidden ones </a:t>
            </a:r>
            <a:endParaRPr lang="en-US" sz="4200" dirty="0" smtClean="0"/>
          </a:p>
          <a:p>
            <a:pPr lvl="1"/>
            <a:r>
              <a:rPr lang="en-US" sz="4200" dirty="0" smtClean="0"/>
              <a:t>l</a:t>
            </a:r>
            <a:r>
              <a:rPr lang="en-US" sz="4200" dirty="0"/>
              <a:t>: show long listing including permission info </a:t>
            </a:r>
            <a:endParaRPr lang="en-US" sz="4200" dirty="0" smtClean="0"/>
          </a:p>
          <a:p>
            <a:pPr lvl="1"/>
            <a:r>
              <a:rPr lang="en-US" sz="4200" dirty="0" smtClean="0"/>
              <a:t>s</a:t>
            </a:r>
            <a:r>
              <a:rPr lang="en-US" sz="4200" dirty="0"/>
              <a:t>: show size of each file, in blocks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61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The Basics: Changing File Attributes 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ln</a:t>
            </a:r>
            <a:r>
              <a:rPr lang="en-US" dirty="0"/>
              <a:t>: create a link </a:t>
            </a:r>
          </a:p>
          <a:p>
            <a:pPr lvl="1"/>
            <a:r>
              <a:rPr lang="en-US" dirty="0" smtClean="0"/>
              <a:t>Hard </a:t>
            </a:r>
            <a:r>
              <a:rPr lang="en-US" dirty="0"/>
              <a:t>links: </a:t>
            </a:r>
            <a:r>
              <a:rPr lang="en-US" dirty="0" smtClean="0"/>
              <a:t>point </a:t>
            </a:r>
            <a:r>
              <a:rPr lang="en-US" dirty="0"/>
              <a:t>to physical data </a:t>
            </a:r>
            <a:endParaRPr lang="en-US" dirty="0" smtClean="0"/>
          </a:p>
          <a:p>
            <a:pPr lvl="1"/>
            <a:r>
              <a:rPr lang="en-US" dirty="0" smtClean="0"/>
              <a:t>Soft </a:t>
            </a:r>
            <a:r>
              <a:rPr lang="en-US" dirty="0"/>
              <a:t>links aka symbolic links (-s): </a:t>
            </a:r>
            <a:r>
              <a:rPr lang="en-US" dirty="0" smtClean="0"/>
              <a:t>point </a:t>
            </a:r>
            <a:r>
              <a:rPr lang="en-US" dirty="0"/>
              <a:t>to a file </a:t>
            </a:r>
          </a:p>
          <a:p>
            <a:r>
              <a:rPr lang="en-US" b="1" dirty="0" smtClean="0"/>
              <a:t>touch</a:t>
            </a:r>
            <a:r>
              <a:rPr lang="en-US" dirty="0"/>
              <a:t>: update access &amp; modification time to current time </a:t>
            </a:r>
            <a:endParaRPr lang="en-US" dirty="0" smtClean="0"/>
          </a:p>
          <a:p>
            <a:pPr lvl="1"/>
            <a:r>
              <a:rPr lang="en-US" dirty="0" smtClean="0"/>
              <a:t>touch </a:t>
            </a:r>
            <a:r>
              <a:rPr lang="en-US" i="1" dirty="0"/>
              <a:t>filename </a:t>
            </a:r>
            <a:endParaRPr lang="en-US" dirty="0" smtClean="0"/>
          </a:p>
          <a:p>
            <a:pPr lvl="1"/>
            <a:r>
              <a:rPr lang="en-US" dirty="0" smtClean="0"/>
              <a:t>touch </a:t>
            </a:r>
            <a:r>
              <a:rPr lang="en-US" dirty="0"/>
              <a:t>-t 201101311759.30 </a:t>
            </a:r>
            <a:r>
              <a:rPr lang="en-US" i="1" dirty="0"/>
              <a:t>filename </a:t>
            </a:r>
            <a:endParaRPr lang="en-US" dirty="0" smtClean="0"/>
          </a:p>
          <a:p>
            <a:pPr lvl="2"/>
            <a:r>
              <a:rPr lang="en-US" dirty="0" smtClean="0"/>
              <a:t>Change </a:t>
            </a:r>
            <a:r>
              <a:rPr lang="en-US" dirty="0"/>
              <a:t>filename’s access &amp; modification time to (year 2011 January day 31 time 17:59:30)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06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724400" y="762000"/>
            <a:ext cx="4147899" cy="50244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762000"/>
            <a:ext cx="4255561" cy="502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48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Symbolic Links vs. Hard Links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143000"/>
            <a:ext cx="5233279" cy="5399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58000" y="52578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eadlink</a:t>
            </a:r>
            <a:r>
              <a:rPr lang="en-US" dirty="0" smtClean="0"/>
              <a:t> 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34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553200"/>
          </a:xfrm>
        </p:spPr>
        <p:txBody>
          <a:bodyPr>
            <a:noAutofit/>
          </a:bodyPr>
          <a:lstStyle/>
          <a:p>
            <a:r>
              <a:rPr lang="en-IN" sz="2400" dirty="0" smtClean="0"/>
              <a:t>Create two files</a:t>
            </a:r>
          </a:p>
          <a:p>
            <a:pPr>
              <a:buNone/>
            </a:pPr>
            <a:r>
              <a:rPr lang="en-IN" sz="2400" dirty="0" smtClean="0"/>
              <a:t>	$ touch blah1		$ touch blah2</a:t>
            </a:r>
          </a:p>
          <a:p>
            <a:r>
              <a:rPr lang="en-IN" sz="2400" dirty="0" smtClean="0"/>
              <a:t>Fill contents into the files and print them</a:t>
            </a:r>
          </a:p>
          <a:p>
            <a:pPr>
              <a:buNone/>
            </a:pPr>
            <a:r>
              <a:rPr lang="es-ES" sz="2400" dirty="0" smtClean="0"/>
              <a:t>	$ echo "</a:t>
            </a:r>
            <a:r>
              <a:rPr lang="es-ES" sz="2400" dirty="0" err="1" smtClean="0"/>
              <a:t>Cat</a:t>
            </a:r>
            <a:r>
              <a:rPr lang="es-ES" sz="2400" dirty="0" smtClean="0"/>
              <a:t>" &gt; blah1	$ echo "</a:t>
            </a:r>
            <a:r>
              <a:rPr lang="es-ES" sz="2400" dirty="0" err="1" smtClean="0"/>
              <a:t>Dog</a:t>
            </a:r>
            <a:r>
              <a:rPr lang="es-ES" sz="2400" dirty="0" smtClean="0"/>
              <a:t>" &gt; blah2	</a:t>
            </a:r>
          </a:p>
          <a:p>
            <a:pPr>
              <a:buNone/>
            </a:pPr>
            <a:r>
              <a:rPr lang="es-ES" sz="2400" dirty="0" smtClean="0"/>
              <a:t>	</a:t>
            </a:r>
            <a:r>
              <a:rPr lang="da-DK" sz="2400" dirty="0" smtClean="0"/>
              <a:t>$cat blah1; cat blah2 </a:t>
            </a:r>
          </a:p>
          <a:p>
            <a:pPr>
              <a:buNone/>
            </a:pPr>
            <a:r>
              <a:rPr lang="da-DK" sz="2400" dirty="0" smtClean="0"/>
              <a:t>		Cat </a:t>
            </a:r>
          </a:p>
          <a:p>
            <a:pPr>
              <a:buNone/>
            </a:pPr>
            <a:r>
              <a:rPr lang="da-DK" sz="2400" dirty="0" smtClean="0"/>
              <a:t>		Dog</a:t>
            </a:r>
          </a:p>
          <a:p>
            <a:r>
              <a:rPr lang="da-DK" sz="2400" dirty="0" smtClean="0"/>
              <a:t>Create links</a:t>
            </a:r>
          </a:p>
          <a:p>
            <a:pPr>
              <a:buNone/>
            </a:pPr>
            <a:r>
              <a:rPr lang="en-IN" sz="2400" dirty="0" smtClean="0"/>
              <a:t>	$ </a:t>
            </a:r>
            <a:r>
              <a:rPr lang="en-IN" sz="2400" dirty="0" err="1" smtClean="0"/>
              <a:t>ln</a:t>
            </a:r>
            <a:r>
              <a:rPr lang="en-IN" sz="2400" dirty="0" smtClean="0"/>
              <a:t> blah1 </a:t>
            </a:r>
            <a:r>
              <a:rPr lang="en-IN" sz="2400" dirty="0" err="1" smtClean="0"/>
              <a:t>blah1</a:t>
            </a:r>
            <a:r>
              <a:rPr lang="en-IN" sz="2400" dirty="0" smtClean="0"/>
              <a:t>-hard 	$ </a:t>
            </a:r>
            <a:r>
              <a:rPr lang="en-IN" sz="2400" dirty="0" err="1" smtClean="0"/>
              <a:t>ln</a:t>
            </a:r>
            <a:r>
              <a:rPr lang="en-IN" sz="2400" dirty="0" smtClean="0"/>
              <a:t> -s blah2 </a:t>
            </a:r>
            <a:r>
              <a:rPr lang="en-IN" sz="2400" dirty="0" err="1" smtClean="0"/>
              <a:t>blah2</a:t>
            </a:r>
            <a:r>
              <a:rPr lang="en-IN" sz="2400" dirty="0" smtClean="0"/>
              <a:t>-soft	$ </a:t>
            </a:r>
            <a:r>
              <a:rPr lang="en-IN" sz="2400" dirty="0" err="1" smtClean="0"/>
              <a:t>ls</a:t>
            </a:r>
            <a:r>
              <a:rPr lang="en-IN" sz="2400" dirty="0" smtClean="0"/>
              <a:t> –l</a:t>
            </a:r>
          </a:p>
          <a:p>
            <a:pPr>
              <a:buNone/>
            </a:pPr>
            <a:r>
              <a:rPr lang="en-IN" sz="2400" dirty="0" smtClean="0"/>
              <a:t>		blah1 	</a:t>
            </a:r>
            <a:r>
              <a:rPr lang="en-IN" sz="2400" dirty="0" err="1" smtClean="0"/>
              <a:t>blah1</a:t>
            </a:r>
            <a:r>
              <a:rPr lang="en-IN" sz="2400" dirty="0" smtClean="0"/>
              <a:t>-hard 	blah2 	</a:t>
            </a:r>
            <a:r>
              <a:rPr lang="en-IN" sz="2400" dirty="0" err="1" smtClean="0"/>
              <a:t>blah2</a:t>
            </a:r>
            <a:r>
              <a:rPr lang="en-IN" sz="2400" dirty="0" smtClean="0"/>
              <a:t>-soft -&gt; blah2</a:t>
            </a:r>
          </a:p>
          <a:p>
            <a:r>
              <a:rPr lang="en-IN" sz="2400" dirty="0" smtClean="0"/>
              <a:t>Change the original file </a:t>
            </a:r>
          </a:p>
          <a:p>
            <a:pPr>
              <a:buNone/>
            </a:pPr>
            <a:r>
              <a:rPr lang="en-IN" sz="2400" dirty="0" smtClean="0"/>
              <a:t>	$ </a:t>
            </a:r>
            <a:r>
              <a:rPr lang="en-IN" sz="2400" dirty="0" err="1" smtClean="0"/>
              <a:t>mv</a:t>
            </a:r>
            <a:r>
              <a:rPr lang="en-IN" sz="2400" dirty="0" smtClean="0"/>
              <a:t> blah1 </a:t>
            </a:r>
            <a:r>
              <a:rPr lang="en-IN" sz="2400" dirty="0" err="1" smtClean="0"/>
              <a:t>blah1</a:t>
            </a:r>
            <a:r>
              <a:rPr lang="en-IN" sz="2400" dirty="0" smtClean="0"/>
              <a:t>-new 	$ cat blah1-hard </a:t>
            </a:r>
          </a:p>
          <a:p>
            <a:pPr>
              <a:buNone/>
            </a:pPr>
            <a:r>
              <a:rPr lang="en-IN" sz="2400" dirty="0" smtClean="0"/>
              <a:t>		Cat</a:t>
            </a:r>
          </a:p>
          <a:p>
            <a:pPr>
              <a:buNone/>
            </a:pPr>
            <a:r>
              <a:rPr lang="en-IN" sz="2400" dirty="0" smtClean="0"/>
              <a:t>	$ </a:t>
            </a:r>
            <a:r>
              <a:rPr lang="en-IN" sz="2400" dirty="0" err="1" smtClean="0"/>
              <a:t>mv</a:t>
            </a:r>
            <a:r>
              <a:rPr lang="en-IN" sz="2400" dirty="0" smtClean="0"/>
              <a:t> blah2 </a:t>
            </a:r>
            <a:r>
              <a:rPr lang="en-IN" sz="2400" dirty="0" err="1" smtClean="0"/>
              <a:t>blah2</a:t>
            </a:r>
            <a:r>
              <a:rPr lang="en-IN" sz="2400" dirty="0" smtClean="0"/>
              <a:t>-new 	$ cat blah2-soft </a:t>
            </a:r>
          </a:p>
          <a:p>
            <a:pPr>
              <a:buNone/>
            </a:pPr>
            <a:r>
              <a:rPr lang="en-IN" sz="2400" dirty="0" smtClean="0"/>
              <a:t>		cat: blah2-soft: No such file or directory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6648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Linux File Permissions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19200" y="1417638"/>
            <a:ext cx="6527253" cy="514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54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Unix permissions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b="1" dirty="0" smtClean="0"/>
              <a:t>Owner </a:t>
            </a:r>
            <a:r>
              <a:rPr lang="en-US" altLang="zh-CN" b="1" dirty="0"/>
              <a:t>permissions</a:t>
            </a:r>
            <a:r>
              <a:rPr lang="en-US" altLang="zh-CN" dirty="0"/>
              <a:t> − The owner's permissions determine what actions the owner of the file can perform on the file.</a:t>
            </a:r>
          </a:p>
          <a:p>
            <a:r>
              <a:rPr lang="en-US" altLang="zh-CN" b="1" dirty="0"/>
              <a:t>Group permissions</a:t>
            </a:r>
            <a:r>
              <a:rPr lang="en-US" altLang="zh-CN" dirty="0"/>
              <a:t> − The group's permissions determine what actions a user, who is a member of the group that a file belongs to, can perform on the file.</a:t>
            </a:r>
          </a:p>
          <a:p>
            <a:r>
              <a:rPr lang="en-US" altLang="zh-CN" b="1" dirty="0" smtClean="0"/>
              <a:t>Others </a:t>
            </a:r>
            <a:r>
              <a:rPr lang="en-US" altLang="zh-CN" b="1" dirty="0"/>
              <a:t>permissions</a:t>
            </a:r>
            <a:r>
              <a:rPr lang="en-US" altLang="zh-CN" dirty="0"/>
              <a:t> − The permissions for others indicate what action all other users can perform on the </a:t>
            </a:r>
            <a:r>
              <a:rPr lang="en-US" altLang="zh-CN" dirty="0" smtClean="0"/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1290699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556792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The </a:t>
            </a:r>
            <a:r>
              <a:rPr lang="en-US" altLang="zh-CN" dirty="0"/>
              <a:t>SUID and SGID bits will appear as the letter "s" </a:t>
            </a:r>
            <a:endParaRPr lang="en-US" altLang="zh-CN" dirty="0" smtClean="0"/>
          </a:p>
          <a:p>
            <a:r>
              <a:rPr lang="en-US" altLang="zh-CN" dirty="0"/>
              <a:t>L</a:t>
            </a:r>
            <a:r>
              <a:rPr lang="en-US" altLang="zh-CN" dirty="0" smtClean="0"/>
              <a:t>ocated </a:t>
            </a:r>
            <a:r>
              <a:rPr lang="en-US" altLang="zh-CN" dirty="0"/>
              <a:t>in the permission bits where the owners execute permission would normally reside.</a:t>
            </a:r>
          </a:p>
          <a:p>
            <a:r>
              <a:rPr lang="en-US" altLang="zh-CN" dirty="0" smtClean="0"/>
              <a:t>A </a:t>
            </a:r>
            <a:r>
              <a:rPr lang="en-US" altLang="zh-CN" dirty="0"/>
              <a:t>capital letter S in the execute position instead of a lowercase s indicates that the execute bit is not set.</a:t>
            </a:r>
          </a:p>
          <a:p>
            <a:r>
              <a:rPr lang="en-US" altLang="zh-CN" dirty="0" smtClean="0"/>
              <a:t>Execute as the owner/group permissions not the user</a:t>
            </a:r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de-DE" altLang="zh-CN" dirty="0"/>
              <a:t>$ ls -l /usr/bin/passwd</a:t>
            </a:r>
          </a:p>
          <a:p>
            <a:pPr marL="0" indent="0">
              <a:buNone/>
            </a:pPr>
            <a:r>
              <a:rPr lang="de-DE" altLang="zh-CN" dirty="0"/>
              <a:t> -r-sr-xr-x 1 root bin 19031 Feb 7 13:47 /usr/bin/passwd*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Unix permissions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915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Special Permissions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</a:t>
            </a:r>
            <a:r>
              <a:rPr lang="en-US" dirty="0" smtClean="0"/>
              <a:t>ticky bit (</a:t>
            </a:r>
            <a:r>
              <a:rPr lang="en-US" dirty="0" err="1" smtClean="0"/>
              <a:t>o+t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 </a:t>
            </a:r>
            <a:r>
              <a:rPr lang="en-US" dirty="0"/>
              <a:t>shared directories, </a:t>
            </a:r>
            <a:r>
              <a:rPr lang="en-US" dirty="0" smtClean="0"/>
              <a:t>it locks </a:t>
            </a:r>
            <a:r>
              <a:rPr lang="en-US" dirty="0"/>
              <a:t>files within the directory from being </a:t>
            </a:r>
            <a:r>
              <a:rPr lang="en-US" dirty="0" smtClean="0"/>
              <a:t>modified/deleted </a:t>
            </a:r>
            <a:r>
              <a:rPr lang="en-US" dirty="0"/>
              <a:t>by users other than the file </a:t>
            </a:r>
            <a:r>
              <a:rPr lang="en-US" dirty="0" smtClean="0"/>
              <a:t>creator, owner of the directory, or root, even if others have write permissions (Example: /</a:t>
            </a:r>
            <a:r>
              <a:rPr lang="en-US" dirty="0" err="1" smtClean="0"/>
              <a:t>tmp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setuid</a:t>
            </a:r>
            <a:r>
              <a:rPr lang="en-US" dirty="0" smtClean="0"/>
              <a:t>, </a:t>
            </a:r>
            <a:r>
              <a:rPr lang="en-US" dirty="0" err="1" smtClean="0"/>
              <a:t>setgid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u+s</a:t>
            </a:r>
            <a:r>
              <a:rPr lang="en-US" dirty="0" smtClean="0"/>
              <a:t>, </a:t>
            </a:r>
            <a:r>
              <a:rPr lang="en-US" dirty="0" err="1" smtClean="0"/>
              <a:t>g+s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On executables, it grants access to the process that runs this file based on the owner/group of the file, rather than the user running the executable file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03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open source software?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 code </a:t>
            </a:r>
            <a:r>
              <a:rPr lang="en-US" smtClean="0"/>
              <a:t>is publicly </a:t>
            </a:r>
            <a:r>
              <a:rPr lang="en-US" dirty="0" smtClean="0"/>
              <a:t>available</a:t>
            </a:r>
          </a:p>
          <a:p>
            <a:r>
              <a:rPr lang="en-US" dirty="0" smtClean="0"/>
              <a:t>Anyone is allowed to modify the source code</a:t>
            </a:r>
          </a:p>
          <a:p>
            <a:endParaRPr lang="en-US" dirty="0"/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Firefox</a:t>
            </a:r>
          </a:p>
          <a:p>
            <a:pPr lvl="1"/>
            <a:r>
              <a:rPr lang="en-US" dirty="0" smtClean="0"/>
              <a:t>Android</a:t>
            </a:r>
          </a:p>
          <a:p>
            <a:pPr lvl="1"/>
            <a:r>
              <a:rPr lang="en-US" dirty="0" smtClean="0"/>
              <a:t>Apache</a:t>
            </a:r>
          </a:p>
        </p:txBody>
      </p:sp>
    </p:spTree>
    <p:extLst>
      <p:ext uri="{BB962C8B-B14F-4D97-AF65-F5344CB8AC3E}">
        <p14:creationId xmlns:p14="http://schemas.microsoft.com/office/powerpoint/2010/main" val="2349055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Linux File Permissions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chmod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read </a:t>
            </a:r>
            <a:r>
              <a:rPr lang="en-US" dirty="0"/>
              <a:t>(r), write (w), executable (x) </a:t>
            </a:r>
            <a:endParaRPr lang="en-US" dirty="0" smtClean="0"/>
          </a:p>
          <a:p>
            <a:pPr lvl="1"/>
            <a:r>
              <a:rPr lang="en-US" dirty="0" smtClean="0"/>
              <a:t>User</a:t>
            </a:r>
            <a:r>
              <a:rPr lang="en-US" dirty="0"/>
              <a:t>, group, </a:t>
            </a:r>
            <a:r>
              <a:rPr lang="en-US" dirty="0" smtClean="0"/>
              <a:t>others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7600"/>
            <a:ext cx="9144000" cy="261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3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Basics: </a:t>
            </a:r>
            <a:r>
              <a:rPr lang="en-US" b="1" dirty="0" err="1" smtClean="0"/>
              <a:t>chmod</a:t>
            </a:r>
            <a:r>
              <a:rPr lang="en-US" b="1" dirty="0" smtClean="0"/>
              <a:t> (symbolic)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7400"/>
            <a:ext cx="8229600" cy="3566622"/>
          </a:xfrm>
        </p:spPr>
      </p:pic>
    </p:spTree>
    <p:extLst>
      <p:ext uri="{BB962C8B-B14F-4D97-AF65-F5344CB8AC3E}">
        <p14:creationId xmlns:p14="http://schemas.microsoft.com/office/powerpoint/2010/main" val="140803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Basics: </a:t>
            </a:r>
            <a:r>
              <a:rPr lang="en-US" b="1" dirty="0" err="1" smtClean="0"/>
              <a:t>chmod</a:t>
            </a:r>
            <a:r>
              <a:rPr lang="en-US" b="1" dirty="0" smtClean="0"/>
              <a:t> (numeric)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600200"/>
            <a:ext cx="7620000" cy="3685016"/>
          </a:xfrm>
        </p:spPr>
      </p:pic>
      <p:sp>
        <p:nvSpPr>
          <p:cNvPr id="5" name="TextBox 4"/>
          <p:cNvSpPr txBox="1"/>
          <p:nvPr/>
        </p:nvSpPr>
        <p:spPr>
          <a:xfrm>
            <a:off x="685800" y="5334000"/>
            <a:ext cx="7391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Usage </a:t>
            </a:r>
            <a:endParaRPr lang="en-US" dirty="0"/>
          </a:p>
          <a:p>
            <a:r>
              <a:rPr lang="en-US" dirty="0" smtClean="0"/>
              <a:t>– </a:t>
            </a:r>
            <a:r>
              <a:rPr lang="en-US" dirty="0" err="1" smtClean="0"/>
              <a:t>chmod</a:t>
            </a:r>
            <a:r>
              <a:rPr lang="en-US" dirty="0" smtClean="0"/>
              <a:t> </a:t>
            </a:r>
            <a:r>
              <a:rPr lang="en-US" dirty="0"/>
              <a:t>[''references''][''operator''][''modes''] ''file1'' ... </a:t>
            </a:r>
          </a:p>
          <a:p>
            <a:r>
              <a:rPr lang="en-US" dirty="0" smtClean="0"/>
              <a:t>Example: </a:t>
            </a:r>
            <a:r>
              <a:rPr lang="en-US" b="1" dirty="0" err="1"/>
              <a:t>chmod</a:t>
            </a:r>
            <a:r>
              <a:rPr lang="en-US" b="1" dirty="0"/>
              <a:t> </a:t>
            </a:r>
            <a:r>
              <a:rPr lang="en-US" dirty="0" err="1"/>
              <a:t>ug+rw</a:t>
            </a:r>
            <a:r>
              <a:rPr lang="en-US" dirty="0"/>
              <a:t> </a:t>
            </a:r>
            <a:r>
              <a:rPr lang="en-US" dirty="0" err="1"/>
              <a:t>mydir</a:t>
            </a:r>
            <a:r>
              <a:rPr lang="en-US" dirty="0"/>
              <a:t>, </a:t>
            </a:r>
            <a:r>
              <a:rPr lang="en-US" b="1" dirty="0" err="1"/>
              <a:t>chmod</a:t>
            </a:r>
            <a:r>
              <a:rPr lang="en-US" b="1" dirty="0"/>
              <a:t> </a:t>
            </a:r>
            <a:r>
              <a:rPr lang="en-US" dirty="0"/>
              <a:t>a-w </a:t>
            </a:r>
            <a:r>
              <a:rPr lang="en-US" dirty="0" err="1"/>
              <a:t>myfile</a:t>
            </a:r>
            <a:r>
              <a:rPr lang="en-US" dirty="0"/>
              <a:t>, </a:t>
            </a:r>
          </a:p>
          <a:p>
            <a:r>
              <a:rPr lang="en-US" dirty="0" smtClean="0"/>
              <a:t>Example: </a:t>
            </a:r>
            <a:r>
              <a:rPr lang="en-US" b="1" dirty="0" err="1" smtClean="0"/>
              <a:t>chmod</a:t>
            </a:r>
            <a:r>
              <a:rPr lang="en-US" b="1" dirty="0" smtClean="0"/>
              <a:t> </a:t>
            </a:r>
            <a:r>
              <a:rPr lang="en-US" dirty="0" err="1"/>
              <a:t>ug</a:t>
            </a:r>
            <a:r>
              <a:rPr lang="en-US" dirty="0"/>
              <a:t>=</a:t>
            </a:r>
            <a:r>
              <a:rPr lang="en-US" dirty="0" err="1"/>
              <a:t>rx</a:t>
            </a:r>
            <a:r>
              <a:rPr lang="en-US" dirty="0"/>
              <a:t> </a:t>
            </a:r>
            <a:r>
              <a:rPr lang="en-US" dirty="0" err="1"/>
              <a:t>mydir</a:t>
            </a:r>
            <a:r>
              <a:rPr lang="en-US" dirty="0"/>
              <a:t>, </a:t>
            </a:r>
            <a:r>
              <a:rPr lang="en-US" b="1" dirty="0" err="1"/>
              <a:t>chmod</a:t>
            </a:r>
            <a:r>
              <a:rPr lang="en-US" b="1" dirty="0"/>
              <a:t> </a:t>
            </a:r>
            <a:r>
              <a:rPr lang="en-US" dirty="0"/>
              <a:t>664 </a:t>
            </a:r>
            <a:r>
              <a:rPr lang="en-US" dirty="0" err="1"/>
              <a:t>myfile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21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Basics: find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-type</a:t>
            </a:r>
            <a:r>
              <a:rPr lang="en-US" dirty="0"/>
              <a:t>: type of a file (</a:t>
            </a:r>
            <a:r>
              <a:rPr lang="en-US" dirty="0" err="1" smtClean="0"/>
              <a:t>e.g</a:t>
            </a:r>
            <a:r>
              <a:rPr lang="en-US" dirty="0" smtClean="0"/>
              <a:t>: directory</a:t>
            </a:r>
            <a:r>
              <a:rPr lang="en-US" dirty="0"/>
              <a:t>, symbolic link) </a:t>
            </a:r>
          </a:p>
          <a:p>
            <a:r>
              <a:rPr lang="en-US" dirty="0" smtClean="0"/>
              <a:t>-</a:t>
            </a:r>
            <a:r>
              <a:rPr lang="en-US" dirty="0"/>
              <a:t>perm: permission of a file </a:t>
            </a:r>
          </a:p>
          <a:p>
            <a:r>
              <a:rPr lang="en-US" dirty="0" smtClean="0"/>
              <a:t>-</a:t>
            </a:r>
            <a:r>
              <a:rPr lang="en-US" dirty="0"/>
              <a:t>name: name of a </a:t>
            </a:r>
            <a:r>
              <a:rPr lang="en-US" dirty="0" smtClean="0"/>
              <a:t>file</a:t>
            </a:r>
          </a:p>
          <a:p>
            <a:r>
              <a:rPr lang="en-US" dirty="0" smtClean="0"/>
              <a:t>-user: owner of a file </a:t>
            </a:r>
            <a:endParaRPr lang="en-US" dirty="0"/>
          </a:p>
          <a:p>
            <a:r>
              <a:rPr lang="en-US" dirty="0" smtClean="0"/>
              <a:t>-</a:t>
            </a:r>
            <a:r>
              <a:rPr lang="en-US" dirty="0" err="1" smtClean="0"/>
              <a:t>maxdepth</a:t>
            </a:r>
            <a:r>
              <a:rPr lang="en-US" dirty="0" smtClean="0"/>
              <a:t>: how many levels to search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68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The Basics: Look These Up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800">
                <a:ea typeface="宋体" charset="-122"/>
              </a:rPr>
              <a:t>cat</a:t>
            </a:r>
          </a:p>
          <a:p>
            <a:pPr>
              <a:lnSpc>
                <a:spcPct val="80000"/>
              </a:lnSpc>
            </a:pPr>
            <a:r>
              <a:rPr lang="en-US" altLang="zh-CN" sz="2800">
                <a:ea typeface="宋体" charset="-122"/>
              </a:rPr>
              <a:t>head</a:t>
            </a:r>
          </a:p>
          <a:p>
            <a:pPr>
              <a:lnSpc>
                <a:spcPct val="80000"/>
              </a:lnSpc>
            </a:pPr>
            <a:r>
              <a:rPr lang="en-US" altLang="zh-CN" sz="2800">
                <a:ea typeface="宋体" charset="-122"/>
              </a:rPr>
              <a:t>tail</a:t>
            </a:r>
          </a:p>
          <a:p>
            <a:pPr>
              <a:lnSpc>
                <a:spcPct val="80000"/>
              </a:lnSpc>
            </a:pPr>
            <a:r>
              <a:rPr lang="en-US" altLang="zh-CN" sz="2800">
                <a:ea typeface="宋体" charset="-122"/>
              </a:rPr>
              <a:t>du</a:t>
            </a:r>
          </a:p>
          <a:p>
            <a:pPr>
              <a:lnSpc>
                <a:spcPct val="80000"/>
              </a:lnSpc>
            </a:pPr>
            <a:r>
              <a:rPr lang="en-US" altLang="zh-CN" sz="2800">
                <a:ea typeface="宋体" charset="-122"/>
              </a:rPr>
              <a:t>ps</a:t>
            </a:r>
          </a:p>
          <a:p>
            <a:pPr>
              <a:lnSpc>
                <a:spcPct val="80000"/>
              </a:lnSpc>
            </a:pPr>
            <a:r>
              <a:rPr lang="en-US" altLang="zh-CN" sz="2800">
                <a:ea typeface="宋体" charset="-122"/>
              </a:rPr>
              <a:t>kill</a:t>
            </a:r>
          </a:p>
          <a:p>
            <a:pPr>
              <a:lnSpc>
                <a:spcPct val="80000"/>
              </a:lnSpc>
            </a:pPr>
            <a:r>
              <a:rPr lang="en-US" altLang="zh-CN" sz="2800">
                <a:ea typeface="宋体" charset="-122"/>
              </a:rPr>
              <a:t>diff</a:t>
            </a:r>
          </a:p>
          <a:p>
            <a:pPr>
              <a:lnSpc>
                <a:spcPct val="80000"/>
              </a:lnSpc>
            </a:pPr>
            <a:r>
              <a:rPr lang="en-US" altLang="zh-CN" sz="2800">
                <a:ea typeface="宋体" charset="-122"/>
              </a:rPr>
              <a:t>cmp</a:t>
            </a:r>
          </a:p>
          <a:p>
            <a:pPr>
              <a:lnSpc>
                <a:spcPct val="80000"/>
              </a:lnSpc>
            </a:pPr>
            <a:r>
              <a:rPr lang="en-US" altLang="zh-CN" sz="2800">
                <a:ea typeface="宋体" charset="-122"/>
              </a:rPr>
              <a:t>wc</a:t>
            </a:r>
          </a:p>
          <a:p>
            <a:pPr>
              <a:lnSpc>
                <a:spcPct val="80000"/>
              </a:lnSpc>
            </a:pPr>
            <a:r>
              <a:rPr lang="en-US" altLang="zh-CN" sz="2800">
                <a:ea typeface="宋体" charset="-122"/>
              </a:rPr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86269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Name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?: </a:t>
            </a:r>
            <a:r>
              <a:rPr lang="en-US" dirty="0"/>
              <a:t>matches any single character in a filename </a:t>
            </a:r>
          </a:p>
          <a:p>
            <a:r>
              <a:rPr lang="en-US" dirty="0" smtClean="0"/>
              <a:t>*: </a:t>
            </a:r>
            <a:r>
              <a:rPr lang="en-US" dirty="0"/>
              <a:t>matches one or more characters in a filename </a:t>
            </a:r>
          </a:p>
          <a:p>
            <a:r>
              <a:rPr lang="en-US" dirty="0" smtClean="0"/>
              <a:t>[]</a:t>
            </a:r>
            <a:r>
              <a:rPr lang="en-US" i="1" dirty="0" smtClean="0"/>
              <a:t>: </a:t>
            </a:r>
            <a:r>
              <a:rPr lang="en-US" dirty="0"/>
              <a:t>matches any one of the characters between the brackets. Use ‘-’ to separate a range of consecutive characters.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03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ind</a:t>
            </a:r>
            <a:r>
              <a:rPr lang="en-US" dirty="0" smtClean="0"/>
              <a:t>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find </a:t>
            </a:r>
            <a:r>
              <a:rPr lang="en-US" dirty="0"/>
              <a:t>. -name my* </a:t>
            </a:r>
            <a:endParaRPr lang="en-US" dirty="0" smtClean="0"/>
          </a:p>
          <a:p>
            <a:pPr lvl="1"/>
            <a:r>
              <a:rPr lang="en-US" dirty="0" smtClean="0"/>
              <a:t>find </a:t>
            </a:r>
            <a:r>
              <a:rPr lang="en-US" dirty="0"/>
              <a:t>. -name my* -type f </a:t>
            </a:r>
            <a:endParaRPr lang="en-US" dirty="0" smtClean="0"/>
          </a:p>
          <a:p>
            <a:pPr lvl="1"/>
            <a:r>
              <a:rPr lang="en-US" dirty="0" smtClean="0"/>
              <a:t>find </a:t>
            </a:r>
            <a:r>
              <a:rPr lang="en-US" dirty="0"/>
              <a:t>/ -type f -name </a:t>
            </a:r>
            <a:r>
              <a:rPr lang="en-US" dirty="0" err="1"/>
              <a:t>myfile</a:t>
            </a:r>
            <a:r>
              <a:rPr lang="en-US" dirty="0"/>
              <a:t> –print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838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The Basics: find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-type: type of a file (</a:t>
            </a:r>
            <a:r>
              <a:rPr lang="en-US" altLang="zh-CN" dirty="0" err="1">
                <a:ea typeface="宋体" charset="-122"/>
              </a:rPr>
              <a:t>e.g</a:t>
            </a:r>
            <a:r>
              <a:rPr lang="en-US" altLang="zh-CN" dirty="0">
                <a:ea typeface="宋体" charset="-122"/>
              </a:rPr>
              <a:t>,, directory, symbolic link)</a:t>
            </a:r>
          </a:p>
          <a:p>
            <a:r>
              <a:rPr lang="en-US" altLang="zh-CN" dirty="0">
                <a:ea typeface="宋体" charset="-122"/>
              </a:rPr>
              <a:t>-perm: permission of a file</a:t>
            </a:r>
          </a:p>
          <a:p>
            <a:r>
              <a:rPr lang="en-US" altLang="zh-CN" dirty="0">
                <a:ea typeface="宋体" charset="-122"/>
              </a:rPr>
              <a:t>-name: name of a file</a:t>
            </a:r>
          </a:p>
          <a:p>
            <a:r>
              <a:rPr lang="en-US" altLang="zh-CN" dirty="0">
                <a:ea typeface="宋体" charset="-122"/>
              </a:rPr>
              <a:t>-prune: don’t descend into a directory</a:t>
            </a:r>
          </a:p>
          <a:p>
            <a:r>
              <a:rPr lang="en-US" altLang="zh-CN" dirty="0">
                <a:ea typeface="宋体" charset="-122"/>
              </a:rPr>
              <a:t>-o: or</a:t>
            </a:r>
          </a:p>
          <a:p>
            <a:r>
              <a:rPr lang="en-US" altLang="zh-CN" dirty="0">
                <a:ea typeface="宋体" charset="-122"/>
              </a:rPr>
              <a:t>-</a:t>
            </a:r>
            <a:r>
              <a:rPr lang="en-US" altLang="zh-CN" dirty="0" err="1">
                <a:ea typeface="宋体" charset="-122"/>
              </a:rPr>
              <a:t>ls</a:t>
            </a:r>
            <a:r>
              <a:rPr lang="en-US" altLang="zh-CN" dirty="0">
                <a:ea typeface="宋体" charset="-122"/>
              </a:rPr>
              <a:t>: list current file </a:t>
            </a:r>
          </a:p>
        </p:txBody>
      </p:sp>
    </p:spTree>
    <p:extLst>
      <p:ext uri="{BB962C8B-B14F-4D97-AF65-F5344CB8AC3E}">
        <p14:creationId xmlns:p14="http://schemas.microsoft.com/office/powerpoint/2010/main" val="159862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Extensive </a:t>
            </a:r>
            <a:r>
              <a:rPr lang="en-US" dirty="0"/>
              <a:t>documentation that comes preinstalled with almost all substantial Unix and Unix-like operating systems </a:t>
            </a:r>
          </a:p>
          <a:p>
            <a:r>
              <a:rPr lang="en-US" dirty="0" smtClean="0"/>
              <a:t>Usage </a:t>
            </a:r>
          </a:p>
          <a:p>
            <a:pPr lvl="1"/>
            <a:r>
              <a:rPr lang="en-US" dirty="0" smtClean="0"/>
              <a:t>read </a:t>
            </a:r>
            <a:r>
              <a:rPr lang="en-US" dirty="0"/>
              <a:t>a manual page for </a:t>
            </a:r>
            <a:r>
              <a:rPr lang="en-US" dirty="0" smtClean="0"/>
              <a:t>a Linux </a:t>
            </a:r>
            <a:r>
              <a:rPr lang="en-US" dirty="0"/>
              <a:t>command </a:t>
            </a:r>
            <a:endParaRPr lang="en-US" dirty="0" smtClean="0"/>
          </a:p>
          <a:p>
            <a:pPr lvl="2"/>
            <a:r>
              <a:rPr lang="en-US" b="1" dirty="0" smtClean="0"/>
              <a:t>man </a:t>
            </a:r>
            <a:r>
              <a:rPr lang="en-US" b="1" dirty="0"/>
              <a:t>&lt;</a:t>
            </a:r>
            <a:r>
              <a:rPr lang="en-US" dirty="0" err="1"/>
              <a:t>command_name</a:t>
            </a:r>
            <a:r>
              <a:rPr lang="en-US" b="1" dirty="0"/>
              <a:t>&gt; </a:t>
            </a:r>
            <a:endParaRPr lang="en-US" dirty="0" smtClean="0"/>
          </a:p>
          <a:p>
            <a:pPr lvl="2"/>
            <a:r>
              <a:rPr lang="en-US" b="1" dirty="0" smtClean="0"/>
              <a:t>man </a:t>
            </a:r>
            <a:r>
              <a:rPr lang="en-US" dirty="0"/>
              <a:t>section </a:t>
            </a:r>
            <a:r>
              <a:rPr lang="en-US" dirty="0" err="1"/>
              <a:t>command_name</a:t>
            </a:r>
            <a:r>
              <a:rPr lang="en-US" dirty="0"/>
              <a:t> </a:t>
            </a:r>
            <a:endParaRPr lang="en-US" dirty="0" smtClean="0"/>
          </a:p>
          <a:p>
            <a:pPr lvl="2"/>
            <a:r>
              <a:rPr lang="en-IN" dirty="0" smtClean="0"/>
              <a:t>1 User Commands 2 System Calls 3 C Library Functions 4 Devices and Special Files 5 File Formats and Conventions 6 Games et. al. 7 Miscellanea 8 System Administration tools and Daemons</a:t>
            </a:r>
            <a:endParaRPr lang="en-US" dirty="0" smtClean="0"/>
          </a:p>
          <a:p>
            <a:pPr lvl="2"/>
            <a:r>
              <a:rPr lang="en-US" dirty="0" smtClean="0"/>
              <a:t>Hit </a:t>
            </a:r>
            <a:r>
              <a:rPr lang="en-US" dirty="0"/>
              <a:t>“q” to get out of man </a:t>
            </a:r>
            <a:r>
              <a:rPr lang="en-US" dirty="0" smtClean="0"/>
              <a:t>page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3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dirty="0" smtClean="0"/>
              <a:t>…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whatis</a:t>
            </a:r>
            <a:r>
              <a:rPr lang="en-US" dirty="0"/>
              <a:t> </a:t>
            </a:r>
            <a:r>
              <a:rPr lang="en-US" dirty="0" smtClean="0"/>
              <a:t>&lt;command&gt;: returns Name section of man page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hereis</a:t>
            </a:r>
            <a:r>
              <a:rPr lang="en-US" dirty="0" smtClean="0"/>
              <a:t> &lt;command&gt;: locates </a:t>
            </a:r>
            <a:r>
              <a:rPr lang="en-US" dirty="0"/>
              <a:t>the binary, source, and manual page files for a </a:t>
            </a:r>
            <a:r>
              <a:rPr lang="en-US" dirty="0" smtClean="0"/>
              <a:t>command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 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87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GNU/Linux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Open-source operating system</a:t>
            </a:r>
            <a:endParaRPr lang="en-US" dirty="0"/>
          </a:p>
          <a:p>
            <a:pPr lvl="1"/>
            <a:r>
              <a:rPr lang="en-US" b="1" dirty="0" smtClean="0"/>
              <a:t>Kernel</a:t>
            </a:r>
            <a:r>
              <a:rPr lang="en-US" dirty="0" smtClean="0"/>
              <a:t>: core of operating system</a:t>
            </a:r>
          </a:p>
          <a:p>
            <a:pPr lvl="2"/>
            <a:r>
              <a:rPr lang="en-US" dirty="0" smtClean="0"/>
              <a:t>Allocates time and memory to programs</a:t>
            </a:r>
          </a:p>
          <a:p>
            <a:pPr lvl="2"/>
            <a:r>
              <a:rPr lang="en-US" dirty="0" smtClean="0"/>
              <a:t>Handles file system and communication between software and hardware</a:t>
            </a:r>
          </a:p>
          <a:p>
            <a:pPr lvl="1"/>
            <a:r>
              <a:rPr lang="en-US" b="1" dirty="0" smtClean="0"/>
              <a:t>Shell</a:t>
            </a:r>
            <a:r>
              <a:rPr lang="en-US" dirty="0" smtClean="0"/>
              <a:t>: interface between user and kernel</a:t>
            </a:r>
          </a:p>
          <a:p>
            <a:pPr lvl="2"/>
            <a:r>
              <a:rPr lang="en-US" dirty="0" smtClean="0"/>
              <a:t>Interprets commands user types in</a:t>
            </a:r>
          </a:p>
          <a:p>
            <a:pPr lvl="2"/>
            <a:r>
              <a:rPr lang="en-US" dirty="0" smtClean="0"/>
              <a:t>Takes necessary action to cause commands to be carried out</a:t>
            </a:r>
          </a:p>
          <a:p>
            <a:pPr lvl="1"/>
            <a:r>
              <a:rPr lang="en-US" b="1" dirty="0" smtClean="0"/>
              <a:t>Programs</a:t>
            </a:r>
          </a:p>
        </p:txBody>
      </p:sp>
    </p:spTree>
    <p:extLst>
      <p:ext uri="{BB962C8B-B14F-4D97-AF65-F5344CB8AC3E}">
        <p14:creationId xmlns:p14="http://schemas.microsoft.com/office/powerpoint/2010/main" val="275681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Hints for first 10 questions: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man </a:t>
            </a:r>
            <a:r>
              <a:rPr lang="en-US" dirty="0" err="1" smtClean="0"/>
              <a:t>man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which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find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readlink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man </a:t>
            </a:r>
            <a:r>
              <a:rPr lang="en-US" dirty="0" err="1" smtClean="0"/>
              <a:t>chmod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man find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find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whereis</a:t>
            </a:r>
            <a:r>
              <a:rPr lang="en-US" dirty="0" smtClean="0"/>
              <a:t>, man find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find, sort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localedef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01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1 – Example ans1.txt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ans1.txt is specifically for LABORATORY section</a:t>
            </a:r>
          </a:p>
          <a:p>
            <a:r>
              <a:rPr lang="en-US" dirty="0" smtClean="0"/>
              <a:t>1. Here is the answer to question 1</a:t>
            </a:r>
          </a:p>
          <a:p>
            <a:r>
              <a:rPr lang="en-US" dirty="0" smtClean="0"/>
              <a:t>2. Here is the answer to question 2</a:t>
            </a:r>
          </a:p>
          <a:p>
            <a:r>
              <a:rPr lang="en-US" dirty="0" smtClean="0"/>
              <a:t>3. Here is the answer to question 3</a:t>
            </a:r>
          </a:p>
          <a:p>
            <a:r>
              <a:rPr lang="en-US" dirty="0" smtClean="0"/>
              <a:t>…..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38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Assignment 1 – Example key1.txt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key1.txt is specifically for HOMEWORK section</a:t>
            </a:r>
          </a:p>
          <a:p>
            <a:pPr marL="514350" indent="-514350">
              <a:buAutoNum type="arabicPeriod"/>
            </a:pPr>
            <a:r>
              <a:rPr lang="en-US" dirty="0" smtClean="0"/>
              <a:t>C-s H E L L O W O R L D</a:t>
            </a:r>
          </a:p>
          <a:p>
            <a:pPr marL="514350" indent="-514350">
              <a:buAutoNum type="arabicPeriod"/>
            </a:pPr>
            <a:r>
              <a:rPr lang="en-US" dirty="0" smtClean="0"/>
              <a:t>C-s H T M L</a:t>
            </a:r>
          </a:p>
          <a:p>
            <a:pPr marL="514350" indent="-514350">
              <a:buAutoNum type="arabicPeriod"/>
            </a:pPr>
            <a:r>
              <a:rPr lang="en-US" dirty="0" smtClean="0"/>
              <a:t>C-d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smtClean="0"/>
              <a:t>C-n</a:t>
            </a:r>
          </a:p>
          <a:p>
            <a:pPr marL="514350" indent="-514350">
              <a:buAutoNum type="arabicPeriod"/>
            </a:pPr>
            <a:r>
              <a:rPr lang="en-US" dirty="0" smtClean="0"/>
              <a:t>M-x </a:t>
            </a:r>
            <a:r>
              <a:rPr lang="en-US" dirty="0" err="1" smtClean="0"/>
              <a:t>goto</a:t>
            </a:r>
            <a:r>
              <a:rPr lang="en-US" dirty="0" smtClean="0"/>
              <a:t>-line Enter 1 2 3 Enter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06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Which Linux for this course?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Ubuntu Linux Distribution</a:t>
            </a:r>
          </a:p>
          <a:p>
            <a:pPr lvl="1"/>
            <a:r>
              <a:rPr lang="en-US" dirty="0" smtClean="0"/>
              <a:t>Most popular</a:t>
            </a:r>
          </a:p>
          <a:p>
            <a:pPr lvl="1"/>
            <a:r>
              <a:rPr lang="en-US" dirty="0" smtClean="0"/>
              <a:t>Frequently updated, fixed release cycle (6 months)</a:t>
            </a:r>
          </a:p>
          <a:p>
            <a:pPr lvl="1"/>
            <a:r>
              <a:rPr lang="en-US" dirty="0" smtClean="0"/>
              <a:t>Simple installation and booting</a:t>
            </a:r>
          </a:p>
          <a:p>
            <a:pPr lvl="1"/>
            <a:r>
              <a:rPr lang="en-US" dirty="0" smtClean="0"/>
              <a:t>Nice set of pre-installed packages</a:t>
            </a:r>
          </a:p>
          <a:p>
            <a:pPr marL="0" indent="0">
              <a:buNone/>
            </a:pPr>
            <a:r>
              <a:rPr lang="en-US" b="1" dirty="0" err="1" smtClean="0"/>
              <a:t>Seasnet</a:t>
            </a:r>
            <a:r>
              <a:rPr lang="en-US" b="1" dirty="0" smtClean="0"/>
              <a:t> servers:</a:t>
            </a:r>
          </a:p>
          <a:p>
            <a:pPr lvl="1"/>
            <a:r>
              <a:rPr lang="en-US" dirty="0" smtClean="0"/>
              <a:t>Red 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92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Options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1) SEAS Server – best option, highly recommend</a:t>
            </a:r>
            <a:r>
              <a:rPr lang="en-US" dirty="0"/>
              <a:t>	</a:t>
            </a:r>
          </a:p>
          <a:p>
            <a:pPr lvl="1"/>
            <a:r>
              <a:rPr lang="en-US" dirty="0" err="1" smtClean="0"/>
              <a:t>lnxsrv.seas.ucla.edu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Username</a:t>
            </a:r>
            <a:r>
              <a:rPr lang="en-US" dirty="0"/>
              <a:t>: SEAS ID </a:t>
            </a:r>
          </a:p>
          <a:p>
            <a:pPr lvl="1"/>
            <a:r>
              <a:rPr lang="en-US" dirty="0"/>
              <a:t>Password: SEAS password</a:t>
            </a:r>
          </a:p>
          <a:p>
            <a:pPr lvl="1"/>
            <a:r>
              <a:rPr lang="en-US" dirty="0"/>
              <a:t>On windows: putty or </a:t>
            </a:r>
            <a:r>
              <a:rPr lang="en-US" dirty="0" err="1"/>
              <a:t>cygwin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2) On your computer</a:t>
            </a:r>
          </a:p>
          <a:p>
            <a:pPr lvl="1"/>
            <a:r>
              <a:rPr lang="en-US" dirty="0" smtClean="0"/>
              <a:t>Install or try Ubuntu</a:t>
            </a:r>
          </a:p>
          <a:p>
            <a:pPr lvl="1"/>
            <a:r>
              <a:rPr lang="en-US" dirty="0" smtClean="0"/>
              <a:t>Run with Windows (https</a:t>
            </a:r>
            <a:r>
              <a:rPr lang="en-US" dirty="0"/>
              <a:t>://wiki.ubuntu.com/WubiGuide)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Easy </a:t>
            </a:r>
            <a:r>
              <a:rPr lang="en-US" dirty="0"/>
              <a:t>to remove </a:t>
            </a:r>
            <a:r>
              <a:rPr lang="en-US" b="1" dirty="0"/>
              <a:t>Ubuntu </a:t>
            </a:r>
            <a:r>
              <a:rPr lang="en-US" dirty="0"/>
              <a:t>from </a:t>
            </a:r>
            <a:r>
              <a:rPr lang="en-US" b="1" dirty="0"/>
              <a:t>Windows </a:t>
            </a:r>
            <a:r>
              <a:rPr lang="en-US" dirty="0"/>
              <a:t>via </a:t>
            </a:r>
            <a:r>
              <a:rPr lang="en-US" b="1" dirty="0" smtClean="0"/>
              <a:t>Control </a:t>
            </a:r>
            <a:r>
              <a:rPr lang="en-US" b="1" dirty="0"/>
              <a:t>Panel</a:t>
            </a:r>
            <a:r>
              <a:rPr lang="en-US" dirty="0"/>
              <a:t>, if you don’t need Ubuntu</a:t>
            </a:r>
            <a:r>
              <a:rPr lang="en-US" dirty="0" smtClean="0"/>
              <a:t>. 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77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) </a:t>
            </a:r>
            <a:r>
              <a:rPr lang="en-US" dirty="0"/>
              <a:t>Virtual Machine</a:t>
            </a:r>
          </a:p>
          <a:p>
            <a:pPr lvl="1"/>
            <a:r>
              <a:rPr lang="en-US" dirty="0"/>
              <a:t>VMWare</a:t>
            </a:r>
          </a:p>
          <a:p>
            <a:pPr lvl="1"/>
            <a:r>
              <a:rPr lang="en-US" dirty="0"/>
              <a:t>Virtual Box</a:t>
            </a:r>
          </a:p>
          <a:p>
            <a:r>
              <a:rPr lang="en-US" dirty="0"/>
              <a:t>4</a:t>
            </a:r>
            <a:r>
              <a:rPr lang="en-US" dirty="0" smtClean="0"/>
              <a:t>) Live </a:t>
            </a:r>
            <a:r>
              <a:rPr lang="en-US" dirty="0"/>
              <a:t>CDs on BH3760 Computers 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Don’t</a:t>
            </a:r>
            <a:r>
              <a:rPr lang="en-US" dirty="0"/>
              <a:t> install Ubuntu</a:t>
            </a:r>
          </a:p>
          <a:p>
            <a:pPr lvl="1"/>
            <a:r>
              <a:rPr lang="en-US" dirty="0"/>
              <a:t>Try Ubuntu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705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to SEAS from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Putty</a:t>
            </a:r>
          </a:p>
          <a:p>
            <a:pPr lvl="1"/>
            <a:r>
              <a:rPr lang="en-US" dirty="0" smtClean="0"/>
              <a:t>Recommended </a:t>
            </a:r>
          </a:p>
          <a:p>
            <a:pPr lvl="1"/>
            <a:r>
              <a:rPr lang="en-US" dirty="0" smtClean="0"/>
              <a:t>Small and easy to use</a:t>
            </a:r>
          </a:p>
          <a:p>
            <a:pPr lvl="1"/>
            <a:r>
              <a:rPr lang="en-US" dirty="0"/>
              <a:t>Homepage: </a:t>
            </a:r>
            <a:r>
              <a:rPr lang="en-US" dirty="0">
                <a:hlinkClick r:id="rId2"/>
              </a:rPr>
              <a:t>http://www.chiark.greenend.org.uk/~</a:t>
            </a:r>
            <a:r>
              <a:rPr lang="en-US" dirty="0" smtClean="0">
                <a:hlinkClick r:id="rId2"/>
              </a:rPr>
              <a:t>sgtatham/putty/download.html</a:t>
            </a:r>
            <a:endParaRPr lang="en-US" dirty="0" smtClean="0"/>
          </a:p>
          <a:p>
            <a:pPr lvl="1"/>
            <a:r>
              <a:rPr lang="en-US" dirty="0"/>
              <a:t>Download: </a:t>
            </a:r>
            <a:r>
              <a:rPr lang="en-US" dirty="0">
                <a:hlinkClick r:id="rId3"/>
              </a:rPr>
              <a:t>http://the.earth.li/~</a:t>
            </a:r>
            <a:r>
              <a:rPr lang="en-US" dirty="0" smtClean="0">
                <a:hlinkClick r:id="rId3"/>
              </a:rPr>
              <a:t>sgtatham/putty/latest/x86/putty.exe</a:t>
            </a:r>
            <a:endParaRPr lang="en-US" dirty="0" smtClean="0"/>
          </a:p>
          <a:p>
            <a:pPr lvl="1"/>
            <a:r>
              <a:rPr lang="en-US" dirty="0" smtClean="0"/>
              <a:t>Host name: </a:t>
            </a:r>
            <a:r>
              <a:rPr lang="en-US" dirty="0" err="1" smtClean="0"/>
              <a:t>lnxsrv.seas.ucla.edu</a:t>
            </a:r>
            <a:endParaRPr lang="en-US" dirty="0" smtClean="0"/>
          </a:p>
          <a:p>
            <a:pPr lvl="1"/>
            <a:r>
              <a:rPr lang="en-US" dirty="0" smtClean="0"/>
              <a:t>User name: your SEAS user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22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ＭＳ Ｐゴシック" charset="0"/>
                <a:cs typeface="ＭＳ Ｐゴシック" charset="0"/>
              </a:rPr>
              <a:t>Putty</a:t>
            </a:r>
          </a:p>
        </p:txBody>
      </p:sp>
      <p:pic>
        <p:nvPicPr>
          <p:cNvPr id="28675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95400"/>
            <a:ext cx="533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531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3289</TotalTime>
  <Words>1549</Words>
  <Application>Microsoft Macintosh PowerPoint</Application>
  <PresentationFormat>On-screen Show (4:3)</PresentationFormat>
  <Paragraphs>310</Paragraphs>
  <Slides>42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Calibri</vt:lpstr>
      <vt:lpstr>Courier New</vt:lpstr>
      <vt:lpstr>ＭＳ Ｐゴシック</vt:lpstr>
      <vt:lpstr>宋体</vt:lpstr>
      <vt:lpstr>Arial</vt:lpstr>
      <vt:lpstr>Office Theme</vt:lpstr>
      <vt:lpstr>CS35L – F16</vt:lpstr>
      <vt:lpstr>What’s this class about?</vt:lpstr>
      <vt:lpstr>What is open source software?</vt:lpstr>
      <vt:lpstr>GNU/Linux</vt:lpstr>
      <vt:lpstr>Which Linux for this course?</vt:lpstr>
      <vt:lpstr>Options</vt:lpstr>
      <vt:lpstr>PowerPoint Presentation</vt:lpstr>
      <vt:lpstr>Connecting to SEAS from Windows</vt:lpstr>
      <vt:lpstr>Putty</vt:lpstr>
      <vt:lpstr>Connecting to SEAS from OS X or Linux</vt:lpstr>
      <vt:lpstr>GUI vs CLI</vt:lpstr>
      <vt:lpstr>GUI vs CLI</vt:lpstr>
      <vt:lpstr>Examples of CLI</vt:lpstr>
      <vt:lpstr>Command Line Interface vs. Graphical User Interface </vt:lpstr>
      <vt:lpstr>The Basics: Shell</vt:lpstr>
      <vt:lpstr>Files and Processes</vt:lpstr>
      <vt:lpstr>Linux File System Layout</vt:lpstr>
      <vt:lpstr>Absolute Path vs. Relative Path</vt:lpstr>
      <vt:lpstr>Important Directories</vt:lpstr>
      <vt:lpstr>The Basics: Moving Around</vt:lpstr>
      <vt:lpstr>The Basics: Dealing with Files </vt:lpstr>
      <vt:lpstr> The Basics: Changing File Attributes  </vt:lpstr>
      <vt:lpstr>PowerPoint Presentation</vt:lpstr>
      <vt:lpstr>Symbolic Links vs. Hard Links</vt:lpstr>
      <vt:lpstr>PowerPoint Presentation</vt:lpstr>
      <vt:lpstr>Linux File Permissions</vt:lpstr>
      <vt:lpstr>Unix permissions</vt:lpstr>
      <vt:lpstr>Unix permissions</vt:lpstr>
      <vt:lpstr>Special Permissions</vt:lpstr>
      <vt:lpstr>Linux File Permissions</vt:lpstr>
      <vt:lpstr>The Basics: chmod (symbolic)</vt:lpstr>
      <vt:lpstr>The Basics: chmod (numeric)</vt:lpstr>
      <vt:lpstr>The Basics: find</vt:lpstr>
      <vt:lpstr>The Basics: Look These Up</vt:lpstr>
      <vt:lpstr>File Name Matching</vt:lpstr>
      <vt:lpstr>find Examples</vt:lpstr>
      <vt:lpstr>The Basics: find</vt:lpstr>
      <vt:lpstr>man</vt:lpstr>
      <vt:lpstr>wh… Commands</vt:lpstr>
      <vt:lpstr>Assignment 1</vt:lpstr>
      <vt:lpstr>Assignment 1 – Example ans1.txt</vt:lpstr>
      <vt:lpstr>Assignment 1 – Example key1.txt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Which Linux?</dc:title>
  <dc:creator>Lauren</dc:creator>
  <cp:lastModifiedBy>Katrina Wijaya</cp:lastModifiedBy>
  <cp:revision>189</cp:revision>
  <dcterms:created xsi:type="dcterms:W3CDTF">2012-09-30T22:30:53Z</dcterms:created>
  <dcterms:modified xsi:type="dcterms:W3CDTF">2016-12-03T08:30:58Z</dcterms:modified>
</cp:coreProperties>
</file>