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343" r:id="rId2"/>
    <p:sldId id="326" r:id="rId3"/>
    <p:sldId id="342" r:id="rId4"/>
    <p:sldId id="293" r:id="rId5"/>
    <p:sldId id="294" r:id="rId6"/>
    <p:sldId id="295" r:id="rId7"/>
    <p:sldId id="300" r:id="rId8"/>
    <p:sldId id="339" r:id="rId9"/>
    <p:sldId id="296" r:id="rId10"/>
    <p:sldId id="297" r:id="rId11"/>
    <p:sldId id="298" r:id="rId12"/>
    <p:sldId id="299" r:id="rId13"/>
    <p:sldId id="301" r:id="rId14"/>
    <p:sldId id="302" r:id="rId15"/>
    <p:sldId id="303" r:id="rId16"/>
    <p:sldId id="304" r:id="rId17"/>
    <p:sldId id="307" r:id="rId18"/>
    <p:sldId id="308" r:id="rId19"/>
    <p:sldId id="310" r:id="rId20"/>
    <p:sldId id="316" r:id="rId21"/>
    <p:sldId id="311" r:id="rId22"/>
    <p:sldId id="312" r:id="rId23"/>
    <p:sldId id="313" r:id="rId24"/>
    <p:sldId id="315" r:id="rId25"/>
    <p:sldId id="309" r:id="rId26"/>
    <p:sldId id="305" r:id="rId27"/>
    <p:sldId id="317" r:id="rId28"/>
    <p:sldId id="318" r:id="rId29"/>
    <p:sldId id="340" r:id="rId30"/>
    <p:sldId id="319" r:id="rId31"/>
    <p:sldId id="324" r:id="rId32"/>
    <p:sldId id="320" r:id="rId33"/>
    <p:sldId id="321" r:id="rId34"/>
    <p:sldId id="325" r:id="rId35"/>
    <p:sldId id="322" r:id="rId36"/>
    <p:sldId id="323" r:id="rId37"/>
    <p:sldId id="327" r:id="rId38"/>
    <p:sldId id="328" r:id="rId39"/>
    <p:sldId id="329" r:id="rId40"/>
    <p:sldId id="330" r:id="rId41"/>
    <p:sldId id="333" r:id="rId42"/>
    <p:sldId id="336" r:id="rId43"/>
    <p:sldId id="341" r:id="rId44"/>
    <p:sldId id="332" r:id="rId45"/>
    <p:sldId id="334" r:id="rId46"/>
    <p:sldId id="335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4" r:id="rId57"/>
    <p:sldId id="355" r:id="rId58"/>
    <p:sldId id="356" r:id="rId59"/>
    <p:sldId id="357" r:id="rId60"/>
    <p:sldId id="369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0" r:id="rId69"/>
    <p:sldId id="391" r:id="rId70"/>
    <p:sldId id="382" r:id="rId71"/>
    <p:sldId id="370" r:id="rId72"/>
    <p:sldId id="371" r:id="rId73"/>
    <p:sldId id="372" r:id="rId74"/>
    <p:sldId id="373" r:id="rId75"/>
    <p:sldId id="374" r:id="rId76"/>
    <p:sldId id="375" r:id="rId77"/>
    <p:sldId id="376" r:id="rId78"/>
    <p:sldId id="377" r:id="rId79"/>
    <p:sldId id="378" r:id="rId80"/>
    <p:sldId id="379" r:id="rId81"/>
    <p:sldId id="380" r:id="rId82"/>
    <p:sldId id="381" r:id="rId83"/>
    <p:sldId id="392" r:id="rId84"/>
    <p:sldId id="393" r:id="rId85"/>
    <p:sldId id="394" r:id="rId86"/>
    <p:sldId id="395" r:id="rId87"/>
    <p:sldId id="396" r:id="rId88"/>
    <p:sldId id="397" r:id="rId89"/>
    <p:sldId id="398" r:id="rId90"/>
    <p:sldId id="400" r:id="rId91"/>
    <p:sldId id="412" r:id="rId92"/>
    <p:sldId id="402" r:id="rId93"/>
    <p:sldId id="403" r:id="rId94"/>
    <p:sldId id="404" r:id="rId95"/>
    <p:sldId id="405" r:id="rId96"/>
    <p:sldId id="406" r:id="rId97"/>
    <p:sldId id="407" r:id="rId98"/>
    <p:sldId id="408" r:id="rId99"/>
    <p:sldId id="409" r:id="rId100"/>
    <p:sldId id="410" r:id="rId101"/>
    <p:sldId id="411" r:id="rId102"/>
    <p:sldId id="401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4" autoAdjust="0"/>
    <p:restoredTop sz="88279" autoAdjust="0"/>
  </p:normalViewPr>
  <p:slideViewPr>
    <p:cSldViewPr>
      <p:cViewPr>
        <p:scale>
          <a:sx n="108" d="100"/>
          <a:sy n="108" d="100"/>
        </p:scale>
        <p:origin x="552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notesMaster" Target="notesMasters/notesMaster1.xml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02A2-B477-47E1-A967-5192327838D4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9633F-08C7-4D8F-AAE1-1CCD836F5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F08EB35F-AD37-8747-9810-CE1558A60A58}" type="slidenum">
              <a:rPr lang="en-US" altLang="en-US" sz="1400">
                <a:cs typeface="Arial Unicode MS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20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03C760CF-75B5-D242-BBF2-51AEA94E7472}" type="slidenum">
              <a:rPr lang="en-US" altLang="en-US" sz="1400">
                <a:cs typeface="Arial Unicode MS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30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E3159B52-C5BC-AF4F-83F2-42A3CF719E49}" type="slidenum">
              <a:rPr lang="en-US" altLang="en-US" sz="1400">
                <a:cs typeface="Arial Unicode MS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37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95325"/>
            <a:ext cx="4568825" cy="3425825"/>
          </a:xfrm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29DC9DFF-6567-AD40-969E-AE47E778298E}" type="slidenum">
              <a:rPr lang="en-US" altLang="en-US" sz="1400">
                <a:cs typeface="Arial Unicode MS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z="1400"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92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2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7DD04-07DE-4ABD-818C-32CCDDB96DA5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3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4761C-983B-41F1-B6FB-280138FC0743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8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115417D6-8DE3-4C45-8C70-908FCD459698}" type="slidenum">
              <a:rPr lang="en-US" altLang="en-US" sz="1400">
                <a:cs typeface="Arial Unicode MS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07FA4C2-DCB2-5D4A-89D5-1D8D8CE6064C}" type="slidenum">
              <a:rPr lang="en-US" altLang="en-US" sz="1400">
                <a:cs typeface="Arial Unicode MS" charset="0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90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0D47FE4F-FD5D-904F-83AF-7C28D105CCF1}" type="slidenum">
              <a:rPr lang="en-US" altLang="en-US" sz="1400">
                <a:cs typeface="Arial Unicode MS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13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E68E02C9-79E2-EF4E-BACC-30DFE2156704}" type="slidenum">
              <a:rPr lang="en-US" altLang="en-US" sz="1400">
                <a:cs typeface="Arial Unicode MS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95325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4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45F20B59-C61C-A74D-A248-9F7EEFC943FD}" type="slidenum">
              <a:rPr lang="en-US" altLang="en-US" sz="1400">
                <a:cs typeface="Arial Unicode MS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90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E34652F0-86DF-D04F-A70C-61F1BD88BB18}" type="slidenum">
              <a:rPr lang="en-US" altLang="en-US" sz="1400">
                <a:cs typeface="Arial Unicode MS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673077BC-03AB-9F4E-8DD9-4081ED33C8ED}" type="slidenum">
              <a:rPr lang="en-US" altLang="en-US" sz="1400">
                <a:cs typeface="Arial Unicode MS" charset="0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94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8F9796CC-9AAB-8041-BC26-667623DF9178}" type="slidenum">
              <a:rPr lang="en-US" altLang="en-US" sz="1400">
                <a:cs typeface="Arial Unicode MS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04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F2B10409-DE2C-CC4A-A35C-16B663F69DDD}" type="slidenum">
              <a:rPr lang="en-US" altLang="en-US" sz="1400">
                <a:cs typeface="Arial Unicode MS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3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1D50F838-E1D8-5D4E-99BC-D90E4CF6D8EA}" type="slidenum">
              <a:rPr lang="en-US" altLang="en-US" sz="1400">
                <a:cs typeface="Arial Unicode MS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400">
              <a:cs typeface="Arial Unicode MS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7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825" y="220663"/>
            <a:ext cx="5580063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0F376-2E08-0443-A57A-F7F8C6CF29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380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825" y="220663"/>
            <a:ext cx="5580063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5463" y="1604963"/>
            <a:ext cx="7050087" cy="35671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7212B-C1B7-7944-9D62-99276FD48C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1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BBC-FB3B-45F5-9B9F-A6A01F4664E7}" type="datetimeFigureOut">
              <a:rPr lang="en-US" smtClean="0"/>
              <a:pPr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SA_Factoring_Challenge" TargetMode="External"/><Relationship Id="rId3" Type="http://schemas.openxmlformats.org/officeDocument/2006/relationships/image" Target="../media/image22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019" y="1316720"/>
            <a:ext cx="3967966" cy="4605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CS35L – F16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359813"/>
              </p:ext>
            </p:extLst>
          </p:nvPr>
        </p:nvGraphicFramePr>
        <p:xfrm>
          <a:off x="1488491" y="2058551"/>
          <a:ext cx="6167018" cy="8456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3509"/>
                <a:gridCol w="3083509"/>
              </a:tblGrid>
              <a:tr h="2778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Slide</a:t>
                      </a:r>
                      <a:r>
                        <a:rPr lang="en-US" sz="1400" baseline="0" dirty="0" smtClean="0"/>
                        <a:t> set:</a:t>
                      </a:r>
                      <a:endParaRPr lang="en-US" sz="1400" dirty="0"/>
                    </a:p>
                  </a:txBody>
                  <a:tcPr marL="68522" marR="68522" marT="34262" marB="3426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68522" marR="68522" marT="34262" marB="34262"/>
                </a:tc>
              </a:tr>
              <a:tr h="2778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Slide</a:t>
                      </a:r>
                      <a:r>
                        <a:rPr lang="en-US" sz="1400" baseline="0" dirty="0" smtClean="0"/>
                        <a:t> t</a:t>
                      </a:r>
                      <a:r>
                        <a:rPr lang="en-US" sz="1400" dirty="0" smtClean="0"/>
                        <a:t>opics:</a:t>
                      </a:r>
                      <a:endParaRPr lang="en-US" sz="1400" dirty="0"/>
                    </a:p>
                  </a:txBody>
                  <a:tcPr marL="68522" marR="68522" marT="34262" marB="3426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</a:t>
                      </a:r>
                      <a:r>
                        <a:rPr lang="en-US" sz="1400" baseline="0" dirty="0" smtClean="0"/>
                        <a:t> review</a:t>
                      </a:r>
                      <a:endParaRPr lang="en-US" sz="1400" dirty="0" smtClean="0"/>
                    </a:p>
                  </a:txBody>
                  <a:tcPr marL="68522" marR="68522" marT="34262" marB="34262"/>
                </a:tc>
              </a:tr>
              <a:tr h="2778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Assignment:</a:t>
                      </a:r>
                      <a:endParaRPr lang="en-US" sz="1400" dirty="0"/>
                    </a:p>
                  </a:txBody>
                  <a:tcPr marL="68522" marR="68522" marT="34262" marB="3426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None</a:t>
                      </a:r>
                    </a:p>
                  </a:txBody>
                  <a:tcPr marL="68522" marR="68522" marT="34262" marB="3426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Permissions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(r), write (w), executable (x) </a:t>
            </a:r>
            <a:endParaRPr lang="en-US" dirty="0" smtClean="0"/>
          </a:p>
          <a:p>
            <a:pPr lvl="1"/>
            <a:r>
              <a:rPr lang="en-US" dirty="0" smtClean="0"/>
              <a:t>User</a:t>
            </a:r>
            <a:r>
              <a:rPr lang="en-US" dirty="0"/>
              <a:t>, group,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Why do we have permissions at all?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" y="3863181"/>
            <a:ext cx="9144000" cy="26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589" y="431604"/>
            <a:ext cx="746261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31289"/>
            <a:r>
              <a:rPr spc="-5" dirty="0"/>
              <a:t>Dig</a:t>
            </a:r>
            <a:r>
              <a:rPr spc="5" dirty="0"/>
              <a:t>i</a:t>
            </a:r>
            <a:r>
              <a:rPr spc="-9" dirty="0"/>
              <a:t>ta</a:t>
            </a:r>
            <a:r>
              <a:rPr dirty="0"/>
              <a:t>l</a:t>
            </a:r>
            <a:r>
              <a:rPr spc="5" dirty="0"/>
              <a:t> </a:t>
            </a:r>
            <a:r>
              <a:rPr dirty="0"/>
              <a:t>S</a:t>
            </a:r>
            <a:r>
              <a:rPr spc="5" dirty="0"/>
              <a:t>i</a:t>
            </a:r>
            <a:r>
              <a:rPr spc="-5" dirty="0"/>
              <a:t>gna</a:t>
            </a:r>
            <a:r>
              <a:rPr dirty="0"/>
              <a:t>t</a:t>
            </a:r>
            <a:r>
              <a:rPr spc="-5" dirty="0"/>
              <a:t>ur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669874" y="1252775"/>
            <a:ext cx="6566635" cy="4557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7147060" y="5943233"/>
            <a:ext cx="1588108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</a:t>
            </a:r>
            <a:r>
              <a:rPr sz="907" dirty="0">
                <a:latin typeface="Arial"/>
                <a:cs typeface="Arial"/>
              </a:rPr>
              <a:t>ge</a:t>
            </a:r>
            <a:r>
              <a:rPr sz="907" spc="-14" dirty="0">
                <a:latin typeface="Arial"/>
                <a:cs typeface="Arial"/>
              </a:rPr>
              <a:t> </a:t>
            </a:r>
            <a:r>
              <a:rPr sz="907" dirty="0">
                <a:latin typeface="Arial"/>
                <a:cs typeface="Arial"/>
              </a:rPr>
              <a:t>S</a:t>
            </a:r>
            <a:r>
              <a:rPr sz="907" spc="-9" dirty="0">
                <a:latin typeface="Arial"/>
                <a:cs typeface="Arial"/>
              </a:rPr>
              <a:t>ou</a:t>
            </a:r>
            <a:r>
              <a:rPr sz="907" spc="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ce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gd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14" dirty="0">
                <a:latin typeface="Arial"/>
                <a:cs typeface="Arial"/>
              </a:rPr>
              <a:t>.</a:t>
            </a:r>
            <a:r>
              <a:rPr sz="907" spc="-9" dirty="0">
                <a:latin typeface="Arial"/>
                <a:cs typeface="Arial"/>
              </a:rPr>
              <a:t>g</a:t>
            </a:r>
            <a:r>
              <a:rPr sz="907" spc="-5" dirty="0">
                <a:latin typeface="Arial"/>
                <a:cs typeface="Arial"/>
              </a:rPr>
              <a:t>l</a:t>
            </a:r>
            <a:r>
              <a:rPr sz="907" spc="-9" dirty="0">
                <a:latin typeface="Arial"/>
                <a:cs typeface="Arial"/>
              </a:rPr>
              <a:t>obu</a:t>
            </a:r>
            <a:r>
              <a:rPr sz="907" spc="5" dirty="0">
                <a:latin typeface="Arial"/>
                <a:cs typeface="Arial"/>
              </a:rPr>
              <a:t>s</a:t>
            </a:r>
            <a:r>
              <a:rPr sz="907" spc="-14" dirty="0">
                <a:latin typeface="Arial"/>
                <a:cs typeface="Arial"/>
              </a:rPr>
              <a:t>.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g</a:t>
            </a:r>
            <a:endParaRPr sz="90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884" y="5641665"/>
            <a:ext cx="89252" cy="9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635" spc="131" dirty="0">
                <a:latin typeface="Arial"/>
                <a:cs typeface="Arial"/>
              </a:rPr>
              <a:t>●</a:t>
            </a:r>
            <a:endParaRPr sz="63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6187" y="5487345"/>
            <a:ext cx="2815177" cy="1122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638006">
              <a:lnSpc>
                <a:spcPct val="166700"/>
              </a:lnSpc>
            </a:pPr>
            <a:r>
              <a:rPr sz="1451" spc="-82" dirty="0">
                <a:latin typeface="Arial"/>
                <a:cs typeface="Arial"/>
              </a:rPr>
              <a:t>V</a:t>
            </a:r>
            <a:r>
              <a:rPr sz="1451" spc="-5" dirty="0">
                <a:latin typeface="Arial"/>
                <a:cs typeface="Arial"/>
              </a:rPr>
              <a:t>er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9" dirty="0">
                <a:latin typeface="Arial"/>
                <a:cs typeface="Arial"/>
              </a:rPr>
              <a:t>f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e</a:t>
            </a:r>
            <a:r>
              <a:rPr sz="1451" dirty="0">
                <a:latin typeface="Arial"/>
                <a:cs typeface="Arial"/>
              </a:rPr>
              <a:t>s </a:t>
            </a:r>
            <a:r>
              <a:rPr sz="1451" spc="-5" dirty="0">
                <a:latin typeface="Arial"/>
                <a:cs typeface="Arial"/>
              </a:rPr>
              <a:t>documen</a:t>
            </a:r>
            <a:r>
              <a:rPr sz="1451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9" dirty="0">
                <a:latin typeface="Arial"/>
                <a:cs typeface="Arial"/>
              </a:rPr>
              <a:t>n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spc="-9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gr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y </a:t>
            </a:r>
            <a:r>
              <a:rPr sz="1451" spc="-5" dirty="0">
                <a:latin typeface="Arial"/>
                <a:cs typeface="Arial"/>
              </a:rPr>
              <a:t>Doe</a:t>
            </a:r>
            <a:r>
              <a:rPr sz="1451" dirty="0">
                <a:latin typeface="Arial"/>
                <a:cs typeface="Arial"/>
              </a:rPr>
              <a:t>s i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spc="-9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prov</a:t>
            </a:r>
            <a:r>
              <a:rPr sz="1451" dirty="0">
                <a:latin typeface="Arial"/>
                <a:cs typeface="Arial"/>
              </a:rPr>
              <a:t>e </a:t>
            </a:r>
            <a:r>
              <a:rPr sz="1451" spc="-9" dirty="0">
                <a:latin typeface="Arial"/>
                <a:cs typeface="Arial"/>
              </a:rPr>
              <a:t>o</a:t>
            </a:r>
            <a:r>
              <a:rPr sz="1451" spc="-5" dirty="0">
                <a:latin typeface="Arial"/>
                <a:cs typeface="Arial"/>
              </a:rPr>
              <a:t>r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g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n?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1152"/>
              </a:spcBef>
            </a:pPr>
            <a:r>
              <a:rPr sz="1451" spc="-5" dirty="0">
                <a:latin typeface="Arial"/>
                <a:cs typeface="Arial"/>
              </a:rPr>
              <a:t>Wh</a:t>
            </a:r>
            <a:r>
              <a:rPr sz="1451" dirty="0">
                <a:latin typeface="Arial"/>
                <a:cs typeface="Arial"/>
              </a:rPr>
              <a:t>o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is </a:t>
            </a:r>
            <a:r>
              <a:rPr sz="1451" spc="-5" dirty="0">
                <a:latin typeface="Arial"/>
                <a:cs typeface="Arial"/>
              </a:rPr>
              <a:t>Cer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f</a:t>
            </a:r>
            <a:r>
              <a:rPr sz="1451" dirty="0">
                <a:latin typeface="Arial"/>
                <a:cs typeface="Arial"/>
              </a:rPr>
              <a:t>ica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77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A</a:t>
            </a:r>
            <a:r>
              <a:rPr sz="1451" spc="-5" dirty="0">
                <a:latin typeface="Arial"/>
                <a:cs typeface="Arial"/>
              </a:rPr>
              <a:t>utho</a:t>
            </a:r>
            <a:r>
              <a:rPr sz="1451" spc="-14" dirty="0">
                <a:latin typeface="Arial"/>
                <a:cs typeface="Arial"/>
              </a:rPr>
              <a:t>r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y </a:t>
            </a:r>
            <a:r>
              <a:rPr sz="1451" spc="-14" dirty="0">
                <a:latin typeface="Arial"/>
                <a:cs typeface="Arial"/>
              </a:rPr>
              <a:t>(</a:t>
            </a:r>
            <a:r>
              <a:rPr sz="1451" dirty="0">
                <a:latin typeface="Arial"/>
                <a:cs typeface="Arial"/>
              </a:rPr>
              <a:t>CA)</a:t>
            </a:r>
            <a:r>
              <a:rPr sz="1451" spc="-9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?</a:t>
            </a:r>
            <a:endParaRPr sz="145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884" y="6010189"/>
            <a:ext cx="89252" cy="9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635" spc="131" dirty="0">
                <a:latin typeface="Arial"/>
                <a:cs typeface="Arial"/>
              </a:rPr>
              <a:t>●</a:t>
            </a:r>
            <a:endParaRPr sz="63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884" y="6377562"/>
            <a:ext cx="89252" cy="9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635" spc="131" dirty="0">
                <a:latin typeface="Arial"/>
                <a:cs typeface="Arial"/>
              </a:rPr>
              <a:t>●</a:t>
            </a:r>
            <a:endParaRPr sz="635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939" y="864800"/>
            <a:ext cx="2332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</a:t>
            </a:r>
            <a:r>
              <a:rPr lang="en-US" smtClean="0"/>
              <a:t>should understand</a:t>
            </a:r>
          </a:p>
          <a:p>
            <a:r>
              <a:rPr lang="en-US" dirty="0" smtClean="0"/>
              <a:t> this entire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Detached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Digital signatures </a:t>
            </a:r>
            <a:r>
              <a:rPr lang="en-US" dirty="0" smtClean="0"/>
              <a:t>can either be </a:t>
            </a:r>
            <a:r>
              <a:rPr lang="en-US" i="1" dirty="0" smtClean="0"/>
              <a:t>attached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message or </a:t>
            </a:r>
            <a:r>
              <a:rPr lang="en-US" i="1" dirty="0" smtClean="0"/>
              <a:t>detached</a:t>
            </a:r>
          </a:p>
          <a:p>
            <a:r>
              <a:rPr lang="en-US" dirty="0" smtClean="0"/>
              <a:t>A </a:t>
            </a:r>
            <a:r>
              <a:rPr lang="en-US" dirty="0"/>
              <a:t>detached signature </a:t>
            </a:r>
            <a:r>
              <a:rPr lang="en-US" dirty="0" smtClean="0"/>
              <a:t>is stored </a:t>
            </a:r>
            <a:r>
              <a:rPr lang="en-US" dirty="0"/>
              <a:t>and transmitted separately from the message it </a:t>
            </a:r>
            <a:r>
              <a:rPr lang="en-US" dirty="0" smtClean="0"/>
              <a:t>signs</a:t>
            </a:r>
          </a:p>
          <a:p>
            <a:r>
              <a:rPr lang="en-US" dirty="0"/>
              <a:t>C</a:t>
            </a:r>
            <a:r>
              <a:rPr lang="en-US" dirty="0" smtClean="0"/>
              <a:t>ommonly </a:t>
            </a:r>
            <a:r>
              <a:rPr lang="en-US" dirty="0"/>
              <a:t>used to validate software distributed in compressed tar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You </a:t>
            </a:r>
            <a:r>
              <a:rPr lang="en-US" dirty="0"/>
              <a:t>can't sign such a file internally without altering its contents, so the signature is created in a separate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Why detach at all? Why are signatures useful?</a:t>
            </a:r>
          </a:p>
          <a:p>
            <a:r>
              <a:rPr lang="en-US" dirty="0" smtClean="0"/>
              <a:t>Who can create a signature? How do I verify a signature?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Good luck on all of your finals and have a great winter break! </a:t>
            </a:r>
            <a:r>
              <a:rPr lang="en-US" smtClean="0">
                <a:sym typeface="Wingdings" pitchFamily="2" charset="2"/>
              </a:rPr>
              <a:t>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chmod</a:t>
            </a:r>
            <a:r>
              <a:rPr lang="en-US" b="1" dirty="0" smtClean="0"/>
              <a:t> (symbolic)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9870"/>
            <a:ext cx="8229600" cy="3566622"/>
          </a:xfrm>
        </p:spPr>
      </p:pic>
      <p:sp>
        <p:nvSpPr>
          <p:cNvPr id="3" name="TextBox 2"/>
          <p:cNvSpPr txBox="1"/>
          <p:nvPr/>
        </p:nvSpPr>
        <p:spPr>
          <a:xfrm>
            <a:off x="457200" y="5943600"/>
            <a:ext cx="807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chmod</a:t>
            </a:r>
            <a:r>
              <a:rPr lang="en-US" b="1" dirty="0" smtClean="0"/>
              <a:t> (numeric)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7620000" cy="3685016"/>
          </a:xfrm>
        </p:spPr>
      </p:pic>
      <p:sp>
        <p:nvSpPr>
          <p:cNvPr id="5" name="TextBox 4"/>
          <p:cNvSpPr txBox="1"/>
          <p:nvPr/>
        </p:nvSpPr>
        <p:spPr>
          <a:xfrm>
            <a:off x="685800" y="53340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Usage </a:t>
            </a:r>
            <a:endParaRPr lang="en-US" dirty="0"/>
          </a:p>
          <a:p>
            <a:r>
              <a:rPr lang="en-US" dirty="0" smtClean="0"/>
              <a:t>–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/>
              <a:t>[''references''][''operator''][''modes''] ''file1'' ... </a:t>
            </a:r>
          </a:p>
          <a:p>
            <a:r>
              <a:rPr lang="en-US" dirty="0" smtClean="0"/>
              <a:t>Example: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 err="1"/>
              <a:t>ug+rw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,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a-w </a:t>
            </a:r>
            <a:r>
              <a:rPr lang="en-US" dirty="0" err="1"/>
              <a:t>myfile</a:t>
            </a:r>
            <a:r>
              <a:rPr lang="en-US" dirty="0"/>
              <a:t>, </a:t>
            </a:r>
          </a:p>
          <a:p>
            <a:r>
              <a:rPr lang="en-US" dirty="0" smtClean="0"/>
              <a:t>Example: </a:t>
            </a:r>
            <a:r>
              <a:rPr lang="en-US" b="1" dirty="0" err="1" smtClean="0"/>
              <a:t>chmod</a:t>
            </a:r>
            <a:r>
              <a:rPr lang="en-US" b="1" dirty="0" smtClean="0"/>
              <a:t> </a:t>
            </a:r>
            <a:r>
              <a:rPr lang="en-US" dirty="0" err="1"/>
              <a:t>ug</a:t>
            </a:r>
            <a:r>
              <a:rPr lang="en-US" dirty="0"/>
              <a:t>=</a:t>
            </a:r>
            <a:r>
              <a:rPr lang="en-US" dirty="0" err="1"/>
              <a:t>rx</a:t>
            </a:r>
            <a:r>
              <a:rPr lang="en-US" dirty="0"/>
              <a:t> </a:t>
            </a:r>
            <a:r>
              <a:rPr lang="en-US" dirty="0" err="1"/>
              <a:t>mydir</a:t>
            </a:r>
            <a:r>
              <a:rPr lang="en-US" dirty="0"/>
              <a:t>, 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dirty="0"/>
              <a:t>664 </a:t>
            </a:r>
            <a:r>
              <a:rPr lang="en-US" dirty="0" err="1"/>
              <a:t>myfile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03213" y="133350"/>
            <a:ext cx="85740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4000" b="1">
                <a:solidFill>
                  <a:srgbClr val="800000"/>
                </a:solidFill>
                <a:ea typeface="MS Gothic" charset="-128"/>
              </a:rPr>
              <a:t>Locale  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09600" y="1400175"/>
            <a:ext cx="8077200" cy="606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charset="0"/>
                <a:ea typeface="Arial Unicode MS" charset="0"/>
              </a:defRPr>
            </a:lvl1pPr>
            <a:lvl2pPr marL="741363" indent="-284163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b="1" dirty="0">
                <a:ea typeface="MS Gothic" charset="-128"/>
              </a:rPr>
              <a:t>A locale</a:t>
            </a:r>
            <a:r>
              <a:rPr lang="en-US" altLang="en-US" dirty="0">
                <a:ea typeface="MS Gothic" charset="-128"/>
              </a:rPr>
              <a:t> 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Symbol" charset="2"/>
              <a:buChar char=""/>
            </a:pPr>
            <a:r>
              <a:rPr lang="en-US" altLang="en-US" sz="3200" dirty="0">
                <a:ea typeface="MS Gothic" charset="-128"/>
              </a:rPr>
              <a:t>Set of parameters that define a user’s cultural preferences</a:t>
            </a:r>
          </a:p>
          <a:p>
            <a:pPr lvl="2"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Symbol" charset="2"/>
              <a:buChar char=""/>
            </a:pPr>
            <a:r>
              <a:rPr lang="en-US" altLang="en-US" sz="3200" dirty="0">
                <a:ea typeface="MS Gothic" charset="-128"/>
              </a:rPr>
              <a:t>Language</a:t>
            </a:r>
          </a:p>
          <a:p>
            <a:pPr lvl="2"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Symbol" charset="2"/>
              <a:buChar char=""/>
            </a:pPr>
            <a:r>
              <a:rPr lang="en-US" altLang="en-US" sz="3200" dirty="0">
                <a:ea typeface="MS Gothic" charset="-128"/>
              </a:rPr>
              <a:t>Country</a:t>
            </a:r>
          </a:p>
          <a:p>
            <a:pPr lvl="2"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Symbol" charset="2"/>
              <a:buChar char=""/>
            </a:pPr>
            <a:r>
              <a:rPr lang="en-US" altLang="en-US" sz="3200" dirty="0">
                <a:ea typeface="MS Gothic" charset="-128"/>
              </a:rPr>
              <a:t>Other area-specific </a:t>
            </a:r>
            <a:r>
              <a:rPr lang="en-US" altLang="en-US" sz="3200" dirty="0" smtClean="0">
                <a:ea typeface="MS Gothic" charset="-128"/>
              </a:rPr>
              <a:t>things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SzPct val="45000"/>
              <a:buFont typeface="Symbol" charset="2"/>
              <a:buChar char=""/>
            </a:pPr>
            <a:r>
              <a:rPr lang="en-US" altLang="en-US" sz="3600" dirty="0" smtClean="0">
                <a:ea typeface="MS Gothic" charset="-128"/>
              </a:rPr>
              <a:t>What else does the locale affect?</a:t>
            </a:r>
            <a:endParaRPr lang="en-US" altLang="en-US" dirty="0">
              <a:ea typeface="MS Gothic" charset="-128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dirty="0">
                <a:latin typeface="Courier New" charset="0"/>
                <a:ea typeface="MS Gothic" charset="-128"/>
                <a:cs typeface="Courier New" charset="0"/>
              </a:rPr>
              <a:t>locale</a:t>
            </a:r>
            <a:r>
              <a:rPr lang="en-US" altLang="en-US" dirty="0">
                <a:ea typeface="MS Gothic" charset="-128"/>
              </a:rPr>
              <a:t> command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dirty="0">
                <a:ea typeface="MS Gothic" charset="-128"/>
              </a:rPr>
              <a:t>		prints information about the current 		       		locale environment to standard output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dirty="0">
              <a:ea typeface="MS Gothic" charset="-128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dirty="0"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4887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228600" y="220663"/>
            <a:ext cx="8650288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4000" b="1">
                <a:solidFill>
                  <a:srgbClr val="800000"/>
                </a:solidFill>
                <a:ea typeface="MS Gothic" charset="-128"/>
              </a:rPr>
              <a:t>Environment Variables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685800" y="1295400"/>
            <a:ext cx="8077200" cy="5511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000000"/>
                </a:solidFill>
                <a:latin typeface="Arial" charset="0"/>
                <a:ea typeface="Arial Unicode MS" charset="0"/>
              </a:defRPr>
            </a:lvl1pPr>
            <a:lvl2pPr marL="45720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800">
                <a:solidFill>
                  <a:srgbClr val="000000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ea typeface="MS Gothic" charset="-128"/>
              </a:rPr>
              <a:t>Variables that can be accessed from any child </a:t>
            </a:r>
            <a:r>
              <a:rPr lang="en-US" altLang="en-US" dirty="0" smtClean="0">
                <a:ea typeface="MS Gothic" charset="-128"/>
              </a:rPr>
              <a:t>process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Font typeface="Arial" charset="0"/>
              <a:buChar char="•"/>
            </a:pPr>
            <a:r>
              <a:rPr lang="en-US" altLang="en-US" dirty="0" smtClean="0">
                <a:ea typeface="MS Gothic" charset="-128"/>
              </a:rPr>
              <a:t>Why do we have these at all? What functions do they serve?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Font typeface="Arial" charset="0"/>
              <a:buChar char="•"/>
            </a:pPr>
            <a:endParaRPr lang="en-US" altLang="en-US" dirty="0">
              <a:ea typeface="MS Gothic" charset="-128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dirty="0">
                <a:ea typeface="MS Gothic" charset="-128"/>
              </a:rPr>
              <a:t>Common ones: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Font typeface="Arial" charset="0"/>
              <a:buChar char="•"/>
            </a:pPr>
            <a:r>
              <a:rPr lang="en-US" altLang="en-US" b="1" dirty="0">
                <a:ea typeface="MS Gothic" charset="-128"/>
              </a:rPr>
              <a:t>HOME</a:t>
            </a:r>
            <a:r>
              <a:rPr lang="en-US" altLang="en-US" dirty="0">
                <a:ea typeface="MS Gothic" charset="-128"/>
              </a:rPr>
              <a:t>: path to user’s home directory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Font typeface="Arial" charset="0"/>
              <a:buChar char="•"/>
            </a:pPr>
            <a:r>
              <a:rPr lang="en-US" altLang="en-US" b="1" dirty="0">
                <a:ea typeface="MS Gothic" charset="-128"/>
              </a:rPr>
              <a:t>PATH</a:t>
            </a:r>
            <a:r>
              <a:rPr lang="en-US" altLang="en-US" dirty="0">
                <a:ea typeface="MS Gothic" charset="-128"/>
              </a:rPr>
              <a:t>: list of directories to search in for command to </a:t>
            </a:r>
            <a:r>
              <a:rPr lang="en-US" altLang="en-US" dirty="0" smtClean="0">
                <a:ea typeface="MS Gothic" charset="-128"/>
              </a:rPr>
              <a:t>execute</a:t>
            </a:r>
            <a:endParaRPr lang="en-US" altLang="en-US" dirty="0">
              <a:ea typeface="MS Gothic" charset="-128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Font typeface="Arial" charset="0"/>
              <a:buChar char="•"/>
            </a:pPr>
            <a:r>
              <a:rPr lang="en-US" altLang="en-US" dirty="0">
                <a:ea typeface="MS Gothic" charset="-128"/>
              </a:rPr>
              <a:t>Change value:</a:t>
            </a:r>
          </a:p>
          <a:p>
            <a:pPr lvl="1" indent="0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3200" dirty="0">
                <a:ea typeface="MS Gothic" charset="-128"/>
              </a:rPr>
              <a:t>	export VARIABLE=…</a:t>
            </a:r>
          </a:p>
        </p:txBody>
      </p:sp>
    </p:spTree>
    <p:extLst>
      <p:ext uri="{BB962C8B-B14F-4D97-AF65-F5344CB8AC3E}">
        <p14:creationId xmlns:p14="http://schemas.microsoft.com/office/powerpoint/2010/main" val="1604765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81000" y="220663"/>
            <a:ext cx="8497888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4000" b="1">
                <a:solidFill>
                  <a:srgbClr val="800000"/>
                </a:solidFill>
                <a:ea typeface="MS Gothic" charset="-128"/>
              </a:rPr>
              <a:t>Locale Settings Can Affect Program Behavior!!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33400" y="2057400"/>
            <a:ext cx="8077200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charset="0"/>
                <a:ea typeface="Arial Unicode MS" charset="0"/>
              </a:defRPr>
            </a:lvl1pPr>
            <a:lvl2pPr marL="1198563" indent="-45720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600" dirty="0">
                <a:ea typeface="MS Gothic" charset="-128"/>
              </a:rPr>
              <a:t>Default sort order for the </a:t>
            </a:r>
            <a:r>
              <a:rPr lang="en-US" altLang="en-US" sz="2600" dirty="0">
                <a:latin typeface="Courier New" charset="0"/>
                <a:ea typeface="MS Gothic" charset="-128"/>
              </a:rPr>
              <a:t>sort</a:t>
            </a:r>
            <a:r>
              <a:rPr lang="en-US" altLang="en-US" sz="2600" dirty="0">
                <a:ea typeface="MS Gothic" charset="-128"/>
              </a:rPr>
              <a:t> command depends: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2600" dirty="0">
              <a:ea typeface="MS Gothic" charset="-128"/>
            </a:endParaRP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Font typeface="Arial" charset="0"/>
              <a:buChar char="•"/>
            </a:pPr>
            <a:r>
              <a:rPr lang="en-US" altLang="en-US" sz="2600" dirty="0">
                <a:ea typeface="MS Gothic" charset="-128"/>
              </a:rPr>
              <a:t>LC_COLLATE=‘C’: sorting is in ASCII order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Font typeface="Arial" charset="0"/>
              <a:buChar char="•"/>
            </a:pPr>
            <a:r>
              <a:rPr lang="en-US" altLang="en-US" sz="2600" dirty="0">
                <a:ea typeface="MS Gothic" charset="-128"/>
              </a:rPr>
              <a:t>LC_COLLATE=‘</a:t>
            </a:r>
            <a:r>
              <a:rPr lang="en-US" altLang="en-US" sz="2600" dirty="0" err="1">
                <a:ea typeface="MS Gothic" charset="-128"/>
              </a:rPr>
              <a:t>en_US</a:t>
            </a:r>
            <a:r>
              <a:rPr lang="en-US" altLang="en-US" sz="2600" dirty="0">
                <a:ea typeface="MS Gothic" charset="-128"/>
              </a:rPr>
              <a:t>’: sorting is case insensitive except when the two strings are otherwise equal and one has an uppercase letter earlier than the other.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2600" dirty="0">
              <a:ea typeface="MS Gothic" charset="-128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800" dirty="0">
                <a:ea typeface="MS Gothic" charset="-128"/>
              </a:rPr>
              <a:t>Other locales have other sort orders!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2800" dirty="0"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399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6200"/>
            <a:ext cx="4368800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000" tIns="46800" rIns="90000" bIns="46800"/>
          <a:lstStyle/>
          <a:p>
            <a:pPr algn="ct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i="0">
                <a:ea typeface="Arial Unicode MS" charset="0"/>
              </a:rPr>
              <a:t>Standard Streams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 lIns="90000" tIns="46800" rIns="90000" bIns="46800"/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en-US" dirty="0">
                <a:ea typeface="Arial Unicode MS" charset="0"/>
              </a:rPr>
              <a:t>Every program has these 3 streams to interact with the world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altLang="en-US" sz="2400" dirty="0" err="1">
                <a:ea typeface="Arial Unicode MS" charset="0"/>
              </a:rPr>
              <a:t>stdin</a:t>
            </a:r>
            <a:r>
              <a:rPr lang="en-US" altLang="en-US" sz="2400" dirty="0">
                <a:ea typeface="Arial Unicode MS" charset="0"/>
              </a:rPr>
              <a:t> (0): contains data going into a program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altLang="en-US" sz="2400" dirty="0" err="1">
                <a:ea typeface="Arial Unicode MS" charset="0"/>
              </a:rPr>
              <a:t>stdout</a:t>
            </a:r>
            <a:r>
              <a:rPr lang="en-US" altLang="en-US" sz="2400" dirty="0">
                <a:ea typeface="Arial Unicode MS" charset="0"/>
              </a:rPr>
              <a:t> (1): where a program writes its output data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altLang="en-US" sz="2400" dirty="0" err="1">
                <a:ea typeface="Arial Unicode MS" charset="0"/>
              </a:rPr>
              <a:t>stderr</a:t>
            </a:r>
            <a:r>
              <a:rPr lang="en-US" altLang="en-US" sz="2400" dirty="0">
                <a:ea typeface="Arial Unicode MS" charset="0"/>
              </a:rPr>
              <a:t> (2): where a program writes its error </a:t>
            </a:r>
            <a:r>
              <a:rPr lang="en-US" altLang="en-US" sz="2400" dirty="0" err="1" smtClean="0">
                <a:ea typeface="Arial Unicode MS" charset="0"/>
              </a:rPr>
              <a:t>msgs</a:t>
            </a:r>
            <a:endParaRPr lang="en-US" altLang="en-US" sz="2400" dirty="0">
              <a:ea typeface="Arial Unicode MS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US" altLang="en-US" sz="2400" b="1" dirty="0"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3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4000" b="1">
                <a:solidFill>
                  <a:srgbClr val="800000"/>
                </a:solidFill>
                <a:ea typeface="MS Gothic" charset="-128"/>
              </a:rPr>
              <a:t>Redirection and Pipelines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28625" indent="-32385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3200">
                <a:solidFill>
                  <a:srgbClr val="000000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2800">
                <a:solidFill>
                  <a:srgbClr val="000000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2400">
                <a:solidFill>
                  <a:srgbClr val="000000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28625" algn="l"/>
                <a:tab pos="541338" algn="l"/>
                <a:tab pos="998538" algn="l"/>
                <a:tab pos="1455738" algn="l"/>
                <a:tab pos="1912938" algn="l"/>
                <a:tab pos="2370138" algn="l"/>
                <a:tab pos="2827338" algn="l"/>
                <a:tab pos="3284538" algn="l"/>
                <a:tab pos="3741738" algn="l"/>
                <a:tab pos="4198938" algn="l"/>
                <a:tab pos="4656138" algn="l"/>
                <a:tab pos="5113338" algn="l"/>
                <a:tab pos="5570538" algn="l"/>
                <a:tab pos="6027738" algn="l"/>
                <a:tab pos="6484938" algn="l"/>
                <a:tab pos="6942138" algn="l"/>
                <a:tab pos="7399338" algn="l"/>
                <a:tab pos="7856538" algn="l"/>
                <a:tab pos="8313738" algn="l"/>
                <a:tab pos="8770938" algn="l"/>
                <a:tab pos="9228138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SzPct val="45000"/>
              <a:buFont typeface="Wingdings" charset="2"/>
              <a:buChar char=""/>
            </a:pPr>
            <a:r>
              <a:rPr lang="en-US" altLang="en-US" sz="2400" i="1" dirty="0">
                <a:solidFill>
                  <a:srgbClr val="FF0000"/>
                </a:solidFill>
                <a:ea typeface="MS Gothic" charset="-128"/>
              </a:rPr>
              <a:t>program</a:t>
            </a:r>
            <a:r>
              <a:rPr lang="en-US" altLang="en-US" sz="2400" dirty="0">
                <a:solidFill>
                  <a:srgbClr val="FF0000"/>
                </a:solidFill>
                <a:ea typeface="MS Gothic" charset="-128"/>
              </a:rPr>
              <a:t> &lt; </a:t>
            </a:r>
            <a:r>
              <a:rPr lang="en-US" altLang="en-US" sz="2400" i="1" dirty="0">
                <a:solidFill>
                  <a:srgbClr val="FF0000"/>
                </a:solidFill>
                <a:ea typeface="MS Gothic" charset="-128"/>
              </a:rPr>
              <a:t>file</a:t>
            </a:r>
            <a:r>
              <a:rPr lang="en-US" altLang="en-US" sz="2400" dirty="0">
                <a:ea typeface="MS Gothic" charset="-128"/>
              </a:rPr>
              <a:t> redirects </a:t>
            </a:r>
            <a:r>
              <a:rPr lang="en-US" altLang="en-US" sz="2400" i="1" dirty="0">
                <a:ea typeface="MS Gothic" charset="-128"/>
              </a:rPr>
              <a:t>file to </a:t>
            </a:r>
            <a:r>
              <a:rPr lang="en-US" altLang="en-US" sz="2400" i="1" dirty="0" err="1">
                <a:ea typeface="MS Gothic" charset="-128"/>
              </a:rPr>
              <a:t>programs’s</a:t>
            </a:r>
            <a:r>
              <a:rPr lang="en-US" altLang="en-US" sz="2400" i="1" dirty="0">
                <a:ea typeface="MS Gothic" charset="-128"/>
              </a:rPr>
              <a:t> </a:t>
            </a:r>
            <a:r>
              <a:rPr lang="en-US" altLang="en-US" sz="2400" i="1" dirty="0" err="1">
                <a:ea typeface="MS Gothic" charset="-128"/>
              </a:rPr>
              <a:t>stdin</a:t>
            </a:r>
            <a:r>
              <a:rPr lang="en-US" altLang="en-US" sz="2400" dirty="0">
                <a:ea typeface="MS Gothic" charset="-128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dirty="0">
                <a:ea typeface="MS Gothic" charset="-128"/>
              </a:rPr>
              <a:t>	</a:t>
            </a:r>
            <a:r>
              <a:rPr lang="en-US" altLang="en-US" sz="2400" dirty="0">
                <a:latin typeface="Courier New" charset="0"/>
                <a:ea typeface="MS Gothic" charset="-128"/>
              </a:rPr>
              <a:t>cat &lt;file 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SzPct val="45000"/>
              <a:buFont typeface="Wingdings" charset="2"/>
              <a:buChar char=""/>
            </a:pPr>
            <a:r>
              <a:rPr lang="en-US" altLang="en-US" sz="2400" i="1" dirty="0">
                <a:solidFill>
                  <a:srgbClr val="FF0000"/>
                </a:solidFill>
                <a:ea typeface="MS Gothic" charset="-128"/>
              </a:rPr>
              <a:t>program</a:t>
            </a:r>
            <a:r>
              <a:rPr lang="en-US" altLang="en-US" sz="2400" dirty="0">
                <a:solidFill>
                  <a:srgbClr val="FF0000"/>
                </a:solidFill>
                <a:ea typeface="MS Gothic" charset="-128"/>
              </a:rPr>
              <a:t> &gt; </a:t>
            </a:r>
            <a:r>
              <a:rPr lang="en-US" altLang="en-US" sz="2400" i="1" dirty="0">
                <a:solidFill>
                  <a:srgbClr val="FF0000"/>
                </a:solidFill>
                <a:ea typeface="MS Gothic" charset="-128"/>
              </a:rPr>
              <a:t>file</a:t>
            </a:r>
            <a:r>
              <a:rPr lang="en-US" altLang="en-US" sz="2400" dirty="0">
                <a:solidFill>
                  <a:srgbClr val="FF0000"/>
                </a:solidFill>
                <a:ea typeface="MS Gothic" charset="-128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ea typeface="MS Gothic" charset="-128"/>
              </a:rPr>
              <a:t>redirects</a:t>
            </a:r>
            <a:r>
              <a:rPr lang="en-US" altLang="en-US" sz="2400" dirty="0">
                <a:solidFill>
                  <a:srgbClr val="FF0000"/>
                </a:solidFill>
                <a:ea typeface="MS Gothic" charset="-128"/>
              </a:rPr>
              <a:t> </a:t>
            </a:r>
            <a:r>
              <a:rPr lang="en-US" altLang="en-US" sz="2400" i="1" dirty="0">
                <a:ea typeface="MS Gothic" charset="-128"/>
              </a:rPr>
              <a:t>program</a:t>
            </a:r>
            <a:r>
              <a:rPr lang="en-US" altLang="en-US" sz="2400" dirty="0">
                <a:ea typeface="MS Gothic" charset="-128"/>
              </a:rPr>
              <a:t>'s </a:t>
            </a:r>
            <a:r>
              <a:rPr lang="en-US" altLang="en-US" sz="2400" dirty="0" err="1">
                <a:ea typeface="MS Gothic" charset="-128"/>
              </a:rPr>
              <a:t>stdout</a:t>
            </a:r>
            <a:r>
              <a:rPr lang="en-US" altLang="en-US" sz="2400" dirty="0">
                <a:ea typeface="MS Gothic" charset="-128"/>
              </a:rPr>
              <a:t> to </a:t>
            </a:r>
            <a:r>
              <a:rPr lang="en-US" altLang="en-US" sz="2400" i="1" dirty="0">
                <a:ea typeface="MS Gothic" charset="-128"/>
              </a:rPr>
              <a:t>file2</a:t>
            </a:r>
            <a:r>
              <a:rPr lang="en-US" altLang="en-US" sz="2400" dirty="0">
                <a:ea typeface="MS Gothic" charset="-128"/>
              </a:rPr>
              <a:t>: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dirty="0">
                <a:latin typeface="Courier New" charset="0"/>
                <a:ea typeface="MS Gothic" charset="-128"/>
              </a:rPr>
              <a:t>	cat &lt;file &gt;file2 </a:t>
            </a:r>
            <a:endParaRPr lang="en-US" altLang="en-US" sz="2400" dirty="0">
              <a:solidFill>
                <a:srgbClr val="FF0000"/>
              </a:solidFill>
              <a:ea typeface="MS Gothic" charset="-128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SzPct val="45000"/>
              <a:buFont typeface="Wingdings" charset="2"/>
              <a:buChar char=""/>
            </a:pPr>
            <a:r>
              <a:rPr lang="en-US" altLang="en-US" sz="2400" i="1" dirty="0">
                <a:solidFill>
                  <a:srgbClr val="FF0000"/>
                </a:solidFill>
                <a:ea typeface="MS Gothic" charset="-128"/>
              </a:rPr>
              <a:t>program</a:t>
            </a:r>
            <a:r>
              <a:rPr lang="en-US" altLang="en-US" sz="2400" dirty="0">
                <a:solidFill>
                  <a:srgbClr val="FF0000"/>
                </a:solidFill>
                <a:ea typeface="MS Gothic" charset="-128"/>
              </a:rPr>
              <a:t> 2&gt; </a:t>
            </a:r>
            <a:r>
              <a:rPr lang="en-US" altLang="en-US" sz="2400" i="1" dirty="0">
                <a:solidFill>
                  <a:srgbClr val="FF0000"/>
                </a:solidFill>
                <a:ea typeface="MS Gothic" charset="-128"/>
              </a:rPr>
              <a:t>file</a:t>
            </a:r>
            <a:r>
              <a:rPr lang="en-US" altLang="en-US" sz="2400" dirty="0">
                <a:solidFill>
                  <a:srgbClr val="FF0000"/>
                </a:solidFill>
                <a:ea typeface="MS Gothic" charset="-128"/>
              </a:rPr>
              <a:t> </a:t>
            </a:r>
            <a:r>
              <a:rPr lang="en-US" altLang="en-US" sz="2400" dirty="0">
                <a:ea typeface="MS Gothic" charset="-128"/>
              </a:rPr>
              <a:t>redirects </a:t>
            </a:r>
            <a:r>
              <a:rPr lang="en-US" altLang="en-US" sz="2400" i="1" dirty="0">
                <a:ea typeface="MS Gothic" charset="-128"/>
              </a:rPr>
              <a:t>program</a:t>
            </a:r>
            <a:r>
              <a:rPr lang="en-US" altLang="en-US" sz="2400" dirty="0">
                <a:ea typeface="MS Gothic" charset="-128"/>
              </a:rPr>
              <a:t>'s </a:t>
            </a:r>
            <a:r>
              <a:rPr lang="en-US" altLang="en-US" sz="2400" dirty="0" err="1">
                <a:ea typeface="MS Gothic" charset="-128"/>
              </a:rPr>
              <a:t>stderr</a:t>
            </a:r>
            <a:r>
              <a:rPr lang="en-US" altLang="en-US" sz="2400" dirty="0">
                <a:ea typeface="MS Gothic" charset="-128"/>
              </a:rPr>
              <a:t> to </a:t>
            </a:r>
            <a:r>
              <a:rPr lang="en-US" altLang="en-US" sz="2400" i="1" dirty="0">
                <a:ea typeface="MS Gothic" charset="-128"/>
              </a:rPr>
              <a:t>file2</a:t>
            </a:r>
            <a:r>
              <a:rPr lang="en-US" altLang="en-US" sz="2400" dirty="0">
                <a:ea typeface="MS Gothic" charset="-128"/>
              </a:rPr>
              <a:t>: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dirty="0">
                <a:latin typeface="Courier New" charset="0"/>
                <a:ea typeface="MS Gothic" charset="-128"/>
              </a:rPr>
              <a:t>	cat &lt;file </a:t>
            </a:r>
            <a:r>
              <a:rPr lang="en-US" altLang="en-US" sz="2400" dirty="0" smtClean="0">
                <a:latin typeface="Courier New" charset="0"/>
                <a:ea typeface="MS Gothic" charset="-128"/>
              </a:rPr>
              <a:t>2&gt;file2</a:t>
            </a:r>
            <a:endParaRPr lang="en-US" altLang="en-US" sz="2400" dirty="0">
              <a:latin typeface="Courier New" charset="0"/>
              <a:ea typeface="MS Gothic" charset="-128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SzPct val="45000"/>
              <a:buFont typeface="Wingdings" charset="2"/>
              <a:buChar char=""/>
            </a:pPr>
            <a:r>
              <a:rPr lang="en-US" altLang="en-US" sz="2400" i="1" dirty="0">
                <a:solidFill>
                  <a:srgbClr val="FF0000"/>
                </a:solidFill>
                <a:ea typeface="MS Gothic" charset="-128"/>
              </a:rPr>
              <a:t>program</a:t>
            </a:r>
            <a:r>
              <a:rPr lang="en-US" altLang="en-US" sz="2400" dirty="0">
                <a:solidFill>
                  <a:srgbClr val="FF0000"/>
                </a:solidFill>
                <a:ea typeface="MS Gothic" charset="-128"/>
              </a:rPr>
              <a:t> &gt;&gt; </a:t>
            </a:r>
            <a:r>
              <a:rPr lang="en-US" altLang="en-US" sz="2400" i="1" dirty="0">
                <a:solidFill>
                  <a:srgbClr val="FF0000"/>
                </a:solidFill>
                <a:ea typeface="MS Gothic" charset="-128"/>
              </a:rPr>
              <a:t>file</a:t>
            </a:r>
            <a:r>
              <a:rPr lang="en-US" altLang="en-US" sz="2400" dirty="0">
                <a:solidFill>
                  <a:srgbClr val="FF0000"/>
                </a:solidFill>
                <a:ea typeface="MS Gothic" charset="-128"/>
              </a:rPr>
              <a:t> </a:t>
            </a:r>
            <a:r>
              <a:rPr lang="en-US" altLang="en-US" sz="2400" b="1" dirty="0">
                <a:ea typeface="MS Gothic" charset="-128"/>
              </a:rPr>
              <a:t>appends</a:t>
            </a:r>
            <a:r>
              <a:rPr lang="en-US" altLang="en-US" sz="2400" dirty="0">
                <a:ea typeface="MS Gothic" charset="-128"/>
              </a:rPr>
              <a:t> program’s </a:t>
            </a:r>
            <a:r>
              <a:rPr lang="en-US" altLang="en-US" sz="2400" dirty="0" err="1">
                <a:ea typeface="MS Gothic" charset="-128"/>
              </a:rPr>
              <a:t>stdout</a:t>
            </a:r>
            <a:r>
              <a:rPr lang="en-US" altLang="en-US" sz="2400" dirty="0">
                <a:ea typeface="MS Gothic" charset="-128"/>
              </a:rPr>
              <a:t> to </a:t>
            </a:r>
            <a:r>
              <a:rPr lang="en-US" altLang="en-US" sz="2400" i="1" dirty="0" smtClean="0">
                <a:ea typeface="MS Gothic" charset="-128"/>
              </a:rPr>
              <a:t>file</a:t>
            </a:r>
            <a:endParaRPr lang="en-US" altLang="en-US" sz="2400" dirty="0">
              <a:ea typeface="MS Gothic" charset="-128"/>
            </a:endParaRP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Wingdings" charset="2"/>
              <a:buChar char=""/>
            </a:pPr>
            <a:r>
              <a:rPr lang="en-US" altLang="en-US" sz="2400" i="1" dirty="0">
                <a:solidFill>
                  <a:srgbClr val="FF0000"/>
                </a:solidFill>
                <a:ea typeface="MS Gothic" charset="-128"/>
              </a:rPr>
              <a:t>program1</a:t>
            </a:r>
            <a:r>
              <a:rPr lang="en-US" altLang="en-US" sz="2400" dirty="0">
                <a:solidFill>
                  <a:srgbClr val="FF0000"/>
                </a:solidFill>
                <a:ea typeface="MS Gothic" charset="-128"/>
              </a:rPr>
              <a:t> | </a:t>
            </a:r>
            <a:r>
              <a:rPr lang="en-US" altLang="en-US" sz="2400" i="1" dirty="0">
                <a:solidFill>
                  <a:srgbClr val="FF0000"/>
                </a:solidFill>
                <a:ea typeface="MS Gothic" charset="-128"/>
              </a:rPr>
              <a:t>program2</a:t>
            </a:r>
            <a:r>
              <a:rPr lang="en-US" altLang="en-US" sz="2400" dirty="0">
                <a:solidFill>
                  <a:srgbClr val="FF0000"/>
                </a:solidFill>
                <a:ea typeface="MS Gothic" charset="-128"/>
              </a:rPr>
              <a:t> </a:t>
            </a:r>
            <a:r>
              <a:rPr lang="en-US" altLang="en-US" sz="2400" dirty="0">
                <a:ea typeface="MS Gothic" charset="-128"/>
              </a:rPr>
              <a:t>assigns </a:t>
            </a:r>
            <a:r>
              <a:rPr lang="en-US" altLang="en-US" sz="2400" dirty="0" err="1">
                <a:ea typeface="MS Gothic" charset="-128"/>
              </a:rPr>
              <a:t>stdout</a:t>
            </a:r>
            <a:r>
              <a:rPr lang="en-US" altLang="en-US" sz="2400" dirty="0">
                <a:ea typeface="MS Gothic" charset="-128"/>
              </a:rPr>
              <a:t> of </a:t>
            </a:r>
            <a:r>
              <a:rPr lang="en-US" altLang="en-US" sz="2400" i="1" dirty="0">
                <a:ea typeface="MS Gothic" charset="-128"/>
              </a:rPr>
              <a:t>program1</a:t>
            </a:r>
            <a:r>
              <a:rPr lang="en-US" altLang="en-US" sz="2400" dirty="0">
                <a:ea typeface="MS Gothic" charset="-128"/>
              </a:rPr>
              <a:t> as the </a:t>
            </a:r>
            <a:r>
              <a:rPr lang="en-US" altLang="en-US" sz="2400" dirty="0" err="1">
                <a:ea typeface="MS Gothic" charset="-128"/>
              </a:rPr>
              <a:t>stdin</a:t>
            </a:r>
            <a:r>
              <a:rPr lang="en-US" altLang="en-US" sz="2400" dirty="0">
                <a:ea typeface="MS Gothic" charset="-128"/>
              </a:rPr>
              <a:t> of </a:t>
            </a:r>
            <a:r>
              <a:rPr lang="en-US" altLang="en-US" sz="2400" i="1" dirty="0">
                <a:ea typeface="MS Gothic" charset="-128"/>
              </a:rPr>
              <a:t>program2; text 'flows' through the pipeline</a:t>
            </a:r>
            <a:r>
              <a:rPr lang="en-US" altLang="en-US" sz="2400" dirty="0">
                <a:ea typeface="MS Gothic" charset="-128"/>
              </a:rPr>
              <a:t> 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400" dirty="0">
                <a:latin typeface="Courier New" charset="0"/>
                <a:ea typeface="MS Gothic" charset="-128"/>
              </a:rPr>
              <a:t>	cat &lt;file | sort &gt;</a:t>
            </a:r>
            <a:r>
              <a:rPr lang="en-US" altLang="en-US" sz="2400" dirty="0" smtClean="0">
                <a:latin typeface="Courier New" charset="0"/>
                <a:ea typeface="MS Gothic" charset="-128"/>
              </a:rPr>
              <a:t>file2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400" dirty="0" smtClean="0">
                <a:ea typeface="Arial" charset="0"/>
                <a:cs typeface="Arial" charset="0"/>
              </a:rPr>
              <a:t>Why would we want to redirect I/O? What are some examples of use cases for I/O redirection? How do we implement this in C? </a:t>
            </a:r>
            <a:endParaRPr lang="en-US" altLang="en-US" sz="2400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35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000" tIns="46800" rIns="90000" bIns="46800"/>
          <a:lstStyle/>
          <a:p>
            <a:pPr algn="ct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i="0">
                <a:ea typeface="Arial Unicode MS" charset="0"/>
              </a:rPr>
              <a:t>Regular Expressions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lIns="90000" tIns="46800" rIns="90000" bIns="46800">
            <a:normAutofit fontScale="77500" lnSpcReduction="20000"/>
          </a:bodyPr>
          <a:lstStyle/>
          <a:p>
            <a:pPr marL="430213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>
                <a:ea typeface="Arial Unicode MS" charset="0"/>
              </a:rPr>
              <a:t>Notation that lets you search for text with a particular pattern:</a:t>
            </a:r>
          </a:p>
          <a:p>
            <a:pPr marL="830263" lvl="1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>
                <a:ea typeface="Arial Unicode MS" charset="0"/>
              </a:rPr>
              <a:t>For example: starts with the letter a, ends with three uppercase letters, etc.</a:t>
            </a:r>
          </a:p>
          <a:p>
            <a:pPr marL="430213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ct val="45000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smtClean="0">
                <a:ea typeface="Arial Unicode MS" charset="0"/>
              </a:rPr>
              <a:t>Why do these exist? Are the expressions the same across languages?</a:t>
            </a:r>
          </a:p>
          <a:p>
            <a:pPr marL="430213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ct val="45000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smtClean="0">
                <a:ea typeface="Arial Unicode MS" charset="0"/>
              </a:rPr>
              <a:t>What’s the difference between a basic and an extended regular expression? When would I use either?</a:t>
            </a:r>
          </a:p>
          <a:p>
            <a:pPr marL="430213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ct val="45000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smtClean="0">
                <a:ea typeface="Arial Unicode MS" charset="0"/>
              </a:rPr>
              <a:t>How do I write a regular expression to accomplish x?</a:t>
            </a:r>
            <a:endParaRPr lang="en-US" altLang="en-US" dirty="0">
              <a:ea typeface="Arial Unicode MS" charset="0"/>
            </a:endParaRPr>
          </a:p>
          <a:p>
            <a:pPr marL="430213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ct val="45000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endParaRPr lang="en-US" altLang="en-US" dirty="0">
              <a:ea typeface="Arial Unicode MS" charset="0"/>
            </a:endParaRPr>
          </a:p>
          <a:p>
            <a:pPr marL="430213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1600" dirty="0">
                <a:solidFill>
                  <a:schemeClr val="tx2"/>
                </a:solidFill>
                <a:ea typeface="Arial Unicode MS" charset="0"/>
              </a:rPr>
              <a:t>http://</a:t>
            </a:r>
            <a:r>
              <a:rPr lang="en-US" altLang="en-US" sz="1600" dirty="0" err="1">
                <a:solidFill>
                  <a:schemeClr val="tx2"/>
                </a:solidFill>
                <a:ea typeface="Arial Unicode MS" charset="0"/>
              </a:rPr>
              <a:t>regexpal.com</a:t>
            </a:r>
            <a:r>
              <a:rPr lang="en-US" altLang="en-US" sz="1600" dirty="0">
                <a:solidFill>
                  <a:schemeClr val="tx2"/>
                </a:solidFill>
                <a:ea typeface="Arial Unicode MS" charset="0"/>
              </a:rPr>
              <a:t>/ </a:t>
            </a:r>
            <a:r>
              <a:rPr lang="en-US" altLang="en-US" sz="1600" dirty="0">
                <a:ea typeface="Arial Unicode MS" charset="0"/>
              </a:rPr>
              <a:t>to test your regex expressions</a:t>
            </a:r>
          </a:p>
          <a:p>
            <a:pPr marL="430213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sz="1600" dirty="0">
                <a:ea typeface="Arial Unicode MS" charset="0"/>
              </a:rPr>
              <a:t>Simple regex tutorial http://</a:t>
            </a:r>
            <a:r>
              <a:rPr lang="en-US" altLang="en-US" sz="1600" dirty="0" err="1">
                <a:ea typeface="Arial Unicode MS" charset="0"/>
              </a:rPr>
              <a:t>www.icewarp.com</a:t>
            </a:r>
            <a:r>
              <a:rPr lang="en-US" altLang="en-US" sz="1600" dirty="0">
                <a:ea typeface="Arial Unicode MS" charset="0"/>
              </a:rPr>
              <a:t>/support/</a:t>
            </a:r>
            <a:r>
              <a:rPr lang="en-US" altLang="en-US" sz="1600" dirty="0" err="1">
                <a:ea typeface="Arial Unicode MS" charset="0"/>
              </a:rPr>
              <a:t>online_help</a:t>
            </a:r>
            <a:r>
              <a:rPr lang="en-US" altLang="en-US" sz="1600" dirty="0">
                <a:ea typeface="Arial Unicode MS" charset="0"/>
              </a:rPr>
              <a:t>/203030104.htm</a:t>
            </a:r>
          </a:p>
          <a:p>
            <a:pPr marL="430213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endParaRPr lang="en-US" altLang="en-US" dirty="0">
              <a:ea typeface="Arial Unicode MS" charset="0"/>
            </a:endParaRPr>
          </a:p>
          <a:p>
            <a:pPr marL="430213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endParaRPr lang="en-US" altLang="en-US" dirty="0">
              <a:ea typeface="Arial Unicode MS" charset="0"/>
            </a:endParaRP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-1350963" y="-1443038"/>
            <a:ext cx="1889126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Arial Unicode MS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600" b="1">
                <a:ea typeface="MS Gothic" charset="-128"/>
              </a:rPr>
              <a:t>Table 3-1. POSIX BRE and ERE metacharacters</a:t>
            </a:r>
          </a:p>
          <a:p>
            <a:pPr>
              <a:lnSpc>
                <a:spcPct val="100000"/>
              </a:lnSpc>
              <a:spcAft>
                <a:spcPct val="0"/>
              </a:spcAft>
            </a:pPr>
            <a:endParaRPr lang="en-US" altLang="en-US" sz="600" b="1"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826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Notes about these review slides: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 comprehensive!</a:t>
            </a:r>
          </a:p>
          <a:p>
            <a:pPr lvl="1"/>
            <a:r>
              <a:rPr lang="en-US" dirty="0" smtClean="0"/>
              <a:t>Meant to give you a review of some of the concepts we covered in the course</a:t>
            </a:r>
          </a:p>
          <a:p>
            <a:r>
              <a:rPr lang="en-US" dirty="0"/>
              <a:t>Conceptual understanding of concepts is more important that rote memorization</a:t>
            </a:r>
          </a:p>
          <a:p>
            <a:pPr lvl="1"/>
            <a:r>
              <a:rPr lang="en-US" dirty="0"/>
              <a:t>The final is open book/note, if you need something specific you’ll have it in front of you</a:t>
            </a:r>
            <a:r>
              <a:rPr lang="en-US" dirty="0" smtClean="0"/>
              <a:t>!</a:t>
            </a:r>
          </a:p>
          <a:p>
            <a:r>
              <a:rPr lang="en-US" dirty="0"/>
              <a:t>Q</a:t>
            </a:r>
            <a:r>
              <a:rPr lang="en-US" dirty="0" smtClean="0"/>
              <a:t>uestions are posed throughout the review slides</a:t>
            </a:r>
          </a:p>
          <a:p>
            <a:pPr lvl="1"/>
            <a:r>
              <a:rPr lang="en-US" dirty="0" smtClean="0"/>
              <a:t>Strive to be able to confidently answer all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47390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 Basic Concepts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Quantification</a:t>
            </a:r>
          </a:p>
          <a:p>
            <a:pPr lvl="1"/>
            <a:r>
              <a:rPr lang="en-US" dirty="0" smtClean="0"/>
              <a:t>How many times of previous expression?</a:t>
            </a:r>
          </a:p>
          <a:p>
            <a:pPr lvl="1"/>
            <a:r>
              <a:rPr lang="en-US" dirty="0" smtClean="0"/>
              <a:t>Most common quantifiers: ?(0 or 1), *(0 or more), +(1 or more)</a:t>
            </a:r>
          </a:p>
          <a:p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Which subset of previous expression?</a:t>
            </a:r>
          </a:p>
          <a:p>
            <a:pPr lvl="1"/>
            <a:r>
              <a:rPr lang="en-US" dirty="0" smtClean="0"/>
              <a:t>Grouping operator: ()</a:t>
            </a:r>
          </a:p>
          <a:p>
            <a:r>
              <a:rPr lang="en-US" dirty="0" smtClean="0"/>
              <a:t>Alternation</a:t>
            </a:r>
          </a:p>
          <a:p>
            <a:pPr lvl="1"/>
            <a:r>
              <a:rPr lang="en-US" dirty="0" smtClean="0"/>
              <a:t>Which choices?</a:t>
            </a:r>
          </a:p>
          <a:p>
            <a:pPr lvl="1"/>
            <a:r>
              <a:rPr lang="en-US" dirty="0" smtClean="0"/>
              <a:t>Operators: [] and |</a:t>
            </a:r>
          </a:p>
          <a:p>
            <a:pPr lvl="2"/>
            <a:r>
              <a:rPr lang="en-US" dirty="0" err="1" smtClean="0"/>
              <a:t>Hello|World</a:t>
            </a:r>
            <a:r>
              <a:rPr lang="en-US" dirty="0" smtClean="0"/>
              <a:t>          [A B C]</a:t>
            </a:r>
          </a:p>
          <a:p>
            <a:r>
              <a:rPr lang="en-US" dirty="0" smtClean="0"/>
              <a:t>Anchors</a:t>
            </a:r>
          </a:p>
          <a:p>
            <a:pPr lvl="1"/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Characters: ^ (beginning) and $ (end)</a:t>
            </a:r>
          </a:p>
          <a:p>
            <a:r>
              <a:rPr lang="en-US" dirty="0" smtClean="0"/>
              <a:t>How do I use a combination of the above to accomplish tasks?</a:t>
            </a:r>
          </a:p>
        </p:txBody>
      </p:sp>
    </p:spTree>
    <p:extLst>
      <p:ext uri="{BB962C8B-B14F-4D97-AF65-F5344CB8AC3E}">
        <p14:creationId xmlns:p14="http://schemas.microsoft.com/office/powerpoint/2010/main" val="123849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000" tIns="46800" rIns="90000" bIns="46800"/>
          <a:lstStyle/>
          <a:p>
            <a:pPr algn="ct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i="0" dirty="0">
                <a:ea typeface="Arial Unicode MS" charset="0"/>
              </a:rPr>
              <a:t>Regular </a:t>
            </a:r>
            <a:r>
              <a:rPr lang="en-US" altLang="en-US" sz="4000" i="0" dirty="0" smtClean="0">
                <a:ea typeface="Arial Unicode MS" charset="0"/>
              </a:rPr>
              <a:t>Expressions</a:t>
            </a:r>
            <a:endParaRPr lang="en-US" altLang="en-US" sz="4000" i="0" dirty="0">
              <a:ea typeface="Arial Unicode MS" charset="0"/>
            </a:endParaRPr>
          </a:p>
        </p:txBody>
      </p:sp>
      <p:graphicFrame>
        <p:nvGraphicFramePr>
          <p:cNvPr id="2" name="Group 2"/>
          <p:cNvGraphicFramePr>
            <a:graphicFrameLocks noGrp="1"/>
          </p:cNvGraphicFramePr>
          <p:nvPr/>
        </p:nvGraphicFramePr>
        <p:xfrm>
          <a:off x="457200" y="1524000"/>
          <a:ext cx="8105775" cy="5027613"/>
        </p:xfrm>
        <a:graphic>
          <a:graphicData uri="http://schemas.openxmlformats.org/drawingml/2006/table">
            <a:tbl>
              <a:tblPr/>
              <a:tblGrid>
                <a:gridCol w="1314450"/>
                <a:gridCol w="857250"/>
                <a:gridCol w="5934075"/>
              </a:tblGrid>
              <a:tr h="641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Character </a:t>
                      </a:r>
                    </a:p>
                  </a:txBody>
                  <a:tcPr marT="29484" anchor="ctr" horzOverflow="overflow">
                    <a:lnL cap="flat"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BRE /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ERE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Meaning in a pattern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</a:t>
                      </a: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Both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Usually, turn off the special meaning of the following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character. Occasionally, enable a special meaning for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the following character, such as for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\(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...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\)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and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\{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...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\}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.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. </a:t>
                      </a:r>
                    </a:p>
                  </a:txBody>
                  <a:tcPr marT="29484" anchor="ctr" horzOverflow="overflow">
                    <a:lnL cap="flat"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Both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Match any single character except NULL. Individual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programs may also disallow matching newline.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16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4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*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Both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Match any number (or none) of the single character that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immediately precedes it. For EREs, the preceding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character can instead be a regular expression. For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example, since . (dot) means any character,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.*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means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"match any number of any character." For BREs,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*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is not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special if it's the first character of a regular expression.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^</a:t>
                      </a: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Both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Match the following regular expression at the beginning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of the line or string. BRE: special only at the beginning of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a regular expression. ERE: special everywhere.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70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000" tIns="46800" rIns="90000" bIns="46800"/>
          <a:lstStyle/>
          <a:p>
            <a:pPr algn="ct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i="0">
                <a:ea typeface="Arial Unicode MS" charset="0"/>
              </a:rPr>
              <a:t>Regular Expressions (cont’d)</a:t>
            </a:r>
          </a:p>
        </p:txBody>
      </p:sp>
      <p:graphicFrame>
        <p:nvGraphicFramePr>
          <p:cNvPr id="2" name="Group 2"/>
          <p:cNvGraphicFramePr>
            <a:graphicFrameLocks noGrp="1"/>
          </p:cNvGraphicFramePr>
          <p:nvPr/>
        </p:nvGraphicFramePr>
        <p:xfrm>
          <a:off x="457200" y="1600200"/>
          <a:ext cx="8231188" cy="4881563"/>
        </p:xfrm>
        <a:graphic>
          <a:graphicData uri="http://schemas.openxmlformats.org/drawingml/2006/table">
            <a:tbl>
              <a:tblPr/>
              <a:tblGrid>
                <a:gridCol w="912813"/>
                <a:gridCol w="965200"/>
                <a:gridCol w="6353175"/>
              </a:tblGrid>
              <a:tr h="6249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$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Both </a:t>
                      </a:r>
                    </a:p>
                  </a:txBody>
                  <a:tcPr marT="22938" marB="45732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Match the preceding regular expression at the end of the line or string. BRE: special only at the end of a regular expression. ERE: special everywhere. </a:t>
                      </a:r>
                    </a:p>
                  </a:txBody>
                  <a:tcPr marT="22938" marB="45732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72291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[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...</a:t>
                      </a: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]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Both </a:t>
                      </a:r>
                    </a:p>
                  </a:txBody>
                  <a:tcPr marT="22938" marB="45732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Termed a bracket expression, this matches any one of the enclosed characters. A hyphen 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-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) indicates a range of consecutive characters. (Caution: ranges are locale-sensitive, and thus not portable.) A circumflex 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^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) as the first character in the brackets reverses the sense: it matches any one character not in the list. A hyphen or close bracket 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]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) as the first character is treated as a member of the list. All other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metacharacters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are treated as members of the list (i.e., literally). Bracket expressions may contain collating symbols, equivalence classes, and character classes (described shortly). </a:t>
                      </a:r>
                    </a:p>
                  </a:txBody>
                  <a:tcPr marT="22938" marB="45732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4253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\{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n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\}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BRE </a:t>
                      </a:r>
                    </a:p>
                  </a:txBody>
                  <a:tcPr marT="22938" marB="45732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18" charset="0"/>
                          <a:ea typeface="MS Gothic" charset="-128"/>
                        </a:rPr>
                        <a:t>Termed an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18" charset="0"/>
                          <a:ea typeface="MS Gothic" charset="-128"/>
                        </a:rPr>
                        <a:t>interval expression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18" charset="0"/>
                          <a:ea typeface="MS Gothic" charset="-128"/>
                        </a:rPr>
                        <a:t>, this matches a range of occurrences of the single character that immediately precedes it. \{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18" charset="0"/>
                          <a:ea typeface="MS Gothic" charset="-128"/>
                        </a:rPr>
                        <a:t>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18" charset="0"/>
                          <a:ea typeface="MS Gothic" charset="-128"/>
                        </a:rPr>
                        <a:t>\} matches exactly n occurrences, \{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18" charset="0"/>
                          <a:ea typeface="MS Gothic" charset="-128"/>
                        </a:rPr>
                        <a:t>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18" charset="0"/>
                          <a:ea typeface="MS Gothic" charset="-128"/>
                        </a:rPr>
                        <a:t>,\} matches at least n occurrences, and \{</a:t>
                      </a:r>
                      <a:r>
                        <a:rPr kumimoji="0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18" charset="0"/>
                          <a:ea typeface="MS Gothic" charset="-128"/>
                        </a:rPr>
                        <a:t>n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18" charset="0"/>
                          <a:ea typeface="MS Gothic" charset="-128"/>
                        </a:rPr>
                        <a:t>,</a:t>
                      </a:r>
                      <a:r>
                        <a:rPr kumimoji="0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18" charset="0"/>
                          <a:ea typeface="MS Gothic" charset="-128"/>
                        </a:rPr>
                        <a:t>m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18" charset="0"/>
                          <a:ea typeface="MS Gothic" charset="-128"/>
                        </a:rPr>
                        <a:t>\} matches any number of occurrences between n and m. n and m must be between 0 and RE_DUP_MAX (minimum value: 255), inclusive. </a:t>
                      </a:r>
                    </a:p>
                  </a:txBody>
                  <a:tcPr marT="45732" marB="45732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83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\( \)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BRE </a:t>
                      </a:r>
                    </a:p>
                  </a:txBody>
                  <a:tcPr marT="22938" marB="45732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Save the pattern enclosed between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\(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and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in a special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holding space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. Up to nine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subpatterns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can be saved on a single pattern. The text matched by the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subpatterns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can be reused later in the same pattern, by the escape sequences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to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\9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. For example,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\(ab\).*\1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matches two occurrences of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ab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 with any number of characters in between. </a:t>
                      </a:r>
                    </a:p>
                  </a:txBody>
                  <a:tcPr marT="22938" marB="45732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426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000" tIns="46800" rIns="90000" bIns="46800"/>
          <a:lstStyle/>
          <a:p>
            <a:pPr algn="ct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i="0">
                <a:ea typeface="Arial Unicode MS" charset="0"/>
              </a:rPr>
              <a:t>Regular Expressions (cont’d)</a:t>
            </a:r>
          </a:p>
        </p:txBody>
      </p:sp>
      <p:graphicFrame>
        <p:nvGraphicFramePr>
          <p:cNvPr id="2" name="Group 2"/>
          <p:cNvGraphicFramePr>
            <a:graphicFrameLocks noGrp="1"/>
          </p:cNvGraphicFramePr>
          <p:nvPr/>
        </p:nvGraphicFramePr>
        <p:xfrm>
          <a:off x="457200" y="1600200"/>
          <a:ext cx="8231188" cy="4619627"/>
        </p:xfrm>
        <a:graphic>
          <a:graphicData uri="http://schemas.openxmlformats.org/drawingml/2006/table">
            <a:tbl>
              <a:tblPr/>
              <a:tblGrid>
                <a:gridCol w="912813"/>
                <a:gridCol w="965200"/>
                <a:gridCol w="6353175"/>
              </a:tblGrid>
              <a:tr h="9604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</a:t>
                      </a: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n</a:t>
                      </a: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BRE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Replay the nth subpattern enclosed in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\(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and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\)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into the pattern at this point. n is a number from 1 to 9, with 1 starting on the left.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{</a:t>
                      </a:r>
                      <a:r>
                        <a:rPr kumimoji="0" lang="en-US" sz="1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n</a:t>
                      </a:r>
                      <a:r>
                        <a:rPr kumimoji="0" 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</a:t>
                      </a:r>
                      <a:r>
                        <a:rPr kumimoji="0" lang="en-US" sz="1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}</a:t>
                      </a: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ERE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Just like the BRE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\{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m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\}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earlier, but without the backslashes in front of the braces.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4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+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ERE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Match one or more instances of the preceding regular expression.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604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?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ERE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Match zero or one instances of the preceding regular expression.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|</a:t>
                      </a: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ERE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Match the regular expression specified before or after.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( )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ERE 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Apply a match to the enclosed group of regular expressions.</a:t>
                      </a:r>
                    </a:p>
                  </a:txBody>
                  <a:tcPr marT="2948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543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000" tIns="46800" rIns="90000" bIns="46800"/>
          <a:lstStyle/>
          <a:p>
            <a:pPr algn="ct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i="0">
                <a:ea typeface="Arial Unicode MS" charset="0"/>
              </a:rPr>
              <a:t>Examples</a:t>
            </a:r>
          </a:p>
        </p:txBody>
      </p:sp>
      <p:graphicFrame>
        <p:nvGraphicFramePr>
          <p:cNvPr id="2" name="Group 2"/>
          <p:cNvGraphicFramePr>
            <a:graphicFrameLocks noGrp="1"/>
          </p:cNvGraphicFramePr>
          <p:nvPr/>
        </p:nvGraphicFramePr>
        <p:xfrm>
          <a:off x="457200" y="1600200"/>
          <a:ext cx="8491538" cy="5024440"/>
        </p:xfrm>
        <a:graphic>
          <a:graphicData uri="http://schemas.openxmlformats.org/drawingml/2006/table">
            <a:tbl>
              <a:tblPr/>
              <a:tblGrid>
                <a:gridCol w="1479550"/>
                <a:gridCol w="7011988"/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Expression </a:t>
                      </a:r>
                    </a:p>
                  </a:txBody>
                  <a:tcPr marT="2948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Matches </a:t>
                      </a:r>
                    </a:p>
                  </a:txBody>
                  <a:tcPr marT="2948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tolstoy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The seven letters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tolstoy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 anywhere on a line </a:t>
                      </a:r>
                    </a:p>
                  </a:txBody>
                  <a:tcPr marT="2948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^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tolstoy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The seven letters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tolstoy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 at the beginning of a line </a:t>
                      </a:r>
                    </a:p>
                  </a:txBody>
                  <a:tcPr marT="2948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tolstoy$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The seven letters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tolstoy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 at the end of a line </a:t>
                      </a:r>
                    </a:p>
                  </a:txBody>
                  <a:tcPr marT="2948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^tolstoy$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A line containing exactly the seven letters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tolstoy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 and nothing else </a:t>
                      </a:r>
                    </a:p>
                  </a:txBody>
                  <a:tcPr marT="2948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[Tt]olstoy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Either the seven letters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Tolstoy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 or the seven letters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tolstoy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 anywhere on a line </a:t>
                      </a:r>
                    </a:p>
                  </a:txBody>
                  <a:tcPr marT="2948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tol.toy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The three letters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 any character, and the three letters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 anywhere on a line </a:t>
                      </a:r>
                    </a:p>
                  </a:txBody>
                  <a:tcPr marT="2948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tol.*toy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The three letters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 any sequence of zero or more characters, and the three letters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 anywhere on a line (e.g.,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toltoy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tolstoy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charset="0"/>
                          <a:ea typeface="MS Gothic" charset="-128"/>
                        </a:rPr>
                        <a:t>tolWHOtoy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</a:rPr>
                        <a:t>, and so on)</a:t>
                      </a:r>
                    </a:p>
                  </a:txBody>
                  <a:tcPr marT="2948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000" tIns="46800" rIns="90000" bIns="46800"/>
          <a:lstStyle/>
          <a:p>
            <a:pPr algn="ctr" eaLnBrk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i="0" dirty="0" smtClean="0">
                <a:ea typeface="Arial Unicode MS" charset="0"/>
              </a:rPr>
              <a:t>Text </a:t>
            </a:r>
            <a:r>
              <a:rPr lang="en-US" altLang="en-US" sz="4000" i="0" dirty="0">
                <a:ea typeface="Arial Unicode MS" charset="0"/>
              </a:rPr>
              <a:t>Processing </a:t>
            </a:r>
            <a:r>
              <a:rPr lang="en-US" altLang="en-US" sz="4000" i="0" dirty="0" smtClean="0">
                <a:ea typeface="Arial Unicode MS" charset="0"/>
              </a:rPr>
              <a:t>Tools</a:t>
            </a:r>
            <a:endParaRPr lang="en-US" altLang="en-US" sz="4000" i="0" dirty="0">
              <a:ea typeface="Arial Unicode MS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 lIns="90000" tIns="46800" rIns="90000" bIns="46800">
            <a:normAutofit fontScale="85000" lnSpcReduction="20000"/>
          </a:bodyPr>
          <a:lstStyle/>
          <a:p>
            <a:pPr marL="430213" indent="-323850" eaLnBrk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smtClean="0">
                <a:ea typeface="Arial Unicode MS" charset="0"/>
              </a:rPr>
              <a:t>You should be familiar with:</a:t>
            </a:r>
          </a:p>
          <a:p>
            <a:pPr marL="830263" lvl="1" indent="-323850">
              <a:spcBef>
                <a:spcPts val="8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err="1" smtClean="0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altLang="en-US" dirty="0">
                <a:ea typeface="Arial Unicode MS" charset="0"/>
              </a:rPr>
              <a:t>:  outputs a one-line report of lines, words, and </a:t>
            </a:r>
            <a:r>
              <a:rPr lang="en-US" altLang="en-US" dirty="0" smtClean="0">
                <a:ea typeface="Arial Unicode MS" charset="0"/>
              </a:rPr>
              <a:t>bytes</a:t>
            </a:r>
            <a:endParaRPr lang="en-US" altLang="en-US" dirty="0">
              <a:ea typeface="Arial Unicode MS" charset="0"/>
            </a:endParaRPr>
          </a:p>
          <a:p>
            <a:pPr marL="830263" lvl="1" indent="-323850">
              <a:spcBef>
                <a:spcPts val="8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en-US" altLang="en-US" dirty="0">
                <a:ea typeface="Arial Unicode MS" charset="0"/>
              </a:rPr>
              <a:t>: extract top of </a:t>
            </a:r>
            <a:r>
              <a:rPr lang="en-US" altLang="en-US" dirty="0" smtClean="0">
                <a:ea typeface="Arial Unicode MS" charset="0"/>
              </a:rPr>
              <a:t>files</a:t>
            </a:r>
            <a:endParaRPr lang="en-US" altLang="en-US" dirty="0">
              <a:ea typeface="Arial Unicode MS" charset="0"/>
            </a:endParaRPr>
          </a:p>
          <a:p>
            <a:pPr marL="830263" lvl="1" indent="-323850">
              <a:spcBef>
                <a:spcPts val="8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en-US" altLang="en-US" dirty="0">
                <a:ea typeface="Arial Unicode MS" charset="0"/>
              </a:rPr>
              <a:t>: extracts bottom of </a:t>
            </a:r>
            <a:r>
              <a:rPr lang="en-US" altLang="en-US" dirty="0" smtClean="0">
                <a:ea typeface="Arial Unicode MS" charset="0"/>
              </a:rPr>
              <a:t>files</a:t>
            </a:r>
          </a:p>
          <a:p>
            <a:pPr marL="830263" lvl="1" indent="-323850">
              <a:spcBef>
                <a:spcPts val="8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altLang="en-US" dirty="0" smtClean="0">
                <a:ea typeface="Arial Unicode MS" charset="0"/>
              </a:rPr>
              <a:t>: translate or delete characters</a:t>
            </a:r>
          </a:p>
          <a:p>
            <a:pPr marL="830263" lvl="1" indent="-323850">
              <a:spcBef>
                <a:spcPts val="8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altLang="en-US" dirty="0" err="1" smtClean="0">
                <a:latin typeface="Courier New" charset="0"/>
                <a:ea typeface="Courier New" charset="0"/>
                <a:cs typeface="Courier New" charset="0"/>
              </a:rPr>
              <a:t>rep</a:t>
            </a:r>
            <a:r>
              <a:rPr lang="en-US" altLang="en-US" dirty="0" smtClean="0">
                <a:ea typeface="Arial Unicode MS" charset="0"/>
              </a:rPr>
              <a:t>: print lines matching a pattern</a:t>
            </a:r>
          </a:p>
          <a:p>
            <a:pPr marL="830263" lvl="1" indent="-323850">
              <a:spcBef>
                <a:spcPts val="8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dirty="0" smtClean="0">
                <a:latin typeface="Courier New" charset="0"/>
                <a:ea typeface="Courier New" charset="0"/>
                <a:cs typeface="Courier New" charset="0"/>
              </a:rPr>
              <a:t>ort</a:t>
            </a:r>
            <a:r>
              <a:rPr lang="en-US" altLang="en-US" dirty="0" smtClean="0">
                <a:ea typeface="Arial Unicode MS" charset="0"/>
              </a:rPr>
              <a:t>: sort lines of text files</a:t>
            </a:r>
            <a:endParaRPr lang="en-US" altLang="en-US" dirty="0">
              <a:ea typeface="Arial Unicode MS" charset="0"/>
            </a:endParaRPr>
          </a:p>
          <a:p>
            <a:pPr marL="830263" lvl="1" indent="-323850">
              <a:spcBef>
                <a:spcPts val="8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altLang="en-US" dirty="0" err="1" smtClean="0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altLang="en-US" dirty="0" smtClean="0">
                <a:ea typeface="Arial Unicode MS" charset="0"/>
              </a:rPr>
              <a:t>: filtering and transforming text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smtClean="0">
                <a:ea typeface="Arial Unicode MS" charset="0"/>
              </a:rPr>
              <a:t>What are the differences between </a:t>
            </a:r>
            <a:r>
              <a:rPr lang="en-US" altLang="en-US" dirty="0" err="1" smtClean="0">
                <a:ea typeface="Arial Unicode MS" charset="0"/>
              </a:rPr>
              <a:t>tr</a:t>
            </a:r>
            <a:r>
              <a:rPr lang="en-US" altLang="en-US" dirty="0" smtClean="0">
                <a:ea typeface="Arial Unicode MS" charset="0"/>
              </a:rPr>
              <a:t>, </a:t>
            </a:r>
            <a:r>
              <a:rPr lang="en-US" altLang="en-US" dirty="0" err="1" smtClean="0">
                <a:ea typeface="Arial Unicode MS" charset="0"/>
              </a:rPr>
              <a:t>sed</a:t>
            </a:r>
            <a:r>
              <a:rPr lang="en-US" altLang="en-US" dirty="0" smtClean="0">
                <a:ea typeface="Arial Unicode MS" charset="0"/>
              </a:rPr>
              <a:t>, and </a:t>
            </a:r>
            <a:r>
              <a:rPr lang="en-US" altLang="en-US" dirty="0" err="1" smtClean="0">
                <a:ea typeface="Arial Unicode MS" charset="0"/>
              </a:rPr>
              <a:t>grep</a:t>
            </a:r>
            <a:r>
              <a:rPr lang="en-US" altLang="en-US" dirty="0" smtClean="0">
                <a:ea typeface="Arial Unicode MS" charset="0"/>
              </a:rPr>
              <a:t>? When would I use each one?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SzPct val="45000"/>
              <a:buFont typeface="Wingdings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 smtClean="0">
                <a:ea typeface="Arial Unicode MS" charset="0"/>
              </a:rPr>
              <a:t>How can I combine and use these tools together?</a:t>
            </a:r>
            <a:endParaRPr lang="en-US" altLang="en-US" dirty="0"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81000" y="220663"/>
            <a:ext cx="8497888" cy="1244600"/>
          </a:xfrm>
        </p:spPr>
        <p:txBody>
          <a:bodyPr/>
          <a:lstStyle/>
          <a:p>
            <a:pPr algn="ctr"/>
            <a:r>
              <a:rPr lang="en-US" altLang="en-US" sz="4000" i="0">
                <a:latin typeface="Courier New" charset="0"/>
                <a:ea typeface="Arial Unicode MS" charset="0"/>
              </a:rPr>
              <a:t>sort</a:t>
            </a:r>
            <a:r>
              <a:rPr lang="en-US" altLang="en-US" sz="4000" i="0">
                <a:ea typeface="Arial Unicode MS" charset="0"/>
              </a:rPr>
              <a:t>, </a:t>
            </a:r>
            <a:r>
              <a:rPr lang="en-US" altLang="en-US" sz="4000" i="0">
                <a:latin typeface="Courier New" charset="0"/>
                <a:ea typeface="Arial Unicode MS" charset="0"/>
              </a:rPr>
              <a:t>comm</a:t>
            </a:r>
            <a:r>
              <a:rPr lang="en-US" altLang="en-US" sz="4000" i="0">
                <a:ea typeface="Arial Unicode MS" charset="0"/>
              </a:rPr>
              <a:t>, and </a:t>
            </a:r>
            <a:r>
              <a:rPr lang="en-US" altLang="en-US" sz="4000" i="0">
                <a:latin typeface="Courier New" charset="0"/>
                <a:ea typeface="Arial Unicode MS" charset="0"/>
              </a:rPr>
              <a:t>tr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8077200" cy="526297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1pPr>
            <a:lvl2pPr marL="1085850" indent="-342900"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charset="0"/>
              </a:rPr>
              <a:t>sort</a:t>
            </a:r>
            <a:r>
              <a:rPr lang="en-US" altLang="en-US" sz="2400" dirty="0">
                <a:solidFill>
                  <a:schemeClr val="tx1"/>
                </a:solidFill>
              </a:rPr>
              <a:t>: sorts </a:t>
            </a:r>
            <a:r>
              <a:rPr lang="en-US" altLang="en-US" sz="2400" b="1" dirty="0">
                <a:solidFill>
                  <a:schemeClr val="tx1"/>
                </a:solidFill>
              </a:rPr>
              <a:t>lines</a:t>
            </a:r>
            <a:r>
              <a:rPr lang="en-US" altLang="en-US" sz="2400" dirty="0">
                <a:solidFill>
                  <a:schemeClr val="tx1"/>
                </a:solidFill>
              </a:rPr>
              <a:t> of </a:t>
            </a:r>
            <a:r>
              <a:rPr lang="en-US" altLang="en-US" sz="2400" b="1" dirty="0">
                <a:solidFill>
                  <a:schemeClr val="tx1"/>
                </a:solidFill>
              </a:rPr>
              <a:t>text</a:t>
            </a:r>
            <a:r>
              <a:rPr lang="en-US" altLang="en-US" sz="2400" dirty="0">
                <a:solidFill>
                  <a:schemeClr val="tx1"/>
                </a:solidFill>
              </a:rPr>
              <a:t> files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Usage: sort [OPTION]…[FILE]…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Sort order depends on locale 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C locale: ASCII sorting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400" b="1" dirty="0" err="1">
                <a:solidFill>
                  <a:schemeClr val="tx1"/>
                </a:solidFill>
                <a:latin typeface="Courier New" charset="0"/>
              </a:rPr>
              <a:t>comm</a:t>
            </a:r>
            <a:r>
              <a:rPr lang="en-US" altLang="en-US" sz="2400" dirty="0">
                <a:solidFill>
                  <a:schemeClr val="tx1"/>
                </a:solidFill>
              </a:rPr>
              <a:t>: compare two </a:t>
            </a:r>
            <a:r>
              <a:rPr lang="en-US" altLang="en-US" sz="2400" b="1" dirty="0">
                <a:solidFill>
                  <a:schemeClr val="tx1"/>
                </a:solidFill>
              </a:rPr>
              <a:t>sorted</a:t>
            </a:r>
            <a:r>
              <a:rPr lang="en-US" altLang="en-US" sz="2400" dirty="0">
                <a:solidFill>
                  <a:schemeClr val="tx1"/>
                </a:solidFill>
              </a:rPr>
              <a:t> files </a:t>
            </a:r>
            <a:r>
              <a:rPr lang="en-US" altLang="en-US" sz="2400" b="1" dirty="0">
                <a:solidFill>
                  <a:schemeClr val="tx1"/>
                </a:solidFill>
              </a:rPr>
              <a:t>line by line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Usage: </a:t>
            </a:r>
            <a:r>
              <a:rPr lang="en-US" altLang="en-US" sz="2400" dirty="0" err="1">
                <a:solidFill>
                  <a:schemeClr val="tx1"/>
                </a:solidFill>
              </a:rPr>
              <a:t>comm</a:t>
            </a:r>
            <a:r>
              <a:rPr lang="en-US" altLang="en-US" sz="2400" dirty="0">
                <a:solidFill>
                  <a:schemeClr val="tx1"/>
                </a:solidFill>
              </a:rPr>
              <a:t> [OPTION]…FILE1 FILE2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Comparison</a:t>
            </a:r>
            <a:r>
              <a:rPr lang="en-US" altLang="en-US" sz="2400" b="1" dirty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depends on locale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en-US" sz="2400" b="1" dirty="0" err="1">
                <a:solidFill>
                  <a:schemeClr val="tx1"/>
                </a:solidFill>
                <a:latin typeface="Courier New" charset="0"/>
              </a:rPr>
              <a:t>tr</a:t>
            </a:r>
            <a:r>
              <a:rPr lang="en-US" altLang="en-US" sz="2400" dirty="0">
                <a:solidFill>
                  <a:schemeClr val="tx1"/>
                </a:solidFill>
              </a:rPr>
              <a:t>: translate </a:t>
            </a:r>
            <a:r>
              <a:rPr lang="en-US" altLang="en-US" sz="2400" b="1" dirty="0">
                <a:solidFill>
                  <a:schemeClr val="tx1"/>
                </a:solidFill>
              </a:rPr>
              <a:t>or</a:t>
            </a:r>
            <a:r>
              <a:rPr lang="en-US" altLang="en-US" sz="2400" dirty="0">
                <a:solidFill>
                  <a:schemeClr val="tx1"/>
                </a:solidFill>
              </a:rPr>
              <a:t> delete characters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Usage: </a:t>
            </a:r>
            <a:r>
              <a:rPr lang="en-US" altLang="en-US" sz="2400" dirty="0" err="1">
                <a:solidFill>
                  <a:schemeClr val="tx1"/>
                </a:solidFill>
              </a:rPr>
              <a:t>tr</a:t>
            </a:r>
            <a:r>
              <a:rPr lang="en-US" altLang="en-US" sz="2400" dirty="0">
                <a:solidFill>
                  <a:schemeClr val="tx1"/>
                </a:solidFill>
              </a:rPr>
              <a:t> [OPTION]…SET1 [SET2</a:t>
            </a:r>
            <a:r>
              <a:rPr lang="en-US" altLang="en-US" sz="2400" dirty="0" smtClean="0">
                <a:solidFill>
                  <a:schemeClr val="tx1"/>
                </a:solidFill>
              </a:rPr>
              <a:t>]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endParaRPr lang="en-US" altLang="en-US" sz="2400" dirty="0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altLang="en-US" sz="2400" dirty="0" smtClean="0">
                <a:solidFill>
                  <a:schemeClr val="tx1"/>
                </a:solidFill>
              </a:rPr>
              <a:t>You’ve implemented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comm</a:t>
            </a:r>
            <a:r>
              <a:rPr lang="en-US" altLang="en-US" sz="2400" dirty="0" smtClean="0">
                <a:solidFill>
                  <a:schemeClr val="tx1"/>
                </a:solidFill>
              </a:rPr>
              <a:t> and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tr</a:t>
            </a:r>
            <a:r>
              <a:rPr lang="en-US" altLang="en-US" sz="2400" dirty="0" smtClean="0">
                <a:solidFill>
                  <a:schemeClr val="tx1"/>
                </a:solidFill>
              </a:rPr>
              <a:t> by hand, do you remember how you did that?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4648200" cy="5987084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1600200" y="1905000"/>
            <a:ext cx="381000" cy="4191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8158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2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Compilation Process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524000"/>
            <a:ext cx="7772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Why do we have this process?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What are the different components of the process?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“I just typed </a:t>
            </a:r>
            <a:r>
              <a:rPr lang="en-US" sz="2800" dirty="0" err="1" smtClean="0"/>
              <a:t>gcc</a:t>
            </a:r>
            <a:r>
              <a:rPr lang="en-US" sz="2800" dirty="0" smtClean="0"/>
              <a:t> to compile my programs… does that mean </a:t>
            </a:r>
            <a:r>
              <a:rPr lang="en-US" sz="2800" dirty="0" err="1" smtClean="0"/>
              <a:t>gcc</a:t>
            </a:r>
            <a:r>
              <a:rPr lang="en-US" sz="2800" dirty="0" smtClean="0"/>
              <a:t> has all of the components within it?”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Why can’t I execute individual object code files?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What are the differences between open source and closed source software? When would I want to use one or the other?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8950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Monday, December 5th 2016</a:t>
            </a:r>
          </a:p>
          <a:p>
            <a:r>
              <a:rPr lang="en-US" dirty="0" smtClean="0"/>
              <a:t>3:00pm-6:00pm (3 hours)</a:t>
            </a:r>
          </a:p>
          <a:p>
            <a:r>
              <a:rPr lang="en-US" dirty="0" err="1" smtClean="0"/>
              <a:t>Boelter</a:t>
            </a:r>
            <a:r>
              <a:rPr lang="en-US" dirty="0" smtClean="0"/>
              <a:t> 3760 (our regular room)</a:t>
            </a:r>
          </a:p>
          <a:p>
            <a:r>
              <a:rPr lang="en-US" dirty="0" smtClean="0"/>
              <a:t>Open book and open note</a:t>
            </a:r>
          </a:p>
          <a:p>
            <a:r>
              <a:rPr lang="en-US" dirty="0" smtClean="0"/>
              <a:t>50% of course grade (from syllabus)</a:t>
            </a:r>
          </a:p>
          <a:p>
            <a:r>
              <a:rPr lang="en-US" dirty="0" smtClean="0"/>
              <a:t>No calculators, smartphones, </a:t>
            </a:r>
            <a:r>
              <a:rPr lang="en-US" dirty="0" err="1" smtClean="0"/>
              <a:t>smartwatches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Make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600200"/>
            <a:ext cx="9144000" cy="45259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Utility for </a:t>
            </a:r>
            <a:r>
              <a:rPr lang="en-US" sz="3600" dirty="0"/>
              <a:t>managing large software </a:t>
            </a:r>
            <a:r>
              <a:rPr lang="en-US" sz="3600" dirty="0" smtClean="0"/>
              <a:t>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Compiles files and keeps them up-to-date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Efficient Compilation (only files that need to be recompiled)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Why do we have make at all?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00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configure</a:t>
            </a:r>
            <a:endParaRPr lang="en-US" sz="2200" dirty="0" smtClean="0"/>
          </a:p>
          <a:p>
            <a:pPr lvl="1"/>
            <a:r>
              <a:rPr lang="en-US" sz="2200" dirty="0"/>
              <a:t>S</a:t>
            </a:r>
            <a:r>
              <a:rPr lang="en-US" sz="2200" dirty="0" smtClean="0"/>
              <a:t>cript that checks details about the machine before installation</a:t>
            </a:r>
          </a:p>
          <a:p>
            <a:pPr lvl="2"/>
            <a:r>
              <a:rPr lang="en-US" sz="2200" dirty="0" smtClean="0"/>
              <a:t>Dependency between packages</a:t>
            </a:r>
          </a:p>
          <a:p>
            <a:pPr lvl="1"/>
            <a:r>
              <a:rPr lang="en-US" sz="2200" dirty="0" smtClean="0"/>
              <a:t>Creates ‘</a:t>
            </a:r>
            <a:r>
              <a:rPr lang="en-US" sz="2200" dirty="0" err="1" smtClean="0"/>
              <a:t>Makefile</a:t>
            </a:r>
            <a:r>
              <a:rPr lang="en-US" sz="2200" dirty="0" smtClean="0"/>
              <a:t>’</a:t>
            </a:r>
          </a:p>
          <a:p>
            <a:r>
              <a:rPr lang="en-US" sz="2200" b="1" dirty="0"/>
              <a:t>m</a:t>
            </a:r>
            <a:r>
              <a:rPr lang="en-US" sz="2200" b="1" dirty="0" smtClean="0"/>
              <a:t>ake</a:t>
            </a:r>
          </a:p>
          <a:p>
            <a:pPr lvl="1"/>
            <a:r>
              <a:rPr lang="en-US" sz="2200" dirty="0" smtClean="0"/>
              <a:t>Requires ‘</a:t>
            </a:r>
            <a:r>
              <a:rPr lang="en-US" sz="2200" dirty="0" err="1" smtClean="0"/>
              <a:t>Makefile</a:t>
            </a:r>
            <a:r>
              <a:rPr lang="en-US" sz="2200" dirty="0" smtClean="0"/>
              <a:t>’ to run</a:t>
            </a:r>
          </a:p>
          <a:p>
            <a:pPr lvl="1"/>
            <a:r>
              <a:rPr lang="en-US" sz="2200" dirty="0" smtClean="0"/>
              <a:t>Compiles all the program code and creates </a:t>
            </a:r>
            <a:r>
              <a:rPr lang="en-US" sz="2200" dirty="0" err="1" smtClean="0"/>
              <a:t>executables</a:t>
            </a:r>
            <a:r>
              <a:rPr lang="en-US" sz="2200" dirty="0" smtClean="0"/>
              <a:t> in current temporary directory</a:t>
            </a:r>
            <a:endParaRPr lang="en-US" sz="2200" dirty="0"/>
          </a:p>
          <a:p>
            <a:r>
              <a:rPr lang="en-US" sz="2200" b="1" dirty="0"/>
              <a:t>m</a:t>
            </a:r>
            <a:r>
              <a:rPr lang="en-US" sz="2200" b="1" dirty="0" smtClean="0"/>
              <a:t>ake install</a:t>
            </a:r>
          </a:p>
          <a:p>
            <a:pPr lvl="1"/>
            <a:r>
              <a:rPr lang="en-US" sz="2200" dirty="0" smtClean="0"/>
              <a:t>make utility searches for a label named install within the </a:t>
            </a:r>
            <a:r>
              <a:rPr lang="en-US" sz="2200" dirty="0" err="1" smtClean="0"/>
              <a:t>Makefile</a:t>
            </a:r>
            <a:r>
              <a:rPr lang="en-US" sz="2200" dirty="0" smtClean="0"/>
              <a:t>, and executes only that section of it</a:t>
            </a:r>
          </a:p>
          <a:p>
            <a:pPr lvl="1"/>
            <a:r>
              <a:rPr lang="en-US" sz="2200" dirty="0" err="1" smtClean="0"/>
              <a:t>executables</a:t>
            </a:r>
            <a:r>
              <a:rPr lang="en-US" sz="2200" dirty="0" smtClean="0"/>
              <a:t> are copied into the final directories (system directories)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Patching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patch is a piece </a:t>
            </a:r>
            <a:r>
              <a:rPr lang="en-US" dirty="0"/>
              <a:t>of software designed to fix </a:t>
            </a:r>
            <a:r>
              <a:rPr lang="en-US" dirty="0" smtClean="0"/>
              <a:t>problems</a:t>
            </a:r>
            <a:r>
              <a:rPr lang="en-US" baseline="30000" dirty="0"/>
              <a:t> </a:t>
            </a:r>
            <a:r>
              <a:rPr lang="en-US" dirty="0" smtClean="0"/>
              <a:t>with or update a computer program</a:t>
            </a:r>
          </a:p>
          <a:p>
            <a:r>
              <a:rPr lang="en-US" dirty="0" smtClean="0"/>
              <a:t>It’s a diff file that includes the changes made to a file</a:t>
            </a:r>
          </a:p>
          <a:p>
            <a:r>
              <a:rPr lang="en-US" dirty="0"/>
              <a:t>A person who has the original </a:t>
            </a:r>
            <a:r>
              <a:rPr lang="en-US" dirty="0" smtClean="0"/>
              <a:t>(buggy) file </a:t>
            </a:r>
            <a:r>
              <a:rPr lang="en-US" dirty="0"/>
              <a:t>can </a:t>
            </a:r>
            <a:r>
              <a:rPr lang="en-US" dirty="0" smtClean="0"/>
              <a:t>use the </a:t>
            </a:r>
            <a:r>
              <a:rPr lang="en-US" dirty="0"/>
              <a:t>patch command with the diff file to add the changes to their original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Why not just change the original source code to fix it? Why do we have patches?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Applying a Patch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16" y="1219200"/>
            <a:ext cx="6348767" cy="2656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233" y="3842456"/>
            <a:ext cx="6070149" cy="26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iff Unified Format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iff –u </a:t>
            </a:r>
            <a:r>
              <a:rPr lang="en-US" dirty="0" err="1" smtClean="0"/>
              <a:t>original_file</a:t>
            </a:r>
            <a:r>
              <a:rPr lang="en-US" dirty="0" smtClean="0"/>
              <a:t> </a:t>
            </a:r>
            <a:r>
              <a:rPr lang="en-US" dirty="0" err="1" smtClean="0"/>
              <a:t>modified_file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--- path/to/</a:t>
            </a:r>
            <a:r>
              <a:rPr lang="en-US" dirty="0" err="1" smtClean="0"/>
              <a:t>original_file</a:t>
            </a:r>
            <a:endParaRPr lang="en-US" dirty="0" smtClean="0"/>
          </a:p>
          <a:p>
            <a:r>
              <a:rPr lang="en-US" dirty="0" smtClean="0"/>
              <a:t>+++ path/to/</a:t>
            </a:r>
            <a:r>
              <a:rPr lang="en-US" dirty="0" err="1" smtClean="0"/>
              <a:t>modified_file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@@ -</a:t>
            </a:r>
            <a:r>
              <a:rPr lang="en-US" dirty="0" err="1" smtClean="0"/>
              <a:t>l,s</a:t>
            </a:r>
            <a:r>
              <a:rPr lang="en-US" dirty="0" smtClean="0"/>
              <a:t> +</a:t>
            </a:r>
            <a:r>
              <a:rPr lang="en-US" dirty="0" err="1" smtClean="0"/>
              <a:t>l,s</a:t>
            </a:r>
            <a:r>
              <a:rPr lang="en-US" dirty="0" smtClean="0"/>
              <a:t> @@</a:t>
            </a:r>
          </a:p>
          <a:p>
            <a:pPr lvl="1"/>
            <a:r>
              <a:rPr lang="en-US" dirty="0" smtClean="0"/>
              <a:t>@@: beginning of a hunk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: beginning line number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: number of lines the change hunk applies to for each file</a:t>
            </a:r>
          </a:p>
          <a:p>
            <a:pPr lvl="1"/>
            <a:r>
              <a:rPr lang="en-US" dirty="0" smtClean="0"/>
              <a:t>A line with a:</a:t>
            </a:r>
          </a:p>
          <a:p>
            <a:pPr lvl="2"/>
            <a:r>
              <a:rPr lang="en-US" dirty="0" smtClean="0"/>
              <a:t>-  sign was deleted from the original</a:t>
            </a:r>
          </a:p>
          <a:p>
            <a:pPr lvl="2"/>
            <a:r>
              <a:rPr lang="en-US" dirty="0" smtClean="0"/>
              <a:t>+ sign was added to the original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stayed the same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Python?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just a scripting language</a:t>
            </a:r>
          </a:p>
          <a:p>
            <a:r>
              <a:rPr lang="en-US" dirty="0" smtClean="0"/>
              <a:t>Object-Oriented language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Member functions</a:t>
            </a:r>
          </a:p>
          <a:p>
            <a:r>
              <a:rPr lang="en-US" dirty="0" smtClean="0"/>
              <a:t>Compiled and interpreted</a:t>
            </a:r>
          </a:p>
          <a:p>
            <a:pPr lvl="1"/>
            <a:r>
              <a:rPr lang="en-US" dirty="0" smtClean="0"/>
              <a:t>Python code is compiled to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lvl="1"/>
            <a:r>
              <a:rPr lang="en-US" dirty="0" err="1" smtClean="0"/>
              <a:t>Bytecode</a:t>
            </a:r>
            <a:r>
              <a:rPr lang="en-US" dirty="0" smtClean="0"/>
              <a:t> interpreted by Python interpreter</a:t>
            </a:r>
          </a:p>
          <a:p>
            <a:r>
              <a:rPr lang="en-US" dirty="0" smtClean="0"/>
              <a:t>Not as fast as C but easy to learn, read and use</a:t>
            </a:r>
          </a:p>
          <a:p>
            <a:r>
              <a:rPr lang="en-US" dirty="0" smtClean="0"/>
              <a:t>You should know how to write basic programs in python</a:t>
            </a:r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Comm.py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 all options for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comm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-1, -2, -3 and combinations</a:t>
            </a:r>
          </a:p>
          <a:p>
            <a:pPr lvl="1"/>
            <a:r>
              <a:rPr lang="en-US" dirty="0" smtClean="0"/>
              <a:t>Extra option –u for comparing unsorted files</a:t>
            </a:r>
          </a:p>
          <a:p>
            <a:r>
              <a:rPr lang="en-US" dirty="0" smtClean="0"/>
              <a:t>Support all type of arguments</a:t>
            </a:r>
          </a:p>
          <a:p>
            <a:pPr lvl="1"/>
            <a:r>
              <a:rPr lang="en-US" dirty="0" smtClean="0"/>
              <a:t>File names and – for </a:t>
            </a:r>
            <a:r>
              <a:rPr lang="en-US" dirty="0" err="1" smtClean="0"/>
              <a:t>stdin</a:t>
            </a:r>
            <a:endParaRPr lang="en-US" dirty="0" smtClean="0"/>
          </a:p>
          <a:p>
            <a:r>
              <a:rPr lang="en-US" dirty="0" smtClean="0"/>
              <a:t>Be familiar with how the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comm</a:t>
            </a:r>
            <a:r>
              <a:rPr lang="en-US" dirty="0" smtClean="0"/>
              <a:t> utility works</a:t>
            </a:r>
          </a:p>
          <a:p>
            <a:r>
              <a:rPr lang="en-US" dirty="0" smtClean="0"/>
              <a:t>You should be able to write the </a:t>
            </a:r>
            <a:r>
              <a:rPr lang="en-US" dirty="0" err="1" smtClean="0"/>
              <a:t>comm</a:t>
            </a:r>
            <a:r>
              <a:rPr lang="en-US" dirty="0"/>
              <a:t> </a:t>
            </a:r>
            <a:r>
              <a:rPr lang="en-US" dirty="0" smtClean="0"/>
              <a:t>utility by hand</a:t>
            </a:r>
          </a:p>
        </p:txBody>
      </p:sp>
    </p:spTree>
    <p:extLst>
      <p:ext uri="{BB962C8B-B14F-4D97-AF65-F5344CB8AC3E}">
        <p14:creationId xmlns:p14="http://schemas.microsoft.com/office/powerpoint/2010/main" val="5324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647" y="542987"/>
            <a:ext cx="7914819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spc="-5" dirty="0"/>
              <a:t>So</a:t>
            </a:r>
            <a:r>
              <a:rPr spc="5" dirty="0"/>
              <a:t>f</a:t>
            </a:r>
            <a:r>
              <a:rPr spc="-5" dirty="0"/>
              <a:t>twa</a:t>
            </a:r>
            <a:r>
              <a:rPr dirty="0"/>
              <a:t>re </a:t>
            </a:r>
            <a:r>
              <a:rPr spc="-5" dirty="0"/>
              <a:t>de</a:t>
            </a:r>
            <a:r>
              <a:rPr dirty="0"/>
              <a:t>v</a:t>
            </a:r>
            <a:r>
              <a:rPr spc="-5" dirty="0"/>
              <a:t>elopment</a:t>
            </a:r>
            <a:r>
              <a:rPr dirty="0"/>
              <a:t> </a:t>
            </a:r>
            <a:r>
              <a:rPr spc="-5" dirty="0"/>
              <a:t>pro</a:t>
            </a:r>
            <a:r>
              <a:rPr dirty="0"/>
              <a:t>c</a:t>
            </a:r>
            <a:r>
              <a:rPr spc="-5" dirty="0"/>
              <a:t>e</a:t>
            </a:r>
            <a:r>
              <a:rPr dirty="0"/>
              <a:t>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694038"/>
            <a:ext cx="122074" cy="14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52" spc="199" dirty="0">
                <a:latin typeface="Arial"/>
                <a:cs typeface="Arial"/>
              </a:rPr>
              <a:t>●</a:t>
            </a:r>
            <a:endParaRPr sz="9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9" y="1621534"/>
            <a:ext cx="5010774" cy="33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176" spc="-5" dirty="0">
                <a:latin typeface="Arial"/>
                <a:cs typeface="Arial"/>
              </a:rPr>
              <a:t>I</a:t>
            </a:r>
            <a:r>
              <a:rPr sz="2176" spc="-9" dirty="0">
                <a:latin typeface="Arial"/>
                <a:cs typeface="Arial"/>
              </a:rPr>
              <a:t>n</a:t>
            </a:r>
            <a:r>
              <a:rPr sz="2176" dirty="0">
                <a:latin typeface="Arial"/>
                <a:cs typeface="Arial"/>
              </a:rPr>
              <a:t>vo</a:t>
            </a:r>
            <a:r>
              <a:rPr sz="2176" spc="-14" dirty="0">
                <a:latin typeface="Arial"/>
                <a:cs typeface="Arial"/>
              </a:rPr>
              <a:t>l</a:t>
            </a:r>
            <a:r>
              <a:rPr sz="2176" dirty="0">
                <a:latin typeface="Arial"/>
                <a:cs typeface="Arial"/>
              </a:rPr>
              <a:t>ves m</a:t>
            </a:r>
            <a:r>
              <a:rPr sz="2176" spc="-9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k</a:t>
            </a:r>
            <a:r>
              <a:rPr sz="2176" spc="-5" dirty="0">
                <a:latin typeface="Arial"/>
                <a:cs typeface="Arial"/>
              </a:rPr>
              <a:t>i</a:t>
            </a:r>
            <a:r>
              <a:rPr sz="2176" spc="-9" dirty="0">
                <a:latin typeface="Arial"/>
                <a:cs typeface="Arial"/>
              </a:rPr>
              <a:t>n</a:t>
            </a:r>
            <a:r>
              <a:rPr sz="2176" dirty="0">
                <a:latin typeface="Arial"/>
                <a:cs typeface="Arial"/>
              </a:rPr>
              <a:t>g a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l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spc="9" dirty="0">
                <a:latin typeface="Arial"/>
                <a:cs typeface="Arial"/>
              </a:rPr>
              <a:t> 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spc="-5" dirty="0">
                <a:latin typeface="Arial"/>
                <a:cs typeface="Arial"/>
              </a:rPr>
              <a:t>f</a:t>
            </a:r>
            <a:r>
              <a:rPr sz="2176" dirty="0">
                <a:latin typeface="Arial"/>
                <a:cs typeface="Arial"/>
              </a:rPr>
              <a:t> c</a:t>
            </a:r>
            <a:r>
              <a:rPr sz="2176" spc="-9" dirty="0">
                <a:latin typeface="Arial"/>
                <a:cs typeface="Arial"/>
              </a:rPr>
              <a:t>h</a:t>
            </a:r>
            <a:r>
              <a:rPr sz="2176" dirty="0">
                <a:latin typeface="Arial"/>
                <a:cs typeface="Arial"/>
              </a:rPr>
              <a:t>a</a:t>
            </a:r>
            <a:r>
              <a:rPr sz="2176" spc="-9" dirty="0">
                <a:latin typeface="Arial"/>
                <a:cs typeface="Arial"/>
              </a:rPr>
              <a:t>nge</a:t>
            </a:r>
            <a:r>
              <a:rPr sz="2176" dirty="0">
                <a:latin typeface="Arial"/>
                <a:cs typeface="Arial"/>
              </a:rPr>
              <a:t>s to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c</a:t>
            </a:r>
            <a:r>
              <a:rPr sz="2176" spc="-9" dirty="0">
                <a:latin typeface="Arial"/>
                <a:cs typeface="Arial"/>
              </a:rPr>
              <a:t>od</a:t>
            </a:r>
            <a:r>
              <a:rPr sz="2176" dirty="0">
                <a:latin typeface="Arial"/>
                <a:cs typeface="Arial"/>
              </a:rPr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5129" y="2123028"/>
            <a:ext cx="128983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96" spc="-5" dirty="0">
                <a:latin typeface="Arial"/>
                <a:cs typeface="Arial"/>
              </a:rPr>
              <a:t>–</a:t>
            </a:r>
            <a:endParaRPr sz="149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796" y="1984831"/>
            <a:ext cx="3203855" cy="1257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917854">
              <a:lnSpc>
                <a:spcPct val="136000"/>
              </a:lnSpc>
            </a:pPr>
            <a:r>
              <a:rPr sz="1995" spc="-5" dirty="0">
                <a:latin typeface="Arial"/>
                <a:cs typeface="Arial"/>
              </a:rPr>
              <a:t>Ne</a:t>
            </a:r>
            <a:r>
              <a:rPr sz="1995" dirty="0">
                <a:latin typeface="Arial"/>
                <a:cs typeface="Arial"/>
              </a:rPr>
              <a:t>w</a:t>
            </a:r>
            <a:r>
              <a:rPr sz="1995" spc="-14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f</a:t>
            </a:r>
            <a:r>
              <a:rPr sz="1995" spc="-5" dirty="0">
                <a:latin typeface="Arial"/>
                <a:cs typeface="Arial"/>
              </a:rPr>
              <a:t>e</a:t>
            </a:r>
            <a:r>
              <a:rPr sz="1995" dirty="0">
                <a:latin typeface="Arial"/>
                <a:cs typeface="Arial"/>
              </a:rPr>
              <a:t>a</a:t>
            </a:r>
            <a:r>
              <a:rPr sz="1995" spc="-5" dirty="0">
                <a:latin typeface="Arial"/>
                <a:cs typeface="Arial"/>
              </a:rPr>
              <a:t>tur</a:t>
            </a:r>
            <a:r>
              <a:rPr sz="1995" dirty="0">
                <a:latin typeface="Arial"/>
                <a:cs typeface="Arial"/>
              </a:rPr>
              <a:t>es</a:t>
            </a:r>
            <a:r>
              <a:rPr sz="1995" spc="-5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a</a:t>
            </a:r>
            <a:r>
              <a:rPr sz="1995" spc="-5" dirty="0">
                <a:latin typeface="Arial"/>
                <a:cs typeface="Arial"/>
              </a:rPr>
              <a:t>dd</a:t>
            </a:r>
            <a:r>
              <a:rPr sz="1995" dirty="0">
                <a:latin typeface="Arial"/>
                <a:cs typeface="Arial"/>
              </a:rPr>
              <a:t>ed </a:t>
            </a:r>
            <a:r>
              <a:rPr sz="1995" spc="-9" dirty="0">
                <a:latin typeface="Arial"/>
                <a:cs typeface="Arial"/>
              </a:rPr>
              <a:t>B</a:t>
            </a:r>
            <a:r>
              <a:rPr sz="1995" dirty="0">
                <a:latin typeface="Arial"/>
                <a:cs typeface="Arial"/>
              </a:rPr>
              <a:t>u</a:t>
            </a:r>
            <a:r>
              <a:rPr sz="1995" spc="-5" dirty="0">
                <a:latin typeface="Arial"/>
                <a:cs typeface="Arial"/>
              </a:rPr>
              <a:t>g</a:t>
            </a:r>
            <a:r>
              <a:rPr sz="1995" dirty="0">
                <a:latin typeface="Arial"/>
                <a:cs typeface="Arial"/>
              </a:rPr>
              <a:t>s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spc="-5" dirty="0">
                <a:latin typeface="Arial"/>
                <a:cs typeface="Arial"/>
              </a:rPr>
              <a:t>fi</a:t>
            </a:r>
            <a:r>
              <a:rPr sz="1995" spc="9" dirty="0">
                <a:latin typeface="Arial"/>
                <a:cs typeface="Arial"/>
              </a:rPr>
              <a:t>x</a:t>
            </a:r>
            <a:r>
              <a:rPr sz="1995" spc="-5" dirty="0">
                <a:latin typeface="Arial"/>
                <a:cs typeface="Arial"/>
              </a:rPr>
              <a:t>e</a:t>
            </a:r>
            <a:r>
              <a:rPr sz="1995" dirty="0">
                <a:latin typeface="Arial"/>
                <a:cs typeface="Arial"/>
              </a:rPr>
              <a:t>d</a:t>
            </a:r>
          </a:p>
          <a:p>
            <a:pPr marL="11516">
              <a:spcBef>
                <a:spcPts val="861"/>
              </a:spcBef>
            </a:pPr>
            <a:r>
              <a:rPr sz="1995" spc="-9" dirty="0">
                <a:latin typeface="Arial"/>
                <a:cs typeface="Arial"/>
              </a:rPr>
              <a:t>P</a:t>
            </a:r>
            <a:r>
              <a:rPr sz="1995" dirty="0">
                <a:latin typeface="Arial"/>
                <a:cs typeface="Arial"/>
              </a:rPr>
              <a:t>e</a:t>
            </a:r>
            <a:r>
              <a:rPr sz="1995" spc="-5" dirty="0">
                <a:latin typeface="Arial"/>
                <a:cs typeface="Arial"/>
              </a:rPr>
              <a:t>rf</a:t>
            </a:r>
            <a:r>
              <a:rPr sz="1995" dirty="0">
                <a:latin typeface="Arial"/>
                <a:cs typeface="Arial"/>
              </a:rPr>
              <a:t>o</a:t>
            </a:r>
            <a:r>
              <a:rPr sz="1995" spc="-5" dirty="0">
                <a:latin typeface="Arial"/>
                <a:cs typeface="Arial"/>
              </a:rPr>
              <a:t>r</a:t>
            </a:r>
            <a:r>
              <a:rPr sz="1995" spc="-14" dirty="0">
                <a:latin typeface="Arial"/>
                <a:cs typeface="Arial"/>
              </a:rPr>
              <a:t>m</a:t>
            </a:r>
            <a:r>
              <a:rPr sz="1995" dirty="0">
                <a:latin typeface="Arial"/>
                <a:cs typeface="Arial"/>
              </a:rPr>
              <a:t>a</a:t>
            </a:r>
            <a:r>
              <a:rPr sz="1995" spc="-5" dirty="0">
                <a:latin typeface="Arial"/>
                <a:cs typeface="Arial"/>
              </a:rPr>
              <a:t>n</a:t>
            </a:r>
            <a:r>
              <a:rPr sz="1995" spc="5" dirty="0">
                <a:latin typeface="Arial"/>
                <a:cs typeface="Arial"/>
              </a:rPr>
              <a:t>c</a:t>
            </a:r>
            <a:r>
              <a:rPr sz="1995" dirty="0">
                <a:latin typeface="Arial"/>
                <a:cs typeface="Arial"/>
              </a:rPr>
              <a:t>e</a:t>
            </a:r>
            <a:r>
              <a:rPr sz="1995" spc="-5" dirty="0">
                <a:latin typeface="Arial"/>
                <a:cs typeface="Arial"/>
              </a:rPr>
              <a:t> e</a:t>
            </a:r>
            <a:r>
              <a:rPr sz="1995" dirty="0">
                <a:latin typeface="Arial"/>
                <a:cs typeface="Arial"/>
              </a:rPr>
              <a:t>n</a:t>
            </a:r>
            <a:r>
              <a:rPr sz="1995" spc="-5" dirty="0">
                <a:latin typeface="Arial"/>
                <a:cs typeface="Arial"/>
              </a:rPr>
              <a:t>h</a:t>
            </a:r>
            <a:r>
              <a:rPr sz="1995" dirty="0">
                <a:latin typeface="Arial"/>
                <a:cs typeface="Arial"/>
              </a:rPr>
              <a:t>a</a:t>
            </a:r>
            <a:r>
              <a:rPr sz="1995" spc="-5" dirty="0">
                <a:latin typeface="Arial"/>
                <a:cs typeface="Arial"/>
              </a:rPr>
              <a:t>n</a:t>
            </a:r>
            <a:r>
              <a:rPr sz="1995" spc="5" dirty="0">
                <a:latin typeface="Arial"/>
                <a:cs typeface="Arial"/>
              </a:rPr>
              <a:t>c</a:t>
            </a:r>
            <a:r>
              <a:rPr sz="1995" spc="-5" dirty="0">
                <a:latin typeface="Arial"/>
                <a:cs typeface="Arial"/>
              </a:rPr>
              <a:t>e</a:t>
            </a:r>
            <a:r>
              <a:rPr sz="1995" spc="-14" dirty="0">
                <a:latin typeface="Arial"/>
                <a:cs typeface="Arial"/>
              </a:rPr>
              <a:t>m</a:t>
            </a:r>
            <a:r>
              <a:rPr sz="1995" dirty="0">
                <a:latin typeface="Arial"/>
                <a:cs typeface="Arial"/>
              </a:rPr>
              <a:t>e</a:t>
            </a:r>
            <a:r>
              <a:rPr sz="1995" spc="-5" dirty="0">
                <a:latin typeface="Arial"/>
                <a:cs typeface="Arial"/>
              </a:rPr>
              <a:t>n</a:t>
            </a:r>
            <a:r>
              <a:rPr sz="1995" spc="-9" dirty="0">
                <a:latin typeface="Arial"/>
                <a:cs typeface="Arial"/>
              </a:rPr>
              <a:t>ts</a:t>
            </a:r>
            <a:endParaRPr sz="1995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129" y="2536466"/>
            <a:ext cx="128983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96" spc="-5" dirty="0">
                <a:latin typeface="Arial"/>
                <a:cs typeface="Arial"/>
              </a:rPr>
              <a:t>–</a:t>
            </a:r>
            <a:endParaRPr sz="149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5129" y="2951055"/>
            <a:ext cx="128983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96" spc="-5" dirty="0">
                <a:latin typeface="Arial"/>
                <a:cs typeface="Arial"/>
              </a:rPr>
              <a:t>–</a:t>
            </a:r>
            <a:endParaRPr sz="149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573" y="3407674"/>
            <a:ext cx="122074" cy="14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52" spc="199" dirty="0">
                <a:latin typeface="Arial"/>
                <a:cs typeface="Arial"/>
              </a:rPr>
              <a:t>●</a:t>
            </a:r>
            <a:endParaRPr sz="95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239" y="3335170"/>
            <a:ext cx="5854924" cy="1091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ts val="2421"/>
              </a:lnSpc>
            </a:pPr>
            <a:r>
              <a:rPr sz="2176" spc="-5" dirty="0">
                <a:latin typeface="Arial"/>
                <a:cs typeface="Arial"/>
              </a:rPr>
              <a:t>S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spc="-5" dirty="0">
                <a:latin typeface="Arial"/>
                <a:cs typeface="Arial"/>
              </a:rPr>
              <a:t>ftw</a:t>
            </a:r>
            <a:r>
              <a:rPr sz="2176" spc="-9" dirty="0">
                <a:latin typeface="Arial"/>
                <a:cs typeface="Arial"/>
              </a:rPr>
              <a:t>a</a:t>
            </a:r>
            <a:r>
              <a:rPr sz="2176" spc="5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dirty="0">
                <a:latin typeface="Arial"/>
                <a:cs typeface="Arial"/>
              </a:rPr>
              <a:t>am </a:t>
            </a:r>
            <a:r>
              <a:rPr sz="2176" spc="-9" dirty="0">
                <a:latin typeface="Arial"/>
                <a:cs typeface="Arial"/>
              </a:rPr>
              <a:t>h</a:t>
            </a:r>
            <a:r>
              <a:rPr sz="2176" dirty="0">
                <a:latin typeface="Arial"/>
                <a:cs typeface="Arial"/>
              </a:rPr>
              <a:t>as m</a:t>
            </a:r>
            <a:r>
              <a:rPr sz="2176" spc="-9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ny </a:t>
            </a:r>
            <a:r>
              <a:rPr sz="2176" spc="-9" dirty="0">
                <a:latin typeface="Arial"/>
                <a:cs typeface="Arial"/>
              </a:rPr>
              <a:t>peo</a:t>
            </a:r>
            <a:r>
              <a:rPr sz="2176" dirty="0">
                <a:latin typeface="Arial"/>
                <a:cs typeface="Arial"/>
              </a:rPr>
              <a:t>p</a:t>
            </a:r>
            <a:r>
              <a:rPr sz="2176" spc="-14" dirty="0">
                <a:latin typeface="Arial"/>
                <a:cs typeface="Arial"/>
              </a:rPr>
              <a:t>l</a:t>
            </a:r>
            <a:r>
              <a:rPr sz="2176" dirty="0">
                <a:latin typeface="Arial"/>
                <a:cs typeface="Arial"/>
              </a:rPr>
              <a:t>e </a:t>
            </a:r>
            <a:r>
              <a:rPr sz="2176" spc="-5" dirty="0">
                <a:latin typeface="Arial"/>
                <a:cs typeface="Arial"/>
              </a:rPr>
              <a:t>w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rk</a:t>
            </a:r>
            <a:r>
              <a:rPr sz="2176" spc="-5" dirty="0">
                <a:latin typeface="Arial"/>
                <a:cs typeface="Arial"/>
              </a:rPr>
              <a:t>i</a:t>
            </a:r>
            <a:r>
              <a:rPr sz="2176" spc="-9" dirty="0">
                <a:latin typeface="Arial"/>
                <a:cs typeface="Arial"/>
              </a:rPr>
              <a:t>n</a:t>
            </a:r>
            <a:r>
              <a:rPr sz="2176" dirty="0">
                <a:latin typeface="Arial"/>
                <a:cs typeface="Arial"/>
              </a:rPr>
              <a:t>g 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n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dirty="0">
                <a:latin typeface="Arial"/>
                <a:cs typeface="Arial"/>
              </a:rPr>
              <a:t>he s</a:t>
            </a:r>
            <a:r>
              <a:rPr sz="2176" spc="-9" dirty="0">
                <a:latin typeface="Arial"/>
                <a:cs typeface="Arial"/>
              </a:rPr>
              <a:t>a</a:t>
            </a:r>
            <a:r>
              <a:rPr sz="2176" spc="5" dirty="0">
                <a:latin typeface="Arial"/>
                <a:cs typeface="Arial"/>
              </a:rPr>
              <a:t>m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/</a:t>
            </a:r>
            <a:r>
              <a:rPr sz="2176" spc="-9" dirty="0">
                <a:latin typeface="Arial"/>
                <a:cs typeface="Arial"/>
              </a:rPr>
              <a:t>d</a:t>
            </a:r>
            <a:r>
              <a:rPr sz="2176" spc="-5" dirty="0">
                <a:latin typeface="Arial"/>
                <a:cs typeface="Arial"/>
              </a:rPr>
              <a:t>i</a:t>
            </a:r>
            <a:r>
              <a:rPr sz="2176" spc="-50" dirty="0">
                <a:latin typeface="Arial"/>
                <a:cs typeface="Arial"/>
              </a:rPr>
              <a:t>f</a:t>
            </a:r>
            <a:r>
              <a:rPr sz="2176" dirty="0">
                <a:latin typeface="Arial"/>
                <a:cs typeface="Arial"/>
              </a:rPr>
              <a:t>f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dirty="0">
                <a:latin typeface="Arial"/>
                <a:cs typeface="Arial"/>
              </a:rPr>
              <a:t>n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dirty="0">
                <a:latin typeface="Arial"/>
                <a:cs typeface="Arial"/>
              </a:rPr>
              <a:t> </a:t>
            </a:r>
            <a:r>
              <a:rPr sz="2176" spc="-9" dirty="0">
                <a:latin typeface="Arial"/>
                <a:cs typeface="Arial"/>
              </a:rPr>
              <a:t>pa</a:t>
            </a:r>
            <a:r>
              <a:rPr sz="2176" spc="5" dirty="0">
                <a:latin typeface="Arial"/>
                <a:cs typeface="Arial"/>
              </a:rPr>
              <a:t>r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dirty="0">
                <a:latin typeface="Arial"/>
                <a:cs typeface="Arial"/>
              </a:rPr>
              <a:t>s 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spc="-5" dirty="0">
                <a:latin typeface="Arial"/>
                <a:cs typeface="Arial"/>
              </a:rPr>
              <a:t>f</a:t>
            </a:r>
            <a:r>
              <a:rPr sz="2176" spc="9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c</a:t>
            </a:r>
            <a:r>
              <a:rPr sz="2176" spc="-9" dirty="0">
                <a:latin typeface="Arial"/>
                <a:cs typeface="Arial"/>
              </a:rPr>
              <a:t>od</a:t>
            </a:r>
            <a:r>
              <a:rPr sz="2176" dirty="0">
                <a:latin typeface="Arial"/>
                <a:cs typeface="Arial"/>
              </a:rPr>
              <a:t>e</a:t>
            </a:r>
          </a:p>
          <a:p>
            <a:pPr marL="11516">
              <a:spcBef>
                <a:spcPts val="1056"/>
              </a:spcBef>
            </a:pPr>
            <a:r>
              <a:rPr sz="2176" dirty="0">
                <a:latin typeface="Arial"/>
                <a:cs typeface="Arial"/>
              </a:rPr>
              <a:t>Ma</a:t>
            </a:r>
            <a:r>
              <a:rPr sz="2176" spc="-9" dirty="0">
                <a:latin typeface="Arial"/>
                <a:cs typeface="Arial"/>
              </a:rPr>
              <a:t>n</a:t>
            </a:r>
            <a:r>
              <a:rPr sz="2176" dirty="0">
                <a:latin typeface="Arial"/>
                <a:cs typeface="Arial"/>
              </a:rPr>
              <a:t>y v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spc="5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s</a:t>
            </a:r>
            <a:r>
              <a:rPr sz="2176" spc="-5" dirty="0">
                <a:latin typeface="Arial"/>
                <a:cs typeface="Arial"/>
              </a:rPr>
              <a:t>i</a:t>
            </a:r>
            <a:r>
              <a:rPr sz="2176" spc="-9" dirty="0">
                <a:latin typeface="Arial"/>
                <a:cs typeface="Arial"/>
              </a:rPr>
              <a:t>on</a:t>
            </a:r>
            <a:r>
              <a:rPr sz="2176" dirty="0">
                <a:latin typeface="Arial"/>
                <a:cs typeface="Arial"/>
              </a:rPr>
              <a:t>s 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spc="-5" dirty="0">
                <a:latin typeface="Arial"/>
                <a:cs typeface="Arial"/>
              </a:rPr>
              <a:t>f</a:t>
            </a:r>
            <a:r>
              <a:rPr sz="2176" spc="9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s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spc="-5" dirty="0">
                <a:latin typeface="Arial"/>
                <a:cs typeface="Arial"/>
              </a:rPr>
              <a:t>ftw</a:t>
            </a:r>
            <a:r>
              <a:rPr sz="2176" spc="-9" dirty="0">
                <a:latin typeface="Arial"/>
                <a:cs typeface="Arial"/>
              </a:rPr>
              <a:t>a</a:t>
            </a:r>
            <a:r>
              <a:rPr sz="2176" spc="5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re</a:t>
            </a:r>
            <a:r>
              <a:rPr sz="2176" spc="-14" dirty="0">
                <a:latin typeface="Arial"/>
                <a:cs typeface="Arial"/>
              </a:rPr>
              <a:t>l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9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s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dirty="0">
                <a:latin typeface="Arial"/>
                <a:cs typeface="Arial"/>
              </a:rPr>
              <a:t>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3573" y="4187333"/>
            <a:ext cx="122074" cy="14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52" spc="199" dirty="0">
                <a:latin typeface="Arial"/>
                <a:cs typeface="Arial"/>
              </a:rPr>
              <a:t>●</a:t>
            </a:r>
            <a:endParaRPr sz="95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129" y="4616323"/>
            <a:ext cx="128983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96" spc="-5" dirty="0">
                <a:latin typeface="Arial"/>
                <a:cs typeface="Arial"/>
              </a:rPr>
              <a:t>–</a:t>
            </a:r>
            <a:endParaRPr sz="149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8796" y="4583782"/>
            <a:ext cx="7193126" cy="1012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995" spc="-5" dirty="0">
                <a:latin typeface="Arial"/>
                <a:cs typeface="Arial"/>
              </a:rPr>
              <a:t>Ubu</a:t>
            </a:r>
            <a:r>
              <a:rPr sz="1995" dirty="0">
                <a:latin typeface="Arial"/>
                <a:cs typeface="Arial"/>
              </a:rPr>
              <a:t>n</a:t>
            </a:r>
            <a:r>
              <a:rPr sz="1995" spc="-5" dirty="0">
                <a:latin typeface="Arial"/>
                <a:cs typeface="Arial"/>
              </a:rPr>
              <a:t>t</a:t>
            </a:r>
            <a:r>
              <a:rPr sz="1995" dirty="0">
                <a:latin typeface="Arial"/>
                <a:cs typeface="Arial"/>
              </a:rPr>
              <a:t>u </a:t>
            </a:r>
            <a:r>
              <a:rPr sz="1995" spc="-5" dirty="0">
                <a:latin typeface="Arial"/>
                <a:cs typeface="Arial"/>
              </a:rPr>
              <a:t>10,</a:t>
            </a:r>
            <a:r>
              <a:rPr sz="1995" dirty="0">
                <a:latin typeface="Arial"/>
                <a:cs typeface="Arial"/>
              </a:rPr>
              <a:t> </a:t>
            </a:r>
            <a:r>
              <a:rPr sz="1995" spc="-9" dirty="0">
                <a:latin typeface="Arial"/>
                <a:cs typeface="Arial"/>
              </a:rPr>
              <a:t>U</a:t>
            </a:r>
            <a:r>
              <a:rPr sz="1995" dirty="0">
                <a:latin typeface="Arial"/>
                <a:cs typeface="Arial"/>
              </a:rPr>
              <a:t>b</a:t>
            </a:r>
            <a:r>
              <a:rPr sz="1995" spc="-5" dirty="0">
                <a:latin typeface="Arial"/>
                <a:cs typeface="Arial"/>
              </a:rPr>
              <a:t>unt</a:t>
            </a:r>
            <a:r>
              <a:rPr sz="1995" dirty="0">
                <a:latin typeface="Arial"/>
                <a:cs typeface="Arial"/>
              </a:rPr>
              <a:t>u 1</a:t>
            </a:r>
            <a:r>
              <a:rPr sz="1995" spc="-5" dirty="0">
                <a:latin typeface="Arial"/>
                <a:cs typeface="Arial"/>
              </a:rPr>
              <a:t>2, </a:t>
            </a:r>
            <a:r>
              <a:rPr sz="1995" dirty="0">
                <a:latin typeface="Arial"/>
                <a:cs typeface="Arial"/>
              </a:rPr>
              <a:t>e</a:t>
            </a:r>
            <a:r>
              <a:rPr sz="1995" spc="-9" dirty="0">
                <a:latin typeface="Arial"/>
                <a:cs typeface="Arial"/>
              </a:rPr>
              <a:t>tc</a:t>
            </a:r>
            <a:endParaRPr sz="1995" dirty="0">
              <a:latin typeface="Arial"/>
              <a:cs typeface="Arial"/>
            </a:endParaRPr>
          </a:p>
          <a:p>
            <a:pPr marL="11516" marR="4607">
              <a:lnSpc>
                <a:spcPts val="2231"/>
              </a:lnSpc>
              <a:spcBef>
                <a:spcPts val="1079"/>
              </a:spcBef>
            </a:pPr>
            <a:r>
              <a:rPr sz="1995" spc="-5" dirty="0">
                <a:latin typeface="Arial"/>
                <a:cs typeface="Arial"/>
              </a:rPr>
              <a:t>Nee</a:t>
            </a:r>
            <a:r>
              <a:rPr sz="1995" dirty="0">
                <a:latin typeface="Arial"/>
                <a:cs typeface="Arial"/>
              </a:rPr>
              <a:t>d </a:t>
            </a:r>
            <a:r>
              <a:rPr sz="1995" spc="-5" dirty="0">
                <a:latin typeface="Arial"/>
                <a:cs typeface="Arial"/>
              </a:rPr>
              <a:t>t</a:t>
            </a:r>
            <a:r>
              <a:rPr sz="1995" dirty="0">
                <a:latin typeface="Arial"/>
                <a:cs typeface="Arial"/>
              </a:rPr>
              <a:t>o </a:t>
            </a:r>
            <a:r>
              <a:rPr sz="1995" spc="-5" dirty="0">
                <a:latin typeface="Arial"/>
                <a:cs typeface="Arial"/>
              </a:rPr>
              <a:t>b</a:t>
            </a:r>
            <a:r>
              <a:rPr sz="1995" dirty="0">
                <a:latin typeface="Arial"/>
                <a:cs typeface="Arial"/>
              </a:rPr>
              <a:t>e </a:t>
            </a:r>
            <a:r>
              <a:rPr sz="1995" spc="-5" dirty="0">
                <a:latin typeface="Arial"/>
                <a:cs typeface="Arial"/>
              </a:rPr>
              <a:t>a</a:t>
            </a:r>
            <a:r>
              <a:rPr sz="1995" dirty="0">
                <a:latin typeface="Arial"/>
                <a:cs typeface="Arial"/>
              </a:rPr>
              <a:t>b</a:t>
            </a:r>
            <a:r>
              <a:rPr sz="1995" spc="-5" dirty="0">
                <a:latin typeface="Arial"/>
                <a:cs typeface="Arial"/>
              </a:rPr>
              <a:t>l</a:t>
            </a:r>
            <a:r>
              <a:rPr sz="1995" dirty="0">
                <a:latin typeface="Arial"/>
                <a:cs typeface="Arial"/>
              </a:rPr>
              <a:t>e</a:t>
            </a:r>
            <a:r>
              <a:rPr sz="1995" spc="-5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to</a:t>
            </a:r>
            <a:r>
              <a:rPr sz="1995" spc="-5" dirty="0">
                <a:latin typeface="Arial"/>
                <a:cs typeface="Arial"/>
              </a:rPr>
              <a:t> f</a:t>
            </a:r>
            <a:r>
              <a:rPr sz="1995" spc="5" dirty="0">
                <a:latin typeface="Arial"/>
                <a:cs typeface="Arial"/>
              </a:rPr>
              <a:t>i</a:t>
            </a:r>
            <a:r>
              <a:rPr sz="1995" dirty="0">
                <a:latin typeface="Arial"/>
                <a:cs typeface="Arial"/>
              </a:rPr>
              <a:t>x</a:t>
            </a:r>
            <a:r>
              <a:rPr sz="1995" spc="-5" dirty="0">
                <a:latin typeface="Arial"/>
                <a:cs typeface="Arial"/>
              </a:rPr>
              <a:t> b</a:t>
            </a:r>
            <a:r>
              <a:rPr sz="1995" dirty="0">
                <a:latin typeface="Arial"/>
                <a:cs typeface="Arial"/>
              </a:rPr>
              <a:t>u</a:t>
            </a:r>
            <a:r>
              <a:rPr sz="1995" spc="-5" dirty="0">
                <a:latin typeface="Arial"/>
                <a:cs typeface="Arial"/>
              </a:rPr>
              <a:t>g</a:t>
            </a:r>
            <a:r>
              <a:rPr sz="1995" dirty="0">
                <a:latin typeface="Arial"/>
                <a:cs typeface="Arial"/>
              </a:rPr>
              <a:t>s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spc="-5" dirty="0">
                <a:latin typeface="Arial"/>
                <a:cs typeface="Arial"/>
              </a:rPr>
              <a:t>f</a:t>
            </a:r>
            <a:r>
              <a:rPr sz="1995" dirty="0">
                <a:latin typeface="Arial"/>
                <a:cs typeface="Arial"/>
              </a:rPr>
              <a:t>or</a:t>
            </a:r>
            <a:r>
              <a:rPr sz="1995" spc="-5" dirty="0">
                <a:latin typeface="Arial"/>
                <a:cs typeface="Arial"/>
              </a:rPr>
              <a:t> </a:t>
            </a:r>
            <a:r>
              <a:rPr sz="1995" spc="-9" dirty="0">
                <a:latin typeface="Arial"/>
                <a:cs typeface="Arial"/>
              </a:rPr>
              <a:t>U</a:t>
            </a:r>
            <a:r>
              <a:rPr sz="1995" dirty="0">
                <a:latin typeface="Arial"/>
                <a:cs typeface="Arial"/>
              </a:rPr>
              <a:t>b</a:t>
            </a:r>
            <a:r>
              <a:rPr sz="1995" spc="-5" dirty="0">
                <a:latin typeface="Arial"/>
                <a:cs typeface="Arial"/>
              </a:rPr>
              <a:t>un</a:t>
            </a:r>
            <a:r>
              <a:rPr sz="1995" dirty="0">
                <a:latin typeface="Arial"/>
                <a:cs typeface="Arial"/>
              </a:rPr>
              <a:t>tu</a:t>
            </a:r>
            <a:r>
              <a:rPr sz="1995" spc="-5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10</a:t>
            </a:r>
            <a:r>
              <a:rPr sz="1995" spc="-5" dirty="0">
                <a:latin typeface="Arial"/>
                <a:cs typeface="Arial"/>
              </a:rPr>
              <a:t> f</a:t>
            </a:r>
            <a:r>
              <a:rPr sz="1995" dirty="0">
                <a:latin typeface="Arial"/>
                <a:cs typeface="Arial"/>
              </a:rPr>
              <a:t>or</a:t>
            </a:r>
            <a:r>
              <a:rPr sz="1995" spc="-5" dirty="0">
                <a:latin typeface="Arial"/>
                <a:cs typeface="Arial"/>
              </a:rPr>
              <a:t> </a:t>
            </a:r>
            <a:r>
              <a:rPr sz="1995" spc="5" dirty="0">
                <a:latin typeface="Arial"/>
                <a:cs typeface="Arial"/>
              </a:rPr>
              <a:t>c</a:t>
            </a:r>
            <a:r>
              <a:rPr sz="1995" spc="-5" dirty="0">
                <a:latin typeface="Arial"/>
                <a:cs typeface="Arial"/>
              </a:rPr>
              <a:t>u</a:t>
            </a:r>
            <a:r>
              <a:rPr sz="1995" spc="5" dirty="0">
                <a:latin typeface="Arial"/>
                <a:cs typeface="Arial"/>
              </a:rPr>
              <a:t>s</a:t>
            </a:r>
            <a:r>
              <a:rPr sz="1995" spc="-5" dirty="0">
                <a:latin typeface="Arial"/>
                <a:cs typeface="Arial"/>
              </a:rPr>
              <a:t>tomer</a:t>
            </a:r>
            <a:r>
              <a:rPr sz="1995" dirty="0">
                <a:latin typeface="Arial"/>
                <a:cs typeface="Arial"/>
              </a:rPr>
              <a:t>s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spc="-5" dirty="0">
                <a:latin typeface="Arial"/>
                <a:cs typeface="Arial"/>
              </a:rPr>
              <a:t>u</a:t>
            </a:r>
            <a:r>
              <a:rPr sz="1995" spc="5" dirty="0">
                <a:latin typeface="Arial"/>
                <a:cs typeface="Arial"/>
              </a:rPr>
              <a:t>s</a:t>
            </a:r>
            <a:r>
              <a:rPr sz="1995" spc="-5" dirty="0">
                <a:latin typeface="Arial"/>
                <a:cs typeface="Arial"/>
              </a:rPr>
              <a:t>in</a:t>
            </a:r>
            <a:r>
              <a:rPr sz="1995" dirty="0">
                <a:latin typeface="Arial"/>
                <a:cs typeface="Arial"/>
              </a:rPr>
              <a:t>g </a:t>
            </a:r>
            <a:r>
              <a:rPr sz="1995" spc="-9" dirty="0">
                <a:latin typeface="Arial"/>
                <a:cs typeface="Arial"/>
              </a:rPr>
              <a:t>it, </a:t>
            </a:r>
            <a:r>
              <a:rPr sz="1995" dirty="0">
                <a:latin typeface="Arial"/>
                <a:cs typeface="Arial"/>
              </a:rPr>
              <a:t>ev</a:t>
            </a:r>
            <a:r>
              <a:rPr sz="1995" spc="-5" dirty="0">
                <a:latin typeface="Arial"/>
                <a:cs typeface="Arial"/>
              </a:rPr>
              <a:t>e</a:t>
            </a:r>
            <a:r>
              <a:rPr sz="1995" dirty="0">
                <a:latin typeface="Arial"/>
                <a:cs typeface="Arial"/>
              </a:rPr>
              <a:t>n </a:t>
            </a:r>
            <a:r>
              <a:rPr sz="1995" spc="-5" dirty="0">
                <a:latin typeface="Arial"/>
                <a:cs typeface="Arial"/>
              </a:rPr>
              <a:t>th</a:t>
            </a:r>
            <a:r>
              <a:rPr sz="1995" dirty="0">
                <a:latin typeface="Arial"/>
                <a:cs typeface="Arial"/>
              </a:rPr>
              <a:t>o</a:t>
            </a:r>
            <a:r>
              <a:rPr sz="1995" spc="-5" dirty="0">
                <a:latin typeface="Arial"/>
                <a:cs typeface="Arial"/>
              </a:rPr>
              <a:t>u</a:t>
            </a:r>
            <a:r>
              <a:rPr sz="1995" dirty="0">
                <a:latin typeface="Arial"/>
                <a:cs typeface="Arial"/>
              </a:rPr>
              <a:t>gh</a:t>
            </a:r>
            <a:r>
              <a:rPr sz="1995" spc="-5" dirty="0">
                <a:latin typeface="Arial"/>
                <a:cs typeface="Arial"/>
              </a:rPr>
              <a:t> </a:t>
            </a:r>
            <a:r>
              <a:rPr sz="1995" spc="5" dirty="0">
                <a:latin typeface="Arial"/>
                <a:cs typeface="Arial"/>
              </a:rPr>
              <a:t>y</a:t>
            </a:r>
            <a:r>
              <a:rPr sz="1995" spc="-5" dirty="0">
                <a:latin typeface="Arial"/>
                <a:cs typeface="Arial"/>
              </a:rPr>
              <a:t>o</a:t>
            </a:r>
            <a:r>
              <a:rPr sz="1995" dirty="0">
                <a:latin typeface="Arial"/>
                <a:cs typeface="Arial"/>
              </a:rPr>
              <a:t>u </a:t>
            </a:r>
            <a:r>
              <a:rPr sz="1995" spc="-5" dirty="0">
                <a:latin typeface="Arial"/>
                <a:cs typeface="Arial"/>
              </a:rPr>
              <a:t>h</a:t>
            </a:r>
            <a:r>
              <a:rPr sz="1995" dirty="0">
                <a:latin typeface="Arial"/>
                <a:cs typeface="Arial"/>
              </a:rPr>
              <a:t>ave</a:t>
            </a:r>
            <a:r>
              <a:rPr sz="1995" spc="-5" dirty="0">
                <a:latin typeface="Arial"/>
                <a:cs typeface="Arial"/>
              </a:rPr>
              <a:t> </a:t>
            </a:r>
            <a:r>
              <a:rPr sz="1995" spc="5" dirty="0">
                <a:latin typeface="Arial"/>
                <a:cs typeface="Arial"/>
              </a:rPr>
              <a:t>s</a:t>
            </a:r>
            <a:r>
              <a:rPr sz="1995" spc="-5" dirty="0">
                <a:latin typeface="Arial"/>
                <a:cs typeface="Arial"/>
              </a:rPr>
              <a:t>h</a:t>
            </a:r>
            <a:r>
              <a:rPr sz="1995" spc="5" dirty="0">
                <a:latin typeface="Arial"/>
                <a:cs typeface="Arial"/>
              </a:rPr>
              <a:t>i</a:t>
            </a:r>
            <a:r>
              <a:rPr sz="1995" spc="-5" dirty="0">
                <a:latin typeface="Arial"/>
                <a:cs typeface="Arial"/>
              </a:rPr>
              <a:t>pp</a:t>
            </a:r>
            <a:r>
              <a:rPr sz="1995" dirty="0">
                <a:latin typeface="Arial"/>
                <a:cs typeface="Arial"/>
              </a:rPr>
              <a:t>ed</a:t>
            </a:r>
            <a:r>
              <a:rPr sz="1995" spc="-5" dirty="0">
                <a:latin typeface="Arial"/>
                <a:cs typeface="Arial"/>
              </a:rPr>
              <a:t> Ub</a:t>
            </a:r>
            <a:r>
              <a:rPr sz="1995" dirty="0">
                <a:latin typeface="Arial"/>
                <a:cs typeface="Arial"/>
              </a:rPr>
              <a:t>u</a:t>
            </a:r>
            <a:r>
              <a:rPr sz="1995" spc="-5" dirty="0">
                <a:latin typeface="Arial"/>
                <a:cs typeface="Arial"/>
              </a:rPr>
              <a:t>nt</a:t>
            </a:r>
            <a:r>
              <a:rPr sz="1995" dirty="0">
                <a:latin typeface="Arial"/>
                <a:cs typeface="Arial"/>
              </a:rPr>
              <a:t>u </a:t>
            </a:r>
            <a:r>
              <a:rPr sz="1995" spc="-5" dirty="0">
                <a:latin typeface="Arial"/>
                <a:cs typeface="Arial"/>
              </a:rPr>
              <a:t>1</a:t>
            </a:r>
            <a:r>
              <a:rPr sz="1995" dirty="0">
                <a:latin typeface="Arial"/>
                <a:cs typeface="Arial"/>
              </a:rPr>
              <a:t>2</a:t>
            </a:r>
            <a:r>
              <a:rPr sz="1995" spc="-5" dirty="0">
                <a:latin typeface="Arial"/>
                <a:cs typeface="Arial"/>
              </a:rPr>
              <a:t>.</a:t>
            </a:r>
            <a:endParaRPr sz="1995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5129" y="5029760"/>
            <a:ext cx="128983" cy="230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96" spc="-5" dirty="0">
                <a:latin typeface="Arial"/>
                <a:cs typeface="Arial"/>
              </a:rPr>
              <a:t>–</a:t>
            </a:r>
            <a:endParaRPr sz="1496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647" y="5939439"/>
            <a:ext cx="318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deal with all of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589" y="431604"/>
            <a:ext cx="746261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dirty="0"/>
              <a:t>S</a:t>
            </a:r>
            <a:r>
              <a:rPr spc="-5" dirty="0"/>
              <a:t>our</a:t>
            </a:r>
            <a:r>
              <a:rPr dirty="0"/>
              <a:t>c</a:t>
            </a:r>
            <a:r>
              <a:rPr spc="-5" dirty="0"/>
              <a:t>e/</a:t>
            </a:r>
            <a:r>
              <a:rPr spc="-213" dirty="0"/>
              <a:t>V</a:t>
            </a:r>
            <a:r>
              <a:rPr spc="-5" dirty="0"/>
              <a:t>ers</a:t>
            </a:r>
            <a:r>
              <a:rPr spc="5" dirty="0"/>
              <a:t>i</a:t>
            </a:r>
            <a:r>
              <a:rPr spc="-5" dirty="0"/>
              <a:t>o</a:t>
            </a:r>
            <a:r>
              <a:rPr dirty="0"/>
              <a:t>n </a:t>
            </a:r>
            <a:r>
              <a:rPr spc="-5" dirty="0"/>
              <a:t>Con</a:t>
            </a:r>
            <a:r>
              <a:rPr spc="5" dirty="0"/>
              <a:t>t</a:t>
            </a:r>
            <a:r>
              <a:rPr spc="-5" dirty="0"/>
              <a:t>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702434"/>
            <a:ext cx="130135" cy="16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43" spc="213" dirty="0">
                <a:latin typeface="Arial"/>
                <a:cs typeface="Arial"/>
              </a:rPr>
              <a:t>●</a:t>
            </a:r>
            <a:endParaRPr sz="104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9" y="1623600"/>
            <a:ext cx="6847059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ts val="2639"/>
              </a:lnSpc>
            </a:pPr>
            <a:r>
              <a:rPr sz="2358" spc="-86" dirty="0">
                <a:latin typeface="Arial"/>
                <a:cs typeface="Arial"/>
              </a:rPr>
              <a:t>T</a:t>
            </a:r>
            <a:r>
              <a:rPr sz="2358" spc="-9" dirty="0">
                <a:latin typeface="Arial"/>
                <a:cs typeface="Arial"/>
              </a:rPr>
              <a:t>r</a:t>
            </a:r>
            <a:r>
              <a:rPr sz="2358" spc="9" dirty="0">
                <a:latin typeface="Arial"/>
                <a:cs typeface="Arial"/>
              </a:rPr>
              <a:t>a</a:t>
            </a:r>
            <a:r>
              <a:rPr sz="2358" spc="5" dirty="0">
                <a:latin typeface="Arial"/>
                <a:cs typeface="Arial"/>
              </a:rPr>
              <a:t>c</a:t>
            </a:r>
            <a:r>
              <a:rPr sz="2358" dirty="0">
                <a:latin typeface="Arial"/>
                <a:cs typeface="Arial"/>
              </a:rPr>
              <a:t>k</a:t>
            </a:r>
            <a:r>
              <a:rPr sz="2358" spc="-5" dirty="0">
                <a:latin typeface="Arial"/>
                <a:cs typeface="Arial"/>
              </a:rPr>
              <a:t> </a:t>
            </a:r>
            <a:r>
              <a:rPr sz="2358" spc="5" dirty="0">
                <a:latin typeface="Arial"/>
                <a:cs typeface="Arial"/>
              </a:rPr>
              <a:t>c</a:t>
            </a:r>
            <a:r>
              <a:rPr sz="2358" dirty="0">
                <a:latin typeface="Arial"/>
                <a:cs typeface="Arial"/>
              </a:rPr>
              <a:t>ha</a:t>
            </a:r>
            <a:r>
              <a:rPr sz="2358" spc="9" dirty="0">
                <a:latin typeface="Arial"/>
                <a:cs typeface="Arial"/>
              </a:rPr>
              <a:t>n</a:t>
            </a:r>
            <a:r>
              <a:rPr sz="2358" dirty="0">
                <a:latin typeface="Arial"/>
                <a:cs typeface="Arial"/>
              </a:rPr>
              <a:t>ges</a:t>
            </a:r>
            <a:r>
              <a:rPr sz="2358" spc="5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t</a:t>
            </a:r>
            <a:r>
              <a:rPr sz="2358" dirty="0">
                <a:latin typeface="Arial"/>
                <a:cs typeface="Arial"/>
              </a:rPr>
              <a:t>o</a:t>
            </a:r>
            <a:r>
              <a:rPr sz="2358" spc="-5" dirty="0">
                <a:latin typeface="Arial"/>
                <a:cs typeface="Arial"/>
              </a:rPr>
              <a:t> </a:t>
            </a:r>
            <a:r>
              <a:rPr sz="2358" spc="5" dirty="0">
                <a:latin typeface="Arial"/>
                <a:cs typeface="Arial"/>
              </a:rPr>
              <a:t>c</a:t>
            </a:r>
            <a:r>
              <a:rPr sz="2358" dirty="0">
                <a:latin typeface="Arial"/>
                <a:cs typeface="Arial"/>
              </a:rPr>
              <a:t>ode</a:t>
            </a:r>
            <a:r>
              <a:rPr sz="2358" spc="-5" dirty="0">
                <a:latin typeface="Arial"/>
                <a:cs typeface="Arial"/>
              </a:rPr>
              <a:t> </a:t>
            </a:r>
            <a:r>
              <a:rPr sz="2358" spc="9" dirty="0">
                <a:latin typeface="Arial"/>
                <a:cs typeface="Arial"/>
              </a:rPr>
              <a:t>a</a:t>
            </a:r>
            <a:r>
              <a:rPr sz="2358" dirty="0">
                <a:latin typeface="Arial"/>
                <a:cs typeface="Arial"/>
              </a:rPr>
              <a:t>nd</a:t>
            </a:r>
            <a:r>
              <a:rPr sz="2358" spc="-5" dirty="0">
                <a:latin typeface="Arial"/>
                <a:cs typeface="Arial"/>
              </a:rPr>
              <a:t> </a:t>
            </a:r>
            <a:r>
              <a:rPr sz="2358" dirty="0">
                <a:latin typeface="Arial"/>
                <a:cs typeface="Arial"/>
              </a:rPr>
              <a:t>o</a:t>
            </a:r>
            <a:r>
              <a:rPr sz="2358" spc="-5" dirty="0">
                <a:latin typeface="Arial"/>
                <a:cs typeface="Arial"/>
              </a:rPr>
              <a:t>t</a:t>
            </a:r>
            <a:r>
              <a:rPr sz="2358" spc="9" dirty="0">
                <a:latin typeface="Arial"/>
                <a:cs typeface="Arial"/>
              </a:rPr>
              <a:t>h</a:t>
            </a:r>
            <a:r>
              <a:rPr sz="2358" dirty="0">
                <a:latin typeface="Arial"/>
                <a:cs typeface="Arial"/>
              </a:rPr>
              <a:t>er</a:t>
            </a:r>
            <a:r>
              <a:rPr sz="2358" spc="-9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fi</a:t>
            </a:r>
            <a:r>
              <a:rPr sz="2358" spc="-9" dirty="0">
                <a:latin typeface="Arial"/>
                <a:cs typeface="Arial"/>
              </a:rPr>
              <a:t>l</a:t>
            </a:r>
            <a:r>
              <a:rPr sz="2358" dirty="0">
                <a:latin typeface="Arial"/>
                <a:cs typeface="Arial"/>
              </a:rPr>
              <a:t>es</a:t>
            </a:r>
            <a:r>
              <a:rPr sz="2358" spc="5" dirty="0">
                <a:latin typeface="Arial"/>
                <a:cs typeface="Arial"/>
              </a:rPr>
              <a:t> </a:t>
            </a:r>
            <a:r>
              <a:rPr sz="2358" dirty="0">
                <a:latin typeface="Arial"/>
                <a:cs typeface="Arial"/>
              </a:rPr>
              <a:t>re</a:t>
            </a:r>
            <a:r>
              <a:rPr sz="2358" spc="-9" dirty="0">
                <a:latin typeface="Arial"/>
                <a:cs typeface="Arial"/>
              </a:rPr>
              <a:t>l</a:t>
            </a:r>
            <a:r>
              <a:rPr sz="2358" spc="9" dirty="0">
                <a:latin typeface="Arial"/>
                <a:cs typeface="Arial"/>
              </a:rPr>
              <a:t>a</a:t>
            </a:r>
            <a:r>
              <a:rPr sz="2358" spc="-5" dirty="0">
                <a:latin typeface="Arial"/>
                <a:cs typeface="Arial"/>
              </a:rPr>
              <a:t>t</a:t>
            </a:r>
            <a:r>
              <a:rPr sz="2358" dirty="0">
                <a:latin typeface="Arial"/>
                <a:cs typeface="Arial"/>
              </a:rPr>
              <a:t>ed</a:t>
            </a:r>
            <a:r>
              <a:rPr sz="2358" spc="-5" dirty="0">
                <a:latin typeface="Arial"/>
                <a:cs typeface="Arial"/>
              </a:rPr>
              <a:t> t</a:t>
            </a:r>
            <a:r>
              <a:rPr sz="2358" dirty="0">
                <a:latin typeface="Arial"/>
                <a:cs typeface="Arial"/>
              </a:rPr>
              <a:t>o</a:t>
            </a:r>
            <a:r>
              <a:rPr sz="2358" spc="-5" dirty="0">
                <a:latin typeface="Arial"/>
                <a:cs typeface="Arial"/>
              </a:rPr>
              <a:t> t</a:t>
            </a:r>
            <a:r>
              <a:rPr sz="2358" dirty="0">
                <a:latin typeface="Arial"/>
                <a:cs typeface="Arial"/>
              </a:rPr>
              <a:t>he </a:t>
            </a:r>
            <a:r>
              <a:rPr sz="2358" spc="5" dirty="0">
                <a:latin typeface="Arial"/>
                <a:cs typeface="Arial"/>
              </a:rPr>
              <a:t>s</a:t>
            </a:r>
            <a:r>
              <a:rPr sz="2358" dirty="0">
                <a:latin typeface="Arial"/>
                <a:cs typeface="Arial"/>
              </a:rPr>
              <a:t>o</a:t>
            </a:r>
            <a:r>
              <a:rPr sz="2358" spc="-5" dirty="0">
                <a:latin typeface="Arial"/>
                <a:cs typeface="Arial"/>
              </a:rPr>
              <a:t>ftw</a:t>
            </a:r>
            <a:r>
              <a:rPr sz="2358" spc="9" dirty="0">
                <a:latin typeface="Arial"/>
                <a:cs typeface="Arial"/>
              </a:rPr>
              <a:t>a</a:t>
            </a:r>
            <a:r>
              <a:rPr sz="2358" spc="-9" dirty="0">
                <a:latin typeface="Arial"/>
                <a:cs typeface="Arial"/>
              </a:rPr>
              <a:t>r</a:t>
            </a:r>
            <a:r>
              <a:rPr sz="2358" dirty="0">
                <a:latin typeface="Arial"/>
                <a:cs typeface="Arial"/>
              </a:rPr>
              <a:t>e</a:t>
            </a:r>
            <a:endParaRPr sz="23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129" y="2489038"/>
            <a:ext cx="138772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spc="-5" dirty="0">
                <a:latin typeface="Arial"/>
                <a:cs typeface="Arial"/>
              </a:rPr>
              <a:t>–</a:t>
            </a:r>
            <a:endParaRPr sz="1632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796" y="2454167"/>
            <a:ext cx="4227085" cy="176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647219">
              <a:lnSpc>
                <a:spcPct val="132300"/>
              </a:lnSpc>
            </a:pPr>
            <a:r>
              <a:rPr sz="2176" spc="-5" dirty="0">
                <a:latin typeface="Arial"/>
                <a:cs typeface="Arial"/>
              </a:rPr>
              <a:t>W</a:t>
            </a:r>
            <a:r>
              <a:rPr sz="2176" spc="-9" dirty="0">
                <a:latin typeface="Arial"/>
                <a:cs typeface="Arial"/>
              </a:rPr>
              <a:t>ha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spc="9" dirty="0">
                <a:latin typeface="Arial"/>
                <a:cs typeface="Arial"/>
              </a:rPr>
              <a:t> </a:t>
            </a:r>
            <a:r>
              <a:rPr sz="2176" spc="-9" dirty="0">
                <a:latin typeface="Arial"/>
                <a:cs typeface="Arial"/>
              </a:rPr>
              <a:t>ne</a:t>
            </a:r>
            <a:r>
              <a:rPr sz="2176" dirty="0">
                <a:latin typeface="Arial"/>
                <a:cs typeface="Arial"/>
              </a:rPr>
              <a:t>w</a:t>
            </a:r>
            <a:r>
              <a:rPr sz="2176" spc="-5" dirty="0">
                <a:latin typeface="Arial"/>
                <a:cs typeface="Arial"/>
              </a:rPr>
              <a:t> fil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dirty="0">
                <a:latin typeface="Arial"/>
                <a:cs typeface="Arial"/>
              </a:rPr>
              <a:t>s </a:t>
            </a:r>
            <a:r>
              <a:rPr sz="2176" spc="-5" dirty="0">
                <a:latin typeface="Arial"/>
                <a:cs typeface="Arial"/>
              </a:rPr>
              <a:t>w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spc="5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9" dirty="0">
                <a:latin typeface="Arial"/>
                <a:cs typeface="Arial"/>
              </a:rPr>
              <a:t> ad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-9" dirty="0">
                <a:latin typeface="Arial"/>
                <a:cs typeface="Arial"/>
              </a:rPr>
              <a:t>ed</a:t>
            </a:r>
            <a:r>
              <a:rPr sz="2176" dirty="0">
                <a:latin typeface="Arial"/>
                <a:cs typeface="Arial"/>
              </a:rPr>
              <a:t>? </a:t>
            </a:r>
            <a:r>
              <a:rPr sz="2176" spc="-5" dirty="0">
                <a:latin typeface="Arial"/>
                <a:cs typeface="Arial"/>
              </a:rPr>
              <a:t>W</a:t>
            </a:r>
            <a:r>
              <a:rPr sz="2176" spc="-9" dirty="0">
                <a:latin typeface="Arial"/>
                <a:cs typeface="Arial"/>
              </a:rPr>
              <a:t>ha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spc="9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c</a:t>
            </a:r>
            <a:r>
              <a:rPr sz="2176" spc="-9" dirty="0">
                <a:latin typeface="Arial"/>
                <a:cs typeface="Arial"/>
              </a:rPr>
              <a:t>han</a:t>
            </a:r>
            <a:r>
              <a:rPr sz="2176" dirty="0">
                <a:latin typeface="Arial"/>
                <a:cs typeface="Arial"/>
              </a:rPr>
              <a:t>g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dirty="0">
                <a:latin typeface="Arial"/>
                <a:cs typeface="Arial"/>
              </a:rPr>
              <a:t>s ma</a:t>
            </a:r>
            <a:r>
              <a:rPr sz="2176" spc="-9" dirty="0">
                <a:latin typeface="Arial"/>
                <a:cs typeface="Arial"/>
              </a:rPr>
              <a:t>d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dirty="0">
                <a:latin typeface="Arial"/>
                <a:cs typeface="Arial"/>
              </a:rPr>
              <a:t>o </a:t>
            </a:r>
            <a:r>
              <a:rPr sz="2176" spc="-5" dirty="0">
                <a:latin typeface="Arial"/>
                <a:cs typeface="Arial"/>
              </a:rPr>
              <a:t>fil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dirty="0">
                <a:latin typeface="Arial"/>
                <a:cs typeface="Arial"/>
              </a:rPr>
              <a:t>s?</a:t>
            </a:r>
          </a:p>
          <a:p>
            <a:pPr marL="11516" marR="4607">
              <a:lnSpc>
                <a:spcPct val="132300"/>
              </a:lnSpc>
            </a:pPr>
            <a:r>
              <a:rPr sz="2176" spc="-5" dirty="0">
                <a:latin typeface="Arial"/>
                <a:cs typeface="Arial"/>
              </a:rPr>
              <a:t>W</a:t>
            </a:r>
            <a:r>
              <a:rPr sz="2176" spc="-9" dirty="0">
                <a:latin typeface="Arial"/>
                <a:cs typeface="Arial"/>
              </a:rPr>
              <a:t>h</a:t>
            </a:r>
            <a:r>
              <a:rPr sz="2176" spc="-5" dirty="0">
                <a:latin typeface="Arial"/>
                <a:cs typeface="Arial"/>
              </a:rPr>
              <a:t>i</a:t>
            </a:r>
            <a:r>
              <a:rPr sz="2176" dirty="0">
                <a:latin typeface="Arial"/>
                <a:cs typeface="Arial"/>
              </a:rPr>
              <a:t>ch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vers</a:t>
            </a:r>
            <a:r>
              <a:rPr sz="2176" spc="-5" dirty="0">
                <a:latin typeface="Arial"/>
                <a:cs typeface="Arial"/>
              </a:rPr>
              <a:t>i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n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h</a:t>
            </a:r>
            <a:r>
              <a:rPr sz="2176" spc="-9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w</a:t>
            </a:r>
            <a:r>
              <a:rPr sz="2176" spc="-9" dirty="0">
                <a:latin typeface="Arial"/>
                <a:cs typeface="Arial"/>
              </a:rPr>
              <a:t>ha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spc="9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c</a:t>
            </a:r>
            <a:r>
              <a:rPr sz="2176" spc="-9" dirty="0">
                <a:latin typeface="Arial"/>
                <a:cs typeface="Arial"/>
              </a:rPr>
              <a:t>han</a:t>
            </a:r>
            <a:r>
              <a:rPr sz="2176" dirty="0">
                <a:latin typeface="Arial"/>
                <a:cs typeface="Arial"/>
              </a:rPr>
              <a:t>g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dirty="0">
                <a:latin typeface="Arial"/>
                <a:cs typeface="Arial"/>
              </a:rPr>
              <a:t>s? </a:t>
            </a:r>
            <a:r>
              <a:rPr sz="2176" spc="-5" dirty="0">
                <a:latin typeface="Arial"/>
                <a:cs typeface="Arial"/>
              </a:rPr>
              <a:t>W</a:t>
            </a:r>
            <a:r>
              <a:rPr sz="2176" spc="-9" dirty="0">
                <a:latin typeface="Arial"/>
                <a:cs typeface="Arial"/>
              </a:rPr>
              <a:t>h</a:t>
            </a:r>
            <a:r>
              <a:rPr sz="2176" spc="-5" dirty="0">
                <a:latin typeface="Arial"/>
                <a:cs typeface="Arial"/>
              </a:rPr>
              <a:t>i</a:t>
            </a:r>
            <a:r>
              <a:rPr sz="2176" dirty="0">
                <a:latin typeface="Arial"/>
                <a:cs typeface="Arial"/>
              </a:rPr>
              <a:t>ch</a:t>
            </a:r>
            <a:r>
              <a:rPr sz="2176" spc="-9" dirty="0">
                <a:latin typeface="Arial"/>
                <a:cs typeface="Arial"/>
              </a:rPr>
              <a:t> u</a:t>
            </a:r>
            <a:r>
              <a:rPr sz="2176" spc="5" dirty="0">
                <a:latin typeface="Arial"/>
                <a:cs typeface="Arial"/>
              </a:rPr>
              <a:t>s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dirty="0">
                <a:latin typeface="Arial"/>
                <a:cs typeface="Arial"/>
              </a:rPr>
              <a:t>r </a:t>
            </a:r>
            <a:r>
              <a:rPr sz="2176" spc="5" dirty="0">
                <a:latin typeface="Arial"/>
                <a:cs typeface="Arial"/>
              </a:rPr>
              <a:t>m</a:t>
            </a:r>
            <a:r>
              <a:rPr sz="2176" spc="-9" dirty="0">
                <a:latin typeface="Arial"/>
                <a:cs typeface="Arial"/>
              </a:rPr>
              <a:t>ad</a:t>
            </a:r>
            <a:r>
              <a:rPr sz="2176" dirty="0">
                <a:latin typeface="Arial"/>
                <a:cs typeface="Arial"/>
              </a:rPr>
              <a:t>e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spc="-9" dirty="0">
                <a:latin typeface="Arial"/>
                <a:cs typeface="Arial"/>
              </a:rPr>
              <a:t>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c</a:t>
            </a:r>
            <a:r>
              <a:rPr sz="2176" spc="-9" dirty="0">
                <a:latin typeface="Arial"/>
                <a:cs typeface="Arial"/>
              </a:rPr>
              <a:t>h</a:t>
            </a:r>
            <a:r>
              <a:rPr sz="2176" dirty="0">
                <a:latin typeface="Arial"/>
                <a:cs typeface="Arial"/>
              </a:rPr>
              <a:t>a</a:t>
            </a:r>
            <a:r>
              <a:rPr sz="2176" spc="-9" dirty="0">
                <a:latin typeface="Arial"/>
                <a:cs typeface="Arial"/>
              </a:rPr>
              <a:t>nge</a:t>
            </a:r>
            <a:r>
              <a:rPr sz="2176" dirty="0">
                <a:latin typeface="Arial"/>
                <a:cs typeface="Arial"/>
              </a:rPr>
              <a:t>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5129" y="2927811"/>
            <a:ext cx="138772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spc="-5" dirty="0">
                <a:latin typeface="Arial"/>
                <a:cs typeface="Arial"/>
              </a:rPr>
              <a:t>–</a:t>
            </a:r>
            <a:endParaRPr sz="163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5129" y="3366585"/>
            <a:ext cx="138772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spc="-5" dirty="0">
                <a:latin typeface="Arial"/>
                <a:cs typeface="Arial"/>
              </a:rPr>
              <a:t>–</a:t>
            </a:r>
            <a:endParaRPr sz="163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5129" y="3805359"/>
            <a:ext cx="138772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spc="-5" dirty="0">
                <a:latin typeface="Arial"/>
                <a:cs typeface="Arial"/>
              </a:rPr>
              <a:t>–</a:t>
            </a:r>
            <a:endParaRPr sz="163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573" y="4290163"/>
            <a:ext cx="130135" cy="16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43" spc="213" dirty="0">
                <a:latin typeface="Arial"/>
                <a:cs typeface="Arial"/>
              </a:rPr>
              <a:t>●</a:t>
            </a:r>
            <a:endParaRPr sz="104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240" y="4211328"/>
            <a:ext cx="4610580" cy="1008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38500"/>
              </a:lnSpc>
            </a:pPr>
            <a:r>
              <a:rPr sz="2358" spc="-86" dirty="0">
                <a:latin typeface="Arial"/>
                <a:cs typeface="Arial"/>
              </a:rPr>
              <a:t>T</a:t>
            </a:r>
            <a:r>
              <a:rPr sz="2358" spc="-9" dirty="0">
                <a:latin typeface="Arial"/>
                <a:cs typeface="Arial"/>
              </a:rPr>
              <a:t>r</a:t>
            </a:r>
            <a:r>
              <a:rPr sz="2358" spc="9" dirty="0">
                <a:latin typeface="Arial"/>
                <a:cs typeface="Arial"/>
              </a:rPr>
              <a:t>a</a:t>
            </a:r>
            <a:r>
              <a:rPr sz="2358" spc="5" dirty="0">
                <a:latin typeface="Arial"/>
                <a:cs typeface="Arial"/>
              </a:rPr>
              <a:t>c</a:t>
            </a:r>
            <a:r>
              <a:rPr sz="2358" dirty="0">
                <a:latin typeface="Arial"/>
                <a:cs typeface="Arial"/>
              </a:rPr>
              <a:t>k</a:t>
            </a:r>
            <a:r>
              <a:rPr sz="2358" spc="-5" dirty="0">
                <a:latin typeface="Arial"/>
                <a:cs typeface="Arial"/>
              </a:rPr>
              <a:t> </a:t>
            </a:r>
            <a:r>
              <a:rPr sz="2358" dirty="0">
                <a:latin typeface="Arial"/>
                <a:cs typeface="Arial"/>
              </a:rPr>
              <a:t>e</a:t>
            </a:r>
            <a:r>
              <a:rPr sz="2358" spc="9" dirty="0">
                <a:latin typeface="Arial"/>
                <a:cs typeface="Arial"/>
              </a:rPr>
              <a:t>n</a:t>
            </a:r>
            <a:r>
              <a:rPr sz="2358" spc="-5" dirty="0">
                <a:latin typeface="Arial"/>
                <a:cs typeface="Arial"/>
              </a:rPr>
              <a:t>t</a:t>
            </a:r>
            <a:r>
              <a:rPr sz="2358" spc="-9" dirty="0">
                <a:latin typeface="Arial"/>
                <a:cs typeface="Arial"/>
              </a:rPr>
              <a:t>i</a:t>
            </a:r>
            <a:r>
              <a:rPr sz="2358" dirty="0">
                <a:latin typeface="Arial"/>
                <a:cs typeface="Arial"/>
              </a:rPr>
              <a:t>re</a:t>
            </a:r>
            <a:r>
              <a:rPr sz="2358" spc="-5" dirty="0">
                <a:latin typeface="Arial"/>
                <a:cs typeface="Arial"/>
              </a:rPr>
              <a:t> </a:t>
            </a:r>
            <a:r>
              <a:rPr sz="2358" dirty="0">
                <a:latin typeface="Arial"/>
                <a:cs typeface="Arial"/>
              </a:rPr>
              <a:t>h</a:t>
            </a:r>
            <a:r>
              <a:rPr sz="2358" spc="-5" dirty="0">
                <a:latin typeface="Arial"/>
                <a:cs typeface="Arial"/>
              </a:rPr>
              <a:t>i</a:t>
            </a:r>
            <a:r>
              <a:rPr sz="2358" spc="5" dirty="0">
                <a:latin typeface="Arial"/>
                <a:cs typeface="Arial"/>
              </a:rPr>
              <a:t>s</a:t>
            </a:r>
            <a:r>
              <a:rPr sz="2358" spc="-5" dirty="0">
                <a:latin typeface="Arial"/>
                <a:cs typeface="Arial"/>
              </a:rPr>
              <a:t>t</a:t>
            </a:r>
            <a:r>
              <a:rPr sz="2358" dirty="0">
                <a:latin typeface="Arial"/>
                <a:cs typeface="Arial"/>
              </a:rPr>
              <a:t>o</a:t>
            </a:r>
            <a:r>
              <a:rPr sz="2358" spc="-9" dirty="0">
                <a:latin typeface="Arial"/>
                <a:cs typeface="Arial"/>
              </a:rPr>
              <a:t>r</a:t>
            </a:r>
            <a:r>
              <a:rPr sz="2358" dirty="0">
                <a:latin typeface="Arial"/>
                <a:cs typeface="Arial"/>
              </a:rPr>
              <a:t>y</a:t>
            </a:r>
            <a:r>
              <a:rPr sz="2358" spc="5" dirty="0">
                <a:latin typeface="Arial"/>
                <a:cs typeface="Arial"/>
              </a:rPr>
              <a:t> </a:t>
            </a:r>
            <a:r>
              <a:rPr sz="2358" dirty="0">
                <a:latin typeface="Arial"/>
                <a:cs typeface="Arial"/>
              </a:rPr>
              <a:t>o</a:t>
            </a:r>
            <a:r>
              <a:rPr sz="2358" spc="-5" dirty="0">
                <a:latin typeface="Arial"/>
                <a:cs typeface="Arial"/>
              </a:rPr>
              <a:t>f t</a:t>
            </a:r>
            <a:r>
              <a:rPr sz="2358" dirty="0">
                <a:latin typeface="Arial"/>
                <a:cs typeface="Arial"/>
              </a:rPr>
              <a:t>he</a:t>
            </a:r>
            <a:r>
              <a:rPr sz="2358" spc="-5" dirty="0">
                <a:latin typeface="Arial"/>
                <a:cs typeface="Arial"/>
              </a:rPr>
              <a:t> </a:t>
            </a:r>
            <a:r>
              <a:rPr sz="2358" spc="5" dirty="0">
                <a:latin typeface="Arial"/>
                <a:cs typeface="Arial"/>
              </a:rPr>
              <a:t>s</a:t>
            </a:r>
            <a:r>
              <a:rPr sz="2358" dirty="0">
                <a:latin typeface="Arial"/>
                <a:cs typeface="Arial"/>
              </a:rPr>
              <a:t>o</a:t>
            </a:r>
            <a:r>
              <a:rPr sz="2358" spc="-5" dirty="0">
                <a:latin typeface="Arial"/>
                <a:cs typeface="Arial"/>
              </a:rPr>
              <a:t>ft</a:t>
            </a:r>
            <a:r>
              <a:rPr sz="2358" dirty="0">
                <a:latin typeface="Arial"/>
                <a:cs typeface="Arial"/>
              </a:rPr>
              <a:t>wa</a:t>
            </a:r>
            <a:r>
              <a:rPr sz="2358" spc="-9" dirty="0">
                <a:latin typeface="Arial"/>
                <a:cs typeface="Arial"/>
              </a:rPr>
              <a:t>r</a:t>
            </a:r>
            <a:r>
              <a:rPr sz="2358" dirty="0">
                <a:latin typeface="Arial"/>
                <a:cs typeface="Arial"/>
              </a:rPr>
              <a:t>e </a:t>
            </a:r>
            <a:r>
              <a:rPr lang="en-US" sz="2358" dirty="0">
                <a:latin typeface="Arial"/>
                <a:cs typeface="Arial"/>
              </a:rPr>
              <a:t>Version </a:t>
            </a:r>
            <a:r>
              <a:rPr sz="2358" spc="5" dirty="0">
                <a:latin typeface="Arial"/>
                <a:cs typeface="Arial"/>
              </a:rPr>
              <a:t>c</a:t>
            </a:r>
            <a:r>
              <a:rPr sz="2358" dirty="0">
                <a:latin typeface="Arial"/>
                <a:cs typeface="Arial"/>
              </a:rPr>
              <a:t>on</a:t>
            </a:r>
            <a:r>
              <a:rPr sz="2358" spc="-9" dirty="0">
                <a:latin typeface="Arial"/>
                <a:cs typeface="Arial"/>
              </a:rPr>
              <a:t>t</a:t>
            </a:r>
            <a:r>
              <a:rPr sz="2358" spc="-14" dirty="0">
                <a:latin typeface="Arial"/>
                <a:cs typeface="Arial"/>
              </a:rPr>
              <a:t>r</a:t>
            </a:r>
            <a:r>
              <a:rPr sz="2358" spc="9" dirty="0">
                <a:latin typeface="Arial"/>
                <a:cs typeface="Arial"/>
              </a:rPr>
              <a:t>o</a:t>
            </a:r>
            <a:r>
              <a:rPr sz="2358" dirty="0">
                <a:latin typeface="Arial"/>
                <a:cs typeface="Arial"/>
              </a:rPr>
              <a:t>l</a:t>
            </a:r>
            <a:r>
              <a:rPr sz="2358" spc="-14" dirty="0">
                <a:latin typeface="Arial"/>
                <a:cs typeface="Arial"/>
              </a:rPr>
              <a:t> </a:t>
            </a:r>
            <a:r>
              <a:rPr sz="2358" spc="5" dirty="0">
                <a:latin typeface="Arial"/>
                <a:cs typeface="Arial"/>
              </a:rPr>
              <a:t>s</a:t>
            </a:r>
            <a:r>
              <a:rPr sz="2358" dirty="0">
                <a:latin typeface="Arial"/>
                <a:cs typeface="Arial"/>
              </a:rPr>
              <a:t>o</a:t>
            </a:r>
            <a:r>
              <a:rPr sz="2358" spc="-5" dirty="0">
                <a:latin typeface="Arial"/>
                <a:cs typeface="Arial"/>
              </a:rPr>
              <a:t>ft</a:t>
            </a:r>
            <a:r>
              <a:rPr sz="2358" dirty="0">
                <a:latin typeface="Arial"/>
                <a:cs typeface="Arial"/>
              </a:rPr>
              <a:t>wa</a:t>
            </a:r>
            <a:r>
              <a:rPr sz="2358" spc="-9" dirty="0">
                <a:latin typeface="Arial"/>
                <a:cs typeface="Arial"/>
              </a:rPr>
              <a:t>r</a:t>
            </a:r>
            <a:r>
              <a:rPr sz="2358" dirty="0">
                <a:latin typeface="Arial"/>
                <a:cs typeface="Arial"/>
              </a:rPr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3573" y="4787670"/>
            <a:ext cx="130135" cy="16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43" spc="213" dirty="0">
                <a:latin typeface="Arial"/>
                <a:cs typeface="Arial"/>
              </a:rPr>
              <a:t>●</a:t>
            </a:r>
            <a:endParaRPr sz="1043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5129" y="5240300"/>
            <a:ext cx="138772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spc="-5" dirty="0">
                <a:latin typeface="Arial"/>
                <a:cs typeface="Arial"/>
              </a:rPr>
              <a:t>–</a:t>
            </a:r>
            <a:endParaRPr sz="163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8796" y="5204276"/>
            <a:ext cx="3186004" cy="33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176" spc="-5" dirty="0">
                <a:latin typeface="Arial"/>
                <a:cs typeface="Arial"/>
              </a:rPr>
              <a:t>GI</a:t>
            </a:r>
            <a:r>
              <a:rPr sz="2176" spc="-240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,</a:t>
            </a:r>
            <a:r>
              <a:rPr sz="2176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S</a:t>
            </a:r>
            <a:r>
              <a:rPr sz="2176" spc="-9" dirty="0">
                <a:latin typeface="Arial"/>
                <a:cs typeface="Arial"/>
              </a:rPr>
              <a:t>ub</a:t>
            </a:r>
            <a:r>
              <a:rPr sz="2176" dirty="0">
                <a:latin typeface="Arial"/>
                <a:cs typeface="Arial"/>
              </a:rPr>
              <a:t>v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spc="5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s</a:t>
            </a:r>
            <a:r>
              <a:rPr sz="2176" spc="-14" dirty="0">
                <a:latin typeface="Arial"/>
                <a:cs typeface="Arial"/>
              </a:rPr>
              <a:t>i</a:t>
            </a:r>
            <a:r>
              <a:rPr sz="2176" dirty="0">
                <a:latin typeface="Arial"/>
                <a:cs typeface="Arial"/>
              </a:rPr>
              <a:t>o</a:t>
            </a:r>
            <a:r>
              <a:rPr sz="2176" spc="-9" dirty="0">
                <a:latin typeface="Arial"/>
                <a:cs typeface="Arial"/>
              </a:rPr>
              <a:t>n</a:t>
            </a:r>
            <a:r>
              <a:rPr sz="2176" spc="-5" dirty="0">
                <a:latin typeface="Arial"/>
                <a:cs typeface="Arial"/>
              </a:rPr>
              <a:t>,</a:t>
            </a:r>
            <a:r>
              <a:rPr sz="2176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P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f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rce</a:t>
            </a:r>
            <a:endParaRPr sz="2176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708" y="5790759"/>
            <a:ext cx="7936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seems complicated. Why bother with source control? </a:t>
            </a:r>
          </a:p>
          <a:p>
            <a:r>
              <a:rPr lang="en-US" dirty="0" smtClean="0"/>
              <a:t>What are the strengths and weaknesses of source control? </a:t>
            </a:r>
          </a:p>
          <a:p>
            <a:r>
              <a:rPr lang="en-US" dirty="0" smtClean="0"/>
              <a:t>When would I want to use it? How do I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7617" y="527433"/>
            <a:ext cx="2641856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>
              <a:tabLst>
                <a:tab pos="1531099" algn="l"/>
              </a:tabLst>
            </a:pPr>
            <a:r>
              <a:rPr spc="-449" dirty="0"/>
              <a:t>T</a:t>
            </a:r>
            <a:r>
              <a:rPr spc="-5" dirty="0"/>
              <a:t>e</a:t>
            </a:r>
            <a:r>
              <a:rPr dirty="0"/>
              <a:t>rms	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702434"/>
            <a:ext cx="130135" cy="16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43" spc="213" dirty="0">
                <a:latin typeface="Arial"/>
                <a:cs typeface="Arial"/>
              </a:rPr>
              <a:t>●</a:t>
            </a:r>
            <a:endParaRPr sz="104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40" y="1623599"/>
            <a:ext cx="1589835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358" b="1" spc="9" dirty="0">
                <a:latin typeface="Arial"/>
                <a:cs typeface="Arial"/>
              </a:rPr>
              <a:t>R</a:t>
            </a:r>
            <a:r>
              <a:rPr sz="2358" b="1" dirty="0">
                <a:latin typeface="Arial"/>
                <a:cs typeface="Arial"/>
              </a:rPr>
              <a:t>e</a:t>
            </a:r>
            <a:r>
              <a:rPr sz="2358" b="1" spc="-5" dirty="0">
                <a:latin typeface="Arial"/>
                <a:cs typeface="Arial"/>
              </a:rPr>
              <a:t>p</a:t>
            </a:r>
            <a:r>
              <a:rPr sz="2358" b="1" dirty="0">
                <a:latin typeface="Arial"/>
                <a:cs typeface="Arial"/>
              </a:rPr>
              <a:t>os</a:t>
            </a:r>
            <a:r>
              <a:rPr sz="2358" b="1" spc="-9" dirty="0">
                <a:latin typeface="Arial"/>
                <a:cs typeface="Arial"/>
              </a:rPr>
              <a:t>i</a:t>
            </a:r>
            <a:r>
              <a:rPr sz="2358" b="1" spc="-14" dirty="0">
                <a:latin typeface="Arial"/>
                <a:cs typeface="Arial"/>
              </a:rPr>
              <a:t>t</a:t>
            </a:r>
            <a:r>
              <a:rPr sz="2358" b="1" dirty="0">
                <a:latin typeface="Arial"/>
                <a:cs typeface="Arial"/>
              </a:rPr>
              <a:t>o</a:t>
            </a:r>
            <a:r>
              <a:rPr sz="2358" b="1" spc="-5" dirty="0">
                <a:latin typeface="Arial"/>
                <a:cs typeface="Arial"/>
              </a:rPr>
              <a:t>r</a:t>
            </a:r>
            <a:r>
              <a:rPr sz="2358" b="1" dirty="0">
                <a:latin typeface="Arial"/>
                <a:cs typeface="Arial"/>
              </a:rPr>
              <a:t>y</a:t>
            </a:r>
            <a:endParaRPr sz="23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129" y="2155063"/>
            <a:ext cx="138772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spc="-5" dirty="0">
                <a:latin typeface="Arial"/>
                <a:cs typeface="Arial"/>
              </a:rPr>
              <a:t>–</a:t>
            </a:r>
            <a:endParaRPr sz="163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797" y="2119041"/>
            <a:ext cx="5393693" cy="88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32300"/>
              </a:lnSpc>
            </a:pPr>
            <a:r>
              <a:rPr sz="2176" spc="-14" dirty="0">
                <a:latin typeface="Arial"/>
                <a:cs typeface="Arial"/>
              </a:rPr>
              <a:t>F</a:t>
            </a:r>
            <a:r>
              <a:rPr sz="2176" spc="-5" dirty="0">
                <a:latin typeface="Arial"/>
                <a:cs typeface="Arial"/>
              </a:rPr>
              <a:t>il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dirty="0">
                <a:latin typeface="Arial"/>
                <a:cs typeface="Arial"/>
              </a:rPr>
              <a:t>s a</a:t>
            </a:r>
            <a:r>
              <a:rPr sz="2176" spc="-9" dirty="0">
                <a:latin typeface="Arial"/>
                <a:cs typeface="Arial"/>
              </a:rPr>
              <a:t>n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f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spc="-14" dirty="0">
                <a:latin typeface="Arial"/>
                <a:cs typeface="Arial"/>
              </a:rPr>
              <a:t>l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l</a:t>
            </a:r>
            <a:r>
              <a:rPr sz="2176" spc="-9" dirty="0">
                <a:latin typeface="Arial"/>
                <a:cs typeface="Arial"/>
              </a:rPr>
              <a:t>a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dirty="0">
                <a:latin typeface="Arial"/>
                <a:cs typeface="Arial"/>
              </a:rPr>
              <a:t>d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dirty="0">
                <a:latin typeface="Arial"/>
                <a:cs typeface="Arial"/>
              </a:rPr>
              <a:t>o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t</a:t>
            </a:r>
            <a:r>
              <a:rPr sz="2176" spc="-9" dirty="0">
                <a:latin typeface="Arial"/>
                <a:cs typeface="Arial"/>
              </a:rPr>
              <a:t>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so</a:t>
            </a:r>
            <a:r>
              <a:rPr sz="2176" spc="-5" dirty="0">
                <a:latin typeface="Arial"/>
                <a:cs typeface="Arial"/>
              </a:rPr>
              <a:t>ftw</a:t>
            </a:r>
            <a:r>
              <a:rPr sz="2176" spc="-9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re c</a:t>
            </a:r>
            <a:r>
              <a:rPr sz="2176" spc="-9" dirty="0">
                <a:latin typeface="Arial"/>
                <a:cs typeface="Arial"/>
              </a:rPr>
              <a:t>od</a:t>
            </a:r>
            <a:r>
              <a:rPr sz="2176" dirty="0">
                <a:latin typeface="Arial"/>
                <a:cs typeface="Arial"/>
              </a:rPr>
              <a:t>e </a:t>
            </a:r>
            <a:r>
              <a:rPr sz="2176" spc="-14" dirty="0">
                <a:latin typeface="Arial"/>
                <a:cs typeface="Arial"/>
              </a:rPr>
              <a:t>F</a:t>
            </a:r>
            <a:r>
              <a:rPr sz="2176" dirty="0">
                <a:latin typeface="Arial"/>
                <a:cs typeface="Arial"/>
              </a:rPr>
              <a:t>u</a:t>
            </a:r>
            <a:r>
              <a:rPr sz="2176" spc="-5" dirty="0">
                <a:latin typeface="Arial"/>
                <a:cs typeface="Arial"/>
              </a:rPr>
              <a:t>l</a:t>
            </a:r>
            <a:r>
              <a:rPr sz="2176" dirty="0">
                <a:latin typeface="Arial"/>
                <a:cs typeface="Arial"/>
              </a:rPr>
              <a:t>l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spc="-14" dirty="0">
                <a:latin typeface="Arial"/>
                <a:cs typeface="Arial"/>
              </a:rPr>
              <a:t>H</a:t>
            </a:r>
            <a:r>
              <a:rPr sz="2176" spc="-5" dirty="0">
                <a:latin typeface="Arial"/>
                <a:cs typeface="Arial"/>
              </a:rPr>
              <a:t>ist</a:t>
            </a:r>
            <a:r>
              <a:rPr sz="2176" dirty="0">
                <a:latin typeface="Arial"/>
                <a:cs typeface="Arial"/>
              </a:rPr>
              <a:t>ory 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spc="-5" dirty="0">
                <a:latin typeface="Arial"/>
                <a:cs typeface="Arial"/>
              </a:rPr>
              <a:t>f</a:t>
            </a:r>
            <a:r>
              <a:rPr sz="2176" spc="9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spc="-9" dirty="0">
                <a:latin typeface="Arial"/>
                <a:cs typeface="Arial"/>
              </a:rPr>
              <a:t>h</a:t>
            </a:r>
            <a:r>
              <a:rPr sz="2176" dirty="0">
                <a:latin typeface="Arial"/>
                <a:cs typeface="Arial"/>
              </a:rPr>
              <a:t>e </a:t>
            </a:r>
            <a:r>
              <a:rPr sz="2176" spc="-9" dirty="0">
                <a:latin typeface="Arial"/>
                <a:cs typeface="Arial"/>
              </a:rPr>
              <a:t>s</a:t>
            </a:r>
            <a:r>
              <a:rPr sz="2176" dirty="0">
                <a:latin typeface="Arial"/>
                <a:cs typeface="Arial"/>
              </a:rPr>
              <a:t>o</a:t>
            </a:r>
            <a:r>
              <a:rPr sz="2176" spc="-5" dirty="0">
                <a:latin typeface="Arial"/>
                <a:cs typeface="Arial"/>
              </a:rPr>
              <a:t>ftw</a:t>
            </a:r>
            <a:r>
              <a:rPr sz="2176" spc="-9" dirty="0">
                <a:latin typeface="Arial"/>
                <a:cs typeface="Arial"/>
              </a:rPr>
              <a:t>a</a:t>
            </a:r>
            <a:r>
              <a:rPr sz="2176" spc="5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e</a:t>
            </a:r>
            <a:endParaRPr sz="217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129" y="2593837"/>
            <a:ext cx="138772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spc="-5" dirty="0">
                <a:latin typeface="Arial"/>
                <a:cs typeface="Arial"/>
              </a:rPr>
              <a:t>–</a:t>
            </a:r>
            <a:endParaRPr sz="163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73" y="3077489"/>
            <a:ext cx="130135" cy="16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43" spc="213" dirty="0">
                <a:latin typeface="Arial"/>
                <a:cs typeface="Arial"/>
              </a:rPr>
              <a:t>●</a:t>
            </a:r>
            <a:endParaRPr sz="104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239" y="2998653"/>
            <a:ext cx="2000394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358" b="1" spc="-45" dirty="0">
                <a:latin typeface="Arial"/>
                <a:cs typeface="Arial"/>
              </a:rPr>
              <a:t>W</a:t>
            </a:r>
            <a:r>
              <a:rPr sz="2358" b="1" dirty="0">
                <a:latin typeface="Arial"/>
                <a:cs typeface="Arial"/>
              </a:rPr>
              <a:t>o</a:t>
            </a:r>
            <a:r>
              <a:rPr sz="2358" b="1" spc="-5" dirty="0">
                <a:latin typeface="Arial"/>
                <a:cs typeface="Arial"/>
              </a:rPr>
              <a:t>r</a:t>
            </a:r>
            <a:r>
              <a:rPr sz="2358" b="1" dirty="0">
                <a:latin typeface="Arial"/>
                <a:cs typeface="Arial"/>
              </a:rPr>
              <a:t>k</a:t>
            </a:r>
            <a:r>
              <a:rPr sz="2358" b="1" spc="-9" dirty="0">
                <a:latin typeface="Arial"/>
                <a:cs typeface="Arial"/>
              </a:rPr>
              <a:t>i</a:t>
            </a:r>
            <a:r>
              <a:rPr sz="2358" b="1" spc="-5" dirty="0">
                <a:latin typeface="Arial"/>
                <a:cs typeface="Arial"/>
              </a:rPr>
              <a:t>ng</a:t>
            </a:r>
            <a:r>
              <a:rPr sz="2358" b="1" spc="5" dirty="0">
                <a:latin typeface="Arial"/>
                <a:cs typeface="Arial"/>
              </a:rPr>
              <a:t> </a:t>
            </a:r>
            <a:r>
              <a:rPr sz="2358" b="1" dirty="0">
                <a:latin typeface="Arial"/>
                <a:cs typeface="Arial"/>
              </a:rPr>
              <a:t>co</a:t>
            </a:r>
            <a:r>
              <a:rPr sz="2358" b="1" spc="-5" dirty="0">
                <a:latin typeface="Arial"/>
                <a:cs typeface="Arial"/>
              </a:rPr>
              <a:t>p</a:t>
            </a:r>
            <a:r>
              <a:rPr sz="2358" b="1" dirty="0">
                <a:latin typeface="Arial"/>
                <a:cs typeface="Arial"/>
              </a:rPr>
              <a:t>y</a:t>
            </a:r>
            <a:endParaRPr sz="235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129" y="3530119"/>
            <a:ext cx="138772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spc="-5" dirty="0">
                <a:latin typeface="Arial"/>
                <a:cs typeface="Arial"/>
              </a:rPr>
              <a:t>–</a:t>
            </a:r>
            <a:endParaRPr sz="163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8796" y="3495248"/>
            <a:ext cx="4895610" cy="33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176" spc="-5" dirty="0">
                <a:latin typeface="Arial"/>
                <a:cs typeface="Arial"/>
              </a:rPr>
              <a:t>C</a:t>
            </a:r>
            <a:r>
              <a:rPr sz="2176" spc="-9" dirty="0">
                <a:latin typeface="Arial"/>
                <a:cs typeface="Arial"/>
              </a:rPr>
              <a:t>op</a:t>
            </a:r>
            <a:r>
              <a:rPr sz="2176" dirty="0">
                <a:latin typeface="Arial"/>
                <a:cs typeface="Arial"/>
              </a:rPr>
              <a:t>y</a:t>
            </a:r>
            <a:r>
              <a:rPr sz="2176" spc="5" dirty="0">
                <a:latin typeface="Arial"/>
                <a:cs typeface="Arial"/>
              </a:rPr>
              <a:t> 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spc="-5" dirty="0">
                <a:latin typeface="Arial"/>
                <a:cs typeface="Arial"/>
              </a:rPr>
              <a:t>f</a:t>
            </a:r>
            <a:r>
              <a:rPr sz="2176" dirty="0">
                <a:latin typeface="Arial"/>
                <a:cs typeface="Arial"/>
              </a:rPr>
              <a:t> s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f</a:t>
            </a:r>
            <a:r>
              <a:rPr sz="2176" spc="-5" dirty="0">
                <a:latin typeface="Arial"/>
                <a:cs typeface="Arial"/>
              </a:rPr>
              <a:t>tw</a:t>
            </a:r>
            <a:r>
              <a:rPr sz="2176" spc="-9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'</a:t>
            </a:r>
            <a:r>
              <a:rPr sz="2176" dirty="0">
                <a:latin typeface="Arial"/>
                <a:cs typeface="Arial"/>
              </a:rPr>
              <a:t>s </a:t>
            </a:r>
            <a:r>
              <a:rPr sz="2176" spc="-5" dirty="0">
                <a:latin typeface="Arial"/>
                <a:cs typeface="Arial"/>
              </a:rPr>
              <a:t>fil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dirty="0">
                <a:latin typeface="Arial"/>
                <a:cs typeface="Arial"/>
              </a:rPr>
              <a:t>s </a:t>
            </a:r>
            <a:r>
              <a:rPr sz="2176" spc="-5" dirty="0">
                <a:latin typeface="Arial"/>
                <a:cs typeface="Arial"/>
              </a:rPr>
              <a:t>i</a:t>
            </a:r>
            <a:r>
              <a:rPr sz="2176" dirty="0">
                <a:latin typeface="Arial"/>
                <a:cs typeface="Arial"/>
              </a:rPr>
              <a:t>n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spc="-9" dirty="0">
                <a:latin typeface="Arial"/>
                <a:cs typeface="Arial"/>
              </a:rPr>
              <a:t>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5" dirty="0">
                <a:latin typeface="Arial"/>
                <a:cs typeface="Arial"/>
              </a:rPr>
              <a:t>r</a:t>
            </a:r>
            <a:r>
              <a:rPr sz="2176" spc="-9" dirty="0">
                <a:latin typeface="Arial"/>
                <a:cs typeface="Arial"/>
              </a:rPr>
              <a:t>epo</a:t>
            </a:r>
            <a:r>
              <a:rPr sz="2176" dirty="0">
                <a:latin typeface="Arial"/>
                <a:cs typeface="Arial"/>
              </a:rPr>
              <a:t>s</a:t>
            </a:r>
            <a:r>
              <a:rPr sz="2176" spc="-5" dirty="0">
                <a:latin typeface="Arial"/>
                <a:cs typeface="Arial"/>
              </a:rPr>
              <a:t>it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spc="5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y</a:t>
            </a:r>
            <a:endParaRPr sz="217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573" y="4013770"/>
            <a:ext cx="130135" cy="16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43" spc="213" dirty="0">
                <a:latin typeface="Arial"/>
                <a:cs typeface="Arial"/>
              </a:rPr>
              <a:t>●</a:t>
            </a:r>
            <a:endParaRPr sz="1043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7239" y="3936087"/>
            <a:ext cx="1490794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358" b="1" spc="9" dirty="0">
                <a:latin typeface="Arial"/>
                <a:cs typeface="Arial"/>
              </a:rPr>
              <a:t>C</a:t>
            </a:r>
            <a:r>
              <a:rPr sz="2358" b="1" spc="-5" dirty="0">
                <a:latin typeface="Arial"/>
                <a:cs typeface="Arial"/>
              </a:rPr>
              <a:t>h</a:t>
            </a:r>
            <a:r>
              <a:rPr sz="2358" b="1" dirty="0">
                <a:latin typeface="Arial"/>
                <a:cs typeface="Arial"/>
              </a:rPr>
              <a:t>ec</a:t>
            </a:r>
            <a:r>
              <a:rPr sz="2358" b="1" spc="9" dirty="0">
                <a:latin typeface="Arial"/>
                <a:cs typeface="Arial"/>
              </a:rPr>
              <a:t>k</a:t>
            </a:r>
            <a:r>
              <a:rPr sz="2358" b="1" spc="-9" dirty="0">
                <a:latin typeface="Arial"/>
                <a:cs typeface="Arial"/>
              </a:rPr>
              <a:t>-</a:t>
            </a:r>
            <a:r>
              <a:rPr sz="2358" b="1" dirty="0">
                <a:latin typeface="Arial"/>
                <a:cs typeface="Arial"/>
              </a:rPr>
              <a:t>o</a:t>
            </a:r>
            <a:r>
              <a:rPr sz="2358" b="1" spc="-5" dirty="0">
                <a:latin typeface="Arial"/>
                <a:cs typeface="Arial"/>
              </a:rPr>
              <a:t>u</a:t>
            </a:r>
            <a:r>
              <a:rPr sz="2358" b="1" dirty="0">
                <a:latin typeface="Arial"/>
                <a:cs typeface="Arial"/>
              </a:rPr>
              <a:t>t</a:t>
            </a:r>
            <a:endParaRPr sz="2358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5129" y="4466399"/>
            <a:ext cx="138772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spc="-5" dirty="0">
                <a:latin typeface="Arial"/>
                <a:cs typeface="Arial"/>
              </a:rPr>
              <a:t>–</a:t>
            </a:r>
            <a:endParaRPr sz="163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8797" y="4431529"/>
            <a:ext cx="5135726" cy="33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176" spc="-249" dirty="0">
                <a:latin typeface="Arial"/>
                <a:cs typeface="Arial"/>
              </a:rPr>
              <a:t>T</a:t>
            </a:r>
            <a:r>
              <a:rPr sz="2176" dirty="0">
                <a:latin typeface="Arial"/>
                <a:cs typeface="Arial"/>
              </a:rPr>
              <a:t>o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5" dirty="0">
                <a:latin typeface="Arial"/>
                <a:cs typeface="Arial"/>
              </a:rPr>
              <a:t>c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-9" dirty="0">
                <a:latin typeface="Arial"/>
                <a:cs typeface="Arial"/>
              </a:rPr>
              <a:t>ea</a:t>
            </a:r>
            <a:r>
              <a:rPr sz="2176" dirty="0">
                <a:latin typeface="Arial"/>
                <a:cs typeface="Arial"/>
              </a:rPr>
              <a:t>te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a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w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spc="5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k</a:t>
            </a:r>
            <a:r>
              <a:rPr sz="2176" spc="-5" dirty="0">
                <a:latin typeface="Arial"/>
                <a:cs typeface="Arial"/>
              </a:rPr>
              <a:t>i</a:t>
            </a:r>
            <a:r>
              <a:rPr sz="2176" spc="-9" dirty="0">
                <a:latin typeface="Arial"/>
                <a:cs typeface="Arial"/>
              </a:rPr>
              <a:t>n</a:t>
            </a:r>
            <a:r>
              <a:rPr sz="2176" dirty="0">
                <a:latin typeface="Arial"/>
                <a:cs typeface="Arial"/>
              </a:rPr>
              <a:t>g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c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py 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spc="-5" dirty="0">
                <a:latin typeface="Arial"/>
                <a:cs typeface="Arial"/>
              </a:rPr>
              <a:t>f</a:t>
            </a:r>
            <a:r>
              <a:rPr sz="2176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dirty="0">
                <a:latin typeface="Arial"/>
                <a:cs typeface="Arial"/>
              </a:rPr>
              <a:t>he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5" dirty="0">
                <a:latin typeface="Arial"/>
                <a:cs typeface="Arial"/>
              </a:rPr>
              <a:t>r</a:t>
            </a:r>
            <a:r>
              <a:rPr sz="2176" spc="-9" dirty="0">
                <a:latin typeface="Arial"/>
                <a:cs typeface="Arial"/>
              </a:rPr>
              <a:t>epo</a:t>
            </a:r>
            <a:r>
              <a:rPr sz="2176" dirty="0">
                <a:latin typeface="Arial"/>
                <a:cs typeface="Arial"/>
              </a:rPr>
              <a:t>s</a:t>
            </a:r>
            <a:r>
              <a:rPr sz="2176" spc="-5" dirty="0">
                <a:latin typeface="Arial"/>
                <a:cs typeface="Arial"/>
              </a:rPr>
              <a:t>it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spc="5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3573" y="4951203"/>
            <a:ext cx="130135" cy="16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43" spc="213" dirty="0">
                <a:latin typeface="Arial"/>
                <a:cs typeface="Arial"/>
              </a:rPr>
              <a:t>●</a:t>
            </a:r>
            <a:endParaRPr sz="104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7240" y="4872368"/>
            <a:ext cx="2655100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358" b="1" spc="9" dirty="0">
                <a:latin typeface="Arial"/>
                <a:cs typeface="Arial"/>
              </a:rPr>
              <a:t>C</a:t>
            </a:r>
            <a:r>
              <a:rPr sz="2358" b="1" spc="-5" dirty="0">
                <a:latin typeface="Arial"/>
                <a:cs typeface="Arial"/>
              </a:rPr>
              <a:t>h</a:t>
            </a:r>
            <a:r>
              <a:rPr sz="2358" b="1" dirty="0">
                <a:latin typeface="Arial"/>
                <a:cs typeface="Arial"/>
              </a:rPr>
              <a:t>ec</a:t>
            </a:r>
            <a:r>
              <a:rPr sz="2358" b="1" spc="9" dirty="0">
                <a:latin typeface="Arial"/>
                <a:cs typeface="Arial"/>
              </a:rPr>
              <a:t>k</a:t>
            </a:r>
            <a:r>
              <a:rPr sz="2358" b="1" spc="-9" dirty="0">
                <a:latin typeface="Arial"/>
                <a:cs typeface="Arial"/>
              </a:rPr>
              <a:t>-i</a:t>
            </a:r>
            <a:r>
              <a:rPr sz="2358" b="1" spc="-5" dirty="0">
                <a:latin typeface="Arial"/>
                <a:cs typeface="Arial"/>
              </a:rPr>
              <a:t>n</a:t>
            </a:r>
            <a:r>
              <a:rPr sz="2358" b="1" spc="5" dirty="0">
                <a:latin typeface="Arial"/>
                <a:cs typeface="Arial"/>
              </a:rPr>
              <a:t> </a:t>
            </a:r>
            <a:r>
              <a:rPr sz="2358" b="1" spc="-5" dirty="0">
                <a:latin typeface="Arial"/>
                <a:cs typeface="Arial"/>
              </a:rPr>
              <a:t>/ C</a:t>
            </a:r>
            <a:r>
              <a:rPr sz="2358" b="1" spc="5" dirty="0">
                <a:latin typeface="Arial"/>
                <a:cs typeface="Arial"/>
              </a:rPr>
              <a:t>o</a:t>
            </a:r>
            <a:r>
              <a:rPr sz="2358" b="1" spc="-5" dirty="0">
                <a:latin typeface="Arial"/>
                <a:cs typeface="Arial"/>
              </a:rPr>
              <a:t>m</a:t>
            </a:r>
            <a:r>
              <a:rPr sz="2358" b="1" dirty="0">
                <a:latin typeface="Arial"/>
                <a:cs typeface="Arial"/>
              </a:rPr>
              <a:t>m</a:t>
            </a:r>
            <a:r>
              <a:rPr sz="2358" b="1" spc="-9" dirty="0">
                <a:latin typeface="Arial"/>
                <a:cs typeface="Arial"/>
              </a:rPr>
              <a:t>it</a:t>
            </a:r>
            <a:endParaRPr sz="2358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5129" y="5403831"/>
            <a:ext cx="138772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spc="-5" dirty="0">
                <a:latin typeface="Arial"/>
                <a:cs typeface="Arial"/>
              </a:rPr>
              <a:t>–</a:t>
            </a:r>
            <a:endParaRPr sz="163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8796" y="5367810"/>
            <a:ext cx="6217690" cy="1052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ts val="2430"/>
              </a:lnSpc>
            </a:pPr>
            <a:r>
              <a:rPr sz="2176" spc="-50" dirty="0">
                <a:latin typeface="Arial"/>
                <a:cs typeface="Arial"/>
              </a:rPr>
              <a:t>W</a:t>
            </a:r>
            <a:r>
              <a:rPr sz="2176" spc="5" dirty="0">
                <a:latin typeface="Arial"/>
                <a:cs typeface="Arial"/>
              </a:rPr>
              <a:t>r</a:t>
            </a:r>
            <a:r>
              <a:rPr sz="2176" spc="-14" dirty="0">
                <a:latin typeface="Arial"/>
                <a:cs typeface="Arial"/>
              </a:rPr>
              <a:t>i</a:t>
            </a:r>
            <a:r>
              <a:rPr sz="2176" dirty="0">
                <a:latin typeface="Arial"/>
                <a:cs typeface="Arial"/>
              </a:rPr>
              <a:t>te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spc="-9" dirty="0">
                <a:latin typeface="Arial"/>
                <a:cs typeface="Arial"/>
              </a:rPr>
              <a:t>h</a:t>
            </a:r>
            <a:r>
              <a:rPr sz="2176" dirty="0">
                <a:latin typeface="Arial"/>
                <a:cs typeface="Arial"/>
              </a:rPr>
              <a:t>e c</a:t>
            </a:r>
            <a:r>
              <a:rPr sz="2176" spc="-9" dirty="0">
                <a:latin typeface="Arial"/>
                <a:cs typeface="Arial"/>
              </a:rPr>
              <a:t>han</a:t>
            </a:r>
            <a:r>
              <a:rPr sz="2176" dirty="0">
                <a:latin typeface="Arial"/>
                <a:cs typeface="Arial"/>
              </a:rPr>
              <a:t>g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dirty="0">
                <a:latin typeface="Arial"/>
                <a:cs typeface="Arial"/>
              </a:rPr>
              <a:t>s ma</a:t>
            </a:r>
            <a:r>
              <a:rPr sz="2176" spc="-9" dirty="0">
                <a:latin typeface="Arial"/>
                <a:cs typeface="Arial"/>
              </a:rPr>
              <a:t>d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i</a:t>
            </a:r>
            <a:r>
              <a:rPr sz="2176" dirty="0">
                <a:latin typeface="Arial"/>
                <a:cs typeface="Arial"/>
              </a:rPr>
              <a:t>n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dirty="0">
                <a:latin typeface="Arial"/>
                <a:cs typeface="Arial"/>
              </a:rPr>
              <a:t>he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w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5" dirty="0">
                <a:latin typeface="Arial"/>
                <a:cs typeface="Arial"/>
              </a:rPr>
              <a:t>k</a:t>
            </a:r>
            <a:r>
              <a:rPr sz="2176" spc="-14" dirty="0">
                <a:latin typeface="Arial"/>
                <a:cs typeface="Arial"/>
              </a:rPr>
              <a:t>i</a:t>
            </a:r>
            <a:r>
              <a:rPr sz="2176" dirty="0">
                <a:latin typeface="Arial"/>
                <a:cs typeface="Arial"/>
              </a:rPr>
              <a:t>ng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c</a:t>
            </a:r>
            <a:r>
              <a:rPr sz="2176" spc="-9" dirty="0">
                <a:latin typeface="Arial"/>
                <a:cs typeface="Arial"/>
              </a:rPr>
              <a:t>op</a:t>
            </a:r>
            <a:r>
              <a:rPr sz="2176" dirty="0">
                <a:latin typeface="Arial"/>
                <a:cs typeface="Arial"/>
              </a:rPr>
              <a:t>y to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spc="-9" dirty="0">
                <a:latin typeface="Arial"/>
                <a:cs typeface="Arial"/>
              </a:rPr>
              <a:t>h</a:t>
            </a:r>
            <a:r>
              <a:rPr sz="2176" dirty="0">
                <a:latin typeface="Arial"/>
                <a:cs typeface="Arial"/>
              </a:rPr>
              <a:t>e </a:t>
            </a:r>
            <a:r>
              <a:rPr sz="2176" spc="5" dirty="0">
                <a:latin typeface="Arial"/>
                <a:cs typeface="Arial"/>
              </a:rPr>
              <a:t>r</a:t>
            </a:r>
            <a:r>
              <a:rPr sz="2176" spc="-9" dirty="0">
                <a:latin typeface="Arial"/>
                <a:cs typeface="Arial"/>
              </a:rPr>
              <a:t>epo</a:t>
            </a:r>
            <a:r>
              <a:rPr sz="2176" dirty="0">
                <a:latin typeface="Arial"/>
                <a:cs typeface="Arial"/>
              </a:rPr>
              <a:t>s</a:t>
            </a:r>
            <a:r>
              <a:rPr sz="2176" spc="-5" dirty="0">
                <a:latin typeface="Arial"/>
                <a:cs typeface="Arial"/>
              </a:rPr>
              <a:t>it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spc="5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y</a:t>
            </a:r>
          </a:p>
          <a:p>
            <a:pPr marL="11516">
              <a:spcBef>
                <a:spcPts val="793"/>
              </a:spcBef>
            </a:pPr>
            <a:r>
              <a:rPr sz="2176" spc="-5" dirty="0">
                <a:latin typeface="Arial"/>
                <a:cs typeface="Arial"/>
              </a:rPr>
              <a:t>C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m</a:t>
            </a:r>
            <a:r>
              <a:rPr sz="2176" spc="5" dirty="0">
                <a:latin typeface="Arial"/>
                <a:cs typeface="Arial"/>
              </a:rPr>
              <a:t>m</a:t>
            </a:r>
            <a:r>
              <a:rPr sz="2176" spc="-5" dirty="0">
                <a:latin typeface="Arial"/>
                <a:cs typeface="Arial"/>
              </a:rPr>
              <a:t>it</a:t>
            </a:r>
            <a:r>
              <a:rPr sz="2176" dirty="0">
                <a:latin typeface="Arial"/>
                <a:cs typeface="Arial"/>
              </a:rPr>
              <a:t>s </a:t>
            </a:r>
            <a:r>
              <a:rPr sz="2176" spc="-9" dirty="0">
                <a:latin typeface="Arial"/>
                <a:cs typeface="Arial"/>
              </a:rPr>
              <a:t>a</a:t>
            </a:r>
            <a:r>
              <a:rPr sz="2176" spc="5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rec</a:t>
            </a:r>
            <a:r>
              <a:rPr sz="2176" spc="-9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rd</a:t>
            </a:r>
            <a:r>
              <a:rPr sz="2176" spc="-9" dirty="0">
                <a:latin typeface="Arial"/>
                <a:cs typeface="Arial"/>
              </a:rPr>
              <a:t>e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-9" dirty="0">
                <a:latin typeface="Arial"/>
                <a:cs typeface="Arial"/>
              </a:rPr>
              <a:t> b</a:t>
            </a:r>
            <a:r>
              <a:rPr sz="2176" dirty="0">
                <a:latin typeface="Arial"/>
                <a:cs typeface="Arial"/>
              </a:rPr>
              <a:t>y</a:t>
            </a:r>
            <a:r>
              <a:rPr sz="2176" spc="5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spc="-9" dirty="0">
                <a:latin typeface="Arial"/>
                <a:cs typeface="Arial"/>
              </a:rPr>
              <a:t>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lang="en-US" sz="2176" spc="-5" dirty="0">
                <a:latin typeface="Arial"/>
                <a:cs typeface="Arial"/>
              </a:rPr>
              <a:t>V</a:t>
            </a:r>
            <a:r>
              <a:rPr sz="2176" spc="-5" dirty="0">
                <a:latin typeface="Arial"/>
                <a:cs typeface="Arial"/>
              </a:rPr>
              <a:t>C</a:t>
            </a:r>
            <a:r>
              <a:rPr sz="2176" dirty="0">
                <a:latin typeface="Arial"/>
                <a:cs typeface="Arial"/>
              </a:rPr>
              <a:t>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35129" y="6150093"/>
            <a:ext cx="138772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spc="-5" dirty="0">
                <a:latin typeface="Arial"/>
                <a:cs typeface="Arial"/>
              </a:rPr>
              <a:t>–</a:t>
            </a:r>
            <a:endParaRPr sz="163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60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7617" y="527433"/>
            <a:ext cx="2641856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>
              <a:tabLst>
                <a:tab pos="1531099" algn="l"/>
              </a:tabLst>
            </a:pPr>
            <a:r>
              <a:rPr spc="-449" dirty="0"/>
              <a:t>T</a:t>
            </a:r>
            <a:r>
              <a:rPr spc="-5" dirty="0"/>
              <a:t>e</a:t>
            </a:r>
            <a:r>
              <a:rPr dirty="0"/>
              <a:t>rms	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900" y="1612892"/>
            <a:ext cx="4424591" cy="4860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016" indent="-140500">
              <a:buSzPct val="43333"/>
              <a:buFont typeface="Arial"/>
              <a:buChar char="●"/>
              <a:tabLst>
                <a:tab pos="152016" algn="l"/>
              </a:tabLst>
            </a:pPr>
            <a:r>
              <a:rPr spc="14" dirty="0">
                <a:latin typeface="Arial"/>
                <a:cs typeface="Arial"/>
              </a:rPr>
              <a:t>H</a:t>
            </a:r>
            <a:r>
              <a:rPr spc="18" dirty="0">
                <a:latin typeface="Arial"/>
                <a:cs typeface="Arial"/>
              </a:rPr>
              <a:t>e</a:t>
            </a:r>
            <a:r>
              <a:rPr spc="9" dirty="0">
                <a:latin typeface="Arial"/>
                <a:cs typeface="Arial"/>
              </a:rPr>
              <a:t>ad</a:t>
            </a:r>
            <a:endParaRPr dirty="0">
              <a:latin typeface="Arial"/>
              <a:cs typeface="Arial"/>
            </a:endParaRPr>
          </a:p>
          <a:p>
            <a:pPr marL="339733" lvl="1" indent="-140500">
              <a:spcBef>
                <a:spcPts val="562"/>
              </a:spcBef>
              <a:buSzPct val="76923"/>
              <a:buFont typeface="Arial"/>
              <a:buChar char="–"/>
              <a:tabLst>
                <a:tab pos="339733" algn="l"/>
              </a:tabLst>
            </a:pPr>
            <a:r>
              <a:rPr sz="1600" spc="32" dirty="0">
                <a:latin typeface="Arial"/>
                <a:cs typeface="Arial"/>
              </a:rPr>
              <a:t>R</a:t>
            </a:r>
            <a:r>
              <a:rPr sz="1600" spc="9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18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8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4" dirty="0">
                <a:latin typeface="Arial"/>
                <a:cs typeface="Arial"/>
              </a:rPr>
              <a:t>t</a:t>
            </a:r>
            <a:r>
              <a:rPr sz="1600" spc="18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8" dirty="0">
                <a:latin typeface="Arial"/>
                <a:cs typeface="Arial"/>
              </a:rPr>
              <a:t>a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18" dirty="0">
                <a:latin typeface="Arial"/>
                <a:cs typeface="Arial"/>
              </a:rPr>
              <a:t>c</a:t>
            </a:r>
            <a:r>
              <a:rPr sz="1600" spc="9" dirty="0">
                <a:latin typeface="Arial"/>
                <a:cs typeface="Arial"/>
              </a:rPr>
              <a:t>o</a:t>
            </a:r>
            <a:r>
              <a:rPr sz="1600" spc="27" dirty="0">
                <a:latin typeface="Arial"/>
                <a:cs typeface="Arial"/>
              </a:rPr>
              <a:t>mm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9" dirty="0">
                <a:latin typeface="Arial"/>
                <a:cs typeface="Arial"/>
              </a:rPr>
              <a:t>t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9" dirty="0">
                <a:latin typeface="Arial"/>
                <a:cs typeface="Arial"/>
              </a:rPr>
              <a:t>o</a:t>
            </a:r>
            <a:r>
              <a:rPr sz="1600" spc="18" dirty="0">
                <a:latin typeface="Arial"/>
                <a:cs typeface="Arial"/>
              </a:rPr>
              <a:t>b</a:t>
            </a:r>
            <a:r>
              <a:rPr sz="1600" spc="5" dirty="0">
                <a:latin typeface="Arial"/>
                <a:cs typeface="Arial"/>
              </a:rPr>
              <a:t>j</a:t>
            </a:r>
            <a:r>
              <a:rPr sz="1600" spc="9" dirty="0">
                <a:latin typeface="Arial"/>
                <a:cs typeface="Arial"/>
              </a:rPr>
              <a:t>e</a:t>
            </a:r>
            <a:r>
              <a:rPr sz="1600" spc="14" dirty="0">
                <a:latin typeface="Arial"/>
                <a:cs typeface="Arial"/>
              </a:rPr>
              <a:t>ct</a:t>
            </a:r>
            <a:endParaRPr sz="1600" dirty="0">
              <a:latin typeface="Arial"/>
              <a:cs typeface="Arial"/>
            </a:endParaRPr>
          </a:p>
          <a:p>
            <a:pPr marL="339733" lvl="1" indent="-140500">
              <a:spcBef>
                <a:spcPts val="435"/>
              </a:spcBef>
              <a:buSzPct val="76923"/>
              <a:buFont typeface="Arial"/>
              <a:buChar char="–"/>
              <a:tabLst>
                <a:tab pos="339733" algn="l"/>
              </a:tabLst>
            </a:pPr>
            <a:r>
              <a:rPr sz="1600" spc="18" dirty="0">
                <a:latin typeface="Arial"/>
                <a:cs typeface="Arial"/>
              </a:rPr>
              <a:t>T</a:t>
            </a:r>
            <a:r>
              <a:rPr sz="1600" spc="9" dirty="0">
                <a:latin typeface="Arial"/>
                <a:cs typeface="Arial"/>
              </a:rPr>
              <a:t>h</a:t>
            </a:r>
            <a:r>
              <a:rPr sz="1600" spc="18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8" dirty="0">
                <a:latin typeface="Arial"/>
                <a:cs typeface="Arial"/>
              </a:rPr>
              <a:t>e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18" dirty="0">
                <a:latin typeface="Arial"/>
                <a:cs typeface="Arial"/>
              </a:rPr>
              <a:t>c</a:t>
            </a:r>
            <a:r>
              <a:rPr sz="1600" spc="9" dirty="0">
                <a:latin typeface="Arial"/>
                <a:cs typeface="Arial"/>
              </a:rPr>
              <a:t>a</a:t>
            </a:r>
            <a:r>
              <a:rPr sz="1600" spc="18" dirty="0">
                <a:latin typeface="Arial"/>
                <a:cs typeface="Arial"/>
              </a:rPr>
              <a:t>n</a:t>
            </a:r>
            <a:r>
              <a:rPr sz="1600" spc="9" dirty="0">
                <a:latin typeface="Arial"/>
                <a:cs typeface="Arial"/>
              </a:rPr>
              <a:t> b</a:t>
            </a:r>
            <a:r>
              <a:rPr sz="1600" spc="18" dirty="0">
                <a:latin typeface="Arial"/>
                <a:cs typeface="Arial"/>
              </a:rPr>
              <a:t>e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27" dirty="0">
                <a:latin typeface="Arial"/>
                <a:cs typeface="Arial"/>
              </a:rPr>
              <a:t>m</a:t>
            </a:r>
            <a:r>
              <a:rPr sz="1600" spc="9" dirty="0">
                <a:latin typeface="Arial"/>
                <a:cs typeface="Arial"/>
              </a:rPr>
              <a:t>an</a:t>
            </a:r>
            <a:r>
              <a:rPr sz="1600" spc="18" dirty="0">
                <a:latin typeface="Arial"/>
                <a:cs typeface="Arial"/>
              </a:rPr>
              <a:t>y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9" dirty="0">
                <a:latin typeface="Arial"/>
                <a:cs typeface="Arial"/>
              </a:rPr>
              <a:t>he</a:t>
            </a:r>
            <a:r>
              <a:rPr sz="1600" spc="18" dirty="0">
                <a:latin typeface="Arial"/>
                <a:cs typeface="Arial"/>
              </a:rPr>
              <a:t>a</a:t>
            </a:r>
            <a:r>
              <a:rPr sz="1600" spc="9" dirty="0">
                <a:latin typeface="Arial"/>
                <a:cs typeface="Arial"/>
              </a:rPr>
              <a:t>d</a:t>
            </a:r>
            <a:r>
              <a:rPr sz="1600" spc="18" dirty="0">
                <a:latin typeface="Arial"/>
                <a:cs typeface="Arial"/>
              </a:rPr>
              <a:t>s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i</a:t>
            </a:r>
            <a:r>
              <a:rPr sz="1600" spc="18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8" dirty="0">
                <a:latin typeface="Arial"/>
                <a:cs typeface="Arial"/>
              </a:rPr>
              <a:t>a</a:t>
            </a:r>
            <a:r>
              <a:rPr sz="1600" spc="9" dirty="0">
                <a:latin typeface="Arial"/>
                <a:cs typeface="Arial"/>
              </a:rPr>
              <a:t> rep</a:t>
            </a:r>
            <a:r>
              <a:rPr sz="1600" spc="14" dirty="0">
                <a:latin typeface="Arial"/>
                <a:cs typeface="Arial"/>
              </a:rPr>
              <a:t>osi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18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8" dirty="0">
                <a:latin typeface="Arial"/>
                <a:cs typeface="Arial"/>
              </a:rPr>
              <a:t>y</a:t>
            </a:r>
            <a:endParaRPr sz="1600" dirty="0">
              <a:latin typeface="Arial"/>
              <a:cs typeface="Arial"/>
            </a:endParaRPr>
          </a:p>
          <a:p>
            <a:pPr marL="152016" indent="-140500">
              <a:spcBef>
                <a:spcPts val="426"/>
              </a:spcBef>
              <a:buSzPct val="43333"/>
              <a:buFont typeface="Arial"/>
              <a:buChar char="●"/>
              <a:tabLst>
                <a:tab pos="152016" algn="l"/>
              </a:tabLst>
            </a:pPr>
            <a:r>
              <a:rPr spc="14" dirty="0">
                <a:latin typeface="Arial"/>
                <a:cs typeface="Arial"/>
              </a:rPr>
              <a:t>HEAD</a:t>
            </a:r>
            <a:endParaRPr dirty="0">
              <a:latin typeface="Arial"/>
              <a:cs typeface="Arial"/>
            </a:endParaRPr>
          </a:p>
          <a:p>
            <a:pPr marL="339733" lvl="1" indent="-140500">
              <a:spcBef>
                <a:spcPts val="562"/>
              </a:spcBef>
              <a:buSzPct val="76923"/>
              <a:buFont typeface="Arial"/>
              <a:buChar char="–"/>
              <a:tabLst>
                <a:tab pos="339733" algn="l"/>
              </a:tabLst>
            </a:pPr>
            <a:r>
              <a:rPr sz="1600" spc="32" dirty="0">
                <a:latin typeface="Arial"/>
                <a:cs typeface="Arial"/>
              </a:rPr>
              <a:t>R</a:t>
            </a:r>
            <a:r>
              <a:rPr sz="1600" spc="9" dirty="0">
                <a:latin typeface="Arial"/>
                <a:cs typeface="Arial"/>
              </a:rPr>
              <a:t>e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18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8" dirty="0">
                <a:latin typeface="Arial"/>
                <a:cs typeface="Arial"/>
              </a:rPr>
              <a:t>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4" dirty="0">
                <a:latin typeface="Arial"/>
                <a:cs typeface="Arial"/>
              </a:rPr>
              <a:t>t</a:t>
            </a:r>
            <a:r>
              <a:rPr sz="1600" spc="18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18" dirty="0">
                <a:latin typeface="Arial"/>
                <a:cs typeface="Arial"/>
              </a:rPr>
              <a:t>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8" dirty="0">
                <a:latin typeface="Arial"/>
                <a:cs typeface="Arial"/>
              </a:rPr>
              <a:t>cu</a:t>
            </a:r>
            <a:r>
              <a:rPr sz="1600" spc="9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9" dirty="0">
                <a:latin typeface="Arial"/>
                <a:cs typeface="Arial"/>
              </a:rPr>
              <a:t>e</a:t>
            </a:r>
            <a:r>
              <a:rPr sz="1600" spc="18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tl</a:t>
            </a:r>
            <a:r>
              <a:rPr sz="1600" spc="18" dirty="0">
                <a:latin typeface="Arial"/>
                <a:cs typeface="Arial"/>
              </a:rPr>
              <a:t>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8" dirty="0">
                <a:latin typeface="Arial"/>
                <a:cs typeface="Arial"/>
              </a:rPr>
              <a:t>a</a:t>
            </a:r>
            <a:r>
              <a:rPr sz="1600" spc="14" dirty="0">
                <a:latin typeface="Arial"/>
                <a:cs typeface="Arial"/>
              </a:rPr>
              <a:t>c</a:t>
            </a:r>
            <a:r>
              <a:rPr sz="1600" spc="5" dirty="0">
                <a:latin typeface="Arial"/>
                <a:cs typeface="Arial"/>
              </a:rPr>
              <a:t>ti</a:t>
            </a:r>
            <a:r>
              <a:rPr sz="1600" spc="18" dirty="0">
                <a:latin typeface="Arial"/>
                <a:cs typeface="Arial"/>
              </a:rPr>
              <a:t>ve</a:t>
            </a:r>
            <a:r>
              <a:rPr sz="1600" spc="9" dirty="0">
                <a:latin typeface="Arial"/>
                <a:cs typeface="Arial"/>
              </a:rPr>
              <a:t> h</a:t>
            </a:r>
            <a:r>
              <a:rPr sz="1600" spc="18" dirty="0">
                <a:latin typeface="Arial"/>
                <a:cs typeface="Arial"/>
              </a:rPr>
              <a:t>e</a:t>
            </a:r>
            <a:r>
              <a:rPr sz="1600" spc="9" dirty="0">
                <a:latin typeface="Arial"/>
                <a:cs typeface="Arial"/>
              </a:rPr>
              <a:t>a</a:t>
            </a:r>
            <a:r>
              <a:rPr sz="1600" spc="18" dirty="0">
                <a:latin typeface="Arial"/>
                <a:cs typeface="Arial"/>
              </a:rPr>
              <a:t>d</a:t>
            </a:r>
            <a:endParaRPr sz="1600" dirty="0">
              <a:latin typeface="Arial"/>
              <a:cs typeface="Arial"/>
            </a:endParaRPr>
          </a:p>
          <a:p>
            <a:pPr marL="152016" indent="-140500">
              <a:spcBef>
                <a:spcPts val="416"/>
              </a:spcBef>
              <a:buSzPct val="43333"/>
              <a:buFont typeface="Arial"/>
              <a:buChar char="●"/>
              <a:tabLst>
                <a:tab pos="152016" algn="l"/>
              </a:tabLst>
            </a:pPr>
            <a:r>
              <a:rPr spc="14" dirty="0">
                <a:latin typeface="Arial"/>
                <a:cs typeface="Arial"/>
              </a:rPr>
              <a:t>D</a:t>
            </a:r>
            <a:r>
              <a:rPr spc="18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t</a:t>
            </a:r>
            <a:r>
              <a:rPr spc="9" dirty="0">
                <a:latin typeface="Arial"/>
                <a:cs typeface="Arial"/>
              </a:rPr>
              <a:t>a</a:t>
            </a:r>
            <a:r>
              <a:rPr spc="14" dirty="0">
                <a:latin typeface="Arial"/>
                <a:cs typeface="Arial"/>
              </a:rPr>
              <a:t>c</a:t>
            </a:r>
            <a:r>
              <a:rPr spc="9" dirty="0">
                <a:latin typeface="Arial"/>
                <a:cs typeface="Arial"/>
              </a:rPr>
              <a:t>he</a:t>
            </a:r>
            <a:r>
              <a:rPr spc="14" dirty="0">
                <a:latin typeface="Arial"/>
                <a:cs typeface="Arial"/>
              </a:rPr>
              <a:t>d HEAD</a:t>
            </a:r>
            <a:endParaRPr dirty="0">
              <a:latin typeface="Arial"/>
              <a:cs typeface="Arial"/>
            </a:endParaRPr>
          </a:p>
          <a:p>
            <a:pPr marL="339733" lvl="1" indent="-140500">
              <a:spcBef>
                <a:spcPts val="517"/>
              </a:spcBef>
              <a:buSzPct val="74074"/>
              <a:buFont typeface="Arial"/>
              <a:buChar char="–"/>
              <a:tabLst>
                <a:tab pos="339733" algn="l"/>
              </a:tabLst>
            </a:pP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9" dirty="0">
                <a:latin typeface="Arial"/>
                <a:cs typeface="Arial"/>
              </a:rPr>
              <a:t> a</a:t>
            </a:r>
            <a:r>
              <a:rPr sz="1600" spc="-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8" dirty="0">
                <a:latin typeface="Arial"/>
                <a:cs typeface="Arial"/>
              </a:rPr>
              <a:t>o</a:t>
            </a:r>
            <a:r>
              <a:rPr sz="1600" spc="-9" dirty="0">
                <a:latin typeface="Arial"/>
                <a:cs typeface="Arial"/>
              </a:rPr>
              <a:t>m</a:t>
            </a:r>
            <a:r>
              <a:rPr sz="1600" spc="-18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9" dirty="0">
                <a:latin typeface="Arial"/>
                <a:cs typeface="Arial"/>
              </a:rPr>
              <a:t> n</a:t>
            </a:r>
            <a:r>
              <a:rPr sz="1600" spc="-18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9" dirty="0">
                <a:latin typeface="Arial"/>
                <a:cs typeface="Arial"/>
              </a:rPr>
              <a:t> p</a:t>
            </a:r>
            <a:r>
              <a:rPr sz="1600" spc="-18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8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8" dirty="0">
                <a:latin typeface="Arial"/>
                <a:cs typeface="Arial"/>
              </a:rPr>
              <a:t>e</a:t>
            </a:r>
            <a:r>
              <a:rPr sz="1600" spc="-9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8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14" dirty="0">
                <a:latin typeface="Arial"/>
                <a:cs typeface="Arial"/>
              </a:rPr>
              <a:t> </a:t>
            </a:r>
            <a:r>
              <a:rPr sz="1600" spc="-18" dirty="0">
                <a:latin typeface="Arial"/>
                <a:cs typeface="Arial"/>
              </a:rPr>
              <a:t>b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8" dirty="0">
                <a:latin typeface="Arial"/>
                <a:cs typeface="Arial"/>
              </a:rPr>
              <a:t>a</a:t>
            </a:r>
            <a:r>
              <a:rPr sz="1600" spc="-9" dirty="0">
                <a:latin typeface="Arial"/>
                <a:cs typeface="Arial"/>
              </a:rPr>
              <a:t>nch</a:t>
            </a:r>
            <a:endParaRPr sz="1600" dirty="0">
              <a:latin typeface="Arial"/>
              <a:cs typeface="Arial"/>
            </a:endParaRPr>
          </a:p>
          <a:p>
            <a:pPr marL="339733" marR="4607" lvl="1" indent="-140500">
              <a:lnSpc>
                <a:spcPts val="1369"/>
              </a:lnSpc>
              <a:spcBef>
                <a:spcPts val="508"/>
              </a:spcBef>
              <a:buSzPct val="74074"/>
              <a:buFont typeface="Arial"/>
              <a:buChar char="–"/>
              <a:tabLst>
                <a:tab pos="339733" algn="l"/>
              </a:tabLst>
            </a:pPr>
            <a:r>
              <a:rPr sz="1600" spc="-9" dirty="0">
                <a:latin typeface="Arial"/>
                <a:cs typeface="Arial"/>
              </a:rPr>
              <a:t>T</a:t>
            </a:r>
            <a:r>
              <a:rPr sz="1600" spc="-18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9" dirty="0">
                <a:latin typeface="Arial"/>
                <a:cs typeface="Arial"/>
              </a:rPr>
              <a:t> o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-18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if</a:t>
            </a:r>
            <a:r>
              <a:rPr sz="1600" spc="-9" dirty="0">
                <a:latin typeface="Arial"/>
                <a:cs typeface="Arial"/>
              </a:rPr>
              <a:t> you</a:t>
            </a:r>
            <a:r>
              <a:rPr sz="1600" spc="-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wa</a:t>
            </a:r>
            <a:r>
              <a:rPr sz="1600" spc="-18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to</a:t>
            </a:r>
            <a:r>
              <a:rPr sz="1600" spc="-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8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st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</a:t>
            </a:r>
            <a:r>
              <a:rPr sz="1600" spc="-18" dirty="0">
                <a:latin typeface="Arial"/>
                <a:cs typeface="Arial"/>
              </a:rPr>
              <a:t>a</a:t>
            </a:r>
            <a:r>
              <a:rPr sz="1600" spc="-9" dirty="0">
                <a:latin typeface="Arial"/>
                <a:cs typeface="Arial"/>
              </a:rPr>
              <a:t>ke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8" dirty="0">
                <a:latin typeface="Arial"/>
                <a:cs typeface="Arial"/>
              </a:rPr>
              <a:t>oo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8" dirty="0">
                <a:latin typeface="Arial"/>
                <a:cs typeface="Arial"/>
              </a:rPr>
              <a:t>h</a:t>
            </a:r>
            <a:r>
              <a:rPr sz="1600" spc="-9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8" dirty="0">
                <a:latin typeface="Arial"/>
                <a:cs typeface="Arial"/>
              </a:rPr>
              <a:t>od</a:t>
            </a:r>
            <a:r>
              <a:rPr sz="1600" spc="-9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8" dirty="0">
                <a:latin typeface="Arial"/>
                <a:cs typeface="Arial"/>
              </a:rPr>
              <a:t>a</a:t>
            </a:r>
            <a:r>
              <a:rPr sz="1600" spc="-9" dirty="0">
                <a:latin typeface="Arial"/>
                <a:cs typeface="Arial"/>
              </a:rPr>
              <a:t>nd</a:t>
            </a:r>
            <a:r>
              <a:rPr sz="1600" spc="-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</a:t>
            </a:r>
            <a:r>
              <a:rPr sz="1600" spc="-18" dirty="0">
                <a:latin typeface="Arial"/>
                <a:cs typeface="Arial"/>
              </a:rPr>
              <a:t>o</a:t>
            </a:r>
            <a:r>
              <a:rPr sz="1600" spc="-9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8" dirty="0">
                <a:latin typeface="Arial"/>
                <a:cs typeface="Arial"/>
              </a:rPr>
              <a:t>d</a:t>
            </a:r>
            <a:r>
              <a:rPr sz="1600" spc="-9" dirty="0">
                <a:latin typeface="Arial"/>
                <a:cs typeface="Arial"/>
              </a:rPr>
              <a:t>o</a:t>
            </a:r>
            <a:r>
              <a:rPr sz="1600" spc="-18" dirty="0">
                <a:latin typeface="Arial"/>
                <a:cs typeface="Arial"/>
              </a:rPr>
              <a:t>n</a:t>
            </a:r>
            <a:r>
              <a:rPr sz="1600" spc="-14" dirty="0">
                <a:latin typeface="Arial"/>
                <a:cs typeface="Arial"/>
              </a:rPr>
              <a:t>'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8" dirty="0">
                <a:latin typeface="Arial"/>
                <a:cs typeface="Arial"/>
              </a:rPr>
              <a:t>o</a:t>
            </a:r>
            <a:r>
              <a:rPr sz="1600" spc="-9" dirty="0">
                <a:latin typeface="Arial"/>
                <a:cs typeface="Arial"/>
              </a:rPr>
              <a:t>mm</a:t>
            </a:r>
            <a:r>
              <a:rPr sz="1600" spc="-14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" dirty="0">
                <a:latin typeface="Arial"/>
                <a:cs typeface="Arial"/>
              </a:rPr>
              <a:t>a</a:t>
            </a:r>
            <a:r>
              <a:rPr sz="1600" spc="-9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y</a:t>
            </a:r>
            <a:r>
              <a:rPr sz="1600" spc="-9" dirty="0">
                <a:latin typeface="Arial"/>
                <a:cs typeface="Arial"/>
              </a:rPr>
              <a:t> n</a:t>
            </a:r>
            <a:r>
              <a:rPr sz="1600" spc="-18" dirty="0">
                <a:latin typeface="Arial"/>
                <a:cs typeface="Arial"/>
              </a:rPr>
              <a:t>e</a:t>
            </a:r>
            <a:r>
              <a:rPr sz="1600" spc="-9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8" dirty="0">
                <a:latin typeface="Arial"/>
                <a:cs typeface="Arial"/>
              </a:rPr>
              <a:t>ha</a:t>
            </a:r>
            <a:r>
              <a:rPr sz="1600" spc="-9" dirty="0">
                <a:latin typeface="Arial"/>
                <a:cs typeface="Arial"/>
              </a:rPr>
              <a:t>n</a:t>
            </a:r>
            <a:r>
              <a:rPr sz="1600" spc="-18" dirty="0">
                <a:latin typeface="Arial"/>
                <a:cs typeface="Arial"/>
              </a:rPr>
              <a:t>g</a:t>
            </a:r>
            <a:r>
              <a:rPr sz="1600" spc="-9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  <a:p>
            <a:pPr marL="339733" marR="24184" lvl="1" indent="-140500">
              <a:lnSpc>
                <a:spcPts val="1369"/>
              </a:lnSpc>
              <a:spcBef>
                <a:spcPts val="481"/>
              </a:spcBef>
              <a:buSzPct val="74074"/>
              <a:buFont typeface="Arial"/>
              <a:buChar char="–"/>
              <a:tabLst>
                <a:tab pos="339733" algn="l"/>
              </a:tabLst>
            </a:pP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9" dirty="0">
                <a:latin typeface="Arial"/>
                <a:cs typeface="Arial"/>
              </a:rPr>
              <a:t> t</a:t>
            </a:r>
            <a:r>
              <a:rPr sz="1600" spc="-18" dirty="0">
                <a:latin typeface="Arial"/>
                <a:cs typeface="Arial"/>
              </a:rPr>
              <a:t>h</a:t>
            </a:r>
            <a:r>
              <a:rPr sz="1600" spc="-9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n</a:t>
            </a:r>
            <a:r>
              <a:rPr sz="1600" spc="-18" dirty="0">
                <a:latin typeface="Arial"/>
                <a:cs typeface="Arial"/>
              </a:rPr>
              <a:t>e</a:t>
            </a:r>
            <a:r>
              <a:rPr sz="1600" spc="-9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8" dirty="0">
                <a:latin typeface="Arial"/>
                <a:cs typeface="Arial"/>
              </a:rPr>
              <a:t>om</a:t>
            </a:r>
            <a:r>
              <a:rPr sz="1600" spc="-9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9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" dirty="0">
                <a:latin typeface="Arial"/>
                <a:cs typeface="Arial"/>
              </a:rPr>
              <a:t>ha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9" dirty="0">
                <a:latin typeface="Arial"/>
                <a:cs typeface="Arial"/>
              </a:rPr>
              <a:t>e</a:t>
            </a:r>
            <a:r>
              <a:rPr sz="1600" spc="-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be</a:t>
            </a:r>
            <a:r>
              <a:rPr sz="1600" spc="-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p</a:t>
            </a:r>
            <a:r>
              <a:rPr sz="1600" spc="-14" dirty="0">
                <a:latin typeface="Arial"/>
                <a:cs typeface="Arial"/>
              </a:rPr>
              <a:t>r</a:t>
            </a:r>
            <a:r>
              <a:rPr sz="1600" spc="-18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8" dirty="0">
                <a:latin typeface="Arial"/>
                <a:cs typeface="Arial"/>
              </a:rPr>
              <a:t>e</a:t>
            </a:r>
            <a:r>
              <a:rPr sz="1600" spc="-14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18" dirty="0">
                <a:latin typeface="Arial"/>
                <a:cs typeface="Arial"/>
              </a:rPr>
              <a:t>e</a:t>
            </a:r>
            <a:r>
              <a:rPr sz="1600" spc="-9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</a:t>
            </a:r>
            <a:r>
              <a:rPr sz="1600" spc="-18" dirty="0">
                <a:latin typeface="Arial"/>
                <a:cs typeface="Arial"/>
              </a:rPr>
              <a:t>he</a:t>
            </a:r>
            <a:r>
              <a:rPr sz="1600" spc="-9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18" dirty="0">
                <a:latin typeface="Arial"/>
                <a:cs typeface="Arial"/>
              </a:rPr>
              <a:t>n</a:t>
            </a:r>
            <a:r>
              <a:rPr sz="1600" spc="9" dirty="0">
                <a:latin typeface="Arial"/>
                <a:cs typeface="Arial"/>
              </a:rPr>
              <a:t>e</a:t>
            </a:r>
            <a:r>
              <a:rPr sz="1600" spc="23" dirty="0">
                <a:latin typeface="Arial"/>
                <a:cs typeface="Arial"/>
              </a:rPr>
              <a:t>w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9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18" dirty="0">
                <a:latin typeface="Arial"/>
                <a:cs typeface="Arial"/>
              </a:rPr>
              <a:t>a</a:t>
            </a:r>
            <a:r>
              <a:rPr sz="1600" spc="9" dirty="0">
                <a:latin typeface="Arial"/>
                <a:cs typeface="Arial"/>
              </a:rPr>
              <a:t>n</a:t>
            </a:r>
            <a:r>
              <a:rPr sz="1600" spc="18" dirty="0">
                <a:latin typeface="Arial"/>
                <a:cs typeface="Arial"/>
              </a:rPr>
              <a:t>ch</a:t>
            </a:r>
            <a:r>
              <a:rPr sz="1600" spc="9" dirty="0">
                <a:latin typeface="Arial"/>
                <a:cs typeface="Arial"/>
              </a:rPr>
              <a:t> h</a:t>
            </a:r>
            <a:r>
              <a:rPr sz="1600" spc="18" dirty="0">
                <a:latin typeface="Arial"/>
                <a:cs typeface="Arial"/>
              </a:rPr>
              <a:t>as</a:t>
            </a:r>
            <a:r>
              <a:rPr sz="1600" spc="5" dirty="0">
                <a:latin typeface="Arial"/>
                <a:cs typeface="Arial"/>
              </a:rPr>
              <a:t> t</a:t>
            </a:r>
            <a:r>
              <a:rPr sz="1600" spc="18" dirty="0">
                <a:latin typeface="Arial"/>
                <a:cs typeface="Arial"/>
              </a:rPr>
              <a:t>o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18" dirty="0">
                <a:latin typeface="Arial"/>
                <a:cs typeface="Arial"/>
              </a:rPr>
              <a:t>be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4" dirty="0">
                <a:latin typeface="Arial"/>
                <a:cs typeface="Arial"/>
              </a:rPr>
              <a:t>cr</a:t>
            </a:r>
            <a:r>
              <a:rPr sz="1600" spc="9" dirty="0">
                <a:latin typeface="Arial"/>
                <a:cs typeface="Arial"/>
              </a:rPr>
              <a:t>ea</a:t>
            </a:r>
            <a:r>
              <a:rPr sz="1600" spc="14" dirty="0">
                <a:latin typeface="Arial"/>
                <a:cs typeface="Arial"/>
              </a:rPr>
              <a:t>t</a:t>
            </a:r>
            <a:r>
              <a:rPr sz="1600" spc="9" dirty="0">
                <a:latin typeface="Arial"/>
                <a:cs typeface="Arial"/>
              </a:rPr>
              <a:t>e</a:t>
            </a:r>
            <a:r>
              <a:rPr sz="1600" spc="18" dirty="0">
                <a:latin typeface="Arial"/>
                <a:cs typeface="Arial"/>
              </a:rPr>
              <a:t>d</a:t>
            </a:r>
            <a:endParaRPr sz="1600" dirty="0">
              <a:latin typeface="Arial"/>
              <a:cs typeface="Arial"/>
            </a:endParaRPr>
          </a:p>
          <a:p>
            <a:pPr marL="528601" lvl="2" indent="-125528">
              <a:spcBef>
                <a:spcPts val="376"/>
              </a:spcBef>
              <a:buSzPct val="43478"/>
              <a:buFont typeface="Arial"/>
              <a:buChar char="●"/>
              <a:tabLst>
                <a:tab pos="528601" algn="l"/>
              </a:tabLst>
            </a:pPr>
            <a:r>
              <a:rPr sz="1400" spc="-9" dirty="0">
                <a:latin typeface="Arial"/>
                <a:cs typeface="Arial"/>
              </a:rPr>
              <a:t>gi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9" dirty="0">
                <a:latin typeface="Arial"/>
                <a:cs typeface="Arial"/>
              </a:rPr>
              <a:t>h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ko</a:t>
            </a:r>
            <a:r>
              <a:rPr sz="1400" spc="-9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</a:t>
            </a:r>
            <a:r>
              <a:rPr sz="1400" spc="-9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.0</a:t>
            </a:r>
            <a:r>
              <a:rPr sz="1400" spc="-5" dirty="0">
                <a:latin typeface="Arial"/>
                <a:cs typeface="Arial"/>
              </a:rPr>
              <a:t> -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9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nch</a:t>
            </a:r>
            <a:r>
              <a:rPr sz="1400" spc="-54" dirty="0">
                <a:latin typeface="Arial"/>
                <a:cs typeface="Arial"/>
              </a:rPr>
              <a:t>V</a:t>
            </a:r>
            <a:r>
              <a:rPr sz="1400" spc="-9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9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spc="-9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.1</a:t>
            </a:r>
          </a:p>
          <a:p>
            <a:pPr marL="152016" indent="-140500">
              <a:spcBef>
                <a:spcPts val="281"/>
              </a:spcBef>
              <a:buSzPct val="43333"/>
              <a:buFont typeface="Arial"/>
              <a:buChar char="●"/>
              <a:tabLst>
                <a:tab pos="152016" algn="l"/>
              </a:tabLst>
            </a:pPr>
            <a:r>
              <a:rPr spc="14" dirty="0">
                <a:latin typeface="Arial"/>
                <a:cs typeface="Arial"/>
              </a:rPr>
              <a:t>Br</a:t>
            </a:r>
            <a:r>
              <a:rPr spc="9" dirty="0">
                <a:latin typeface="Arial"/>
                <a:cs typeface="Arial"/>
              </a:rPr>
              <a:t>an</a:t>
            </a:r>
            <a:r>
              <a:rPr spc="14" dirty="0">
                <a:latin typeface="Arial"/>
                <a:cs typeface="Arial"/>
              </a:rPr>
              <a:t>ch</a:t>
            </a:r>
            <a:endParaRPr dirty="0">
              <a:latin typeface="Arial"/>
              <a:cs typeface="Arial"/>
            </a:endParaRPr>
          </a:p>
          <a:p>
            <a:pPr marL="339733" marR="151440" lvl="1" indent="-140500">
              <a:lnSpc>
                <a:spcPts val="1360"/>
              </a:lnSpc>
              <a:spcBef>
                <a:spcPts val="653"/>
              </a:spcBef>
              <a:buSzPct val="74074"/>
              <a:buFont typeface="Arial"/>
              <a:buChar char="–"/>
              <a:tabLst>
                <a:tab pos="339733" algn="l"/>
              </a:tabLst>
            </a:pPr>
            <a:r>
              <a:rPr sz="1600" dirty="0">
                <a:latin typeface="Arial"/>
                <a:cs typeface="Arial"/>
              </a:rPr>
              <a:t>R</a:t>
            </a:r>
            <a:r>
              <a:rPr sz="1600" spc="-18" dirty="0">
                <a:latin typeface="Arial"/>
                <a:cs typeface="Arial"/>
              </a:rPr>
              <a:t>e</a:t>
            </a:r>
            <a:r>
              <a:rPr sz="1600" spc="-9" dirty="0">
                <a:latin typeface="Arial"/>
                <a:cs typeface="Arial"/>
              </a:rPr>
              <a:t>fe</a:t>
            </a:r>
            <a:r>
              <a:rPr sz="1600" spc="-14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9" dirty="0">
                <a:latin typeface="Arial"/>
                <a:cs typeface="Arial"/>
              </a:rPr>
              <a:t>o</a:t>
            </a:r>
            <a:r>
              <a:rPr sz="1600" spc="-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8" dirty="0">
                <a:latin typeface="Arial"/>
                <a:cs typeface="Arial"/>
              </a:rPr>
              <a:t>h</a:t>
            </a:r>
            <a:r>
              <a:rPr sz="1600" spc="-9" dirty="0">
                <a:latin typeface="Arial"/>
                <a:cs typeface="Arial"/>
              </a:rPr>
              <a:t>e</a:t>
            </a:r>
            <a:r>
              <a:rPr sz="1600" spc="-18" dirty="0">
                <a:latin typeface="Arial"/>
                <a:cs typeface="Arial"/>
              </a:rPr>
              <a:t>a</a:t>
            </a:r>
            <a:r>
              <a:rPr sz="1600" spc="-9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8" dirty="0">
                <a:latin typeface="Arial"/>
                <a:cs typeface="Arial"/>
              </a:rPr>
              <a:t>an</a:t>
            </a:r>
            <a:r>
              <a:rPr sz="1600" spc="-9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i</a:t>
            </a:r>
            <a:r>
              <a:rPr sz="1600" spc="-9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4" dirty="0">
                <a:latin typeface="Arial"/>
                <a:cs typeface="Arial"/>
              </a:rPr>
              <a:t>r</a:t>
            </a:r>
            <a:r>
              <a:rPr sz="1600" spc="-9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8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9" dirty="0">
                <a:latin typeface="Arial"/>
                <a:cs typeface="Arial"/>
              </a:rPr>
              <a:t> a</a:t>
            </a:r>
            <a:r>
              <a:rPr sz="1600" spc="-18" dirty="0">
                <a:latin typeface="Arial"/>
                <a:cs typeface="Arial"/>
              </a:rPr>
              <a:t>n</a:t>
            </a:r>
            <a:r>
              <a:rPr sz="1600" spc="-9" dirty="0">
                <a:latin typeface="Arial"/>
                <a:cs typeface="Arial"/>
              </a:rPr>
              <a:t>cesto</a:t>
            </a:r>
            <a:r>
              <a:rPr sz="1600" spc="-5" dirty="0">
                <a:latin typeface="Arial"/>
                <a:cs typeface="Arial"/>
              </a:rPr>
              <a:t>r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8" dirty="0">
                <a:latin typeface="Arial"/>
                <a:cs typeface="Arial"/>
              </a:rPr>
              <a:t>o</a:t>
            </a:r>
            <a:r>
              <a:rPr sz="1600" spc="-9" dirty="0">
                <a:latin typeface="Arial"/>
                <a:cs typeface="Arial"/>
              </a:rPr>
              <a:t>m</a:t>
            </a:r>
            <a:r>
              <a:rPr sz="1600" spc="-18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9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  <a:p>
            <a:pPr marL="152016" indent="-140500">
              <a:spcBef>
                <a:spcPts val="390"/>
              </a:spcBef>
              <a:buSzPct val="43333"/>
              <a:buFont typeface="Arial"/>
              <a:buChar char="●"/>
              <a:tabLst>
                <a:tab pos="152016" algn="l"/>
              </a:tabLst>
            </a:pPr>
            <a:r>
              <a:rPr spc="32" dirty="0">
                <a:latin typeface="Arial"/>
                <a:cs typeface="Arial"/>
              </a:rPr>
              <a:t>M</a:t>
            </a:r>
            <a:r>
              <a:rPr spc="9" dirty="0">
                <a:latin typeface="Arial"/>
                <a:cs typeface="Arial"/>
              </a:rPr>
              <a:t>as</a:t>
            </a:r>
            <a:r>
              <a:rPr spc="14"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er</a:t>
            </a:r>
            <a:endParaRPr dirty="0">
              <a:latin typeface="Arial"/>
              <a:cs typeface="Arial"/>
            </a:endParaRPr>
          </a:p>
          <a:p>
            <a:pPr marL="339733" lvl="1" indent="-140500">
              <a:spcBef>
                <a:spcPts val="508"/>
              </a:spcBef>
              <a:buSzPct val="74074"/>
              <a:buFont typeface="Arial"/>
              <a:buChar char="–"/>
              <a:tabLst>
                <a:tab pos="339733" algn="l"/>
              </a:tabLst>
            </a:pPr>
            <a:r>
              <a:rPr sz="1600" dirty="0">
                <a:latin typeface="Arial"/>
                <a:cs typeface="Arial"/>
              </a:rPr>
              <a:t>D</a:t>
            </a:r>
            <a:r>
              <a:rPr sz="1600" spc="-18" dirty="0">
                <a:latin typeface="Arial"/>
                <a:cs typeface="Arial"/>
              </a:rPr>
              <a:t>e</a:t>
            </a:r>
            <a:r>
              <a:rPr sz="1600" spc="-9" dirty="0">
                <a:latin typeface="Arial"/>
                <a:cs typeface="Arial"/>
              </a:rPr>
              <a:t>fa</a:t>
            </a:r>
            <a:r>
              <a:rPr sz="1600" spc="-18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lt</a:t>
            </a:r>
            <a:r>
              <a:rPr sz="1600" spc="-9" dirty="0">
                <a:latin typeface="Arial"/>
                <a:cs typeface="Arial"/>
              </a:rPr>
              <a:t> b</a:t>
            </a:r>
            <a:r>
              <a:rPr sz="1600" spc="-14" dirty="0">
                <a:latin typeface="Arial"/>
                <a:cs typeface="Arial"/>
              </a:rPr>
              <a:t>r</a:t>
            </a:r>
            <a:r>
              <a:rPr sz="1600" spc="-18" dirty="0">
                <a:latin typeface="Arial"/>
                <a:cs typeface="Arial"/>
              </a:rPr>
              <a:t>a</a:t>
            </a:r>
            <a:r>
              <a:rPr sz="1600" spc="-9" dirty="0">
                <a:latin typeface="Arial"/>
                <a:cs typeface="Arial"/>
              </a:rPr>
              <a:t>nch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5364" y="2625157"/>
            <a:ext cx="2668343" cy="1614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5774309" y="4608798"/>
            <a:ext cx="2133408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360" spc="-5" dirty="0">
                <a:latin typeface="Arial"/>
                <a:cs typeface="Arial"/>
              </a:rPr>
              <a:t>I</a:t>
            </a:r>
            <a:r>
              <a:rPr sz="1360" spc="-9" dirty="0">
                <a:latin typeface="Arial"/>
                <a:cs typeface="Arial"/>
              </a:rPr>
              <a:t>m</a:t>
            </a:r>
            <a:r>
              <a:rPr sz="1360" dirty="0">
                <a:latin typeface="Arial"/>
                <a:cs typeface="Arial"/>
              </a:rPr>
              <a:t>age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S</a:t>
            </a:r>
            <a:r>
              <a:rPr sz="1360" dirty="0">
                <a:latin typeface="Arial"/>
                <a:cs typeface="Arial"/>
              </a:rPr>
              <a:t>our</a:t>
            </a:r>
            <a:r>
              <a:rPr sz="1360" spc="5" dirty="0">
                <a:latin typeface="Arial"/>
                <a:cs typeface="Arial"/>
              </a:rPr>
              <a:t>c</a:t>
            </a:r>
            <a:r>
              <a:rPr sz="1360" dirty="0">
                <a:latin typeface="Arial"/>
                <a:cs typeface="Arial"/>
              </a:rPr>
              <a:t>e</a:t>
            </a:r>
            <a:r>
              <a:rPr sz="1360" spc="-5" dirty="0">
                <a:latin typeface="Arial"/>
                <a:cs typeface="Arial"/>
              </a:rPr>
              <a:t>:</a:t>
            </a:r>
            <a:r>
              <a:rPr sz="1360" dirty="0">
                <a:latin typeface="Arial"/>
                <a:cs typeface="Arial"/>
              </a:rPr>
              <a:t> g</a:t>
            </a:r>
            <a:r>
              <a:rPr sz="1360" spc="5" dirty="0">
                <a:latin typeface="Arial"/>
                <a:cs typeface="Arial"/>
              </a:rPr>
              <a:t>i</a:t>
            </a:r>
            <a:r>
              <a:rPr sz="1360" spc="-5" dirty="0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-s</a:t>
            </a:r>
            <a:r>
              <a:rPr sz="1360" spc="5" dirty="0">
                <a:latin typeface="Arial"/>
                <a:cs typeface="Arial"/>
              </a:rPr>
              <a:t>c</a:t>
            </a:r>
            <a:r>
              <a:rPr sz="1360" spc="-5" dirty="0">
                <a:latin typeface="Arial"/>
                <a:cs typeface="Arial"/>
              </a:rPr>
              <a:t>m.</a:t>
            </a:r>
            <a:r>
              <a:rPr sz="1360" spc="5" dirty="0">
                <a:latin typeface="Arial"/>
                <a:cs typeface="Arial"/>
              </a:rPr>
              <a:t>c</a:t>
            </a:r>
            <a:r>
              <a:rPr sz="1360" dirty="0">
                <a:latin typeface="Arial"/>
                <a:cs typeface="Arial"/>
              </a:rPr>
              <a:t>om</a:t>
            </a:r>
            <a:endParaRPr sz="136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4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Branch?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pointer to one of the commits in the repo (head) + all ancestor commits</a:t>
            </a:r>
          </a:p>
          <a:p>
            <a:r>
              <a:rPr lang="en-US" dirty="0" smtClean="0"/>
              <a:t>When you first create a repo, are there any branches?</a:t>
            </a:r>
          </a:p>
          <a:p>
            <a:pPr lvl="1"/>
            <a:r>
              <a:rPr lang="en-US" dirty="0" smtClean="0"/>
              <a:t>Default branch named ‘master’</a:t>
            </a:r>
          </a:p>
          <a:p>
            <a:r>
              <a:rPr lang="en-US" dirty="0" smtClean="0"/>
              <a:t>The default master branch </a:t>
            </a:r>
          </a:p>
          <a:p>
            <a:pPr lvl="1"/>
            <a:r>
              <a:rPr lang="en-US" dirty="0" smtClean="0"/>
              <a:t>points to last commit made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oves forward automatically, every time you commit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2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difference between a working copy and the repository?</a:t>
            </a:r>
          </a:p>
          <a:p>
            <a:r>
              <a:rPr lang="en-US" dirty="0" smtClean="0"/>
              <a:t>What is a commit? What should be in a commit? </a:t>
            </a:r>
            <a:r>
              <a:rPr lang="en-US" smtClean="0"/>
              <a:t>How many files should commits contain?</a:t>
            </a:r>
            <a:endParaRPr lang="en-US" dirty="0" smtClean="0"/>
          </a:p>
          <a:p>
            <a:r>
              <a:rPr lang="en-US" dirty="0" smtClean="0"/>
              <a:t>What are the differences between head and HEAD? </a:t>
            </a:r>
          </a:p>
          <a:p>
            <a:r>
              <a:rPr lang="en-US" dirty="0" smtClean="0"/>
              <a:t>Why bother having branches at all? Why can’t we just all work on the same single master branch?</a:t>
            </a:r>
          </a:p>
          <a:p>
            <a:r>
              <a:rPr lang="en-US" dirty="0" smtClean="0"/>
              <a:t>What happens when we perform a merge? How does it work?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7112" y="1420544"/>
            <a:ext cx="5479489" cy="4802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8268" y="331375"/>
            <a:ext cx="2922855" cy="7536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sz="4897" b="1" spc="-14" dirty="0">
                <a:latin typeface="Arial"/>
                <a:cs typeface="Arial"/>
              </a:rPr>
              <a:t>Gi</a:t>
            </a:r>
            <a:r>
              <a:rPr sz="4897" b="1" spc="-5" dirty="0">
                <a:latin typeface="Arial"/>
                <a:cs typeface="Arial"/>
              </a:rPr>
              <a:t>t</a:t>
            </a:r>
            <a:r>
              <a:rPr sz="4897" b="1" dirty="0">
                <a:latin typeface="Arial"/>
                <a:cs typeface="Arial"/>
              </a:rPr>
              <a:t> </a:t>
            </a:r>
            <a:r>
              <a:rPr sz="4897" b="1" spc="-9" dirty="0">
                <a:latin typeface="Arial"/>
                <a:cs typeface="Arial"/>
              </a:rPr>
              <a:t>Sta</a:t>
            </a:r>
            <a:r>
              <a:rPr sz="4897" b="1" dirty="0">
                <a:latin typeface="Arial"/>
                <a:cs typeface="Arial"/>
              </a:rPr>
              <a:t>tes</a:t>
            </a:r>
            <a:endParaRPr sz="489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3622" y="6358454"/>
            <a:ext cx="3105966" cy="307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995" spc="-5" dirty="0">
                <a:latin typeface="Arial"/>
                <a:cs typeface="Arial"/>
              </a:rPr>
              <a:t>I</a:t>
            </a:r>
            <a:r>
              <a:rPr sz="1995" spc="-18" dirty="0">
                <a:latin typeface="Arial"/>
                <a:cs typeface="Arial"/>
              </a:rPr>
              <a:t>m</a:t>
            </a:r>
            <a:r>
              <a:rPr sz="1995" dirty="0">
                <a:latin typeface="Arial"/>
                <a:cs typeface="Arial"/>
              </a:rPr>
              <a:t>a</a:t>
            </a:r>
            <a:r>
              <a:rPr sz="1995" spc="-5" dirty="0">
                <a:latin typeface="Arial"/>
                <a:cs typeface="Arial"/>
              </a:rPr>
              <a:t>g</a:t>
            </a:r>
            <a:r>
              <a:rPr sz="1995" dirty="0">
                <a:latin typeface="Arial"/>
                <a:cs typeface="Arial"/>
              </a:rPr>
              <a:t>e </a:t>
            </a:r>
            <a:r>
              <a:rPr sz="1995" spc="-9" dirty="0">
                <a:latin typeface="Arial"/>
                <a:cs typeface="Arial"/>
              </a:rPr>
              <a:t>S</a:t>
            </a:r>
            <a:r>
              <a:rPr sz="1995" dirty="0">
                <a:latin typeface="Arial"/>
                <a:cs typeface="Arial"/>
              </a:rPr>
              <a:t>o</a:t>
            </a:r>
            <a:r>
              <a:rPr sz="1995" spc="-5" dirty="0">
                <a:latin typeface="Arial"/>
                <a:cs typeface="Arial"/>
              </a:rPr>
              <a:t>ur</a:t>
            </a:r>
            <a:r>
              <a:rPr sz="1995" spc="5" dirty="0">
                <a:latin typeface="Arial"/>
                <a:cs typeface="Arial"/>
              </a:rPr>
              <a:t>c</a:t>
            </a:r>
            <a:r>
              <a:rPr sz="1995" spc="-5" dirty="0">
                <a:latin typeface="Arial"/>
                <a:cs typeface="Arial"/>
              </a:rPr>
              <a:t>e: </a:t>
            </a:r>
            <a:r>
              <a:rPr sz="1995" dirty="0">
                <a:latin typeface="Arial"/>
                <a:cs typeface="Arial"/>
              </a:rPr>
              <a:t>g</a:t>
            </a:r>
            <a:r>
              <a:rPr sz="1995" spc="-5" dirty="0">
                <a:latin typeface="Arial"/>
                <a:cs typeface="Arial"/>
              </a:rPr>
              <a:t>it</a:t>
            </a:r>
            <a:r>
              <a:rPr sz="1995" dirty="0">
                <a:latin typeface="Arial"/>
                <a:cs typeface="Arial"/>
              </a:rPr>
              <a:t>-sc</a:t>
            </a:r>
            <a:r>
              <a:rPr sz="1995" spc="-5" dirty="0">
                <a:latin typeface="Arial"/>
                <a:cs typeface="Arial"/>
              </a:rPr>
              <a:t>m.c</a:t>
            </a:r>
            <a:r>
              <a:rPr sz="1995" spc="5" dirty="0">
                <a:latin typeface="Arial"/>
                <a:cs typeface="Arial"/>
              </a:rPr>
              <a:t>o</a:t>
            </a:r>
            <a:r>
              <a:rPr sz="1995" dirty="0">
                <a:latin typeface="Arial"/>
                <a:cs typeface="Arial"/>
              </a:rPr>
              <a:t>m</a:t>
            </a:r>
            <a:endParaRPr sz="199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4722" y="3622165"/>
            <a:ext cx="1376782" cy="307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995" dirty="0">
                <a:latin typeface="Arial"/>
                <a:cs typeface="Arial"/>
              </a:rPr>
              <a:t>g</a:t>
            </a:r>
            <a:r>
              <a:rPr sz="1995" spc="-5" dirty="0">
                <a:latin typeface="Arial"/>
                <a:cs typeface="Arial"/>
              </a:rPr>
              <a:t>i</a:t>
            </a:r>
            <a:r>
              <a:rPr sz="1995" dirty="0">
                <a:latin typeface="Arial"/>
                <a:cs typeface="Arial"/>
              </a:rPr>
              <a:t>t</a:t>
            </a:r>
            <a:r>
              <a:rPr sz="1995" spc="-5" dirty="0">
                <a:latin typeface="Arial"/>
                <a:cs typeface="Arial"/>
              </a:rPr>
              <a:t> </a:t>
            </a:r>
            <a:r>
              <a:rPr sz="1995" spc="5" dirty="0">
                <a:latin typeface="Arial"/>
                <a:cs typeface="Arial"/>
              </a:rPr>
              <a:t>c</a:t>
            </a:r>
            <a:r>
              <a:rPr sz="1995" spc="-5" dirty="0">
                <a:latin typeface="Arial"/>
                <a:cs typeface="Arial"/>
              </a:rPr>
              <a:t>he</a:t>
            </a:r>
            <a:r>
              <a:rPr sz="1995" spc="5" dirty="0">
                <a:latin typeface="Arial"/>
                <a:cs typeface="Arial"/>
              </a:rPr>
              <a:t>c</a:t>
            </a:r>
            <a:r>
              <a:rPr sz="1995" dirty="0">
                <a:latin typeface="Arial"/>
                <a:cs typeface="Arial"/>
              </a:rPr>
              <a:t>ko</a:t>
            </a:r>
            <a:r>
              <a:rPr sz="1995" spc="-5" dirty="0">
                <a:latin typeface="Arial"/>
                <a:cs typeface="Arial"/>
              </a:rPr>
              <a:t>ut</a:t>
            </a:r>
            <a:endParaRPr sz="199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5830" y="4894724"/>
            <a:ext cx="784264" cy="307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995" spc="-5" dirty="0">
                <a:latin typeface="Arial"/>
                <a:cs typeface="Arial"/>
              </a:rPr>
              <a:t>gi</a:t>
            </a:r>
            <a:r>
              <a:rPr sz="1995" dirty="0">
                <a:latin typeface="Arial"/>
                <a:cs typeface="Arial"/>
              </a:rPr>
              <a:t>t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spc="-5" dirty="0">
                <a:latin typeface="Arial"/>
                <a:cs typeface="Arial"/>
              </a:rPr>
              <a:t>a</a:t>
            </a:r>
            <a:r>
              <a:rPr sz="1995" dirty="0">
                <a:latin typeface="Arial"/>
                <a:cs typeface="Arial"/>
              </a:rPr>
              <a:t>dd</a:t>
            </a:r>
            <a:endParaRPr sz="199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7951" y="5026010"/>
            <a:ext cx="1176397" cy="307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995" dirty="0">
                <a:latin typeface="Arial"/>
                <a:cs typeface="Arial"/>
              </a:rPr>
              <a:t>g</a:t>
            </a:r>
            <a:r>
              <a:rPr sz="1995" spc="-5" dirty="0">
                <a:latin typeface="Arial"/>
                <a:cs typeface="Arial"/>
              </a:rPr>
              <a:t>i</a:t>
            </a:r>
            <a:r>
              <a:rPr sz="1995" dirty="0">
                <a:latin typeface="Arial"/>
                <a:cs typeface="Arial"/>
              </a:rPr>
              <a:t>t</a:t>
            </a:r>
            <a:r>
              <a:rPr sz="1995" spc="-5" dirty="0">
                <a:latin typeface="Arial"/>
                <a:cs typeface="Arial"/>
              </a:rPr>
              <a:t> </a:t>
            </a:r>
            <a:r>
              <a:rPr sz="1995" spc="5" dirty="0">
                <a:latin typeface="Arial"/>
                <a:cs typeface="Arial"/>
              </a:rPr>
              <a:t>c</a:t>
            </a:r>
            <a:r>
              <a:rPr sz="1995" spc="-5" dirty="0">
                <a:latin typeface="Arial"/>
                <a:cs typeface="Arial"/>
              </a:rPr>
              <a:t>o</a:t>
            </a:r>
            <a:r>
              <a:rPr sz="1995" spc="-14" dirty="0">
                <a:latin typeface="Arial"/>
                <a:cs typeface="Arial"/>
              </a:rPr>
              <a:t>m</a:t>
            </a:r>
            <a:r>
              <a:rPr sz="1995" spc="-5" dirty="0">
                <a:latin typeface="Arial"/>
                <a:cs typeface="Arial"/>
              </a:rPr>
              <a:t>mit</a:t>
            </a:r>
            <a:endParaRPr sz="199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4722" y="1759054"/>
            <a:ext cx="1358932" cy="27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814" spc="-14" dirty="0">
                <a:latin typeface="Arial"/>
                <a:cs typeface="Arial"/>
              </a:rPr>
              <a:t>I</a:t>
            </a:r>
            <a:r>
              <a:rPr sz="1814" spc="5" dirty="0">
                <a:latin typeface="Arial"/>
                <a:cs typeface="Arial"/>
              </a:rPr>
              <a:t>n</a:t>
            </a:r>
            <a:r>
              <a:rPr sz="1814" spc="-5" dirty="0">
                <a:latin typeface="Arial"/>
                <a:cs typeface="Arial"/>
              </a:rPr>
              <a:t>d</a:t>
            </a:r>
            <a:r>
              <a:rPr sz="1814" spc="5" dirty="0">
                <a:latin typeface="Arial"/>
                <a:cs typeface="Arial"/>
              </a:rPr>
              <a:t>ex</a:t>
            </a:r>
            <a:r>
              <a:rPr sz="1814" dirty="0">
                <a:latin typeface="Arial"/>
                <a:cs typeface="Arial"/>
              </a:rPr>
              <a:t>(</a:t>
            </a:r>
            <a:r>
              <a:rPr sz="1814" spc="5" dirty="0">
                <a:latin typeface="Arial"/>
                <a:cs typeface="Arial"/>
              </a:rPr>
              <a:t>ca</a:t>
            </a:r>
            <a:r>
              <a:rPr sz="1814" dirty="0">
                <a:latin typeface="Arial"/>
                <a:cs typeface="Arial"/>
              </a:rPr>
              <a:t>c</a:t>
            </a:r>
            <a:r>
              <a:rPr sz="1814" spc="5" dirty="0">
                <a:latin typeface="Arial"/>
                <a:cs typeface="Arial"/>
              </a:rPr>
              <a:t>he</a:t>
            </a:r>
            <a:r>
              <a:rPr sz="1814" dirty="0">
                <a:latin typeface="Arial"/>
                <a:cs typeface="Arial"/>
              </a:rPr>
              <a:t>)</a:t>
            </a:r>
            <a:endParaRPr sz="181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97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408" y="233765"/>
            <a:ext cx="4853192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spc="-5" dirty="0"/>
              <a:t>G</a:t>
            </a:r>
            <a:r>
              <a:rPr spc="5" dirty="0"/>
              <a:t>i</a:t>
            </a:r>
            <a:r>
              <a:rPr spc="-5" dirty="0"/>
              <a:t>t</a:t>
            </a:r>
            <a:r>
              <a:rPr spc="-9" dirty="0"/>
              <a:t> </a:t>
            </a:r>
            <a:r>
              <a:rPr dirty="0"/>
              <a:t>c</a:t>
            </a:r>
            <a:r>
              <a:rPr spc="-5" dirty="0"/>
              <a:t>om</a:t>
            </a:r>
            <a:r>
              <a:rPr spc="5" dirty="0"/>
              <a:t>m</a:t>
            </a:r>
            <a:r>
              <a:rPr spc="-5" dirty="0"/>
              <a:t>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310691"/>
            <a:ext cx="97312" cy="111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725" spc="145" dirty="0">
                <a:latin typeface="Arial"/>
                <a:cs typeface="Arial"/>
              </a:rPr>
              <a:t>●</a:t>
            </a:r>
            <a:endParaRPr sz="72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40" y="1256026"/>
            <a:ext cx="1804615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spc="-5" dirty="0">
                <a:latin typeface="Arial"/>
                <a:cs typeface="Arial"/>
              </a:rPr>
              <a:t>R</a:t>
            </a:r>
            <a:r>
              <a:rPr sz="1632" spc="-14" dirty="0">
                <a:latin typeface="Arial"/>
                <a:cs typeface="Arial"/>
              </a:rPr>
              <a:t>e</a:t>
            </a:r>
            <a:r>
              <a:rPr sz="1632" spc="-5" dirty="0">
                <a:latin typeface="Arial"/>
                <a:cs typeface="Arial"/>
              </a:rPr>
              <a:t>p</a:t>
            </a:r>
            <a:r>
              <a:rPr sz="1632" spc="-14" dirty="0">
                <a:latin typeface="Arial"/>
                <a:cs typeface="Arial"/>
              </a:rPr>
              <a:t>o</a:t>
            </a:r>
            <a:r>
              <a:rPr sz="1632" dirty="0">
                <a:latin typeface="Arial"/>
                <a:cs typeface="Arial"/>
              </a:rPr>
              <a:t>sitory</a:t>
            </a:r>
            <a:r>
              <a:rPr sz="1632" spc="5" dirty="0">
                <a:latin typeface="Arial"/>
                <a:cs typeface="Arial"/>
              </a:rPr>
              <a:t> </a:t>
            </a:r>
            <a:r>
              <a:rPr sz="1632" spc="-14" dirty="0">
                <a:latin typeface="Arial"/>
                <a:cs typeface="Arial"/>
              </a:rPr>
              <a:t>c</a:t>
            </a:r>
            <a:r>
              <a:rPr sz="1632" dirty="0">
                <a:latin typeface="Arial"/>
                <a:cs typeface="Arial"/>
              </a:rPr>
              <a:t>reati</a:t>
            </a:r>
            <a:r>
              <a:rPr sz="1632" spc="-14" dirty="0">
                <a:latin typeface="Arial"/>
                <a:cs typeface="Arial"/>
              </a:rPr>
              <a:t>o</a:t>
            </a:r>
            <a:r>
              <a:rPr sz="1632" dirty="0">
                <a:latin typeface="Arial"/>
                <a:cs typeface="Arial"/>
              </a:rPr>
              <a:t>n</a:t>
            </a:r>
            <a:endParaRPr sz="163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129" y="1672218"/>
            <a:ext cx="100192" cy="167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88" spc="-5" dirty="0">
                <a:latin typeface="Arial"/>
                <a:cs typeface="Arial"/>
              </a:rPr>
              <a:t>–</a:t>
            </a:r>
            <a:endParaRPr sz="108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796" y="1647820"/>
            <a:ext cx="924766" cy="678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52100"/>
              </a:lnSpc>
            </a:pPr>
            <a:r>
              <a:rPr lang="en-US" sz="1451" spc="-5" dirty="0">
                <a:latin typeface="Arial"/>
                <a:cs typeface="Arial"/>
              </a:rPr>
              <a:t>$ </a:t>
            </a:r>
            <a:r>
              <a:rPr sz="1451" spc="-5" dirty="0" err="1">
                <a:latin typeface="Arial"/>
                <a:cs typeface="Arial"/>
              </a:rPr>
              <a:t>g</a:t>
            </a:r>
            <a:r>
              <a:rPr sz="1451" dirty="0" err="1">
                <a:latin typeface="Arial"/>
                <a:cs typeface="Arial"/>
              </a:rPr>
              <a:t>i</a:t>
            </a:r>
            <a:r>
              <a:rPr sz="1451" spc="-5" dirty="0" err="1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 err="1">
                <a:latin typeface="Arial"/>
                <a:cs typeface="Arial"/>
              </a:rPr>
              <a:t>i</a:t>
            </a:r>
            <a:r>
              <a:rPr sz="1451" spc="-5" dirty="0" err="1">
                <a:latin typeface="Arial"/>
                <a:cs typeface="Arial"/>
              </a:rPr>
              <a:t>n</a:t>
            </a:r>
            <a:r>
              <a:rPr sz="1451" dirty="0" err="1">
                <a:latin typeface="Arial"/>
                <a:cs typeface="Arial"/>
              </a:rPr>
              <a:t>i</a:t>
            </a:r>
            <a:r>
              <a:rPr sz="1451" spc="-5" dirty="0" err="1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</a:t>
            </a:r>
            <a:endParaRPr lang="en-US" sz="1451" spc="-5" dirty="0">
              <a:latin typeface="Arial"/>
              <a:cs typeface="Arial"/>
            </a:endParaRPr>
          </a:p>
          <a:p>
            <a:pPr marL="11516" marR="4607">
              <a:lnSpc>
                <a:spcPct val="152100"/>
              </a:lnSpc>
            </a:pPr>
            <a:r>
              <a:rPr lang="en-US" sz="1451" spc="-5" dirty="0">
                <a:latin typeface="Arial"/>
                <a:cs typeface="Arial"/>
              </a:rPr>
              <a:t>$ </a:t>
            </a:r>
            <a:r>
              <a:rPr sz="1451" spc="-5" dirty="0" err="1">
                <a:latin typeface="Arial"/>
                <a:cs typeface="Arial"/>
              </a:rPr>
              <a:t>g</a:t>
            </a:r>
            <a:r>
              <a:rPr sz="1451" dirty="0" err="1">
                <a:latin typeface="Arial"/>
                <a:cs typeface="Arial"/>
              </a:rPr>
              <a:t>i</a:t>
            </a:r>
            <a:r>
              <a:rPr sz="1451" spc="-5" dirty="0" err="1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cl</a:t>
            </a:r>
            <a:r>
              <a:rPr sz="1451" spc="-5" dirty="0">
                <a:latin typeface="Arial"/>
                <a:cs typeface="Arial"/>
              </a:rPr>
              <a:t>one</a:t>
            </a:r>
            <a:endParaRPr sz="1451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2565" y="1647820"/>
            <a:ext cx="3326504" cy="561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51" spc="-5" dirty="0">
                <a:latin typeface="Arial"/>
                <a:cs typeface="Arial"/>
              </a:rPr>
              <a:t>(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art</a:t>
            </a:r>
            <a:r>
              <a:rPr sz="1451" spc="-9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a </a:t>
            </a:r>
            <a:r>
              <a:rPr sz="1451" spc="-5" dirty="0">
                <a:latin typeface="Arial"/>
                <a:cs typeface="Arial"/>
              </a:rPr>
              <a:t>n</a:t>
            </a:r>
            <a:r>
              <a:rPr sz="1451" spc="-9" dirty="0">
                <a:latin typeface="Arial"/>
                <a:cs typeface="Arial"/>
              </a:rPr>
              <a:t>e</a:t>
            </a:r>
            <a:r>
              <a:rPr sz="1451" dirty="0">
                <a:latin typeface="Arial"/>
                <a:cs typeface="Arial"/>
              </a:rPr>
              <a:t>w</a:t>
            </a:r>
            <a:r>
              <a:rPr sz="1451" spc="-5" dirty="0">
                <a:latin typeface="Arial"/>
                <a:cs typeface="Arial"/>
              </a:rPr>
              <a:t> r</a:t>
            </a:r>
            <a:r>
              <a:rPr sz="1451" spc="-9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po</a:t>
            </a:r>
            <a:r>
              <a:rPr sz="1451" spc="5" dirty="0">
                <a:latin typeface="Arial"/>
                <a:cs typeface="Arial"/>
              </a:rPr>
              <a:t>s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or</a:t>
            </a:r>
            <a:r>
              <a:rPr sz="1451" dirty="0">
                <a:latin typeface="Arial"/>
                <a:cs typeface="Arial"/>
              </a:rPr>
              <a:t>y)</a:t>
            </a:r>
            <a:endParaRPr sz="1451">
              <a:latin typeface="Arial"/>
              <a:cs typeface="Arial"/>
            </a:endParaRPr>
          </a:p>
          <a:p>
            <a:pPr marL="11516">
              <a:spcBef>
                <a:spcPts val="907"/>
              </a:spcBef>
            </a:pPr>
            <a:r>
              <a:rPr sz="1451" spc="-5" dirty="0">
                <a:latin typeface="Arial"/>
                <a:cs typeface="Arial"/>
              </a:rPr>
              <a:t>(Cre</a:t>
            </a:r>
            <a:r>
              <a:rPr sz="1451" spc="-9" dirty="0">
                <a:latin typeface="Arial"/>
                <a:cs typeface="Arial"/>
              </a:rPr>
              <a:t>a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a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spc="5" dirty="0">
                <a:latin typeface="Arial"/>
                <a:cs typeface="Arial"/>
              </a:rPr>
              <a:t>c</a:t>
            </a:r>
            <a:r>
              <a:rPr sz="1451" spc="-5" dirty="0">
                <a:latin typeface="Arial"/>
                <a:cs typeface="Arial"/>
              </a:rPr>
              <a:t>o</a:t>
            </a:r>
            <a:r>
              <a:rPr sz="1451" spc="-9" dirty="0">
                <a:latin typeface="Arial"/>
                <a:cs typeface="Arial"/>
              </a:rPr>
              <a:t>p</a:t>
            </a:r>
            <a:r>
              <a:rPr sz="1451" dirty="0">
                <a:latin typeface="Arial"/>
                <a:cs typeface="Arial"/>
              </a:rPr>
              <a:t>y </a:t>
            </a:r>
            <a:r>
              <a:rPr sz="1451" spc="-5" dirty="0">
                <a:latin typeface="Arial"/>
                <a:cs typeface="Arial"/>
              </a:rPr>
              <a:t>o</a:t>
            </a:r>
            <a:r>
              <a:rPr sz="1451" dirty="0">
                <a:latin typeface="Arial"/>
                <a:cs typeface="Arial"/>
              </a:rPr>
              <a:t>f</a:t>
            </a:r>
            <a:r>
              <a:rPr sz="1451" spc="-5" dirty="0">
                <a:latin typeface="Arial"/>
                <a:cs typeface="Arial"/>
              </a:rPr>
              <a:t> a</a:t>
            </a:r>
            <a:r>
              <a:rPr sz="1451" dirty="0">
                <a:latin typeface="Arial"/>
                <a:cs typeface="Arial"/>
              </a:rPr>
              <a:t>n</a:t>
            </a:r>
            <a:r>
              <a:rPr sz="1451" spc="-9" dirty="0">
                <a:latin typeface="Arial"/>
                <a:cs typeface="Arial"/>
              </a:rPr>
              <a:t> e</a:t>
            </a:r>
            <a:r>
              <a:rPr sz="1451" spc="5" dirty="0">
                <a:latin typeface="Arial"/>
                <a:cs typeface="Arial"/>
              </a:rPr>
              <a:t>x</a:t>
            </a:r>
            <a:r>
              <a:rPr sz="1451" dirty="0">
                <a:latin typeface="Arial"/>
                <a:cs typeface="Arial"/>
              </a:rPr>
              <a:t>isi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9" dirty="0">
                <a:latin typeface="Arial"/>
                <a:cs typeface="Arial"/>
              </a:rPr>
              <a:t>n</a:t>
            </a:r>
            <a:r>
              <a:rPr sz="1451" dirty="0">
                <a:latin typeface="Arial"/>
                <a:cs typeface="Arial"/>
              </a:rPr>
              <a:t>g </a:t>
            </a:r>
            <a:r>
              <a:rPr sz="1451" spc="-5" dirty="0">
                <a:latin typeface="Arial"/>
                <a:cs typeface="Arial"/>
              </a:rPr>
              <a:t>r</a:t>
            </a:r>
            <a:r>
              <a:rPr sz="1451" spc="-9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pos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to</a:t>
            </a:r>
            <a:r>
              <a:rPr sz="1451" spc="-14" dirty="0">
                <a:latin typeface="Arial"/>
                <a:cs typeface="Arial"/>
              </a:rPr>
              <a:t>r</a:t>
            </a:r>
            <a:r>
              <a:rPr sz="1451" spc="5" dirty="0">
                <a:latin typeface="Arial"/>
                <a:cs typeface="Arial"/>
              </a:rPr>
              <a:t>y</a:t>
            </a:r>
            <a:r>
              <a:rPr sz="1451" dirty="0">
                <a:latin typeface="Arial"/>
                <a:cs typeface="Arial"/>
              </a:rPr>
              <a:t>)</a:t>
            </a:r>
            <a:endParaRPr sz="145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5129" y="2007344"/>
            <a:ext cx="100192" cy="167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88" spc="-5" dirty="0">
                <a:latin typeface="Arial"/>
                <a:cs typeface="Arial"/>
              </a:rPr>
              <a:t>–</a:t>
            </a:r>
            <a:endParaRPr sz="10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573" y="2367561"/>
            <a:ext cx="89252" cy="9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635" spc="131" dirty="0">
                <a:latin typeface="Arial"/>
                <a:cs typeface="Arial"/>
              </a:rPr>
              <a:t>●</a:t>
            </a:r>
            <a:endParaRPr sz="63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240" y="2319224"/>
            <a:ext cx="851636" cy="223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51" dirty="0">
                <a:latin typeface="Arial"/>
                <a:cs typeface="Arial"/>
              </a:rPr>
              <a:t>B</a:t>
            </a:r>
            <a:r>
              <a:rPr sz="1451" spc="-5" dirty="0">
                <a:latin typeface="Arial"/>
                <a:cs typeface="Arial"/>
              </a:rPr>
              <a:t>r</a:t>
            </a:r>
            <a:r>
              <a:rPr sz="1451" spc="-9" dirty="0">
                <a:latin typeface="Arial"/>
                <a:cs typeface="Arial"/>
              </a:rPr>
              <a:t>a</a:t>
            </a:r>
            <a:r>
              <a:rPr sz="1451" spc="-5" dirty="0">
                <a:latin typeface="Arial"/>
                <a:cs typeface="Arial"/>
              </a:rPr>
              <a:t>n</a:t>
            </a:r>
            <a:r>
              <a:rPr sz="1451" spc="5" dirty="0">
                <a:latin typeface="Arial"/>
                <a:cs typeface="Arial"/>
              </a:rPr>
              <a:t>c</a:t>
            </a:r>
            <a:r>
              <a:rPr sz="1451" spc="-9" dirty="0">
                <a:latin typeface="Arial"/>
                <a:cs typeface="Arial"/>
              </a:rPr>
              <a:t>h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ng</a:t>
            </a:r>
            <a:endParaRPr sz="145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5129" y="2710995"/>
            <a:ext cx="100192" cy="167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88" spc="-5" dirty="0">
                <a:latin typeface="Arial"/>
                <a:cs typeface="Arial"/>
              </a:rPr>
              <a:t>–</a:t>
            </a:r>
            <a:endParaRPr sz="108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8796" y="2686596"/>
            <a:ext cx="6521723" cy="223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lang="en-US" sz="1451" spc="-5" dirty="0">
                <a:latin typeface="Arial"/>
                <a:cs typeface="Arial"/>
              </a:rPr>
              <a:t>$ </a:t>
            </a:r>
            <a:r>
              <a:rPr sz="1451" spc="-5" dirty="0" err="1">
                <a:latin typeface="Arial"/>
                <a:cs typeface="Arial"/>
              </a:rPr>
              <a:t>g</a:t>
            </a:r>
            <a:r>
              <a:rPr sz="1451" dirty="0" err="1">
                <a:latin typeface="Arial"/>
                <a:cs typeface="Arial"/>
              </a:rPr>
              <a:t>i</a:t>
            </a:r>
            <a:r>
              <a:rPr sz="1451" spc="-5" dirty="0" err="1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chec</a:t>
            </a:r>
            <a:r>
              <a:rPr sz="1451" spc="5" dirty="0">
                <a:latin typeface="Arial"/>
                <a:cs typeface="Arial"/>
              </a:rPr>
              <a:t>k</a:t>
            </a:r>
            <a:r>
              <a:rPr sz="1451" spc="-9" dirty="0">
                <a:latin typeface="Arial"/>
                <a:cs typeface="Arial"/>
              </a:rPr>
              <a:t>o</a:t>
            </a:r>
            <a:r>
              <a:rPr sz="1451" spc="-5" dirty="0">
                <a:latin typeface="Arial"/>
                <a:cs typeface="Arial"/>
              </a:rPr>
              <a:t>u</a:t>
            </a:r>
            <a:r>
              <a:rPr sz="1451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&lt;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ag/</a:t>
            </a:r>
            <a:r>
              <a:rPr sz="1451" dirty="0">
                <a:latin typeface="Arial"/>
                <a:cs typeface="Arial"/>
              </a:rPr>
              <a:t>co</a:t>
            </a:r>
            <a:r>
              <a:rPr sz="1451" spc="-5" dirty="0">
                <a:latin typeface="Arial"/>
                <a:cs typeface="Arial"/>
              </a:rPr>
              <a:t>mm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&gt;</a:t>
            </a:r>
            <a:r>
              <a:rPr sz="1451" spc="-5" dirty="0">
                <a:latin typeface="Arial"/>
                <a:cs typeface="Arial"/>
              </a:rPr>
              <a:t> -</a:t>
            </a:r>
            <a:r>
              <a:rPr sz="1451" dirty="0">
                <a:latin typeface="Arial"/>
                <a:cs typeface="Arial"/>
              </a:rPr>
              <a:t>b</a:t>
            </a:r>
            <a:r>
              <a:rPr sz="1451" spc="-9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&lt;new_br</a:t>
            </a:r>
            <a:r>
              <a:rPr sz="1451" spc="-9" dirty="0">
                <a:latin typeface="Arial"/>
                <a:cs typeface="Arial"/>
              </a:rPr>
              <a:t>a</a:t>
            </a:r>
            <a:r>
              <a:rPr sz="1451" spc="-5" dirty="0">
                <a:latin typeface="Arial"/>
                <a:cs typeface="Arial"/>
              </a:rPr>
              <a:t>n</a:t>
            </a:r>
            <a:r>
              <a:rPr sz="1451" spc="5" dirty="0">
                <a:latin typeface="Arial"/>
                <a:cs typeface="Arial"/>
              </a:rPr>
              <a:t>c</a:t>
            </a:r>
            <a:r>
              <a:rPr sz="1451" spc="-9" dirty="0">
                <a:latin typeface="Arial"/>
                <a:cs typeface="Arial"/>
              </a:rPr>
              <a:t>h</a:t>
            </a:r>
            <a:r>
              <a:rPr sz="1451" spc="-5" dirty="0">
                <a:latin typeface="Arial"/>
                <a:cs typeface="Arial"/>
              </a:rPr>
              <a:t>_name</a:t>
            </a:r>
            <a:r>
              <a:rPr sz="1451" dirty="0">
                <a:latin typeface="Arial"/>
                <a:cs typeface="Arial"/>
              </a:rPr>
              <a:t>&gt; </a:t>
            </a:r>
            <a:r>
              <a:rPr sz="1451" spc="-5" dirty="0">
                <a:latin typeface="Arial"/>
                <a:cs typeface="Arial"/>
              </a:rPr>
              <a:t>(</a:t>
            </a:r>
            <a:r>
              <a:rPr sz="1451" dirty="0">
                <a:latin typeface="Arial"/>
                <a:cs typeface="Arial"/>
              </a:rPr>
              <a:t>c</a:t>
            </a:r>
            <a:r>
              <a:rPr sz="1451" spc="-5" dirty="0">
                <a:latin typeface="Arial"/>
                <a:cs typeface="Arial"/>
              </a:rPr>
              <a:t>reate</a:t>
            </a:r>
            <a:r>
              <a:rPr sz="1451" dirty="0">
                <a:latin typeface="Arial"/>
                <a:cs typeface="Arial"/>
              </a:rPr>
              <a:t>s a</a:t>
            </a:r>
            <a:r>
              <a:rPr sz="1451" spc="-9" dirty="0">
                <a:latin typeface="Arial"/>
                <a:cs typeface="Arial"/>
              </a:rPr>
              <a:t> n</a:t>
            </a:r>
            <a:r>
              <a:rPr sz="1451" spc="-5" dirty="0">
                <a:latin typeface="Arial"/>
                <a:cs typeface="Arial"/>
              </a:rPr>
              <a:t>e</a:t>
            </a:r>
            <a:r>
              <a:rPr sz="1451" dirty="0">
                <a:latin typeface="Arial"/>
                <a:cs typeface="Arial"/>
              </a:rPr>
              <a:t>w</a:t>
            </a:r>
            <a:r>
              <a:rPr sz="1451" spc="-5" dirty="0">
                <a:latin typeface="Arial"/>
                <a:cs typeface="Arial"/>
              </a:rPr>
              <a:t> br</a:t>
            </a:r>
            <a:r>
              <a:rPr sz="1451" spc="-9" dirty="0">
                <a:latin typeface="Arial"/>
                <a:cs typeface="Arial"/>
              </a:rPr>
              <a:t>a</a:t>
            </a:r>
            <a:r>
              <a:rPr sz="1451" spc="-5" dirty="0">
                <a:latin typeface="Arial"/>
                <a:cs typeface="Arial"/>
              </a:rPr>
              <a:t>nch)</a:t>
            </a:r>
            <a:endParaRPr sz="1451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573" y="3070059"/>
            <a:ext cx="89252" cy="9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635" spc="131" dirty="0">
                <a:latin typeface="Arial"/>
                <a:cs typeface="Arial"/>
              </a:rPr>
              <a:t>●</a:t>
            </a:r>
            <a:endParaRPr sz="63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240" y="3021723"/>
            <a:ext cx="749715" cy="223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51" spc="-5" dirty="0">
                <a:latin typeface="Arial"/>
                <a:cs typeface="Arial"/>
              </a:rPr>
              <a:t>Comm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s</a:t>
            </a:r>
            <a:endParaRPr sz="145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5129" y="3413494"/>
            <a:ext cx="100192" cy="167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88" spc="-5" dirty="0">
                <a:latin typeface="Arial"/>
                <a:cs typeface="Arial"/>
              </a:rPr>
              <a:t>–</a:t>
            </a:r>
            <a:endParaRPr sz="108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8796" y="3390247"/>
            <a:ext cx="1243768" cy="561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lang="en-US" sz="1451" spc="-5" dirty="0">
                <a:latin typeface="Arial"/>
                <a:cs typeface="Arial"/>
              </a:rPr>
              <a:t>$ </a:t>
            </a:r>
            <a:r>
              <a:rPr sz="1451" spc="-5" dirty="0" err="1">
                <a:latin typeface="Arial"/>
                <a:cs typeface="Arial"/>
              </a:rPr>
              <a:t>g</a:t>
            </a:r>
            <a:r>
              <a:rPr sz="1451" dirty="0" err="1">
                <a:latin typeface="Arial"/>
                <a:cs typeface="Arial"/>
              </a:rPr>
              <a:t>i</a:t>
            </a:r>
            <a:r>
              <a:rPr sz="1451" spc="-5" dirty="0" err="1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a</a:t>
            </a:r>
            <a:r>
              <a:rPr sz="1451" spc="-9" dirty="0">
                <a:latin typeface="Arial"/>
                <a:cs typeface="Arial"/>
              </a:rPr>
              <a:t>d</a:t>
            </a:r>
            <a:r>
              <a:rPr sz="1451" dirty="0">
                <a:latin typeface="Arial"/>
                <a:cs typeface="Arial"/>
              </a:rPr>
              <a:t>d</a:t>
            </a:r>
          </a:p>
          <a:p>
            <a:pPr marL="11516">
              <a:spcBef>
                <a:spcPts val="898"/>
              </a:spcBef>
            </a:pPr>
            <a:r>
              <a:rPr lang="en-US" sz="1451" spc="-5" dirty="0">
                <a:latin typeface="Arial"/>
                <a:cs typeface="Arial"/>
              </a:rPr>
              <a:t>$ </a:t>
            </a:r>
            <a:r>
              <a:rPr sz="1451" spc="-5" dirty="0" err="1">
                <a:latin typeface="Arial"/>
                <a:cs typeface="Arial"/>
              </a:rPr>
              <a:t>g</a:t>
            </a:r>
            <a:r>
              <a:rPr sz="1451" dirty="0" err="1">
                <a:latin typeface="Arial"/>
                <a:cs typeface="Arial"/>
              </a:rPr>
              <a:t>i</a:t>
            </a:r>
            <a:r>
              <a:rPr sz="1451" spc="-5" dirty="0" err="1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co</a:t>
            </a:r>
            <a:r>
              <a:rPr sz="1451" spc="-5" dirty="0">
                <a:latin typeface="Arial"/>
                <a:cs typeface="Arial"/>
              </a:rPr>
              <a:t>mm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t</a:t>
            </a:r>
            <a:endParaRPr sz="1451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72564" y="3390247"/>
            <a:ext cx="3255102" cy="561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51" spc="-5" dirty="0">
                <a:latin typeface="Arial"/>
                <a:cs typeface="Arial"/>
              </a:rPr>
              <a:t>(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ag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9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mod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9" dirty="0">
                <a:latin typeface="Arial"/>
                <a:cs typeface="Arial"/>
              </a:rPr>
              <a:t>f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e</a:t>
            </a:r>
            <a:r>
              <a:rPr sz="1451" dirty="0">
                <a:latin typeface="Arial"/>
                <a:cs typeface="Arial"/>
              </a:rPr>
              <a:t>d</a:t>
            </a:r>
            <a:r>
              <a:rPr lang="en-US" sz="1451" spc="-5" dirty="0">
                <a:latin typeface="Arial"/>
                <a:cs typeface="Arial"/>
              </a:rPr>
              <a:t>/new </a:t>
            </a:r>
            <a:r>
              <a:rPr sz="1451" spc="-5" dirty="0">
                <a:latin typeface="Arial"/>
                <a:cs typeface="Arial"/>
              </a:rPr>
              <a:t>f</a:t>
            </a:r>
            <a:r>
              <a:rPr sz="1451" dirty="0">
                <a:latin typeface="Arial"/>
                <a:cs typeface="Arial"/>
              </a:rPr>
              <a:t>il</a:t>
            </a:r>
            <a:r>
              <a:rPr sz="1451" spc="-9" dirty="0">
                <a:latin typeface="Arial"/>
                <a:cs typeface="Arial"/>
              </a:rPr>
              <a:t>e</a:t>
            </a:r>
            <a:r>
              <a:rPr sz="1451" spc="5" dirty="0">
                <a:latin typeface="Arial"/>
                <a:cs typeface="Arial"/>
              </a:rPr>
              <a:t>s</a:t>
            </a:r>
            <a:r>
              <a:rPr sz="1451" dirty="0">
                <a:latin typeface="Arial"/>
                <a:cs typeface="Arial"/>
              </a:rPr>
              <a:t>)</a:t>
            </a:r>
          </a:p>
          <a:p>
            <a:pPr marL="11516">
              <a:spcBef>
                <a:spcPts val="898"/>
              </a:spcBef>
            </a:pPr>
            <a:r>
              <a:rPr sz="1451" spc="-5" dirty="0">
                <a:latin typeface="Arial"/>
                <a:cs typeface="Arial"/>
              </a:rPr>
              <a:t>(</a:t>
            </a:r>
            <a:r>
              <a:rPr sz="1451" dirty="0">
                <a:latin typeface="Arial"/>
                <a:cs typeface="Arial"/>
              </a:rPr>
              <a:t>chec</a:t>
            </a:r>
            <a:r>
              <a:rPr sz="1451" spc="5" dirty="0">
                <a:latin typeface="Arial"/>
                <a:cs typeface="Arial"/>
              </a:rPr>
              <a:t>k</a:t>
            </a:r>
            <a:r>
              <a:rPr sz="1451" spc="-5" dirty="0">
                <a:latin typeface="Arial"/>
                <a:cs typeface="Arial"/>
              </a:rPr>
              <a:t>-</a:t>
            </a:r>
            <a:r>
              <a:rPr sz="1451" dirty="0">
                <a:latin typeface="Arial"/>
                <a:cs typeface="Arial"/>
              </a:rPr>
              <a:t>in</a:t>
            </a:r>
            <a:r>
              <a:rPr sz="1451" spc="-9" dirty="0">
                <a:latin typeface="Arial"/>
                <a:cs typeface="Arial"/>
              </a:rPr>
              <a:t> t</a:t>
            </a:r>
            <a:r>
              <a:rPr sz="1451" spc="-5" dirty="0">
                <a:latin typeface="Arial"/>
                <a:cs typeface="Arial"/>
              </a:rPr>
              <a:t>h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changes</a:t>
            </a:r>
            <a:r>
              <a:rPr sz="1451" spc="-9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o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h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 rep</a:t>
            </a:r>
            <a:r>
              <a:rPr sz="1451" spc="-9" dirty="0">
                <a:latin typeface="Arial"/>
                <a:cs typeface="Arial"/>
              </a:rPr>
              <a:t>o</a:t>
            </a:r>
            <a:r>
              <a:rPr sz="1451" spc="5" dirty="0">
                <a:latin typeface="Arial"/>
                <a:cs typeface="Arial"/>
              </a:rPr>
              <a:t>s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or</a:t>
            </a:r>
            <a:r>
              <a:rPr sz="1451" dirty="0">
                <a:latin typeface="Arial"/>
                <a:cs typeface="Arial"/>
              </a:rPr>
              <a:t>y)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35129" y="3748620"/>
            <a:ext cx="100192" cy="167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88" spc="-5" dirty="0">
                <a:latin typeface="Arial"/>
                <a:cs typeface="Arial"/>
              </a:rPr>
              <a:t>–</a:t>
            </a:r>
            <a:endParaRPr sz="108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3573" y="4108836"/>
            <a:ext cx="89252" cy="9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635" spc="131" dirty="0">
                <a:latin typeface="Arial"/>
                <a:cs typeface="Arial"/>
              </a:rPr>
              <a:t>●</a:t>
            </a:r>
            <a:endParaRPr sz="63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7240" y="4060500"/>
            <a:ext cx="964496" cy="223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51" spc="-9" dirty="0">
                <a:latin typeface="Arial"/>
                <a:cs typeface="Arial"/>
              </a:rPr>
              <a:t>Ge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n</a:t>
            </a:r>
            <a:r>
              <a:rPr sz="1451" dirty="0">
                <a:latin typeface="Arial"/>
                <a:cs typeface="Arial"/>
              </a:rPr>
              <a:t>g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n</a:t>
            </a:r>
            <a:r>
              <a:rPr sz="1451" dirty="0">
                <a:latin typeface="Arial"/>
                <a:cs typeface="Arial"/>
              </a:rPr>
              <a:t>fo</a:t>
            </a:r>
            <a:endParaRPr sz="1451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5129" y="4452270"/>
            <a:ext cx="100192" cy="167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88" spc="-5" dirty="0">
                <a:latin typeface="Arial"/>
                <a:cs typeface="Arial"/>
              </a:rPr>
              <a:t>–</a:t>
            </a:r>
            <a:endParaRPr sz="108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8797" y="4427871"/>
            <a:ext cx="1062962" cy="1357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52100"/>
              </a:lnSpc>
            </a:pPr>
            <a:r>
              <a:rPr lang="en-US" sz="1451" spc="-5" dirty="0">
                <a:latin typeface="Arial"/>
                <a:cs typeface="Arial"/>
              </a:rPr>
              <a:t>$ </a:t>
            </a:r>
            <a:r>
              <a:rPr sz="1451" spc="-5" dirty="0" err="1">
                <a:latin typeface="Arial"/>
                <a:cs typeface="Arial"/>
              </a:rPr>
              <a:t>g</a:t>
            </a:r>
            <a:r>
              <a:rPr sz="1451" dirty="0" err="1">
                <a:latin typeface="Arial"/>
                <a:cs typeface="Arial"/>
              </a:rPr>
              <a:t>i</a:t>
            </a:r>
            <a:r>
              <a:rPr sz="1451" spc="-5" dirty="0" err="1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st</a:t>
            </a:r>
            <a:r>
              <a:rPr sz="1451" spc="-9" dirty="0">
                <a:latin typeface="Arial"/>
                <a:cs typeface="Arial"/>
              </a:rPr>
              <a:t>a</a:t>
            </a:r>
            <a:r>
              <a:rPr sz="1451" spc="-5" dirty="0">
                <a:latin typeface="Arial"/>
                <a:cs typeface="Arial"/>
              </a:rPr>
              <a:t>tus</a:t>
            </a:r>
            <a:endParaRPr lang="en-US" sz="1451" spc="-5" dirty="0">
              <a:latin typeface="Arial"/>
              <a:cs typeface="Arial"/>
            </a:endParaRPr>
          </a:p>
          <a:p>
            <a:pPr marL="11516" marR="4607">
              <a:lnSpc>
                <a:spcPct val="152100"/>
              </a:lnSpc>
            </a:pPr>
            <a:r>
              <a:rPr lang="en-US" sz="1451" spc="-5" dirty="0">
                <a:latin typeface="Arial"/>
                <a:cs typeface="Arial"/>
              </a:rPr>
              <a:t>$ </a:t>
            </a:r>
            <a:r>
              <a:rPr sz="1451" spc="-5" dirty="0" err="1">
                <a:latin typeface="Arial"/>
                <a:cs typeface="Arial"/>
              </a:rPr>
              <a:t>g</a:t>
            </a:r>
            <a:r>
              <a:rPr sz="1451" dirty="0" err="1">
                <a:latin typeface="Arial"/>
                <a:cs typeface="Arial"/>
              </a:rPr>
              <a:t>i</a:t>
            </a:r>
            <a:r>
              <a:rPr sz="1451" spc="-5" dirty="0" err="1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d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32" dirty="0">
                <a:latin typeface="Arial"/>
                <a:cs typeface="Arial"/>
              </a:rPr>
              <a:t>f</a:t>
            </a:r>
            <a:r>
              <a:rPr sz="1451" spc="-5" dirty="0">
                <a:latin typeface="Arial"/>
                <a:cs typeface="Arial"/>
              </a:rPr>
              <a:t>f</a:t>
            </a:r>
            <a:endParaRPr lang="en-US" sz="1451" spc="-5" dirty="0">
              <a:latin typeface="Arial"/>
              <a:cs typeface="Arial"/>
            </a:endParaRPr>
          </a:p>
          <a:p>
            <a:pPr marL="11516" marR="65643">
              <a:lnSpc>
                <a:spcPct val="151600"/>
              </a:lnSpc>
            </a:pPr>
            <a:r>
              <a:rPr lang="en-US" sz="1451" dirty="0">
                <a:latin typeface="Arial"/>
                <a:cs typeface="Arial"/>
              </a:rPr>
              <a:t>$ </a:t>
            </a:r>
            <a:r>
              <a:rPr sz="1451" spc="-5" dirty="0" err="1">
                <a:latin typeface="Arial"/>
                <a:cs typeface="Arial"/>
              </a:rPr>
              <a:t>g</a:t>
            </a:r>
            <a:r>
              <a:rPr sz="1451" dirty="0" err="1">
                <a:latin typeface="Arial"/>
                <a:cs typeface="Arial"/>
              </a:rPr>
              <a:t>i</a:t>
            </a:r>
            <a:r>
              <a:rPr sz="1451" spc="-5" dirty="0" err="1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l</a:t>
            </a:r>
            <a:r>
              <a:rPr sz="1451" spc="-5" dirty="0">
                <a:latin typeface="Arial"/>
                <a:cs typeface="Arial"/>
              </a:rPr>
              <a:t>og </a:t>
            </a:r>
            <a:endParaRPr lang="en-US" sz="1451" spc="-5" dirty="0">
              <a:latin typeface="Arial"/>
              <a:cs typeface="Arial"/>
            </a:endParaRPr>
          </a:p>
          <a:p>
            <a:pPr marL="11516" marR="65643">
              <a:lnSpc>
                <a:spcPct val="151600"/>
              </a:lnSpc>
            </a:pPr>
            <a:r>
              <a:rPr lang="en-US" sz="1451" spc="-5" dirty="0">
                <a:latin typeface="Arial"/>
                <a:cs typeface="Arial"/>
              </a:rPr>
              <a:t>$ </a:t>
            </a:r>
            <a:r>
              <a:rPr sz="1451" spc="-5" dirty="0" err="1">
                <a:latin typeface="Arial"/>
                <a:cs typeface="Arial"/>
              </a:rPr>
              <a:t>g</a:t>
            </a:r>
            <a:r>
              <a:rPr sz="1451" dirty="0" err="1">
                <a:latin typeface="Arial"/>
                <a:cs typeface="Arial"/>
              </a:rPr>
              <a:t>i</a:t>
            </a:r>
            <a:r>
              <a:rPr sz="1451" spc="-5" dirty="0" err="1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show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472564" y="4427871"/>
            <a:ext cx="3439941" cy="1356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51800"/>
              </a:lnSpc>
            </a:pPr>
            <a:r>
              <a:rPr sz="1451" spc="-5" dirty="0">
                <a:latin typeface="Arial"/>
                <a:cs typeface="Arial"/>
              </a:rPr>
              <a:t>(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9" dirty="0">
                <a:latin typeface="Arial"/>
                <a:cs typeface="Arial"/>
              </a:rPr>
              <a:t>h</a:t>
            </a:r>
            <a:r>
              <a:rPr sz="1451" spc="-5" dirty="0">
                <a:latin typeface="Arial"/>
                <a:cs typeface="Arial"/>
              </a:rPr>
              <a:t>o</a:t>
            </a:r>
            <a:r>
              <a:rPr sz="1451" dirty="0">
                <a:latin typeface="Arial"/>
                <a:cs typeface="Arial"/>
              </a:rPr>
              <a:t>ws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spc="5" dirty="0">
                <a:latin typeface="Arial"/>
                <a:cs typeface="Arial"/>
              </a:rPr>
              <a:t>m</a:t>
            </a:r>
            <a:r>
              <a:rPr sz="1451" spc="-9" dirty="0">
                <a:latin typeface="Arial"/>
                <a:cs typeface="Arial"/>
              </a:rPr>
              <a:t>o</a:t>
            </a:r>
            <a:r>
              <a:rPr sz="1451" spc="-5" dirty="0">
                <a:latin typeface="Arial"/>
                <a:cs typeface="Arial"/>
              </a:rPr>
              <a:t>d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9" dirty="0">
                <a:latin typeface="Arial"/>
                <a:cs typeface="Arial"/>
              </a:rPr>
              <a:t>f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e</a:t>
            </a:r>
            <a:r>
              <a:rPr sz="1451" dirty="0">
                <a:latin typeface="Arial"/>
                <a:cs typeface="Arial"/>
              </a:rPr>
              <a:t>d</a:t>
            </a:r>
            <a:r>
              <a:rPr sz="1451" spc="-5" dirty="0">
                <a:latin typeface="Arial"/>
                <a:cs typeface="Arial"/>
              </a:rPr>
              <a:t> f</a:t>
            </a:r>
            <a:r>
              <a:rPr sz="1451" dirty="0">
                <a:latin typeface="Arial"/>
                <a:cs typeface="Arial"/>
              </a:rPr>
              <a:t>il</a:t>
            </a:r>
            <a:r>
              <a:rPr sz="1451" spc="-5" dirty="0">
                <a:latin typeface="Arial"/>
                <a:cs typeface="Arial"/>
              </a:rPr>
              <a:t>es</a:t>
            </a:r>
            <a:r>
              <a:rPr sz="1451" dirty="0">
                <a:latin typeface="Arial"/>
                <a:cs typeface="Arial"/>
              </a:rPr>
              <a:t>,</a:t>
            </a:r>
            <a:r>
              <a:rPr sz="1451" spc="-5" dirty="0">
                <a:latin typeface="Arial"/>
                <a:cs typeface="Arial"/>
              </a:rPr>
              <a:t> ne</a:t>
            </a:r>
            <a:r>
              <a:rPr sz="1451" dirty="0">
                <a:latin typeface="Arial"/>
                <a:cs typeface="Arial"/>
              </a:rPr>
              <a:t>w</a:t>
            </a:r>
            <a:r>
              <a:rPr sz="1451" spc="-9" dirty="0">
                <a:latin typeface="Arial"/>
                <a:cs typeface="Arial"/>
              </a:rPr>
              <a:t> f</a:t>
            </a:r>
            <a:r>
              <a:rPr sz="1451" dirty="0">
                <a:latin typeface="Arial"/>
                <a:cs typeface="Arial"/>
              </a:rPr>
              <a:t>il</a:t>
            </a:r>
            <a:r>
              <a:rPr sz="1451" spc="-5" dirty="0">
                <a:latin typeface="Arial"/>
                <a:cs typeface="Arial"/>
              </a:rPr>
              <a:t>e</a:t>
            </a:r>
            <a:r>
              <a:rPr sz="1451" spc="5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, </a:t>
            </a:r>
            <a:r>
              <a:rPr sz="1451" spc="-9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c) </a:t>
            </a:r>
            <a:r>
              <a:rPr sz="1451" spc="-5" dirty="0">
                <a:latin typeface="Arial"/>
                <a:cs typeface="Arial"/>
              </a:rPr>
              <a:t>(</a:t>
            </a:r>
            <a:r>
              <a:rPr sz="1451" dirty="0">
                <a:latin typeface="Arial"/>
                <a:cs typeface="Arial"/>
              </a:rPr>
              <a:t>co</a:t>
            </a:r>
            <a:r>
              <a:rPr sz="1451" spc="-5" dirty="0">
                <a:latin typeface="Arial"/>
                <a:cs typeface="Arial"/>
              </a:rPr>
              <a:t>mpare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w</a:t>
            </a:r>
            <a:r>
              <a:rPr sz="1451" spc="-9" dirty="0">
                <a:latin typeface="Arial"/>
                <a:cs typeface="Arial"/>
              </a:rPr>
              <a:t>o</a:t>
            </a:r>
            <a:r>
              <a:rPr sz="1451" spc="-5" dirty="0">
                <a:latin typeface="Arial"/>
                <a:cs typeface="Arial"/>
              </a:rPr>
              <a:t>r</a:t>
            </a:r>
            <a:r>
              <a:rPr sz="1451" spc="5" dirty="0">
                <a:latin typeface="Arial"/>
                <a:cs typeface="Arial"/>
              </a:rPr>
              <a:t>k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9" dirty="0">
                <a:latin typeface="Arial"/>
                <a:cs typeface="Arial"/>
              </a:rPr>
              <a:t>n</a:t>
            </a:r>
            <a:r>
              <a:rPr sz="1451" dirty="0">
                <a:latin typeface="Arial"/>
                <a:cs typeface="Arial"/>
              </a:rPr>
              <a:t>g co</a:t>
            </a:r>
            <a:r>
              <a:rPr sz="1451" spc="-9" dirty="0">
                <a:latin typeface="Arial"/>
                <a:cs typeface="Arial"/>
              </a:rPr>
              <a:t>p</a:t>
            </a:r>
            <a:r>
              <a:rPr sz="1451" dirty="0">
                <a:latin typeface="Arial"/>
                <a:cs typeface="Arial"/>
              </a:rPr>
              <a:t>y wi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h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spc="5" dirty="0">
                <a:latin typeface="Arial"/>
                <a:cs typeface="Arial"/>
              </a:rPr>
              <a:t>s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a</a:t>
            </a:r>
            <a:r>
              <a:rPr sz="1451" spc="-9" dirty="0">
                <a:latin typeface="Arial"/>
                <a:cs typeface="Arial"/>
              </a:rPr>
              <a:t>g</a:t>
            </a:r>
            <a:r>
              <a:rPr sz="1451" spc="-5" dirty="0">
                <a:latin typeface="Arial"/>
                <a:cs typeface="Arial"/>
              </a:rPr>
              <a:t>e</a:t>
            </a:r>
            <a:r>
              <a:rPr sz="1451" dirty="0">
                <a:latin typeface="Arial"/>
                <a:cs typeface="Arial"/>
              </a:rPr>
              <a:t>d</a:t>
            </a:r>
            <a:r>
              <a:rPr sz="1451" spc="-5" dirty="0">
                <a:latin typeface="Arial"/>
                <a:cs typeface="Arial"/>
              </a:rPr>
              <a:t> f</a:t>
            </a:r>
            <a:r>
              <a:rPr sz="1451" dirty="0">
                <a:latin typeface="Arial"/>
                <a:cs typeface="Arial"/>
              </a:rPr>
              <a:t>il</a:t>
            </a:r>
            <a:r>
              <a:rPr sz="1451" spc="-5" dirty="0">
                <a:latin typeface="Arial"/>
                <a:cs typeface="Arial"/>
              </a:rPr>
              <a:t>es) (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9" dirty="0">
                <a:latin typeface="Arial"/>
                <a:cs typeface="Arial"/>
              </a:rPr>
              <a:t>h</a:t>
            </a:r>
            <a:r>
              <a:rPr sz="1451" spc="-5" dirty="0">
                <a:latin typeface="Arial"/>
                <a:cs typeface="Arial"/>
              </a:rPr>
              <a:t>o</a:t>
            </a:r>
            <a:r>
              <a:rPr sz="1451" dirty="0">
                <a:latin typeface="Arial"/>
                <a:cs typeface="Arial"/>
              </a:rPr>
              <a:t>ws</a:t>
            </a:r>
            <a:r>
              <a:rPr sz="1451" spc="-5" dirty="0">
                <a:latin typeface="Arial"/>
                <a:cs typeface="Arial"/>
              </a:rPr>
              <a:t> h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5" dirty="0">
                <a:latin typeface="Arial"/>
                <a:cs typeface="Arial"/>
              </a:rPr>
              <a:t>s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o</a:t>
            </a:r>
            <a:r>
              <a:rPr sz="1451" spc="-14" dirty="0">
                <a:latin typeface="Arial"/>
                <a:cs typeface="Arial"/>
              </a:rPr>
              <a:t>r</a:t>
            </a:r>
            <a:r>
              <a:rPr sz="1451" dirty="0">
                <a:latin typeface="Arial"/>
                <a:cs typeface="Arial"/>
              </a:rPr>
              <a:t>y </a:t>
            </a:r>
            <a:r>
              <a:rPr sz="1451" spc="-5" dirty="0">
                <a:latin typeface="Arial"/>
                <a:cs typeface="Arial"/>
              </a:rPr>
              <a:t>o</a:t>
            </a:r>
            <a:r>
              <a:rPr sz="1451" dirty="0">
                <a:latin typeface="Arial"/>
                <a:cs typeface="Arial"/>
              </a:rPr>
              <a:t>f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co</a:t>
            </a:r>
            <a:r>
              <a:rPr sz="1451" spc="-5" dirty="0">
                <a:latin typeface="Arial"/>
                <a:cs typeface="Arial"/>
              </a:rPr>
              <a:t>m</a:t>
            </a:r>
            <a:r>
              <a:rPr sz="1451" spc="5" dirty="0">
                <a:latin typeface="Arial"/>
                <a:cs typeface="Arial"/>
              </a:rPr>
              <a:t>m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s)</a:t>
            </a:r>
          </a:p>
          <a:p>
            <a:pPr marL="11516">
              <a:spcBef>
                <a:spcPts val="898"/>
              </a:spcBef>
            </a:pPr>
            <a:r>
              <a:rPr sz="1451" spc="-5" dirty="0">
                <a:latin typeface="Arial"/>
                <a:cs typeface="Arial"/>
              </a:rPr>
              <a:t>(</a:t>
            </a:r>
            <a:r>
              <a:rPr sz="1451" dirty="0">
                <a:latin typeface="Arial"/>
                <a:cs typeface="Arial"/>
              </a:rPr>
              <a:t>S</a:t>
            </a:r>
            <a:r>
              <a:rPr sz="1451" spc="-9" dirty="0">
                <a:latin typeface="Arial"/>
                <a:cs typeface="Arial"/>
              </a:rPr>
              <a:t>h</a:t>
            </a:r>
            <a:r>
              <a:rPr sz="1451" spc="-5" dirty="0">
                <a:latin typeface="Arial"/>
                <a:cs typeface="Arial"/>
              </a:rPr>
              <a:t>o</a:t>
            </a:r>
            <a:r>
              <a:rPr sz="1451" dirty="0">
                <a:latin typeface="Arial"/>
                <a:cs typeface="Arial"/>
              </a:rPr>
              <a:t>w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a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spc="5" dirty="0">
                <a:latin typeface="Arial"/>
                <a:cs typeface="Arial"/>
              </a:rPr>
              <a:t>c</a:t>
            </a:r>
            <a:r>
              <a:rPr sz="1451" spc="-9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r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a</a:t>
            </a:r>
            <a:r>
              <a:rPr sz="1451" dirty="0">
                <a:latin typeface="Arial"/>
                <a:cs typeface="Arial"/>
              </a:rPr>
              <a:t>in</a:t>
            </a:r>
            <a:r>
              <a:rPr sz="1451" spc="-5" dirty="0">
                <a:latin typeface="Arial"/>
                <a:cs typeface="Arial"/>
              </a:rPr>
              <a:t> ob</a:t>
            </a:r>
            <a:r>
              <a:rPr sz="1451" dirty="0">
                <a:latin typeface="Arial"/>
                <a:cs typeface="Arial"/>
              </a:rPr>
              <a:t>j</a:t>
            </a:r>
            <a:r>
              <a:rPr sz="1451" spc="-5" dirty="0">
                <a:latin typeface="Arial"/>
                <a:cs typeface="Arial"/>
              </a:rPr>
              <a:t>ec</a:t>
            </a:r>
            <a:r>
              <a:rPr sz="1451" dirty="0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</a:t>
            </a:r>
            <a:r>
              <a:rPr sz="1451" dirty="0">
                <a:latin typeface="Arial"/>
                <a:cs typeface="Arial"/>
              </a:rPr>
              <a:t>in</a:t>
            </a:r>
            <a:r>
              <a:rPr sz="1451" spc="-5" dirty="0">
                <a:latin typeface="Arial"/>
                <a:cs typeface="Arial"/>
              </a:rPr>
              <a:t> th</a:t>
            </a:r>
            <a:r>
              <a:rPr sz="1451" dirty="0">
                <a:latin typeface="Arial"/>
                <a:cs typeface="Arial"/>
              </a:rPr>
              <a:t>e</a:t>
            </a:r>
            <a:r>
              <a:rPr sz="1451" spc="-9" dirty="0">
                <a:latin typeface="Arial"/>
                <a:cs typeface="Arial"/>
              </a:rPr>
              <a:t> </a:t>
            </a:r>
            <a:r>
              <a:rPr sz="1451" spc="-5" dirty="0">
                <a:latin typeface="Arial"/>
                <a:cs typeface="Arial"/>
              </a:rPr>
              <a:t>r</a:t>
            </a:r>
            <a:r>
              <a:rPr sz="1451" spc="-9" dirty="0">
                <a:latin typeface="Arial"/>
                <a:cs typeface="Arial"/>
              </a:rPr>
              <a:t>e</a:t>
            </a:r>
            <a:r>
              <a:rPr sz="1451" spc="-5" dirty="0">
                <a:latin typeface="Arial"/>
                <a:cs typeface="Arial"/>
              </a:rPr>
              <a:t>pos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spc="-9" dirty="0">
                <a:latin typeface="Arial"/>
                <a:cs typeface="Arial"/>
              </a:rPr>
              <a:t>o</a:t>
            </a:r>
            <a:r>
              <a:rPr sz="1451" spc="-5" dirty="0">
                <a:latin typeface="Arial"/>
                <a:cs typeface="Arial"/>
              </a:rPr>
              <a:t>r</a:t>
            </a:r>
            <a:r>
              <a:rPr sz="1451" spc="5" dirty="0">
                <a:latin typeface="Arial"/>
                <a:cs typeface="Arial"/>
              </a:rPr>
              <a:t>y</a:t>
            </a:r>
            <a:r>
              <a:rPr sz="1451" dirty="0">
                <a:latin typeface="Arial"/>
                <a:cs typeface="Arial"/>
              </a:rPr>
              <a:t>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35129" y="4787397"/>
            <a:ext cx="100192" cy="167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88" spc="-5" dirty="0">
                <a:latin typeface="Arial"/>
                <a:cs typeface="Arial"/>
              </a:rPr>
              <a:t>–</a:t>
            </a:r>
            <a:endParaRPr sz="108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5129" y="5122523"/>
            <a:ext cx="100192" cy="167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88" spc="-5" dirty="0">
                <a:latin typeface="Arial"/>
                <a:cs typeface="Arial"/>
              </a:rPr>
              <a:t>–</a:t>
            </a:r>
            <a:endParaRPr sz="108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5129" y="5457650"/>
            <a:ext cx="100192" cy="167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88" spc="-5" dirty="0">
                <a:latin typeface="Arial"/>
                <a:cs typeface="Arial"/>
              </a:rPr>
              <a:t>–</a:t>
            </a:r>
            <a:endParaRPr sz="108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3573" y="5817866"/>
            <a:ext cx="89252" cy="9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635" spc="131" dirty="0">
                <a:latin typeface="Arial"/>
                <a:cs typeface="Arial"/>
              </a:rPr>
              <a:t>●</a:t>
            </a:r>
            <a:endParaRPr sz="63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7240" y="5769529"/>
            <a:ext cx="1015168" cy="223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451" spc="-9" dirty="0">
                <a:latin typeface="Arial"/>
                <a:cs typeface="Arial"/>
              </a:rPr>
              <a:t>Ge</a:t>
            </a:r>
            <a:r>
              <a:rPr sz="1451" spc="-5" dirty="0">
                <a:latin typeface="Arial"/>
                <a:cs typeface="Arial"/>
              </a:rPr>
              <a:t>t</a:t>
            </a:r>
            <a:r>
              <a:rPr sz="1451" spc="-9" dirty="0">
                <a:latin typeface="Arial"/>
                <a:cs typeface="Arial"/>
              </a:rPr>
              <a:t>t</a:t>
            </a:r>
            <a:r>
              <a:rPr sz="1451" dirty="0">
                <a:latin typeface="Arial"/>
                <a:cs typeface="Arial"/>
              </a:rPr>
              <a:t>i</a:t>
            </a:r>
            <a:r>
              <a:rPr sz="1451" spc="-5" dirty="0">
                <a:latin typeface="Arial"/>
                <a:cs typeface="Arial"/>
              </a:rPr>
              <a:t>n</a:t>
            </a:r>
            <a:r>
              <a:rPr sz="1451" dirty="0">
                <a:latin typeface="Arial"/>
                <a:cs typeface="Arial"/>
              </a:rPr>
              <a:t>g</a:t>
            </a:r>
            <a:r>
              <a:rPr sz="1451" spc="-5" dirty="0">
                <a:latin typeface="Arial"/>
                <a:cs typeface="Arial"/>
              </a:rPr>
              <a:t> he</a:t>
            </a:r>
            <a:r>
              <a:rPr sz="1451" dirty="0">
                <a:latin typeface="Arial"/>
                <a:cs typeface="Arial"/>
              </a:rPr>
              <a:t>lp</a:t>
            </a:r>
            <a:endParaRPr sz="1451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5129" y="6161300"/>
            <a:ext cx="100192" cy="167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088" spc="-5" dirty="0">
                <a:latin typeface="Arial"/>
                <a:cs typeface="Arial"/>
              </a:rPr>
              <a:t>–</a:t>
            </a:r>
            <a:endParaRPr sz="1088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28797" y="6136901"/>
            <a:ext cx="1062962" cy="223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lang="en-US" sz="1451" spc="-5" dirty="0">
                <a:latin typeface="Arial"/>
                <a:cs typeface="Arial"/>
              </a:rPr>
              <a:t>$ </a:t>
            </a:r>
            <a:r>
              <a:rPr sz="1451" spc="-5" dirty="0" err="1">
                <a:latin typeface="Arial"/>
                <a:cs typeface="Arial"/>
              </a:rPr>
              <a:t>g</a:t>
            </a:r>
            <a:r>
              <a:rPr sz="1451" dirty="0" err="1">
                <a:latin typeface="Arial"/>
                <a:cs typeface="Arial"/>
              </a:rPr>
              <a:t>i</a:t>
            </a:r>
            <a:r>
              <a:rPr sz="1451" spc="-5" dirty="0" err="1">
                <a:latin typeface="Arial"/>
                <a:cs typeface="Arial"/>
              </a:rPr>
              <a:t>t</a:t>
            </a:r>
            <a:r>
              <a:rPr sz="1451" spc="-5" dirty="0">
                <a:latin typeface="Arial"/>
                <a:cs typeface="Arial"/>
              </a:rPr>
              <a:t> h</a:t>
            </a:r>
            <a:r>
              <a:rPr sz="1451" spc="-9" dirty="0">
                <a:latin typeface="Arial"/>
                <a:cs typeface="Arial"/>
              </a:rPr>
              <a:t>e</a:t>
            </a:r>
            <a:r>
              <a:rPr sz="1451" dirty="0">
                <a:latin typeface="Arial"/>
                <a:cs typeface="Arial"/>
              </a:rPr>
              <a:t>lp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99454" y="6161300"/>
            <a:ext cx="4846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should be familiar with how these commands</a:t>
            </a:r>
          </a:p>
          <a:p>
            <a:r>
              <a:rPr lang="en-US" dirty="0" smtClean="0"/>
              <a:t> work and when to use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589" y="431604"/>
            <a:ext cx="746261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04032"/>
            <a:r>
              <a:rPr dirty="0"/>
              <a:t>Mo</a:t>
            </a:r>
            <a:r>
              <a:rPr spc="-5" dirty="0"/>
              <a:t>r</a:t>
            </a:r>
            <a:r>
              <a:rPr dirty="0"/>
              <a:t>e </a:t>
            </a:r>
            <a:r>
              <a:rPr spc="-18" dirty="0"/>
              <a:t>G</a:t>
            </a:r>
            <a:r>
              <a:rPr spc="5" dirty="0"/>
              <a:t>i</a:t>
            </a:r>
            <a:r>
              <a:rPr spc="-5" dirty="0"/>
              <a:t>t</a:t>
            </a:r>
            <a:r>
              <a:rPr dirty="0"/>
              <a:t> </a:t>
            </a:r>
            <a:r>
              <a:rPr spc="-5" dirty="0"/>
              <a:t>Command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73" y="1656686"/>
            <a:ext cx="84645" cy="9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89" spc="127" dirty="0">
                <a:latin typeface="Arial"/>
                <a:cs typeface="Arial"/>
              </a:rPr>
              <a:t>●</a:t>
            </a:r>
            <a:endParaRPr sz="58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9" y="1611086"/>
            <a:ext cx="765839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360" spc="-5" dirty="0">
                <a:latin typeface="Arial"/>
                <a:cs typeface="Arial"/>
              </a:rPr>
              <a:t>R</a:t>
            </a:r>
            <a:r>
              <a:rPr sz="1360" dirty="0">
                <a:latin typeface="Arial"/>
                <a:cs typeface="Arial"/>
              </a:rPr>
              <a:t>e</a:t>
            </a:r>
            <a:r>
              <a:rPr sz="1360" spc="5" dirty="0">
                <a:latin typeface="Arial"/>
                <a:cs typeface="Arial"/>
              </a:rPr>
              <a:t>v</a:t>
            </a:r>
            <a:r>
              <a:rPr sz="1360" dirty="0">
                <a:latin typeface="Arial"/>
                <a:cs typeface="Arial"/>
              </a:rPr>
              <a:t>e</a:t>
            </a:r>
            <a:r>
              <a:rPr sz="1360" spc="-5" dirty="0">
                <a:latin typeface="Arial"/>
                <a:cs typeface="Arial"/>
              </a:rPr>
              <a:t>rt</a:t>
            </a:r>
            <a:r>
              <a:rPr sz="1360" spc="5" dirty="0">
                <a:latin typeface="Arial"/>
                <a:cs typeface="Arial"/>
              </a:rPr>
              <a:t>i</a:t>
            </a:r>
            <a:r>
              <a:rPr sz="1360" dirty="0">
                <a:latin typeface="Arial"/>
                <a:cs typeface="Arial"/>
              </a:rPr>
              <a:t>ng</a:t>
            </a:r>
            <a:endParaRPr sz="136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129" y="1988877"/>
            <a:ext cx="95010" cy="1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97" spc="9" dirty="0">
                <a:latin typeface="Arial"/>
                <a:cs typeface="Arial"/>
              </a:rPr>
              <a:t>–</a:t>
            </a:r>
            <a:endParaRPr sz="99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8010" y="1966941"/>
            <a:ext cx="3952418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lang="en-US" sz="1360" dirty="0">
                <a:latin typeface="Arial"/>
                <a:cs typeface="Arial"/>
              </a:rPr>
              <a:t>$ </a:t>
            </a:r>
            <a:r>
              <a:rPr sz="1360" dirty="0" err="1">
                <a:latin typeface="Arial"/>
                <a:cs typeface="Arial"/>
              </a:rPr>
              <a:t>g</a:t>
            </a:r>
            <a:r>
              <a:rPr sz="1360" spc="5" dirty="0" err="1">
                <a:latin typeface="Arial"/>
                <a:cs typeface="Arial"/>
              </a:rPr>
              <a:t>i</a:t>
            </a:r>
            <a:r>
              <a:rPr sz="1360" spc="-5" dirty="0" err="1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 che</a:t>
            </a:r>
            <a:r>
              <a:rPr sz="1360" spc="5" dirty="0">
                <a:latin typeface="Arial"/>
                <a:cs typeface="Arial"/>
              </a:rPr>
              <a:t>ck</a:t>
            </a:r>
            <a:r>
              <a:rPr sz="1360" spc="-5" dirty="0">
                <a:latin typeface="Arial"/>
                <a:cs typeface="Arial"/>
              </a:rPr>
              <a:t>o</a:t>
            </a:r>
            <a:r>
              <a:rPr sz="1360" spc="9" dirty="0">
                <a:latin typeface="Arial"/>
                <a:cs typeface="Arial"/>
              </a:rPr>
              <a:t>u</a:t>
            </a:r>
            <a:r>
              <a:rPr sz="1360" spc="-5" dirty="0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H</a:t>
            </a:r>
            <a:r>
              <a:rPr sz="1360" spc="-14" dirty="0">
                <a:latin typeface="Arial"/>
                <a:cs typeface="Arial"/>
              </a:rPr>
              <a:t>E</a:t>
            </a:r>
            <a:r>
              <a:rPr sz="1360" spc="-5" dirty="0">
                <a:latin typeface="Arial"/>
                <a:cs typeface="Arial"/>
              </a:rPr>
              <a:t>A</a:t>
            </a:r>
            <a:r>
              <a:rPr sz="1360" dirty="0">
                <a:latin typeface="Arial"/>
                <a:cs typeface="Arial"/>
              </a:rPr>
              <a:t>D</a:t>
            </a:r>
            <a:r>
              <a:rPr sz="1360" spc="-5" dirty="0">
                <a:latin typeface="Arial"/>
                <a:cs typeface="Arial"/>
              </a:rPr>
              <a:t> </a:t>
            </a:r>
            <a:r>
              <a:rPr sz="1360" dirty="0">
                <a:latin typeface="Arial"/>
                <a:cs typeface="Arial"/>
              </a:rPr>
              <a:t>m</a:t>
            </a:r>
            <a:r>
              <a:rPr sz="1360" spc="-5" dirty="0">
                <a:latin typeface="Arial"/>
                <a:cs typeface="Arial"/>
              </a:rPr>
              <a:t>a</a:t>
            </a:r>
            <a:r>
              <a:rPr sz="1360" spc="5" dirty="0">
                <a:latin typeface="Arial"/>
                <a:cs typeface="Arial"/>
              </a:rPr>
              <a:t>i</a:t>
            </a:r>
            <a:r>
              <a:rPr sz="1360" dirty="0">
                <a:latin typeface="Arial"/>
                <a:cs typeface="Arial"/>
              </a:rPr>
              <a:t>n</a:t>
            </a:r>
            <a:r>
              <a:rPr sz="1360" spc="-5" dirty="0">
                <a:latin typeface="Arial"/>
                <a:cs typeface="Arial"/>
              </a:rPr>
              <a:t>.</a:t>
            </a:r>
            <a:r>
              <a:rPr sz="1360" spc="5" dirty="0">
                <a:latin typeface="Arial"/>
                <a:cs typeface="Arial"/>
              </a:rPr>
              <a:t>c</a:t>
            </a:r>
            <a:r>
              <a:rPr sz="1360" dirty="0">
                <a:latin typeface="Arial"/>
                <a:cs typeface="Arial"/>
              </a:rPr>
              <a:t>pp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60083" y="2335001"/>
            <a:ext cx="84645" cy="9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89" spc="127" dirty="0">
                <a:latin typeface="Arial"/>
                <a:cs typeface="Arial"/>
              </a:rPr>
              <a:t>●</a:t>
            </a:r>
            <a:endParaRPr sz="5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0353" y="2289400"/>
            <a:ext cx="345318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360" spc="-5" dirty="0">
                <a:latin typeface="Arial"/>
                <a:cs typeface="Arial"/>
              </a:rPr>
              <a:t>G</a:t>
            </a:r>
            <a:r>
              <a:rPr sz="1360" dirty="0">
                <a:latin typeface="Arial"/>
                <a:cs typeface="Arial"/>
              </a:rPr>
              <a:t>e</a:t>
            </a:r>
            <a:r>
              <a:rPr sz="1360" spc="-5" dirty="0">
                <a:latin typeface="Arial"/>
                <a:cs typeface="Arial"/>
              </a:rPr>
              <a:t>ts t</a:t>
            </a:r>
            <a:r>
              <a:rPr sz="1360" dirty="0">
                <a:latin typeface="Arial"/>
                <a:cs typeface="Arial"/>
              </a:rPr>
              <a:t>he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HEA</a:t>
            </a:r>
            <a:r>
              <a:rPr sz="1360" dirty="0">
                <a:latin typeface="Arial"/>
                <a:cs typeface="Arial"/>
              </a:rPr>
              <a:t>D</a:t>
            </a:r>
            <a:r>
              <a:rPr sz="1360" spc="-5" dirty="0">
                <a:latin typeface="Arial"/>
                <a:cs typeface="Arial"/>
              </a:rPr>
              <a:t> </a:t>
            </a:r>
            <a:r>
              <a:rPr sz="1360" dirty="0">
                <a:latin typeface="Arial"/>
                <a:cs typeface="Arial"/>
              </a:rPr>
              <a:t>re</a:t>
            </a:r>
            <a:r>
              <a:rPr sz="1360" spc="5" dirty="0">
                <a:latin typeface="Arial"/>
                <a:cs typeface="Arial"/>
              </a:rPr>
              <a:t>v</a:t>
            </a:r>
            <a:r>
              <a:rPr sz="1360" spc="-5" dirty="0">
                <a:latin typeface="Arial"/>
                <a:cs typeface="Arial"/>
              </a:rPr>
              <a:t>i</a:t>
            </a:r>
            <a:r>
              <a:rPr sz="1360" spc="5" dirty="0">
                <a:latin typeface="Arial"/>
                <a:cs typeface="Arial"/>
              </a:rPr>
              <a:t>s</a:t>
            </a:r>
            <a:r>
              <a:rPr sz="1360" spc="-5" dirty="0">
                <a:latin typeface="Arial"/>
                <a:cs typeface="Arial"/>
              </a:rPr>
              <a:t>i</a:t>
            </a:r>
            <a:r>
              <a:rPr sz="1360" dirty="0">
                <a:latin typeface="Arial"/>
                <a:cs typeface="Arial"/>
              </a:rPr>
              <a:t>on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f</a:t>
            </a:r>
            <a:r>
              <a:rPr sz="1360" dirty="0">
                <a:latin typeface="Arial"/>
                <a:cs typeface="Arial"/>
              </a:rPr>
              <a:t>or</a:t>
            </a:r>
            <a:r>
              <a:rPr sz="1360" spc="9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he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w</a:t>
            </a:r>
            <a:r>
              <a:rPr sz="1360" dirty="0">
                <a:latin typeface="Arial"/>
                <a:cs typeface="Arial"/>
              </a:rPr>
              <a:t>or</a:t>
            </a:r>
            <a:r>
              <a:rPr sz="1360" spc="5" dirty="0">
                <a:latin typeface="Arial"/>
                <a:cs typeface="Arial"/>
              </a:rPr>
              <a:t>k</a:t>
            </a:r>
            <a:r>
              <a:rPr sz="1360" spc="-5" dirty="0">
                <a:latin typeface="Arial"/>
                <a:cs typeface="Arial"/>
              </a:rPr>
              <a:t>i</a:t>
            </a:r>
            <a:r>
              <a:rPr sz="1360" dirty="0">
                <a:latin typeface="Arial"/>
                <a:cs typeface="Arial"/>
              </a:rPr>
              <a:t>ng</a:t>
            </a:r>
            <a:r>
              <a:rPr sz="1360" spc="5" dirty="0">
                <a:latin typeface="Arial"/>
                <a:cs typeface="Arial"/>
              </a:rPr>
              <a:t> c</a:t>
            </a:r>
            <a:r>
              <a:rPr sz="1360" dirty="0">
                <a:latin typeface="Arial"/>
                <a:cs typeface="Arial"/>
              </a:rPr>
              <a:t>opy</a:t>
            </a:r>
            <a:endParaRPr sz="136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5129" y="2601548"/>
            <a:ext cx="95010" cy="1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97" spc="9" dirty="0">
                <a:latin typeface="Arial"/>
                <a:cs typeface="Arial"/>
              </a:rPr>
              <a:t>–</a:t>
            </a:r>
            <a:endParaRPr sz="99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8796" y="2579613"/>
            <a:ext cx="2583123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lang="en-US" sz="1360" dirty="0">
                <a:latin typeface="Arial"/>
                <a:cs typeface="Arial"/>
              </a:rPr>
              <a:t>$ </a:t>
            </a:r>
            <a:r>
              <a:rPr sz="1360" dirty="0" err="1">
                <a:latin typeface="Arial"/>
                <a:cs typeface="Arial"/>
              </a:rPr>
              <a:t>g</a:t>
            </a:r>
            <a:r>
              <a:rPr sz="1360" spc="5" dirty="0" err="1">
                <a:latin typeface="Arial"/>
                <a:cs typeface="Arial"/>
              </a:rPr>
              <a:t>i</a:t>
            </a:r>
            <a:r>
              <a:rPr sz="1360" spc="-5" dirty="0" err="1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 che</a:t>
            </a:r>
            <a:r>
              <a:rPr sz="1360" spc="5" dirty="0">
                <a:latin typeface="Arial"/>
                <a:cs typeface="Arial"/>
              </a:rPr>
              <a:t>ck</a:t>
            </a:r>
            <a:r>
              <a:rPr sz="1360" spc="-5" dirty="0">
                <a:latin typeface="Arial"/>
                <a:cs typeface="Arial"/>
              </a:rPr>
              <a:t>o</a:t>
            </a:r>
            <a:r>
              <a:rPr sz="1360" spc="9" dirty="0">
                <a:latin typeface="Arial"/>
                <a:cs typeface="Arial"/>
              </a:rPr>
              <a:t>u</a:t>
            </a:r>
            <a:r>
              <a:rPr sz="1360" spc="-5" dirty="0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 -- ma</a:t>
            </a:r>
            <a:r>
              <a:rPr sz="1360" spc="5" dirty="0">
                <a:latin typeface="Arial"/>
                <a:cs typeface="Arial"/>
              </a:rPr>
              <a:t>i</a:t>
            </a:r>
            <a:r>
              <a:rPr sz="1360" dirty="0">
                <a:latin typeface="Arial"/>
                <a:cs typeface="Arial"/>
              </a:rPr>
              <a:t>n</a:t>
            </a:r>
            <a:r>
              <a:rPr sz="1360" spc="-5" dirty="0">
                <a:latin typeface="Arial"/>
                <a:cs typeface="Arial"/>
              </a:rPr>
              <a:t>.</a:t>
            </a:r>
            <a:r>
              <a:rPr sz="1360" dirty="0">
                <a:latin typeface="Arial"/>
                <a:cs typeface="Arial"/>
              </a:rPr>
              <a:t>cpp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60083" y="2946520"/>
            <a:ext cx="84645" cy="9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89" spc="127" dirty="0">
                <a:latin typeface="Arial"/>
                <a:cs typeface="Arial"/>
              </a:rPr>
              <a:t>●</a:t>
            </a:r>
            <a:endParaRPr sz="58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0353" y="2902072"/>
            <a:ext cx="3158941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360" spc="-5" dirty="0">
                <a:latin typeface="Arial"/>
                <a:cs typeface="Arial"/>
              </a:rPr>
              <a:t>R</a:t>
            </a:r>
            <a:r>
              <a:rPr sz="1360" dirty="0">
                <a:latin typeface="Arial"/>
                <a:cs typeface="Arial"/>
              </a:rPr>
              <a:t>e</a:t>
            </a:r>
            <a:r>
              <a:rPr sz="1360" spc="5" dirty="0">
                <a:latin typeface="Arial"/>
                <a:cs typeface="Arial"/>
              </a:rPr>
              <a:t>v</a:t>
            </a:r>
            <a:r>
              <a:rPr sz="1360" dirty="0">
                <a:latin typeface="Arial"/>
                <a:cs typeface="Arial"/>
              </a:rPr>
              <a:t>e</a:t>
            </a:r>
            <a:r>
              <a:rPr sz="1360" spc="-5" dirty="0">
                <a:latin typeface="Arial"/>
                <a:cs typeface="Arial"/>
              </a:rPr>
              <a:t>rt</a:t>
            </a:r>
            <a:r>
              <a:rPr sz="1360" dirty="0">
                <a:latin typeface="Arial"/>
                <a:cs typeface="Arial"/>
              </a:rPr>
              <a:t>s</a:t>
            </a:r>
            <a:r>
              <a:rPr sz="1360" spc="9" dirty="0">
                <a:latin typeface="Arial"/>
                <a:cs typeface="Arial"/>
              </a:rPr>
              <a:t> </a:t>
            </a:r>
            <a:r>
              <a:rPr sz="1360" spc="5" dirty="0">
                <a:latin typeface="Arial"/>
                <a:cs typeface="Arial"/>
              </a:rPr>
              <a:t>c</a:t>
            </a:r>
            <a:r>
              <a:rPr sz="1360" spc="-5" dirty="0">
                <a:latin typeface="Arial"/>
                <a:cs typeface="Arial"/>
              </a:rPr>
              <a:t>h</a:t>
            </a:r>
            <a:r>
              <a:rPr sz="1360" spc="9" dirty="0">
                <a:latin typeface="Arial"/>
                <a:cs typeface="Arial"/>
              </a:rPr>
              <a:t>a</a:t>
            </a:r>
            <a:r>
              <a:rPr sz="1360" dirty="0">
                <a:latin typeface="Arial"/>
                <a:cs typeface="Arial"/>
              </a:rPr>
              <a:t>n</a:t>
            </a:r>
            <a:r>
              <a:rPr sz="1360" spc="-5" dirty="0">
                <a:latin typeface="Arial"/>
                <a:cs typeface="Arial"/>
              </a:rPr>
              <a:t>g</a:t>
            </a:r>
            <a:r>
              <a:rPr sz="1360" spc="9" dirty="0">
                <a:latin typeface="Arial"/>
                <a:cs typeface="Arial"/>
              </a:rPr>
              <a:t>e</a:t>
            </a:r>
            <a:r>
              <a:rPr sz="1360" dirty="0">
                <a:latin typeface="Arial"/>
                <a:cs typeface="Arial"/>
              </a:rPr>
              <a:t>s </a:t>
            </a:r>
            <a:r>
              <a:rPr sz="1360" spc="5" dirty="0">
                <a:latin typeface="Arial"/>
                <a:cs typeface="Arial"/>
              </a:rPr>
              <a:t>i</a:t>
            </a:r>
            <a:r>
              <a:rPr sz="1360" dirty="0">
                <a:latin typeface="Arial"/>
                <a:cs typeface="Arial"/>
              </a:rPr>
              <a:t>n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he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w</a:t>
            </a:r>
            <a:r>
              <a:rPr sz="1360" dirty="0">
                <a:latin typeface="Arial"/>
                <a:cs typeface="Arial"/>
              </a:rPr>
              <a:t>or</a:t>
            </a:r>
            <a:r>
              <a:rPr sz="1360" spc="5" dirty="0">
                <a:latin typeface="Arial"/>
                <a:cs typeface="Arial"/>
              </a:rPr>
              <a:t>k</a:t>
            </a:r>
            <a:r>
              <a:rPr sz="1360" spc="-5" dirty="0">
                <a:latin typeface="Arial"/>
                <a:cs typeface="Arial"/>
              </a:rPr>
              <a:t>i</a:t>
            </a:r>
            <a:r>
              <a:rPr sz="1360" dirty="0">
                <a:latin typeface="Arial"/>
                <a:cs typeface="Arial"/>
              </a:rPr>
              <a:t>ng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dirty="0">
                <a:latin typeface="Arial"/>
                <a:cs typeface="Arial"/>
              </a:rPr>
              <a:t>d</a:t>
            </a:r>
            <a:r>
              <a:rPr sz="1360" spc="5" dirty="0">
                <a:latin typeface="Arial"/>
                <a:cs typeface="Arial"/>
              </a:rPr>
              <a:t>i</a:t>
            </a:r>
            <a:r>
              <a:rPr sz="1360" dirty="0">
                <a:latin typeface="Arial"/>
                <a:cs typeface="Arial"/>
              </a:rPr>
              <a:t>re</a:t>
            </a:r>
            <a:r>
              <a:rPr sz="1360" spc="5" dirty="0">
                <a:latin typeface="Arial"/>
                <a:cs typeface="Arial"/>
              </a:rPr>
              <a:t>c</a:t>
            </a:r>
            <a:r>
              <a:rPr sz="1360" spc="-5" dirty="0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ory</a:t>
            </a:r>
            <a:endParaRPr sz="136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5129" y="3214219"/>
            <a:ext cx="95010" cy="1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97" spc="9" dirty="0">
                <a:latin typeface="Arial"/>
                <a:cs typeface="Arial"/>
              </a:rPr>
              <a:t>–</a:t>
            </a:r>
            <a:endParaRPr sz="99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8795" y="3191132"/>
            <a:ext cx="2099436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lang="en-US" sz="1360" dirty="0">
                <a:latin typeface="Arial"/>
                <a:cs typeface="Arial"/>
              </a:rPr>
              <a:t>$ </a:t>
            </a:r>
            <a:r>
              <a:rPr sz="1360" dirty="0" err="1">
                <a:latin typeface="Arial"/>
                <a:cs typeface="Arial"/>
              </a:rPr>
              <a:t>g</a:t>
            </a:r>
            <a:r>
              <a:rPr sz="1360" spc="5" dirty="0" err="1">
                <a:latin typeface="Arial"/>
                <a:cs typeface="Arial"/>
              </a:rPr>
              <a:t>i</a:t>
            </a:r>
            <a:r>
              <a:rPr sz="1360" spc="-5" dirty="0" err="1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 re</a:t>
            </a:r>
            <a:r>
              <a:rPr sz="1360" spc="5" dirty="0">
                <a:latin typeface="Arial"/>
                <a:cs typeface="Arial"/>
              </a:rPr>
              <a:t>v</a:t>
            </a:r>
            <a:r>
              <a:rPr sz="1360" dirty="0">
                <a:latin typeface="Arial"/>
                <a:cs typeface="Arial"/>
              </a:rPr>
              <a:t>e</a:t>
            </a:r>
            <a:r>
              <a:rPr sz="1360" spc="-5" dirty="0">
                <a:latin typeface="Arial"/>
                <a:cs typeface="Arial"/>
              </a:rPr>
              <a:t>rt</a:t>
            </a:r>
            <a:endParaRPr sz="136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0083" y="3559191"/>
            <a:ext cx="84645" cy="9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89" spc="127" dirty="0">
                <a:latin typeface="Arial"/>
                <a:cs typeface="Arial"/>
              </a:rPr>
              <a:t>●</a:t>
            </a:r>
            <a:endParaRPr sz="58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0353" y="3513591"/>
            <a:ext cx="3570076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360" spc="-5" dirty="0">
                <a:latin typeface="Arial"/>
                <a:cs typeface="Arial"/>
              </a:rPr>
              <a:t>R</a:t>
            </a:r>
            <a:r>
              <a:rPr sz="1360" dirty="0">
                <a:latin typeface="Arial"/>
                <a:cs typeface="Arial"/>
              </a:rPr>
              <a:t>e</a:t>
            </a:r>
            <a:r>
              <a:rPr sz="1360" spc="5" dirty="0">
                <a:latin typeface="Arial"/>
                <a:cs typeface="Arial"/>
              </a:rPr>
              <a:t>v</a:t>
            </a:r>
            <a:r>
              <a:rPr sz="1360" dirty="0">
                <a:latin typeface="Arial"/>
                <a:cs typeface="Arial"/>
              </a:rPr>
              <a:t>e</a:t>
            </a:r>
            <a:r>
              <a:rPr sz="1360" spc="-5" dirty="0">
                <a:latin typeface="Arial"/>
                <a:cs typeface="Arial"/>
              </a:rPr>
              <a:t>rt</a:t>
            </a:r>
            <a:r>
              <a:rPr sz="1360" spc="5" dirty="0">
                <a:latin typeface="Arial"/>
                <a:cs typeface="Arial"/>
              </a:rPr>
              <a:t>i</a:t>
            </a:r>
            <a:r>
              <a:rPr sz="1360" dirty="0">
                <a:latin typeface="Arial"/>
                <a:cs typeface="Arial"/>
              </a:rPr>
              <a:t>ng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dirty="0">
                <a:latin typeface="Arial"/>
                <a:cs typeface="Arial"/>
              </a:rPr>
              <a:t>c</a:t>
            </a:r>
            <a:r>
              <a:rPr sz="1360" spc="9" dirty="0">
                <a:latin typeface="Arial"/>
                <a:cs typeface="Arial"/>
              </a:rPr>
              <a:t>o</a:t>
            </a:r>
            <a:r>
              <a:rPr sz="1360" spc="-9" dirty="0">
                <a:latin typeface="Arial"/>
                <a:cs typeface="Arial"/>
              </a:rPr>
              <a:t>m</a:t>
            </a:r>
            <a:r>
              <a:rPr sz="1360" dirty="0">
                <a:latin typeface="Arial"/>
                <a:cs typeface="Arial"/>
              </a:rPr>
              <a:t>m</a:t>
            </a:r>
            <a:r>
              <a:rPr sz="1360" spc="5" dirty="0">
                <a:latin typeface="Arial"/>
                <a:cs typeface="Arial"/>
              </a:rPr>
              <a:t>i</a:t>
            </a:r>
            <a:r>
              <a:rPr sz="1360" spc="-5" dirty="0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s </a:t>
            </a:r>
            <a:r>
              <a:rPr sz="1360" spc="5" dirty="0">
                <a:latin typeface="Arial"/>
                <a:cs typeface="Arial"/>
              </a:rPr>
              <a:t>(</a:t>
            </a:r>
            <a:r>
              <a:rPr sz="1360" spc="-5" dirty="0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h</a:t>
            </a:r>
            <a:r>
              <a:rPr sz="1360" spc="-5" dirty="0">
                <a:latin typeface="Arial"/>
                <a:cs typeface="Arial"/>
              </a:rPr>
              <a:t>i</a:t>
            </a:r>
            <a:r>
              <a:rPr sz="1360" dirty="0">
                <a:latin typeface="Arial"/>
                <a:cs typeface="Arial"/>
              </a:rPr>
              <a:t>s</a:t>
            </a:r>
            <a:r>
              <a:rPr sz="1360" spc="9" dirty="0">
                <a:latin typeface="Arial"/>
                <a:cs typeface="Arial"/>
              </a:rPr>
              <a:t> </a:t>
            </a:r>
            <a:r>
              <a:rPr sz="1360" dirty="0">
                <a:latin typeface="Arial"/>
                <a:cs typeface="Arial"/>
              </a:rPr>
              <a:t>c</a:t>
            </a:r>
            <a:r>
              <a:rPr sz="1360" spc="5" dirty="0">
                <a:latin typeface="Arial"/>
                <a:cs typeface="Arial"/>
              </a:rPr>
              <a:t>r</a:t>
            </a:r>
            <a:r>
              <a:rPr sz="1360" dirty="0">
                <a:latin typeface="Arial"/>
                <a:cs typeface="Arial"/>
              </a:rPr>
              <a:t>ea</a:t>
            </a:r>
            <a:r>
              <a:rPr sz="1360" spc="-5" dirty="0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es</a:t>
            </a:r>
            <a:r>
              <a:rPr sz="1360" spc="9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n</a:t>
            </a:r>
            <a:r>
              <a:rPr sz="1360" spc="9" dirty="0">
                <a:latin typeface="Arial"/>
                <a:cs typeface="Arial"/>
              </a:rPr>
              <a:t>e</a:t>
            </a:r>
            <a:r>
              <a:rPr sz="1360" dirty="0">
                <a:latin typeface="Arial"/>
                <a:cs typeface="Arial"/>
              </a:rPr>
              <a:t>w</a:t>
            </a:r>
            <a:r>
              <a:rPr sz="1360" spc="-5" dirty="0">
                <a:latin typeface="Arial"/>
                <a:cs typeface="Arial"/>
              </a:rPr>
              <a:t> </a:t>
            </a:r>
            <a:r>
              <a:rPr sz="1360" dirty="0">
                <a:latin typeface="Arial"/>
                <a:cs typeface="Arial"/>
              </a:rPr>
              <a:t>comm</a:t>
            </a:r>
            <a:r>
              <a:rPr sz="1360" spc="-5" dirty="0">
                <a:latin typeface="Arial"/>
                <a:cs typeface="Arial"/>
              </a:rPr>
              <a:t>it</a:t>
            </a:r>
            <a:r>
              <a:rPr sz="1360" spc="5" dirty="0">
                <a:latin typeface="Arial"/>
                <a:cs typeface="Arial"/>
              </a:rPr>
              <a:t>s</a:t>
            </a:r>
            <a:r>
              <a:rPr sz="1360" dirty="0">
                <a:latin typeface="Arial"/>
                <a:cs typeface="Arial"/>
              </a:rPr>
              <a:t>)</a:t>
            </a:r>
            <a:endParaRPr sz="136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573" y="3849404"/>
            <a:ext cx="84645" cy="9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89" spc="127" dirty="0">
                <a:latin typeface="Arial"/>
                <a:cs typeface="Arial"/>
              </a:rPr>
              <a:t>●</a:t>
            </a:r>
            <a:endParaRPr sz="58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240" y="3803804"/>
            <a:ext cx="2116709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360" spc="-5" dirty="0">
                <a:latin typeface="Arial"/>
                <a:cs typeface="Arial"/>
              </a:rPr>
              <a:t>C</a:t>
            </a:r>
            <a:r>
              <a:rPr sz="1360" spc="5" dirty="0">
                <a:latin typeface="Arial"/>
                <a:cs typeface="Arial"/>
              </a:rPr>
              <a:t>l</a:t>
            </a:r>
            <a:r>
              <a:rPr sz="1360" dirty="0">
                <a:latin typeface="Arial"/>
                <a:cs typeface="Arial"/>
              </a:rPr>
              <a:t>ean</a:t>
            </a:r>
            <a:r>
              <a:rPr sz="1360" spc="-5" dirty="0">
                <a:latin typeface="Arial"/>
                <a:cs typeface="Arial"/>
              </a:rPr>
              <a:t>i</a:t>
            </a:r>
            <a:r>
              <a:rPr sz="1360" dirty="0">
                <a:latin typeface="Arial"/>
                <a:cs typeface="Arial"/>
              </a:rPr>
              <a:t>ng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dirty="0">
                <a:latin typeface="Arial"/>
                <a:cs typeface="Arial"/>
              </a:rPr>
              <a:t>up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dirty="0">
                <a:latin typeface="Arial"/>
                <a:cs typeface="Arial"/>
              </a:rPr>
              <a:t>un</a:t>
            </a:r>
            <a:r>
              <a:rPr sz="1360" spc="-5" dirty="0">
                <a:latin typeface="Arial"/>
                <a:cs typeface="Arial"/>
              </a:rPr>
              <a:t>t</a:t>
            </a:r>
            <a:r>
              <a:rPr sz="1360" spc="5" dirty="0">
                <a:latin typeface="Arial"/>
                <a:cs typeface="Arial"/>
              </a:rPr>
              <a:t>r</a:t>
            </a:r>
            <a:r>
              <a:rPr sz="1360" dirty="0">
                <a:latin typeface="Arial"/>
                <a:cs typeface="Arial"/>
              </a:rPr>
              <a:t>ac</a:t>
            </a:r>
            <a:r>
              <a:rPr sz="1360" spc="5" dirty="0">
                <a:latin typeface="Arial"/>
                <a:cs typeface="Arial"/>
              </a:rPr>
              <a:t>k</a:t>
            </a:r>
            <a:r>
              <a:rPr sz="1360" dirty="0">
                <a:latin typeface="Arial"/>
                <a:cs typeface="Arial"/>
              </a:rPr>
              <a:t>ed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f</a:t>
            </a:r>
            <a:r>
              <a:rPr sz="1360" spc="5" dirty="0">
                <a:latin typeface="Arial"/>
                <a:cs typeface="Arial"/>
              </a:rPr>
              <a:t>i</a:t>
            </a:r>
            <a:r>
              <a:rPr sz="1360" spc="-5" dirty="0">
                <a:latin typeface="Arial"/>
                <a:cs typeface="Arial"/>
              </a:rPr>
              <a:t>l</a:t>
            </a:r>
            <a:r>
              <a:rPr sz="1360" dirty="0">
                <a:latin typeface="Arial"/>
                <a:cs typeface="Arial"/>
              </a:rPr>
              <a:t>es</a:t>
            </a:r>
            <a:endParaRPr sz="136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5129" y="4181595"/>
            <a:ext cx="95010" cy="1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97" spc="9" dirty="0">
                <a:latin typeface="Arial"/>
                <a:cs typeface="Arial"/>
              </a:rPr>
              <a:t>–</a:t>
            </a:r>
            <a:endParaRPr sz="99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5285" y="4159659"/>
            <a:ext cx="1381965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lang="en-US" sz="1360" dirty="0">
                <a:latin typeface="Arial"/>
                <a:cs typeface="Arial"/>
              </a:rPr>
              <a:t>$ </a:t>
            </a:r>
            <a:r>
              <a:rPr sz="1360" dirty="0" err="1">
                <a:latin typeface="Arial"/>
                <a:cs typeface="Arial"/>
              </a:rPr>
              <a:t>g</a:t>
            </a:r>
            <a:r>
              <a:rPr sz="1360" spc="5" dirty="0" err="1">
                <a:latin typeface="Arial"/>
                <a:cs typeface="Arial"/>
              </a:rPr>
              <a:t>i</a:t>
            </a:r>
            <a:r>
              <a:rPr sz="1360" spc="-5" dirty="0" err="1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 c</a:t>
            </a:r>
            <a:r>
              <a:rPr sz="1360" spc="5" dirty="0">
                <a:latin typeface="Arial"/>
                <a:cs typeface="Arial"/>
              </a:rPr>
              <a:t>l</a:t>
            </a:r>
            <a:r>
              <a:rPr sz="1360" dirty="0">
                <a:latin typeface="Arial"/>
                <a:cs typeface="Arial"/>
              </a:rPr>
              <a:t>ean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43573" y="4526567"/>
            <a:ext cx="84645" cy="9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89" spc="127" dirty="0">
                <a:latin typeface="Arial"/>
                <a:cs typeface="Arial"/>
              </a:rPr>
              <a:t>●</a:t>
            </a:r>
            <a:endParaRPr sz="589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7239" y="4482118"/>
            <a:ext cx="629946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360" spc="-168" dirty="0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agg</a:t>
            </a:r>
            <a:r>
              <a:rPr sz="1360" spc="5" dirty="0">
                <a:latin typeface="Arial"/>
                <a:cs typeface="Arial"/>
              </a:rPr>
              <a:t>i</a:t>
            </a:r>
            <a:r>
              <a:rPr sz="1360" dirty="0">
                <a:latin typeface="Arial"/>
                <a:cs typeface="Arial"/>
              </a:rPr>
              <a:t>ng</a:t>
            </a:r>
            <a:endParaRPr sz="136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5129" y="4859909"/>
            <a:ext cx="95010" cy="1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97" spc="9" dirty="0">
                <a:latin typeface="Arial"/>
                <a:cs typeface="Arial"/>
              </a:rPr>
              <a:t>–</a:t>
            </a:r>
            <a:endParaRPr sz="997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8796" y="4836822"/>
            <a:ext cx="3484854" cy="652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55600"/>
              </a:lnSpc>
              <a:tabLst>
                <a:tab pos="879850" algn="l"/>
                <a:tab pos="1353172" algn="l"/>
                <a:tab pos="1698663" algn="l"/>
              </a:tabLst>
            </a:pPr>
            <a:r>
              <a:rPr sz="1360" spc="-5" dirty="0">
                <a:latin typeface="Arial"/>
                <a:cs typeface="Arial"/>
              </a:rPr>
              <a:t>H</a:t>
            </a:r>
            <a:r>
              <a:rPr sz="1360" dirty="0">
                <a:latin typeface="Arial"/>
                <a:cs typeface="Arial"/>
              </a:rPr>
              <a:t>uman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dirty="0">
                <a:latin typeface="Arial"/>
                <a:cs typeface="Arial"/>
              </a:rPr>
              <a:t>readab</a:t>
            </a:r>
            <a:r>
              <a:rPr sz="1360" spc="5" dirty="0">
                <a:latin typeface="Arial"/>
                <a:cs typeface="Arial"/>
              </a:rPr>
              <a:t>l</a:t>
            </a:r>
            <a:r>
              <a:rPr sz="1360" dirty="0">
                <a:latin typeface="Arial"/>
                <a:cs typeface="Arial"/>
              </a:rPr>
              <a:t>e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dirty="0">
                <a:latin typeface="Arial"/>
                <a:cs typeface="Arial"/>
              </a:rPr>
              <a:t>po</a:t>
            </a:r>
            <a:r>
              <a:rPr sz="1360" spc="5" dirty="0">
                <a:latin typeface="Arial"/>
                <a:cs typeface="Arial"/>
              </a:rPr>
              <a:t>i</a:t>
            </a:r>
            <a:r>
              <a:rPr sz="1360" spc="-5" dirty="0">
                <a:latin typeface="Arial"/>
                <a:cs typeface="Arial"/>
              </a:rPr>
              <a:t>n</a:t>
            </a:r>
            <a:r>
              <a:rPr sz="1360" dirty="0">
                <a:latin typeface="Arial"/>
                <a:cs typeface="Arial"/>
              </a:rPr>
              <a:t>ters</a:t>
            </a:r>
            <a:r>
              <a:rPr sz="1360" spc="9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o</a:t>
            </a:r>
            <a:r>
              <a:rPr sz="1360" spc="-5" dirty="0">
                <a:latin typeface="Arial"/>
                <a:cs typeface="Arial"/>
              </a:rPr>
              <a:t> </a:t>
            </a:r>
            <a:r>
              <a:rPr sz="1360" spc="5" dirty="0">
                <a:latin typeface="Arial"/>
                <a:cs typeface="Arial"/>
              </a:rPr>
              <a:t>s</a:t>
            </a:r>
            <a:r>
              <a:rPr sz="1360" dirty="0">
                <a:latin typeface="Arial"/>
                <a:cs typeface="Arial"/>
              </a:rPr>
              <a:t>pe</a:t>
            </a:r>
            <a:r>
              <a:rPr sz="1360" spc="5" dirty="0">
                <a:latin typeface="Arial"/>
                <a:cs typeface="Arial"/>
              </a:rPr>
              <a:t>c</a:t>
            </a:r>
            <a:r>
              <a:rPr sz="1360" spc="-5" dirty="0">
                <a:latin typeface="Arial"/>
                <a:cs typeface="Arial"/>
              </a:rPr>
              <a:t>if</a:t>
            </a:r>
            <a:r>
              <a:rPr sz="1360" spc="5" dirty="0">
                <a:latin typeface="Arial"/>
                <a:cs typeface="Arial"/>
              </a:rPr>
              <a:t>i</a:t>
            </a:r>
            <a:r>
              <a:rPr sz="1360" dirty="0">
                <a:latin typeface="Arial"/>
                <a:cs typeface="Arial"/>
              </a:rPr>
              <a:t>c </a:t>
            </a:r>
            <a:r>
              <a:rPr sz="1360" spc="5" dirty="0">
                <a:latin typeface="Arial"/>
                <a:cs typeface="Arial"/>
              </a:rPr>
              <a:t>c</a:t>
            </a:r>
            <a:r>
              <a:rPr sz="1360" dirty="0">
                <a:latin typeface="Arial"/>
                <a:cs typeface="Arial"/>
              </a:rPr>
              <a:t>omm</a:t>
            </a:r>
            <a:r>
              <a:rPr sz="1360" spc="-5" dirty="0">
                <a:latin typeface="Arial"/>
                <a:cs typeface="Arial"/>
              </a:rPr>
              <a:t>it</a:t>
            </a:r>
            <a:r>
              <a:rPr sz="1360" dirty="0">
                <a:latin typeface="Arial"/>
                <a:cs typeface="Arial"/>
              </a:rPr>
              <a:t>s </a:t>
            </a:r>
            <a:r>
              <a:rPr lang="en-US" sz="1360" dirty="0">
                <a:latin typeface="Arial"/>
                <a:cs typeface="Arial"/>
              </a:rPr>
              <a:t>$ </a:t>
            </a:r>
            <a:r>
              <a:rPr sz="1360" dirty="0">
                <a:latin typeface="Arial"/>
                <a:cs typeface="Arial"/>
              </a:rPr>
              <a:t>g</a:t>
            </a:r>
            <a:r>
              <a:rPr sz="1360" spc="5" dirty="0">
                <a:latin typeface="Arial"/>
                <a:cs typeface="Arial"/>
              </a:rPr>
              <a:t>i</a:t>
            </a:r>
            <a:r>
              <a:rPr sz="1360" spc="-5" dirty="0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ag 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lang="en-US" sz="1360" dirty="0">
                <a:latin typeface="Arial"/>
                <a:cs typeface="Arial"/>
              </a:rPr>
              <a:t>-</a:t>
            </a:r>
            <a:r>
              <a:rPr sz="1360" dirty="0">
                <a:latin typeface="Arial"/>
                <a:cs typeface="Arial"/>
              </a:rPr>
              <a:t>a</a:t>
            </a:r>
            <a:r>
              <a:rPr lang="en-US" sz="1360" dirty="0">
                <a:latin typeface="Arial"/>
                <a:cs typeface="Arial"/>
              </a:rPr>
              <a:t> </a:t>
            </a:r>
            <a:r>
              <a:rPr sz="1360" spc="5" dirty="0">
                <a:latin typeface="Arial"/>
                <a:cs typeface="Arial"/>
              </a:rPr>
              <a:t>v</a:t>
            </a:r>
            <a:r>
              <a:rPr sz="1360" dirty="0">
                <a:latin typeface="Arial"/>
                <a:cs typeface="Arial"/>
              </a:rPr>
              <a:t>1</a:t>
            </a:r>
            <a:r>
              <a:rPr sz="1360" spc="-5" dirty="0">
                <a:latin typeface="Arial"/>
                <a:cs typeface="Arial"/>
              </a:rPr>
              <a:t>.</a:t>
            </a:r>
            <a:r>
              <a:rPr sz="1360" dirty="0">
                <a:latin typeface="Arial"/>
                <a:cs typeface="Arial"/>
              </a:rPr>
              <a:t>0</a:t>
            </a:r>
            <a:r>
              <a:rPr lang="en-US" sz="1360" dirty="0">
                <a:latin typeface="Arial"/>
                <a:cs typeface="Arial"/>
              </a:rPr>
              <a:t> –</a:t>
            </a:r>
            <a:r>
              <a:rPr sz="1360" dirty="0">
                <a:latin typeface="Arial"/>
                <a:cs typeface="Arial"/>
              </a:rPr>
              <a:t>m</a:t>
            </a:r>
            <a:r>
              <a:rPr lang="en-US" sz="1360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'</a:t>
            </a:r>
            <a:r>
              <a:rPr sz="1360" spc="-82" dirty="0">
                <a:latin typeface="Arial"/>
                <a:cs typeface="Arial"/>
              </a:rPr>
              <a:t>V</a:t>
            </a:r>
            <a:r>
              <a:rPr sz="1360" dirty="0">
                <a:latin typeface="Arial"/>
                <a:cs typeface="Arial"/>
              </a:rPr>
              <a:t>er</a:t>
            </a:r>
            <a:r>
              <a:rPr sz="1360" spc="5" dirty="0">
                <a:latin typeface="Arial"/>
                <a:cs typeface="Arial"/>
              </a:rPr>
              <a:t>s</a:t>
            </a:r>
            <a:r>
              <a:rPr sz="1360" spc="-5" dirty="0">
                <a:latin typeface="Arial"/>
                <a:cs typeface="Arial"/>
              </a:rPr>
              <a:t>i</a:t>
            </a:r>
            <a:r>
              <a:rPr sz="1360" spc="9" dirty="0">
                <a:latin typeface="Arial"/>
                <a:cs typeface="Arial"/>
              </a:rPr>
              <a:t>o</a:t>
            </a:r>
            <a:r>
              <a:rPr sz="1360" dirty="0">
                <a:latin typeface="Arial"/>
                <a:cs typeface="Arial"/>
              </a:rPr>
              <a:t>n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1</a:t>
            </a:r>
            <a:r>
              <a:rPr sz="1360" dirty="0">
                <a:latin typeface="Arial"/>
                <a:cs typeface="Arial"/>
              </a:rPr>
              <a:t>.0</a:t>
            </a:r>
            <a:r>
              <a:rPr sz="1360" spc="-5" dirty="0">
                <a:latin typeface="Arial"/>
                <a:cs typeface="Arial"/>
              </a:rPr>
              <a:t>'</a:t>
            </a:r>
            <a:endParaRPr sz="136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5129" y="5182368"/>
            <a:ext cx="95010" cy="1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97" spc="9" dirty="0">
                <a:latin typeface="Arial"/>
                <a:cs typeface="Arial"/>
              </a:rPr>
              <a:t>–</a:t>
            </a:r>
            <a:endParaRPr sz="997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60083" y="5527339"/>
            <a:ext cx="84645" cy="90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89" spc="127" dirty="0">
                <a:latin typeface="Arial"/>
                <a:cs typeface="Arial"/>
              </a:rPr>
              <a:t>●</a:t>
            </a:r>
            <a:endParaRPr sz="589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20353" y="5481738"/>
            <a:ext cx="3150304" cy="209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360" spc="-5" dirty="0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h</a:t>
            </a:r>
            <a:r>
              <a:rPr sz="1360" spc="-5" dirty="0">
                <a:latin typeface="Arial"/>
                <a:cs typeface="Arial"/>
              </a:rPr>
              <a:t>i</a:t>
            </a:r>
            <a:r>
              <a:rPr sz="1360" dirty="0">
                <a:latin typeface="Arial"/>
                <a:cs typeface="Arial"/>
              </a:rPr>
              <a:t>s</a:t>
            </a:r>
            <a:r>
              <a:rPr sz="1360" spc="9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wi</a:t>
            </a:r>
            <a:r>
              <a:rPr sz="1360" spc="5" dirty="0">
                <a:latin typeface="Arial"/>
                <a:cs typeface="Arial"/>
              </a:rPr>
              <a:t>l</a:t>
            </a:r>
            <a:r>
              <a:rPr sz="1360" dirty="0">
                <a:latin typeface="Arial"/>
                <a:cs typeface="Arial"/>
              </a:rPr>
              <a:t>l</a:t>
            </a:r>
            <a:r>
              <a:rPr sz="1360" spc="-5" dirty="0">
                <a:latin typeface="Arial"/>
                <a:cs typeface="Arial"/>
              </a:rPr>
              <a:t> </a:t>
            </a:r>
            <a:r>
              <a:rPr sz="1360" spc="9" dirty="0">
                <a:latin typeface="Arial"/>
                <a:cs typeface="Arial"/>
              </a:rPr>
              <a:t>n</a:t>
            </a:r>
            <a:r>
              <a:rPr sz="1360" dirty="0">
                <a:latin typeface="Arial"/>
                <a:cs typeface="Arial"/>
              </a:rPr>
              <a:t>a</a:t>
            </a:r>
            <a:r>
              <a:rPr sz="1360" spc="-9" dirty="0">
                <a:latin typeface="Arial"/>
                <a:cs typeface="Arial"/>
              </a:rPr>
              <a:t>m</a:t>
            </a:r>
            <a:r>
              <a:rPr sz="1360" dirty="0">
                <a:latin typeface="Arial"/>
                <a:cs typeface="Arial"/>
              </a:rPr>
              <a:t>e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t</a:t>
            </a:r>
            <a:r>
              <a:rPr sz="1360" dirty="0">
                <a:latin typeface="Arial"/>
                <a:cs typeface="Arial"/>
              </a:rPr>
              <a:t>he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spc="-5" dirty="0">
                <a:latin typeface="Arial"/>
                <a:cs typeface="Arial"/>
              </a:rPr>
              <a:t>HE</a:t>
            </a:r>
            <a:r>
              <a:rPr sz="1360" spc="-14" dirty="0">
                <a:latin typeface="Arial"/>
                <a:cs typeface="Arial"/>
              </a:rPr>
              <a:t>A</a:t>
            </a:r>
            <a:r>
              <a:rPr sz="1360" dirty="0">
                <a:latin typeface="Arial"/>
                <a:cs typeface="Arial"/>
              </a:rPr>
              <a:t>D</a:t>
            </a:r>
            <a:r>
              <a:rPr sz="1360" spc="5" dirty="0">
                <a:latin typeface="Arial"/>
                <a:cs typeface="Arial"/>
              </a:rPr>
              <a:t> </a:t>
            </a:r>
            <a:r>
              <a:rPr sz="1360" dirty="0">
                <a:latin typeface="Arial"/>
                <a:cs typeface="Arial"/>
              </a:rPr>
              <a:t>comm</a:t>
            </a:r>
            <a:r>
              <a:rPr sz="1360" spc="-5" dirty="0">
                <a:latin typeface="Arial"/>
                <a:cs typeface="Arial"/>
              </a:rPr>
              <a:t>it</a:t>
            </a:r>
            <a:r>
              <a:rPr sz="1360" dirty="0">
                <a:latin typeface="Arial"/>
                <a:cs typeface="Arial"/>
              </a:rPr>
              <a:t> as</a:t>
            </a:r>
            <a:r>
              <a:rPr sz="1360" spc="9" dirty="0">
                <a:latin typeface="Arial"/>
                <a:cs typeface="Arial"/>
              </a:rPr>
              <a:t> </a:t>
            </a:r>
            <a:r>
              <a:rPr sz="1360" spc="5" dirty="0">
                <a:latin typeface="Arial"/>
                <a:cs typeface="Arial"/>
              </a:rPr>
              <a:t>v</a:t>
            </a:r>
            <a:r>
              <a:rPr sz="1360" spc="-5" dirty="0">
                <a:latin typeface="Arial"/>
                <a:cs typeface="Arial"/>
              </a:rPr>
              <a:t>1.</a:t>
            </a:r>
            <a:r>
              <a:rPr sz="1360" dirty="0">
                <a:latin typeface="Arial"/>
                <a:cs typeface="Arial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31121" y="5921920"/>
            <a:ext cx="4846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should be familiar with how these commands</a:t>
            </a:r>
          </a:p>
          <a:p>
            <a:r>
              <a:rPr lang="en-US" smtClean="0"/>
              <a:t> work and when to use them.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program that is used to run and debug other (target) programs</a:t>
            </a:r>
          </a:p>
          <a:p>
            <a:r>
              <a:rPr lang="en-US" dirty="0" smtClean="0"/>
              <a:t>Advantages: </a:t>
            </a:r>
          </a:p>
          <a:p>
            <a:pPr marL="457200" lvl="1" indent="0">
              <a:buNone/>
            </a:pPr>
            <a:r>
              <a:rPr lang="en-US" dirty="0" smtClean="0"/>
              <a:t>Programmer can:</a:t>
            </a:r>
          </a:p>
          <a:p>
            <a:pPr lvl="1"/>
            <a:r>
              <a:rPr lang="en-US" dirty="0"/>
              <a:t>step through source code line by line</a:t>
            </a:r>
          </a:p>
          <a:p>
            <a:pPr lvl="2"/>
            <a:r>
              <a:rPr lang="en-US" dirty="0"/>
              <a:t>each line is executed on demand </a:t>
            </a:r>
            <a:endParaRPr lang="en-US" dirty="0" smtClean="0"/>
          </a:p>
          <a:p>
            <a:pPr lvl="1"/>
            <a:r>
              <a:rPr lang="en-US" dirty="0" smtClean="0"/>
              <a:t>interact with and inspect program at run-time</a:t>
            </a:r>
          </a:p>
          <a:p>
            <a:pPr lvl="1"/>
            <a:r>
              <a:rPr lang="en-US" dirty="0" smtClean="0"/>
              <a:t>If program crashes, the debugger outputs </a:t>
            </a:r>
            <a:r>
              <a:rPr lang="en-US" dirty="0"/>
              <a:t>where and why </a:t>
            </a:r>
            <a:r>
              <a:rPr lang="en-US" dirty="0" smtClean="0"/>
              <a:t>it crashed</a:t>
            </a:r>
          </a:p>
          <a:p>
            <a:r>
              <a:rPr lang="en-US" dirty="0" smtClean="0"/>
              <a:t>Why have a debugger? </a:t>
            </a:r>
          </a:p>
          <a:p>
            <a:r>
              <a:rPr lang="en-US" dirty="0" smtClean="0"/>
              <a:t>When do I use a debugger?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Compile Program </a:t>
            </a:r>
            <a:endParaRPr lang="en-US" sz="2800" b="1" dirty="0"/>
          </a:p>
          <a:p>
            <a:pPr lvl="1"/>
            <a:r>
              <a:rPr lang="en-US" sz="2400" dirty="0" smtClean="0"/>
              <a:t>Normally: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[flags] &lt;source files&gt; -o &lt;output file&gt;</a:t>
            </a:r>
          </a:p>
          <a:p>
            <a:pPr lvl="1"/>
            <a:r>
              <a:rPr lang="en-US" sz="2400" dirty="0" smtClean="0"/>
              <a:t>Debugging: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[other flags]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&lt;source files&gt; -o &lt;output file&gt;</a:t>
            </a:r>
          </a:p>
          <a:p>
            <a:pPr lvl="2"/>
            <a:r>
              <a:rPr lang="en-US" dirty="0" smtClean="0"/>
              <a:t>enables </a:t>
            </a:r>
            <a:r>
              <a:rPr lang="en-US" dirty="0"/>
              <a:t>built-in debugging </a:t>
            </a:r>
            <a:r>
              <a:rPr lang="en-US" dirty="0" smtClean="0"/>
              <a:t>support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Specify Program to Debug</a:t>
            </a:r>
            <a:endParaRPr lang="en-US" sz="2800" dirty="0"/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&lt;executable&gt;</a:t>
            </a:r>
          </a:p>
          <a:p>
            <a:pPr marL="457200" lvl="1" indent="0" algn="ctr">
              <a:buNone/>
            </a:pPr>
            <a:r>
              <a:rPr lang="en-US" sz="2400" dirty="0"/>
              <a:t>o</a:t>
            </a:r>
            <a:r>
              <a:rPr lang="en-US" sz="2400" dirty="0" smtClean="0"/>
              <a:t>r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file &lt;executable&gt;</a:t>
            </a:r>
          </a:p>
        </p:txBody>
      </p:sp>
    </p:spTree>
    <p:extLst>
      <p:ext uri="{BB962C8B-B14F-4D97-AF65-F5344CB8AC3E}">
        <p14:creationId xmlns:p14="http://schemas.microsoft.com/office/powerpoint/2010/main" val="92091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GNU/Linux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Open-source operating system</a:t>
            </a:r>
            <a:endParaRPr lang="en-US" dirty="0"/>
          </a:p>
          <a:p>
            <a:pPr lvl="1"/>
            <a:r>
              <a:rPr lang="en-US" b="1" dirty="0" smtClean="0"/>
              <a:t>Kernel</a:t>
            </a:r>
            <a:r>
              <a:rPr lang="en-US" dirty="0" smtClean="0"/>
              <a:t>: core of operating system</a:t>
            </a:r>
          </a:p>
          <a:p>
            <a:pPr lvl="2"/>
            <a:r>
              <a:rPr lang="en-US" dirty="0" smtClean="0"/>
              <a:t>Allocates time and memory to programs</a:t>
            </a:r>
          </a:p>
          <a:p>
            <a:pPr lvl="2"/>
            <a:r>
              <a:rPr lang="en-US" dirty="0" smtClean="0"/>
              <a:t>Handles file system and communication between software and hardware</a:t>
            </a:r>
          </a:p>
          <a:p>
            <a:pPr lvl="1"/>
            <a:r>
              <a:rPr lang="en-US" b="1" dirty="0" smtClean="0"/>
              <a:t>Shell</a:t>
            </a:r>
            <a:r>
              <a:rPr lang="en-US" dirty="0" smtClean="0"/>
              <a:t>: interface between user and kernel</a:t>
            </a:r>
          </a:p>
          <a:p>
            <a:pPr lvl="2"/>
            <a:r>
              <a:rPr lang="en-US" dirty="0" smtClean="0"/>
              <a:t>Interprets commands user types in</a:t>
            </a:r>
          </a:p>
          <a:p>
            <a:pPr lvl="2"/>
            <a:r>
              <a:rPr lang="en-US" dirty="0" smtClean="0"/>
              <a:t>Takes necessary action to cause commands to be carried out</a:t>
            </a:r>
          </a:p>
          <a:p>
            <a:pPr lvl="1"/>
            <a:r>
              <a:rPr lang="en-US" b="1" dirty="0" smtClean="0"/>
              <a:t>Programs</a:t>
            </a:r>
          </a:p>
          <a:p>
            <a:r>
              <a:rPr lang="en-US" dirty="0" smtClean="0"/>
              <a:t>Why is the system broken up into these different parts? </a:t>
            </a:r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3</a:t>
            </a:r>
            <a:r>
              <a:rPr lang="en-US" sz="2800" b="1" dirty="0" smtClean="0"/>
              <a:t>.   </a:t>
            </a:r>
            <a:r>
              <a:rPr lang="en-US" sz="2800" b="1" dirty="0"/>
              <a:t>Run Program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</a:t>
            </a:r>
            <a:r>
              <a:rPr lang="en-US" dirty="0"/>
              <a:t>		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 [arguments]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4</a:t>
            </a:r>
            <a:r>
              <a:rPr lang="en-US" sz="2800" b="1" dirty="0" smtClean="0"/>
              <a:t>.  In </a:t>
            </a:r>
            <a:r>
              <a:rPr lang="en-US" sz="2800" b="1" dirty="0"/>
              <a:t>GDB Interactive Shell</a:t>
            </a:r>
          </a:p>
          <a:p>
            <a:pPr lvl="1"/>
            <a:r>
              <a:rPr lang="en-US" dirty="0"/>
              <a:t>Tab to Autocomplete, up-down arrows to recall history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help [command] </a:t>
            </a:r>
            <a:r>
              <a:rPr lang="en-US" dirty="0"/>
              <a:t>to get more info about a command</a:t>
            </a:r>
          </a:p>
          <a:p>
            <a:pPr marL="0" indent="0">
              <a:buNone/>
            </a:pPr>
            <a:r>
              <a:rPr lang="en-US" sz="2800" b="1" dirty="0">
                <a:cs typeface="Courier New" pitchFamily="49" charset="0"/>
              </a:rPr>
              <a:t>5</a:t>
            </a:r>
            <a:r>
              <a:rPr lang="en-US" sz="2800" b="1" dirty="0" smtClean="0">
                <a:cs typeface="Courier New" pitchFamily="49" charset="0"/>
              </a:rPr>
              <a:t>.  </a:t>
            </a:r>
            <a:r>
              <a:rPr lang="en-US" sz="2800" b="1" dirty="0" smtClean="0"/>
              <a:t>Exit </a:t>
            </a:r>
            <a:r>
              <a:rPr lang="en-US" sz="2800" b="1" dirty="0"/>
              <a:t>the </a:t>
            </a:r>
            <a:r>
              <a:rPr lang="en-US" sz="2800" b="1" dirty="0" err="1"/>
              <a:t>gdb</a:t>
            </a:r>
            <a:r>
              <a:rPr lang="en-US" sz="2800" b="1" dirty="0"/>
              <a:t> Debugger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quit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Run-Time Errors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Segmentation fault</a:t>
            </a:r>
          </a:p>
          <a:p>
            <a:pPr lvl="1"/>
            <a:r>
              <a:rPr lang="en-US" sz="2400" dirty="0"/>
              <a:t>Program received signal SIGSEGV, Segmentation </a:t>
            </a:r>
            <a:r>
              <a:rPr lang="en-US" sz="2400" dirty="0" smtClean="0"/>
              <a:t>fault. 0x0000000000400524 </a:t>
            </a:r>
            <a:r>
              <a:rPr lang="en-US" sz="2400" dirty="0"/>
              <a:t>in </a:t>
            </a:r>
            <a:r>
              <a:rPr lang="en-US" sz="2400" i="1" dirty="0" smtClean="0"/>
              <a:t>function </a:t>
            </a:r>
            <a:r>
              <a:rPr lang="en-US" sz="2400" dirty="0" smtClean="0"/>
              <a:t>(</a:t>
            </a:r>
            <a:r>
              <a:rPr lang="en-US" sz="2400" dirty="0" err="1" smtClean="0"/>
              <a:t>arr</a:t>
            </a:r>
            <a:r>
              <a:rPr lang="en-US" sz="2400" dirty="0" smtClean="0"/>
              <a:t>=0x7fffc902a270</a:t>
            </a:r>
            <a:r>
              <a:rPr lang="en-US" sz="2400" dirty="0"/>
              <a:t>, r1=2, </a:t>
            </a:r>
            <a:r>
              <a:rPr lang="en-US" sz="2400" dirty="0" smtClean="0"/>
              <a:t>c1=5, r2=4</a:t>
            </a:r>
            <a:r>
              <a:rPr lang="en-US" sz="2400" dirty="0"/>
              <a:t>, c2=6) at </a:t>
            </a:r>
            <a:r>
              <a:rPr lang="en-US" sz="2400" i="1" dirty="0" smtClean="0"/>
              <a:t>file.c</a:t>
            </a:r>
            <a:r>
              <a:rPr lang="en-US" sz="2400" dirty="0" smtClean="0"/>
              <a:t>:12</a:t>
            </a:r>
          </a:p>
          <a:p>
            <a:pPr lvl="2"/>
            <a:r>
              <a:rPr lang="en-US" sz="2000" dirty="0" smtClean="0"/>
              <a:t>Line number where it crashed and parameters to the function that caused the error</a:t>
            </a:r>
          </a:p>
          <a:p>
            <a:r>
              <a:rPr lang="en-US" dirty="0" smtClean="0"/>
              <a:t>Logic Error</a:t>
            </a:r>
          </a:p>
          <a:p>
            <a:pPr lvl="1"/>
            <a:r>
              <a:rPr lang="en-US" dirty="0" smtClean="0"/>
              <a:t>Program will run and exit successfully</a:t>
            </a:r>
          </a:p>
          <a:p>
            <a:r>
              <a:rPr lang="en-US" dirty="0" smtClean="0"/>
              <a:t>How do we find bugs?</a:t>
            </a:r>
          </a:p>
        </p:txBody>
      </p:sp>
    </p:spTree>
    <p:extLst>
      <p:ext uri="{BB962C8B-B14F-4D97-AF65-F5344CB8AC3E}">
        <p14:creationId xmlns:p14="http://schemas.microsoft.com/office/powerpoint/2010/main" val="189667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Breakpoints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stop the </a:t>
            </a:r>
            <a:r>
              <a:rPr lang="en-US" dirty="0" smtClean="0"/>
              <a:t>running program at a specific point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program reaches </a:t>
            </a:r>
            <a:r>
              <a:rPr lang="en-US" dirty="0"/>
              <a:t>that location when running, </a:t>
            </a:r>
            <a:r>
              <a:rPr lang="en-US" dirty="0" smtClean="0"/>
              <a:t>it will pause and </a:t>
            </a:r>
            <a:r>
              <a:rPr lang="en-US" dirty="0"/>
              <a:t>prompt you for another </a:t>
            </a:r>
            <a:r>
              <a:rPr lang="en-US" dirty="0" smtClean="0"/>
              <a:t>command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file1.c:6</a:t>
            </a:r>
          </a:p>
          <a:p>
            <a:pPr lvl="2"/>
            <a:r>
              <a:rPr lang="en-US" dirty="0" smtClean="0"/>
              <a:t>Program will pause when it reaches line 6 of file1.c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cs typeface="Courier New" pitchFamily="49" charset="0"/>
              </a:rPr>
              <a:t>Program will pause at the first line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every time it is called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/>
              <a:t>Program will pause at specified position only when </a:t>
            </a:r>
            <a:r>
              <a:rPr lang="en-US" dirty="0"/>
              <a:t>the </a:t>
            </a:r>
            <a:r>
              <a:rPr lang="en-US" dirty="0" smtClean="0"/>
              <a:t>expression evaluates to true</a:t>
            </a:r>
            <a:endParaRPr lang="en-US" i="1" dirty="0" smtClean="0"/>
          </a:p>
          <a:p>
            <a:pPr lvl="1"/>
            <a:endParaRPr lang="en-US" dirty="0"/>
          </a:p>
          <a:p>
            <a:r>
              <a:rPr lang="en-US" dirty="0" smtClean="0">
                <a:cs typeface="Courier New" pitchFamily="49" charset="0"/>
              </a:rPr>
              <a:t>How do we know where to set breakpoints?</a:t>
            </a:r>
          </a:p>
          <a:p>
            <a:r>
              <a:rPr lang="en-US" dirty="0" smtClean="0">
                <a:cs typeface="Courier New" pitchFamily="49" charset="0"/>
              </a:rPr>
              <a:t>What do we do once we’ve stopped at a breakpoint? </a:t>
            </a:r>
            <a:endParaRPr lang="en-US" dirty="0"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95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Deleting, Disabling and Ignoring BPs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delete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range]</a:t>
            </a:r>
          </a:p>
          <a:p>
            <a:pPr lvl="1"/>
            <a:r>
              <a:rPr lang="en-US" dirty="0" smtClean="0"/>
              <a:t>Deletes the </a:t>
            </a:r>
            <a:r>
              <a:rPr lang="en-US" dirty="0"/>
              <a:t>specified breakpoint or range of </a:t>
            </a:r>
            <a:r>
              <a:rPr lang="en-US" dirty="0" smtClean="0"/>
              <a:t>breakpoints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disable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Temporarily </a:t>
            </a:r>
            <a:r>
              <a:rPr lang="en-US" dirty="0"/>
              <a:t>deactivates a breakpoint or a range of breakpoints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enable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Restores </a:t>
            </a:r>
            <a:r>
              <a:rPr lang="en-US" dirty="0"/>
              <a:t>disabled breakpoints </a:t>
            </a:r>
          </a:p>
          <a:p>
            <a:r>
              <a:rPr lang="en-US" dirty="0" smtClean="0"/>
              <a:t>If no arguments are provided to the above commands, all breakpoints are affected!!</a:t>
            </a:r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ignore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iterations</a:t>
            </a:r>
          </a:p>
          <a:p>
            <a:pPr lvl="1"/>
            <a:r>
              <a:rPr lang="en-US" dirty="0" smtClean="0"/>
              <a:t>Instructs </a:t>
            </a:r>
            <a:r>
              <a:rPr lang="en-US" dirty="0"/>
              <a:t>GDB to pass over a breakpoint without stopping a certain number of </a:t>
            </a:r>
            <a:r>
              <a:rPr lang="en-US" dirty="0" smtClean="0"/>
              <a:t>times.</a:t>
            </a:r>
          </a:p>
          <a:p>
            <a:pPr lvl="2"/>
            <a:r>
              <a:rPr lang="en-US" dirty="0" err="1"/>
              <a:t>b</a:t>
            </a:r>
            <a:r>
              <a:rPr lang="en-US" dirty="0" err="1" smtClean="0"/>
              <a:t>p_number</a:t>
            </a:r>
            <a:r>
              <a:rPr lang="en-US" dirty="0" smtClean="0"/>
              <a:t>: the </a:t>
            </a:r>
            <a:r>
              <a:rPr lang="en-US" dirty="0"/>
              <a:t>number of a </a:t>
            </a:r>
            <a:r>
              <a:rPr lang="en-US" dirty="0" smtClean="0"/>
              <a:t>breakpoint</a:t>
            </a:r>
          </a:p>
          <a:p>
            <a:pPr lvl="2"/>
            <a:r>
              <a:rPr lang="en-US" dirty="0" smtClean="0"/>
              <a:t>Iterations: the </a:t>
            </a:r>
            <a:r>
              <a:rPr lang="en-US" dirty="0"/>
              <a:t>number of times you want it to be passed </a:t>
            </a:r>
            <a:r>
              <a:rPr lang="en-US" dirty="0" smtClean="0"/>
              <a:t>over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Displaying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Why would we want to interrupt execution?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see </a:t>
            </a:r>
            <a:r>
              <a:rPr lang="en-US" dirty="0" smtClean="0"/>
              <a:t>data of interest at run-time: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[/format]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Prints the value of the specified expression in the specified format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Formats:</a:t>
            </a:r>
          </a:p>
          <a:p>
            <a:pPr lvl="2"/>
            <a:r>
              <a:rPr lang="en-US" dirty="0" smtClean="0"/>
              <a:t>d</a:t>
            </a:r>
            <a:r>
              <a:rPr lang="en-US" dirty="0"/>
              <a:t>: Decimal </a:t>
            </a:r>
            <a:r>
              <a:rPr lang="en-US" dirty="0" smtClean="0"/>
              <a:t>notation</a:t>
            </a:r>
            <a:r>
              <a:rPr lang="en-US" dirty="0"/>
              <a:t> </a:t>
            </a:r>
            <a:r>
              <a:rPr lang="en-US" dirty="0" smtClean="0"/>
              <a:t>(default format for integers) </a:t>
            </a:r>
          </a:p>
          <a:p>
            <a:pPr lvl="2"/>
            <a:r>
              <a:rPr lang="en-US" dirty="0" smtClean="0"/>
              <a:t>x</a:t>
            </a:r>
            <a:r>
              <a:rPr lang="en-US" dirty="0"/>
              <a:t>: Hexadecimal </a:t>
            </a:r>
            <a:r>
              <a:rPr lang="en-US" dirty="0" smtClean="0"/>
              <a:t>notation </a:t>
            </a:r>
          </a:p>
          <a:p>
            <a:pPr lvl="2"/>
            <a:r>
              <a:rPr lang="en-US" dirty="0" smtClean="0"/>
              <a:t>o</a:t>
            </a:r>
            <a:r>
              <a:rPr lang="en-US" dirty="0"/>
              <a:t>: Octal </a:t>
            </a:r>
            <a:r>
              <a:rPr lang="en-US" dirty="0" smtClean="0"/>
              <a:t>notation</a:t>
            </a:r>
          </a:p>
          <a:p>
            <a:pPr lvl="2"/>
            <a:r>
              <a:rPr lang="en-US" dirty="0" smtClean="0"/>
              <a:t>t</a:t>
            </a:r>
            <a:r>
              <a:rPr lang="en-US" dirty="0"/>
              <a:t>: Binary </a:t>
            </a:r>
            <a:r>
              <a:rPr lang="en-US" dirty="0" smtClean="0"/>
              <a:t>notation </a:t>
            </a:r>
          </a:p>
          <a:p>
            <a:r>
              <a:rPr lang="en-US" dirty="0" smtClean="0"/>
              <a:t>What’s the point of displaying data?</a:t>
            </a:r>
          </a:p>
          <a:p>
            <a:r>
              <a:rPr lang="en-US" dirty="0" smtClean="0"/>
              <a:t>What sort of data might we want to display?</a:t>
            </a:r>
          </a:p>
          <a:p>
            <a:r>
              <a:rPr lang="en-US" dirty="0" smtClean="0"/>
              <a:t>How can we use displayed data?</a:t>
            </a:r>
            <a:endParaRPr lang="en-US" dirty="0"/>
          </a:p>
          <a:p>
            <a:pPr lvl="2"/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1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Resuming Execution After a Break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a program stops at a breakpoint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possible kinds of </a:t>
            </a:r>
            <a:r>
              <a:rPr lang="en-US" dirty="0" err="1" smtClean="0"/>
              <a:t>gdb</a:t>
            </a:r>
            <a:r>
              <a:rPr lang="en-US" dirty="0" smtClean="0"/>
              <a:t> operations: </a:t>
            </a:r>
          </a:p>
          <a:p>
            <a:pPr lvl="2"/>
            <a:r>
              <a:rPr lang="en-US" b="1" dirty="0" smtClean="0"/>
              <a:t>c or continue</a:t>
            </a:r>
            <a:r>
              <a:rPr lang="en-US" dirty="0" smtClean="0"/>
              <a:t>: debugger will continue executing until next breakpoint</a:t>
            </a:r>
          </a:p>
          <a:p>
            <a:pPr lvl="2"/>
            <a:r>
              <a:rPr lang="en-US" b="1" dirty="0"/>
              <a:t>s or step</a:t>
            </a:r>
            <a:r>
              <a:rPr lang="en-US" dirty="0"/>
              <a:t>: debugger will continue to next source </a:t>
            </a:r>
            <a:r>
              <a:rPr lang="en-US" dirty="0" smtClean="0"/>
              <a:t>line</a:t>
            </a:r>
          </a:p>
          <a:p>
            <a:pPr lvl="2"/>
            <a:r>
              <a:rPr lang="en-US" b="1" dirty="0" smtClean="0"/>
              <a:t>n </a:t>
            </a:r>
            <a:r>
              <a:rPr lang="en-US" b="1" dirty="0"/>
              <a:t>or next</a:t>
            </a:r>
            <a:r>
              <a:rPr lang="en-US" dirty="0"/>
              <a:t>: </a:t>
            </a:r>
            <a:r>
              <a:rPr lang="en-US" dirty="0" smtClean="0"/>
              <a:t>debugger </a:t>
            </a:r>
            <a:r>
              <a:rPr lang="en-US" dirty="0"/>
              <a:t>will </a:t>
            </a:r>
            <a:r>
              <a:rPr lang="en-US" dirty="0" smtClean="0"/>
              <a:t>continue to next source line in the current (innermost) stack frame</a:t>
            </a:r>
          </a:p>
          <a:p>
            <a:pPr lvl="2"/>
            <a:r>
              <a:rPr lang="en-US" b="1" dirty="0" smtClean="0"/>
              <a:t>f or finish</a:t>
            </a:r>
            <a:r>
              <a:rPr lang="en-US" dirty="0" smtClean="0"/>
              <a:t>: debugger will resume </a:t>
            </a:r>
            <a:r>
              <a:rPr lang="en-US" dirty="0"/>
              <a:t>execution until the current function </a:t>
            </a:r>
            <a:r>
              <a:rPr lang="en-US" dirty="0" smtClean="0"/>
              <a:t>returns. Execution stops immediately </a:t>
            </a:r>
            <a:r>
              <a:rPr lang="en-US" dirty="0"/>
              <a:t>after the program flow returns to the function's </a:t>
            </a:r>
            <a:r>
              <a:rPr lang="en-US" dirty="0" smtClean="0"/>
              <a:t>caller </a:t>
            </a:r>
            <a:endParaRPr lang="en-US" dirty="0"/>
          </a:p>
          <a:p>
            <a:pPr lvl="3"/>
            <a:r>
              <a:rPr lang="en-US" dirty="0" smtClean="0"/>
              <a:t>the </a:t>
            </a:r>
            <a:r>
              <a:rPr lang="en-US" dirty="0"/>
              <a:t>function's return value </a:t>
            </a:r>
            <a:r>
              <a:rPr lang="en-US" dirty="0" smtClean="0"/>
              <a:t>and the </a:t>
            </a:r>
            <a:r>
              <a:rPr lang="en-US" dirty="0"/>
              <a:t>line containing the next </a:t>
            </a:r>
            <a:r>
              <a:rPr lang="en-US" dirty="0" smtClean="0"/>
              <a:t>statement are displayed </a:t>
            </a:r>
          </a:p>
          <a:p>
            <a:r>
              <a:rPr lang="en-US" dirty="0" smtClean="0"/>
              <a:t>What is the difference between ‘s’ and ‘n’?</a:t>
            </a:r>
          </a:p>
          <a:p>
            <a:r>
              <a:rPr lang="en-US" dirty="0" smtClean="0"/>
              <a:t>When would we use each one of the above?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 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program is made up of one or more functions which interact by calling each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Every </a:t>
            </a:r>
            <a:r>
              <a:rPr lang="en-US" dirty="0"/>
              <a:t>time a function is </a:t>
            </a:r>
            <a:r>
              <a:rPr lang="en-US" dirty="0" smtClean="0"/>
              <a:t>called, an </a:t>
            </a:r>
            <a:r>
              <a:rPr lang="en-US" dirty="0"/>
              <a:t>area of memory is set </a:t>
            </a:r>
            <a:r>
              <a:rPr lang="en-US" dirty="0" smtClean="0"/>
              <a:t>aside for it. This </a:t>
            </a:r>
            <a:r>
              <a:rPr lang="en-US" dirty="0"/>
              <a:t>area of memory </a:t>
            </a:r>
            <a:r>
              <a:rPr lang="en-US" dirty="0" smtClean="0"/>
              <a:t>is called a </a:t>
            </a:r>
            <a:r>
              <a:rPr lang="en-US" b="1" dirty="0" smtClean="0"/>
              <a:t>stack frame</a:t>
            </a:r>
            <a:r>
              <a:rPr lang="en-US" dirty="0" smtClean="0"/>
              <a:t> and holds the following crucial info:</a:t>
            </a:r>
            <a:endParaRPr lang="en-US" dirty="0"/>
          </a:p>
          <a:p>
            <a:pPr lvl="1"/>
            <a:r>
              <a:rPr lang="en-US" dirty="0" smtClean="0"/>
              <a:t>storage </a:t>
            </a:r>
            <a:r>
              <a:rPr lang="en-US" dirty="0"/>
              <a:t>space for all </a:t>
            </a:r>
            <a:r>
              <a:rPr lang="en-US" dirty="0" smtClean="0"/>
              <a:t>the local variables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memory address to </a:t>
            </a:r>
            <a:r>
              <a:rPr lang="en-US" dirty="0"/>
              <a:t>return to when the called function </a:t>
            </a:r>
            <a:r>
              <a:rPr lang="en-US" dirty="0" smtClean="0"/>
              <a:t>returns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arguments, or parameters, of the called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/>
              <a:t>Each function call gets its own stack frame. Collectively, all the stack frames make up the </a:t>
            </a:r>
            <a:r>
              <a:rPr lang="en-US" b="1" dirty="0"/>
              <a:t>call </a:t>
            </a:r>
            <a:r>
              <a:rPr lang="en-US" b="1" dirty="0" smtClean="0"/>
              <a:t>stack</a:t>
            </a:r>
          </a:p>
          <a:p>
            <a:r>
              <a:rPr lang="en-US" dirty="0" smtClean="0"/>
              <a:t>Why does the stack exist at all? How is the stack different than the heap?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8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Analyzing the Stack in GDB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Shows the call trace (the call stack)</a:t>
            </a:r>
          </a:p>
          <a:p>
            <a:pPr lvl="1"/>
            <a:r>
              <a:rPr lang="en-US" dirty="0" smtClean="0"/>
              <a:t>Without function calls:</a:t>
            </a:r>
          </a:p>
          <a:p>
            <a:pPr lvl="2"/>
            <a:r>
              <a:rPr lang="en-US" dirty="0" smtClean="0"/>
              <a:t>#0 </a:t>
            </a:r>
            <a:r>
              <a:rPr lang="en-US" dirty="0"/>
              <a:t>main () at </a:t>
            </a:r>
            <a:r>
              <a:rPr lang="en-US" dirty="0" smtClean="0"/>
              <a:t>program.c:10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frame on the stack, numbered 0, and it belongs to main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After call to function display()</a:t>
            </a:r>
          </a:p>
          <a:p>
            <a:pPr lvl="2"/>
            <a:r>
              <a:rPr lang="en-US" dirty="0"/>
              <a:t>#0 </a:t>
            </a:r>
            <a:r>
              <a:rPr lang="en-US" dirty="0" smtClean="0"/>
              <a:t>display </a:t>
            </a:r>
            <a:r>
              <a:rPr lang="en-US" dirty="0"/>
              <a:t>(z=5, </a:t>
            </a:r>
            <a:r>
              <a:rPr lang="en-US" dirty="0" err="1"/>
              <a:t>zptr</a:t>
            </a:r>
            <a:r>
              <a:rPr lang="en-US" dirty="0"/>
              <a:t>=0xbffffb34) at </a:t>
            </a:r>
            <a:r>
              <a:rPr lang="en-US" dirty="0" smtClean="0"/>
              <a:t>program.c:15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#</a:t>
            </a:r>
            <a:r>
              <a:rPr lang="en-US" dirty="0"/>
              <a:t>1 0x08048455 in main () at </a:t>
            </a:r>
            <a:r>
              <a:rPr lang="en-US" dirty="0" smtClean="0"/>
              <a:t>program.c:10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stack </a:t>
            </a:r>
            <a:r>
              <a:rPr lang="en-US" dirty="0" smtClean="0"/>
              <a:t>frames: frame </a:t>
            </a:r>
            <a:r>
              <a:rPr lang="en-US" dirty="0"/>
              <a:t>1 belonging to main() and frame 0 </a:t>
            </a:r>
            <a:r>
              <a:rPr lang="en-US" dirty="0" smtClean="0"/>
              <a:t>belonging </a:t>
            </a:r>
            <a:r>
              <a:rPr lang="en-US" dirty="0"/>
              <a:t>to </a:t>
            </a:r>
            <a:r>
              <a:rPr lang="en-US" dirty="0" smtClean="0"/>
              <a:t>display().</a:t>
            </a:r>
            <a:endParaRPr lang="en-US" dirty="0"/>
          </a:p>
          <a:p>
            <a:pPr lvl="2"/>
            <a:r>
              <a:rPr lang="en-US" dirty="0" smtClean="0"/>
              <a:t>Each </a:t>
            </a:r>
            <a:r>
              <a:rPr lang="en-US" dirty="0"/>
              <a:t>frame listing </a:t>
            </a:r>
            <a:r>
              <a:rPr lang="en-US" dirty="0" smtClean="0"/>
              <a:t>gives 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arguments to that </a:t>
            </a:r>
            <a:r>
              <a:rPr lang="en-US" dirty="0" smtClean="0"/>
              <a:t>function</a:t>
            </a:r>
            <a:endParaRPr lang="en-US" dirty="0"/>
          </a:p>
          <a:p>
            <a:pPr lvl="3"/>
            <a:r>
              <a:rPr lang="en-US" dirty="0" smtClean="0"/>
              <a:t>the </a:t>
            </a:r>
            <a:r>
              <a:rPr lang="en-US" dirty="0"/>
              <a:t>line number that's currently being executed within that frame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0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Programming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be able to develop a basic C program that incorporates the following:</a:t>
            </a:r>
          </a:p>
          <a:p>
            <a:pPr lvl="1"/>
            <a:r>
              <a:rPr lang="en-US" dirty="0" smtClean="0"/>
              <a:t>Basic data types</a:t>
            </a:r>
          </a:p>
          <a:p>
            <a:pPr lvl="1"/>
            <a:r>
              <a:rPr lang="en-US" dirty="0" smtClean="0"/>
              <a:t>Control/flow (if, while,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Pointers </a:t>
            </a:r>
          </a:p>
          <a:p>
            <a:pPr lvl="1"/>
            <a:r>
              <a:rPr lang="en-US" dirty="0" err="1" smtClean="0"/>
              <a:t>Structs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Dynamic memory</a:t>
            </a:r>
          </a:p>
          <a:p>
            <a:pPr lvl="1"/>
            <a:r>
              <a:rPr lang="en-US" dirty="0" smtClean="0"/>
              <a:t>Basic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Memory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emory that is allocated at runtime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Allocated on the heap</a:t>
            </a:r>
          </a:p>
          <a:p>
            <a:pPr lvl="1"/>
            <a:r>
              <a:rPr lang="en-US" dirty="0" smtClean="0"/>
              <a:t>Why not the stack?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void </a:t>
            </a:r>
            <a:r>
              <a:rPr lang="en-US" b="1" dirty="0"/>
              <a:t>*</a:t>
            </a:r>
            <a:r>
              <a:rPr lang="en-US" b="1" dirty="0" err="1" smtClean="0"/>
              <a:t>malloc</a:t>
            </a:r>
            <a:r>
              <a:rPr lang="en-US" b="1" dirty="0" smtClean="0"/>
              <a:t> (</a:t>
            </a:r>
            <a:r>
              <a:rPr lang="en-US" b="1" dirty="0" err="1"/>
              <a:t>size_t</a:t>
            </a:r>
            <a:r>
              <a:rPr lang="en-US" b="1" dirty="0"/>
              <a:t> size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Allocates </a:t>
            </a:r>
            <a:r>
              <a:rPr lang="en-US" i="1" dirty="0" smtClean="0"/>
              <a:t>size</a:t>
            </a:r>
            <a:r>
              <a:rPr lang="en-US" dirty="0" smtClean="0"/>
              <a:t> bytes and returns a pointer to the allocated memory</a:t>
            </a:r>
          </a:p>
          <a:p>
            <a:pPr marL="0" indent="0">
              <a:buNone/>
            </a:pPr>
            <a:r>
              <a:rPr lang="en-US" b="1" dirty="0" smtClean="0"/>
              <a:t>void *</a:t>
            </a:r>
            <a:r>
              <a:rPr lang="en-US" b="1" dirty="0" err="1" smtClean="0"/>
              <a:t>realloc</a:t>
            </a:r>
            <a:r>
              <a:rPr lang="en-US" b="1" dirty="0" smtClean="0"/>
              <a:t> (void *</a:t>
            </a:r>
            <a:r>
              <a:rPr lang="en-US" b="1" dirty="0" err="1" smtClean="0"/>
              <a:t>ptr</a:t>
            </a:r>
            <a:r>
              <a:rPr lang="en-US" b="1" dirty="0" smtClean="0"/>
              <a:t>, </a:t>
            </a:r>
            <a:r>
              <a:rPr lang="en-US" b="1" dirty="0" err="1" smtClean="0"/>
              <a:t>size_t</a:t>
            </a:r>
            <a:r>
              <a:rPr lang="en-US" b="1" dirty="0" smtClean="0"/>
              <a:t> size);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hanges the </a:t>
            </a:r>
            <a:r>
              <a:rPr lang="en-US" dirty="0"/>
              <a:t>size of the memory block pointed to by </a:t>
            </a:r>
            <a:r>
              <a:rPr lang="en-US" i="1" dirty="0" err="1" smtClean="0"/>
              <a:t>ptr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i="1" dirty="0" smtClean="0"/>
              <a:t>size</a:t>
            </a:r>
            <a:r>
              <a:rPr lang="en-US" dirty="0" smtClean="0"/>
              <a:t> bytes</a:t>
            </a:r>
          </a:p>
          <a:p>
            <a:pPr marL="0" indent="0">
              <a:buNone/>
            </a:pPr>
            <a:r>
              <a:rPr lang="en-US" b="1" dirty="0"/>
              <a:t>v</a:t>
            </a:r>
            <a:r>
              <a:rPr lang="en-US" b="1" dirty="0" smtClean="0"/>
              <a:t>oid free (void *</a:t>
            </a:r>
            <a:r>
              <a:rPr lang="en-US" b="1" dirty="0" err="1" smtClean="0"/>
              <a:t>ptr</a:t>
            </a:r>
            <a:r>
              <a:rPr lang="en-US" b="1" dirty="0" smtClean="0"/>
              <a:t>);</a:t>
            </a:r>
          </a:p>
          <a:p>
            <a:pPr lvl="1"/>
            <a:r>
              <a:rPr lang="en-US" dirty="0" smtClean="0"/>
              <a:t>Frees the block of memory pointed to by</a:t>
            </a:r>
            <a:r>
              <a:rPr lang="en-US" i="1" dirty="0" smtClean="0"/>
              <a:t> </a:t>
            </a:r>
            <a:r>
              <a:rPr lang="en-US" i="1" dirty="0" err="1" smtClean="0"/>
              <a:t>ptr</a:t>
            </a:r>
            <a:r>
              <a:rPr lang="en-US" dirty="0" smtClean="0"/>
              <a:t>  </a:t>
            </a:r>
          </a:p>
          <a:p>
            <a:r>
              <a:rPr lang="en-US" dirty="0" smtClean="0"/>
              <a:t>What happens if I never call free?</a:t>
            </a:r>
          </a:p>
          <a:p>
            <a:r>
              <a:rPr lang="en-US" dirty="0" smtClean="0"/>
              <a:t>What happens if I try to put data into dynamic memory but I haven’t yet called </a:t>
            </a:r>
            <a:r>
              <a:rPr lang="en-US" dirty="0" err="1" smtClean="0"/>
              <a:t>malloc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6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Files and Processes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either a </a:t>
            </a:r>
            <a:r>
              <a:rPr lang="en-US" b="1" u="sng" dirty="0" smtClean="0"/>
              <a:t>process</a:t>
            </a:r>
            <a:r>
              <a:rPr lang="en-US" dirty="0" smtClean="0"/>
              <a:t> or a </a:t>
            </a:r>
            <a:r>
              <a:rPr lang="en-US" b="1" u="sng" dirty="0" smtClean="0"/>
              <a:t>file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 smtClean="0"/>
              <a:t>Process</a:t>
            </a:r>
            <a:r>
              <a:rPr lang="en-US" dirty="0" smtClean="0"/>
              <a:t>: an executing program identified by PID</a:t>
            </a:r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: collection of data</a:t>
            </a:r>
          </a:p>
          <a:p>
            <a:pPr lvl="2"/>
            <a:r>
              <a:rPr lang="en-US" dirty="0" smtClean="0"/>
              <a:t>A document</a:t>
            </a:r>
          </a:p>
          <a:p>
            <a:pPr lvl="2"/>
            <a:r>
              <a:rPr lang="en-US" dirty="0" smtClean="0"/>
              <a:t>Text of program written in high-level language</a:t>
            </a:r>
          </a:p>
          <a:p>
            <a:pPr lvl="2"/>
            <a:r>
              <a:rPr lang="en-US" dirty="0" smtClean="0"/>
              <a:t>Executable</a:t>
            </a:r>
          </a:p>
          <a:p>
            <a:pPr lvl="2"/>
            <a:r>
              <a:rPr lang="en-US" dirty="0" smtClean="0"/>
              <a:t>Directory</a:t>
            </a:r>
          </a:p>
          <a:p>
            <a:pPr lvl="2"/>
            <a:r>
              <a:rPr lang="en-US" dirty="0" smtClean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Processor Modes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Operating modes that place restrictions </a:t>
            </a:r>
            <a:r>
              <a:rPr lang="en-US" dirty="0"/>
              <a:t>on the </a:t>
            </a:r>
            <a:r>
              <a:rPr lang="en-US" dirty="0" smtClean="0"/>
              <a:t>type of </a:t>
            </a:r>
            <a:r>
              <a:rPr lang="en-US" dirty="0"/>
              <a:t>operations that can be performed by </a:t>
            </a:r>
            <a:r>
              <a:rPr lang="en-US" dirty="0" smtClean="0"/>
              <a:t>running processes</a:t>
            </a:r>
          </a:p>
          <a:p>
            <a:pPr lvl="1"/>
            <a:r>
              <a:rPr lang="en-US" dirty="0" smtClean="0"/>
              <a:t>User mode: restricted access to system resources</a:t>
            </a:r>
          </a:p>
          <a:p>
            <a:pPr lvl="1"/>
            <a:r>
              <a:rPr lang="en-US" dirty="0" smtClean="0"/>
              <a:t>Kernel/Supervisor mode: unrestricted access</a:t>
            </a:r>
            <a:endParaRPr lang="en-US" dirty="0"/>
          </a:p>
          <a:p>
            <a:r>
              <a:rPr lang="en-US" dirty="0" smtClean="0"/>
              <a:t>System resources?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I/O Devices</a:t>
            </a:r>
          </a:p>
          <a:p>
            <a:pPr lvl="1"/>
            <a:r>
              <a:rPr lang="en-US" dirty="0" smtClean="0"/>
              <a:t>CPU</a:t>
            </a:r>
          </a:p>
          <a:p>
            <a:r>
              <a:rPr lang="en-US" dirty="0" smtClean="0"/>
              <a:t>Why have different modes? How do we switch modes?</a:t>
            </a:r>
          </a:p>
        </p:txBody>
      </p:sp>
    </p:spTree>
    <p:extLst>
      <p:ext uri="{BB962C8B-B14F-4D97-AF65-F5344CB8AC3E}">
        <p14:creationId xmlns:p14="http://schemas.microsoft.com/office/powerpoint/2010/main" val="208113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Mode vs. Kernel Mode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 contains a mode-bit, e.g. 0 means kernel mode, 1 means user </a:t>
            </a:r>
            <a:r>
              <a:rPr lang="en-US" dirty="0" smtClean="0"/>
              <a:t>mode</a:t>
            </a:r>
          </a:p>
          <a:p>
            <a:r>
              <a:rPr lang="en-US" dirty="0" smtClean="0"/>
              <a:t>User mode</a:t>
            </a:r>
          </a:p>
          <a:p>
            <a:pPr lvl="1"/>
            <a:r>
              <a:rPr lang="en-US" dirty="0" smtClean="0"/>
              <a:t>CPU </a:t>
            </a:r>
            <a:r>
              <a:rPr lang="en-US" b="1" dirty="0" smtClean="0"/>
              <a:t>restricted</a:t>
            </a:r>
            <a:r>
              <a:rPr lang="en-US" dirty="0" smtClean="0"/>
              <a:t> </a:t>
            </a:r>
            <a:r>
              <a:rPr lang="en-US" dirty="0"/>
              <a:t>to unprivileged instructions and a specified area of </a:t>
            </a:r>
            <a:r>
              <a:rPr lang="en-US" dirty="0" smtClean="0"/>
              <a:t>memory</a:t>
            </a:r>
            <a:endParaRPr lang="en-US" dirty="0"/>
          </a:p>
          <a:p>
            <a:r>
              <a:rPr lang="en-US" dirty="0" smtClean="0"/>
              <a:t>Supervisor/kernel mode</a:t>
            </a:r>
          </a:p>
          <a:p>
            <a:pPr lvl="1"/>
            <a:r>
              <a:rPr lang="en-US" dirty="0" smtClean="0"/>
              <a:t>CPU </a:t>
            </a:r>
            <a:r>
              <a:rPr lang="en-US" dirty="0"/>
              <a:t>is </a:t>
            </a:r>
            <a:r>
              <a:rPr lang="en-US" b="1" dirty="0"/>
              <a:t>unrestricted</a:t>
            </a:r>
            <a:r>
              <a:rPr lang="en-US" dirty="0"/>
              <a:t>, can use all </a:t>
            </a:r>
            <a:r>
              <a:rPr lang="en-US" dirty="0" smtClean="0"/>
              <a:t>instructions, </a:t>
            </a:r>
            <a:r>
              <a:rPr lang="en-US" dirty="0"/>
              <a:t>access all areas of </a:t>
            </a:r>
            <a:r>
              <a:rPr lang="en-US" dirty="0" smtClean="0"/>
              <a:t>memory and take over the CPU anytime</a:t>
            </a:r>
          </a:p>
          <a:p>
            <a:r>
              <a:rPr lang="en-US" dirty="0" smtClean="0"/>
              <a:t>What happens if user code is given unrestricted access to CPU?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1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Dual-Mode Operation?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resources are shared among processes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OS must ensure:</a:t>
            </a:r>
          </a:p>
          <a:p>
            <a:pPr lvl="1"/>
            <a:r>
              <a:rPr lang="en-US" b="1" dirty="0" smtClean="0"/>
              <a:t>Protection</a:t>
            </a:r>
          </a:p>
          <a:p>
            <a:pPr lvl="2"/>
            <a:r>
              <a:rPr lang="en-US" dirty="0" smtClean="0"/>
              <a:t>an incorrect/malicious </a:t>
            </a:r>
            <a:r>
              <a:rPr lang="en-US" dirty="0"/>
              <a:t>program cannot </a:t>
            </a:r>
            <a:r>
              <a:rPr lang="en-US" dirty="0" smtClean="0"/>
              <a:t>cause damage to other processes or the system as a whole</a:t>
            </a:r>
          </a:p>
          <a:p>
            <a:pPr lvl="1"/>
            <a:r>
              <a:rPr lang="en-US" b="1" dirty="0" smtClean="0"/>
              <a:t>Fairness</a:t>
            </a:r>
          </a:p>
          <a:p>
            <a:pPr lvl="2"/>
            <a:r>
              <a:rPr lang="en-US" dirty="0"/>
              <a:t>Make sure </a:t>
            </a:r>
            <a:r>
              <a:rPr lang="en-US" dirty="0" smtClean="0"/>
              <a:t>processes have </a:t>
            </a:r>
            <a:r>
              <a:rPr lang="en-US" dirty="0"/>
              <a:t>a </a:t>
            </a:r>
            <a:r>
              <a:rPr lang="en-US" dirty="0" smtClean="0"/>
              <a:t>fair use </a:t>
            </a:r>
            <a:r>
              <a:rPr lang="en-US" dirty="0"/>
              <a:t>of </a:t>
            </a:r>
            <a:r>
              <a:rPr lang="en-US" dirty="0" smtClean="0"/>
              <a:t>devices and the CPU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8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/>
              <a:t>How to Achieve Protection and Fairness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b="1" dirty="0" smtClean="0"/>
              <a:t>I/O Protection</a:t>
            </a:r>
          </a:p>
          <a:p>
            <a:pPr lvl="2"/>
            <a:r>
              <a:rPr lang="en-US" dirty="0" smtClean="0"/>
              <a:t>Prevent processes </a:t>
            </a:r>
            <a:r>
              <a:rPr lang="en-US" dirty="0"/>
              <a:t>from performing illegal </a:t>
            </a:r>
            <a:r>
              <a:rPr lang="en-US" dirty="0" smtClean="0"/>
              <a:t>I/O operations</a:t>
            </a:r>
          </a:p>
          <a:p>
            <a:pPr lvl="1"/>
            <a:r>
              <a:rPr lang="en-US" b="1" dirty="0" smtClean="0"/>
              <a:t>Memory Protection</a:t>
            </a:r>
          </a:p>
          <a:p>
            <a:pPr lvl="2"/>
            <a:r>
              <a:rPr lang="en-US" dirty="0" smtClean="0"/>
              <a:t>Prevent processes </a:t>
            </a:r>
            <a:r>
              <a:rPr lang="en-US" dirty="0"/>
              <a:t>from </a:t>
            </a:r>
            <a:r>
              <a:rPr lang="en-US" dirty="0" smtClean="0"/>
              <a:t>accessing illegal memory and modifying </a:t>
            </a:r>
            <a:r>
              <a:rPr lang="en-US" dirty="0"/>
              <a:t>kernel </a:t>
            </a:r>
            <a:r>
              <a:rPr lang="en-US" dirty="0" smtClean="0"/>
              <a:t>code and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  <a:endParaRPr lang="en-US" dirty="0"/>
          </a:p>
          <a:p>
            <a:pPr lvl="1"/>
            <a:r>
              <a:rPr lang="en-US" b="1" dirty="0" smtClean="0"/>
              <a:t>CPU Protection</a:t>
            </a:r>
          </a:p>
          <a:p>
            <a:pPr lvl="2"/>
            <a:r>
              <a:rPr lang="en-US" dirty="0" smtClean="0"/>
              <a:t>Prevent </a:t>
            </a:r>
            <a:r>
              <a:rPr lang="en-US" dirty="0"/>
              <a:t>a </a:t>
            </a:r>
            <a:r>
              <a:rPr lang="en-US" dirty="0" smtClean="0"/>
              <a:t>process from </a:t>
            </a:r>
            <a:r>
              <a:rPr lang="en-US" dirty="0"/>
              <a:t>using the CPU for </a:t>
            </a:r>
            <a:r>
              <a:rPr lang="en-US" dirty="0" smtClean="0"/>
              <a:t>too long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=&gt; instructions that might affect goals are </a:t>
            </a:r>
            <a:r>
              <a:rPr lang="en-US" dirty="0"/>
              <a:t>privileged and can only be executed by </a:t>
            </a:r>
            <a:r>
              <a:rPr lang="en-US" i="1" dirty="0"/>
              <a:t>trusted</a:t>
            </a:r>
            <a:r>
              <a:rPr lang="en-US" dirty="0"/>
              <a:t> </a:t>
            </a:r>
            <a:r>
              <a:rPr lang="en-US" i="1" dirty="0"/>
              <a:t>code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2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Calls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Special type of function that:</a:t>
            </a:r>
          </a:p>
          <a:p>
            <a:pPr lvl="1"/>
            <a:r>
              <a:rPr lang="en-US" dirty="0"/>
              <a:t>Used by user-level </a:t>
            </a:r>
            <a:r>
              <a:rPr lang="en-US" dirty="0" smtClean="0"/>
              <a:t>processes to request </a:t>
            </a:r>
            <a:r>
              <a:rPr lang="en-US" dirty="0"/>
              <a:t>a service from the </a:t>
            </a:r>
            <a:r>
              <a:rPr lang="en-US" dirty="0" smtClean="0"/>
              <a:t>kernel</a:t>
            </a:r>
          </a:p>
          <a:p>
            <a:pPr lvl="1"/>
            <a:r>
              <a:rPr lang="en-US" dirty="0"/>
              <a:t>Changes the CPU’s mode from user mode to kernel mode to enable more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/>
              <a:t>Is part of the kernel of the </a:t>
            </a:r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Verifies that the user should be allowed to do the requested action and then does the action (kernel performs the operation </a:t>
            </a:r>
            <a:r>
              <a:rPr lang="en-US" dirty="0"/>
              <a:t>on </a:t>
            </a:r>
            <a:r>
              <a:rPr lang="en-US" dirty="0" smtClean="0"/>
              <a:t>behalf of the user)</a:t>
            </a:r>
          </a:p>
          <a:p>
            <a:pPr lvl="1"/>
            <a:r>
              <a:rPr lang="en-US" dirty="0" smtClean="0"/>
              <a:t>Is the </a:t>
            </a:r>
            <a:r>
              <a:rPr lang="en-US" b="1" i="1" dirty="0" smtClean="0"/>
              <a:t>only way </a:t>
            </a:r>
            <a:r>
              <a:rPr lang="en-US" dirty="0" smtClean="0"/>
              <a:t>a user program can perform privileged operations</a:t>
            </a:r>
          </a:p>
          <a:p>
            <a:r>
              <a:rPr lang="en-US" dirty="0" smtClean="0"/>
              <a:t>When do I need to use system calls?</a:t>
            </a:r>
          </a:p>
        </p:txBody>
      </p:sp>
    </p:spTree>
    <p:extLst>
      <p:ext uri="{BB962C8B-B14F-4D97-AF65-F5344CB8AC3E}">
        <p14:creationId xmlns:p14="http://schemas.microsoft.com/office/powerpoint/2010/main" val="129966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Calls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481"/>
            <a:ext cx="8229600" cy="4525963"/>
          </a:xfrm>
        </p:spPr>
        <p:txBody>
          <a:bodyPr/>
          <a:lstStyle/>
          <a:p>
            <a:r>
              <a:rPr lang="en-US" dirty="0" smtClean="0"/>
              <a:t>When a system call is made, the program being executed is interrupted and control is passed to the kernel</a:t>
            </a:r>
          </a:p>
          <a:p>
            <a:r>
              <a:rPr lang="en-US" dirty="0" smtClean="0"/>
              <a:t>If operation is valid the kernel performs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61496"/>
            <a:ext cx="6293708" cy="349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Call Overhead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calls are expensive and can hurt performance</a:t>
            </a:r>
          </a:p>
          <a:p>
            <a:r>
              <a:rPr lang="en-US" dirty="0" smtClean="0"/>
              <a:t>The system must do many things</a:t>
            </a:r>
          </a:p>
          <a:p>
            <a:pPr lvl="1"/>
            <a:r>
              <a:rPr lang="en-US" dirty="0" smtClean="0"/>
              <a:t>Process is interrupted &amp; computer saves </a:t>
            </a:r>
            <a:r>
              <a:rPr lang="en-US" dirty="0"/>
              <a:t>its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OS takes </a:t>
            </a:r>
            <a:r>
              <a:rPr lang="en-US" dirty="0"/>
              <a:t>control of </a:t>
            </a:r>
            <a:r>
              <a:rPr lang="en-US" dirty="0" smtClean="0"/>
              <a:t>CPU &amp; verifies validity of op.</a:t>
            </a:r>
          </a:p>
          <a:p>
            <a:pPr lvl="1"/>
            <a:r>
              <a:rPr lang="en-US" b="1" dirty="0" smtClean="0"/>
              <a:t>OS performs requested action</a:t>
            </a:r>
          </a:p>
          <a:p>
            <a:pPr lvl="1"/>
            <a:r>
              <a:rPr lang="en-US" dirty="0" smtClean="0"/>
              <a:t>OS restores saved context, switches to user mode</a:t>
            </a:r>
          </a:p>
          <a:p>
            <a:pPr lvl="1"/>
            <a:r>
              <a:rPr lang="en-US" dirty="0" smtClean="0"/>
              <a:t>OS gives </a:t>
            </a:r>
            <a:r>
              <a:rPr lang="en-US" dirty="0"/>
              <a:t>control of the CPU back to </a:t>
            </a:r>
            <a:r>
              <a:rPr lang="en-US" dirty="0" smtClean="0"/>
              <a:t>user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Library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Functions that are </a:t>
            </a:r>
            <a:r>
              <a:rPr lang="en-US" dirty="0"/>
              <a:t>a part of standard C library</a:t>
            </a:r>
            <a:endParaRPr lang="en-US" dirty="0" smtClean="0"/>
          </a:p>
          <a:p>
            <a:r>
              <a:rPr lang="en-US" dirty="0" smtClean="0"/>
              <a:t>To avoid system call overhead use equivalent library functions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etchar</a:t>
            </a:r>
            <a:r>
              <a:rPr lang="en-US" dirty="0" smtClean="0"/>
              <a:t>, </a:t>
            </a:r>
            <a:r>
              <a:rPr lang="en-US" dirty="0" err="1" smtClean="0"/>
              <a:t>putchar</a:t>
            </a:r>
            <a:r>
              <a:rPr lang="en-US" dirty="0" smtClean="0"/>
              <a:t> vs. read, write (for standard I/O)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open</a:t>
            </a:r>
            <a:r>
              <a:rPr lang="en-US" dirty="0" smtClean="0"/>
              <a:t>, </a:t>
            </a:r>
            <a:r>
              <a:rPr lang="en-US" dirty="0" err="1" smtClean="0"/>
              <a:t>fclose</a:t>
            </a:r>
            <a:r>
              <a:rPr lang="en-US" dirty="0" smtClean="0"/>
              <a:t> vs. open, close (for file I/O), etc.</a:t>
            </a:r>
          </a:p>
          <a:p>
            <a:r>
              <a:rPr lang="en-US" dirty="0" smtClean="0"/>
              <a:t>How do these functions perform privileged operations?</a:t>
            </a:r>
          </a:p>
          <a:p>
            <a:pPr lvl="1"/>
            <a:r>
              <a:rPr lang="en-US" dirty="0" smtClean="0"/>
              <a:t>They make system calls</a:t>
            </a:r>
          </a:p>
          <a:p>
            <a:r>
              <a:rPr lang="en-US" dirty="0" smtClean="0"/>
              <a:t>What are the benefits and tradeoffs of using either system calls or C library functions?</a:t>
            </a:r>
          </a:p>
        </p:txBody>
      </p:sp>
    </p:spTree>
    <p:extLst>
      <p:ext uri="{BB962C8B-B14F-4D97-AF65-F5344CB8AC3E}">
        <p14:creationId xmlns:p14="http://schemas.microsoft.com/office/powerpoint/2010/main" val="35376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Unbuffered</a:t>
            </a:r>
            <a:r>
              <a:rPr lang="en-US" b="1" dirty="0" smtClean="0"/>
              <a:t> vs. Buffered I/O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Unbuffered</a:t>
            </a:r>
            <a:endParaRPr lang="en-US" b="1" dirty="0" smtClean="0"/>
          </a:p>
          <a:p>
            <a:pPr lvl="1"/>
            <a:r>
              <a:rPr lang="en-US" dirty="0" smtClean="0"/>
              <a:t>Every byte is read/written by </a:t>
            </a:r>
            <a:r>
              <a:rPr lang="en-US" dirty="0"/>
              <a:t>the </a:t>
            </a:r>
            <a:r>
              <a:rPr lang="en-US" dirty="0" smtClean="0"/>
              <a:t>kernel through a system call </a:t>
            </a:r>
          </a:p>
          <a:p>
            <a:r>
              <a:rPr lang="en-US" b="1" dirty="0" smtClean="0"/>
              <a:t>Buffered</a:t>
            </a:r>
          </a:p>
          <a:p>
            <a:pPr lvl="1"/>
            <a:r>
              <a:rPr lang="en-US" dirty="0" smtClean="0"/>
              <a:t>collect </a:t>
            </a:r>
            <a:r>
              <a:rPr lang="en-US" dirty="0"/>
              <a:t>as many bytes </a:t>
            </a:r>
            <a:r>
              <a:rPr lang="en-US" dirty="0" smtClean="0"/>
              <a:t>as possible (in a buffer) and </a:t>
            </a:r>
            <a:r>
              <a:rPr lang="en-US" dirty="0"/>
              <a:t>read more than a single byte </a:t>
            </a:r>
            <a:r>
              <a:rPr lang="en-US" dirty="0" smtClean="0"/>
              <a:t>(into buffer) at a time and use one system call for a block of bytes </a:t>
            </a:r>
          </a:p>
          <a:p>
            <a:pPr>
              <a:buFont typeface="Symbol" charset="2"/>
              <a:buChar char="Þ"/>
            </a:pPr>
            <a:r>
              <a:rPr lang="en-US" dirty="0" smtClean="0"/>
              <a:t>Buffered </a:t>
            </a:r>
            <a:r>
              <a:rPr lang="en-US" dirty="0"/>
              <a:t>I/O decreases the number of read/write system calls </a:t>
            </a:r>
            <a:r>
              <a:rPr lang="en-US" dirty="0" smtClean="0"/>
              <a:t>and the corresponding overhead</a:t>
            </a:r>
          </a:p>
          <a:p>
            <a:pPr marL="0" indent="0">
              <a:buNone/>
            </a:pPr>
            <a:r>
              <a:rPr lang="en-US" dirty="0" smtClean="0"/>
              <a:t>Which is faster in what applications? When would you use buffered or </a:t>
            </a:r>
            <a:r>
              <a:rPr lang="en-US" dirty="0" err="1" smtClean="0"/>
              <a:t>unbuffered</a:t>
            </a:r>
            <a:r>
              <a:rPr lang="en-US" dirty="0" smtClean="0"/>
              <a:t> I/O?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7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Basics: Shell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2094"/>
            <a:ext cx="8229600" cy="3974069"/>
          </a:xfrm>
        </p:spPr>
        <p:txBody>
          <a:bodyPr numCol="3">
            <a:normAutofit/>
          </a:bodyPr>
          <a:lstStyle/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pwd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v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mkdir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rmdir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ln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ouch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ind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hatis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hereis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an 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ill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iff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wget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 utilities from week 1 you should be familiar with: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Parallelism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xecuting several computations simultaneously to gain performance</a:t>
            </a:r>
          </a:p>
          <a:p>
            <a:r>
              <a:rPr lang="en-US" dirty="0" smtClean="0"/>
              <a:t>Different forms of parallelism</a:t>
            </a:r>
          </a:p>
          <a:p>
            <a:pPr lvl="1"/>
            <a:r>
              <a:rPr lang="en-US" b="1" dirty="0" smtClean="0"/>
              <a:t>Multitasking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everal </a:t>
            </a:r>
            <a:r>
              <a:rPr lang="en-US" dirty="0"/>
              <a:t>processes are scheduled </a:t>
            </a:r>
            <a:r>
              <a:rPr lang="en-US" dirty="0" smtClean="0"/>
              <a:t>alternately or possibly simultaneously on a multiprocessing system</a:t>
            </a:r>
          </a:p>
          <a:p>
            <a:pPr lvl="1"/>
            <a:r>
              <a:rPr lang="en-US" b="1" dirty="0" smtClean="0"/>
              <a:t>Multithreading</a:t>
            </a:r>
          </a:p>
          <a:p>
            <a:pPr lvl="2"/>
            <a:r>
              <a:rPr lang="en-US" dirty="0"/>
              <a:t>Same job is broken logically into pieces (threads) which may be executed </a:t>
            </a:r>
            <a:r>
              <a:rPr lang="en-US" dirty="0" smtClean="0"/>
              <a:t>simultaneously on </a:t>
            </a:r>
            <a:r>
              <a:rPr lang="en-US" dirty="0"/>
              <a:t>a multiprocessing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What’s the point of parallelism? Isn’t it just too complicated?</a:t>
            </a:r>
          </a:p>
          <a:p>
            <a:r>
              <a:rPr lang="en-US" dirty="0" smtClean="0"/>
              <a:t>How can you decide whether your application should use multiple processes or multiple threads? Or both?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4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Multitasking vs. Multithreading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5096587" cy="2667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962400"/>
            <a:ext cx="5039429" cy="2505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1502" y="1933854"/>
            <a:ext cx="236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Multitasking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8006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Multithreading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24914" y="1933853"/>
            <a:ext cx="236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Multitasking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863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Multithreading </a:t>
            </a:r>
            <a:r>
              <a:rPr lang="en-US" sz="3200" b="1" dirty="0" smtClean="0"/>
              <a:t>&amp; Multitasking</a:t>
            </a:r>
            <a:r>
              <a:rPr lang="en-US" sz="3200" b="1" dirty="0"/>
              <a:t>: </a:t>
            </a:r>
            <a:r>
              <a:rPr lang="en-US" sz="3200" b="1" dirty="0" smtClean="0"/>
              <a:t>Comparison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Multithreading</a:t>
            </a:r>
          </a:p>
          <a:p>
            <a:pPr lvl="1"/>
            <a:r>
              <a:rPr lang="en-US" dirty="0" smtClean="0"/>
              <a:t>Threads share the same address space</a:t>
            </a:r>
          </a:p>
          <a:p>
            <a:pPr lvl="2"/>
            <a:r>
              <a:rPr lang="en-US" dirty="0" smtClean="0"/>
              <a:t>Light-weight creation/destruction</a:t>
            </a:r>
          </a:p>
          <a:p>
            <a:pPr lvl="2"/>
            <a:r>
              <a:rPr lang="en-US" dirty="0" smtClean="0"/>
              <a:t>Easy inter-thread communication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error in one thread can bring down all </a:t>
            </a:r>
            <a:r>
              <a:rPr lang="en-US" dirty="0" smtClean="0"/>
              <a:t>threads in process </a:t>
            </a:r>
          </a:p>
          <a:p>
            <a:r>
              <a:rPr lang="en-US" b="1" dirty="0" smtClean="0"/>
              <a:t>Multitasking</a:t>
            </a:r>
          </a:p>
          <a:p>
            <a:pPr lvl="1"/>
            <a:r>
              <a:rPr lang="en-US" dirty="0" smtClean="0"/>
              <a:t>Processes are insulated from each other</a:t>
            </a:r>
          </a:p>
          <a:p>
            <a:pPr lvl="2"/>
            <a:r>
              <a:rPr lang="en-US" dirty="0" smtClean="0"/>
              <a:t>Expensive creation/destruction</a:t>
            </a:r>
          </a:p>
          <a:p>
            <a:pPr lvl="2"/>
            <a:r>
              <a:rPr lang="en-US" dirty="0" smtClean="0"/>
              <a:t>Expensive IPC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error in one process </a:t>
            </a:r>
            <a:r>
              <a:rPr lang="en-US" dirty="0" smtClean="0"/>
              <a:t>cannot </a:t>
            </a:r>
            <a:r>
              <a:rPr lang="en-US" dirty="0"/>
              <a:t>bring down another </a:t>
            </a:r>
            <a:r>
              <a:rPr lang="en-US" dirty="0" smtClean="0"/>
              <a:t>process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thread?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 flow of instructions, path of execution within a process</a:t>
            </a:r>
          </a:p>
          <a:p>
            <a:r>
              <a:rPr lang="en-US" sz="2400" dirty="0" smtClean="0"/>
              <a:t>The smallest unit of processing scheduled by OS</a:t>
            </a:r>
          </a:p>
          <a:p>
            <a:r>
              <a:rPr lang="en-US" sz="2400" dirty="0"/>
              <a:t>A process consists of at least one </a:t>
            </a:r>
            <a:r>
              <a:rPr lang="en-US" sz="2400" dirty="0" smtClean="0"/>
              <a:t>thread</a:t>
            </a:r>
          </a:p>
          <a:p>
            <a:r>
              <a:rPr lang="en-US" sz="2400" dirty="0" smtClean="0"/>
              <a:t>Multiple threads can be run on:</a:t>
            </a:r>
          </a:p>
          <a:p>
            <a:pPr lvl="1"/>
            <a:r>
              <a:rPr lang="en-US" sz="2400" b="1" dirty="0" smtClean="0"/>
              <a:t>A uniprocessor (time-sharing)</a:t>
            </a:r>
          </a:p>
          <a:p>
            <a:pPr lvl="2"/>
            <a:r>
              <a:rPr lang="en-US" dirty="0" smtClean="0"/>
              <a:t>Processor switches between different threads</a:t>
            </a:r>
          </a:p>
          <a:p>
            <a:pPr lvl="2"/>
            <a:r>
              <a:rPr lang="en-US" dirty="0" smtClean="0"/>
              <a:t>Parallelism is an illusion</a:t>
            </a:r>
          </a:p>
          <a:p>
            <a:pPr lvl="1"/>
            <a:r>
              <a:rPr lang="en-US" sz="2400" b="1" dirty="0" smtClean="0"/>
              <a:t>A multiprocessor</a:t>
            </a:r>
          </a:p>
          <a:p>
            <a:pPr lvl="2"/>
            <a:r>
              <a:rPr lang="en-US" dirty="0" smtClean="0"/>
              <a:t>Multiple processors or cores run the threads at the same time</a:t>
            </a:r>
          </a:p>
          <a:p>
            <a:pPr lvl="2"/>
            <a:r>
              <a:rPr lang="en-US" dirty="0" smtClean="0"/>
              <a:t>True parallelism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3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305800" cy="1633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733800"/>
            <a:ext cx="8420100" cy="16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Memory Layout: </a:t>
            </a:r>
            <a:r>
              <a:rPr lang="en-US" sz="3600" b="1" dirty="0" smtClean="0"/>
              <a:t>Multithreaded </a:t>
            </a:r>
            <a:r>
              <a:rPr lang="en-US" sz="3600" b="1" dirty="0"/>
              <a:t>Program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1200318" cy="1190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09807"/>
            <a:ext cx="6019800" cy="46769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4648200"/>
            <a:ext cx="173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share the same code? </a:t>
            </a:r>
          </a:p>
          <a:p>
            <a:r>
              <a:rPr lang="en-US" dirty="0" smtClean="0"/>
              <a:t>Why share the same heap?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Shared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Makes multithreaded programming </a:t>
            </a:r>
          </a:p>
          <a:p>
            <a:pPr lvl="1"/>
            <a:r>
              <a:rPr lang="en-US" sz="3200" b="1" dirty="0" smtClean="0"/>
              <a:t>Powerful </a:t>
            </a:r>
          </a:p>
          <a:p>
            <a:pPr lvl="2"/>
            <a:r>
              <a:rPr lang="en-US" sz="2800" dirty="0" smtClean="0"/>
              <a:t>can </a:t>
            </a:r>
            <a:r>
              <a:rPr lang="en-US" sz="2800" dirty="0"/>
              <a:t>easily access data </a:t>
            </a:r>
            <a:r>
              <a:rPr lang="en-US" sz="2800" dirty="0" smtClean="0"/>
              <a:t>and share it among threads</a:t>
            </a:r>
          </a:p>
          <a:p>
            <a:pPr lvl="1"/>
            <a:r>
              <a:rPr lang="en-US" sz="3200" b="1" dirty="0" smtClean="0"/>
              <a:t>More efficient</a:t>
            </a:r>
          </a:p>
          <a:p>
            <a:pPr lvl="2"/>
            <a:r>
              <a:rPr lang="en-US" sz="2800" dirty="0"/>
              <a:t>No need for system calls when sharing </a:t>
            </a:r>
            <a:r>
              <a:rPr lang="en-US" sz="2800" dirty="0" smtClean="0"/>
              <a:t>data</a:t>
            </a:r>
            <a:endParaRPr lang="en-US" sz="2800" b="1" dirty="0" smtClean="0"/>
          </a:p>
          <a:p>
            <a:pPr lvl="2"/>
            <a:r>
              <a:rPr lang="en-US" sz="2800" dirty="0"/>
              <a:t>T</a:t>
            </a:r>
            <a:r>
              <a:rPr lang="en-US" sz="2800" dirty="0" smtClean="0"/>
              <a:t>hread creation and destruction less expensive than process creation and destruction</a:t>
            </a:r>
          </a:p>
          <a:p>
            <a:pPr lvl="1"/>
            <a:r>
              <a:rPr lang="en-US" sz="3200" b="1" dirty="0" smtClean="0"/>
              <a:t>Non-trivial</a:t>
            </a:r>
          </a:p>
          <a:p>
            <a:pPr lvl="2"/>
            <a:r>
              <a:rPr lang="en-US" sz="2800" dirty="0" smtClean="0"/>
              <a:t>Have to prevent several threads from accessing </a:t>
            </a:r>
            <a:r>
              <a:rPr lang="en-US" sz="2800" dirty="0"/>
              <a:t>and </a:t>
            </a:r>
            <a:r>
              <a:rPr lang="en-US" sz="2800" dirty="0" smtClean="0"/>
              <a:t>changing </a:t>
            </a:r>
            <a:r>
              <a:rPr lang="en-US" sz="2800" dirty="0"/>
              <a:t>the same shared data at the same </a:t>
            </a:r>
            <a:r>
              <a:rPr lang="en-US" sz="2800" dirty="0" smtClean="0"/>
              <a:t>time (synchronization) </a:t>
            </a: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62987" y="6273478"/>
            <a:ext cx="455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happens when we have race conditions?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Race Condition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smtClean="0"/>
              <a:t>increment()</a:t>
            </a:r>
          </a:p>
          <a:p>
            <a:pPr marL="0" indent="0">
              <a:buNone/>
            </a:pPr>
            <a:r>
              <a:rPr lang="en-US" dirty="0" smtClean="0"/>
              <a:t>{						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c</a:t>
            </a:r>
            <a:r>
              <a:rPr lang="en-US" dirty="0" smtClean="0"/>
              <a:t>ount = count + 1;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64898" y="1971386"/>
            <a:ext cx="0" cy="36742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3540401" y="363486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9" name="Freeform 8"/>
          <p:cNvSpPr/>
          <p:nvPr/>
        </p:nvSpPr>
        <p:spPr>
          <a:xfrm>
            <a:off x="5104268" y="2088107"/>
            <a:ext cx="450567" cy="3855493"/>
          </a:xfrm>
          <a:custGeom>
            <a:avLst/>
            <a:gdLst>
              <a:gd name="connsiteX0" fmla="*/ 109182 w 450567"/>
              <a:gd name="connsiteY0" fmla="*/ 0 h 3589397"/>
              <a:gd name="connsiteX1" fmla="*/ 191069 w 450567"/>
              <a:gd name="connsiteY1" fmla="*/ 109182 h 3589397"/>
              <a:gd name="connsiteX2" fmla="*/ 218364 w 450567"/>
              <a:gd name="connsiteY2" fmla="*/ 191069 h 3589397"/>
              <a:gd name="connsiteX3" fmla="*/ 232012 w 450567"/>
              <a:gd name="connsiteY3" fmla="*/ 232012 h 3589397"/>
              <a:gd name="connsiteX4" fmla="*/ 245660 w 450567"/>
              <a:gd name="connsiteY4" fmla="*/ 272955 h 3589397"/>
              <a:gd name="connsiteX5" fmla="*/ 259307 w 450567"/>
              <a:gd name="connsiteY5" fmla="*/ 327546 h 3589397"/>
              <a:gd name="connsiteX6" fmla="*/ 245660 w 450567"/>
              <a:gd name="connsiteY6" fmla="*/ 614149 h 3589397"/>
              <a:gd name="connsiteX7" fmla="*/ 191069 w 450567"/>
              <a:gd name="connsiteY7" fmla="*/ 696036 h 3589397"/>
              <a:gd name="connsiteX8" fmla="*/ 163773 w 450567"/>
              <a:gd name="connsiteY8" fmla="*/ 736979 h 3589397"/>
              <a:gd name="connsiteX9" fmla="*/ 81887 w 450567"/>
              <a:gd name="connsiteY9" fmla="*/ 805218 h 3589397"/>
              <a:gd name="connsiteX10" fmla="*/ 54591 w 450567"/>
              <a:gd name="connsiteY10" fmla="*/ 846161 h 3589397"/>
              <a:gd name="connsiteX11" fmla="*/ 13648 w 450567"/>
              <a:gd name="connsiteY11" fmla="*/ 873457 h 3589397"/>
              <a:gd name="connsiteX12" fmla="*/ 0 w 450567"/>
              <a:gd name="connsiteY12" fmla="*/ 914400 h 3589397"/>
              <a:gd name="connsiteX13" fmla="*/ 40943 w 450567"/>
              <a:gd name="connsiteY13" fmla="*/ 1160060 h 3589397"/>
              <a:gd name="connsiteX14" fmla="*/ 95534 w 450567"/>
              <a:gd name="connsiteY14" fmla="*/ 1241946 h 3589397"/>
              <a:gd name="connsiteX15" fmla="*/ 136478 w 450567"/>
              <a:gd name="connsiteY15" fmla="*/ 1255594 h 3589397"/>
              <a:gd name="connsiteX16" fmla="*/ 218364 w 450567"/>
              <a:gd name="connsiteY16" fmla="*/ 1310185 h 3589397"/>
              <a:gd name="connsiteX17" fmla="*/ 272955 w 450567"/>
              <a:gd name="connsiteY17" fmla="*/ 1351128 h 3589397"/>
              <a:gd name="connsiteX18" fmla="*/ 313899 w 450567"/>
              <a:gd name="connsiteY18" fmla="*/ 1364776 h 3589397"/>
              <a:gd name="connsiteX19" fmla="*/ 423081 w 450567"/>
              <a:gd name="connsiteY19" fmla="*/ 1460311 h 3589397"/>
              <a:gd name="connsiteX20" fmla="*/ 450376 w 450567"/>
              <a:gd name="connsiteY20" fmla="*/ 1542197 h 3589397"/>
              <a:gd name="connsiteX21" fmla="*/ 436728 w 450567"/>
              <a:gd name="connsiteY21" fmla="*/ 1705970 h 3589397"/>
              <a:gd name="connsiteX22" fmla="*/ 395785 w 450567"/>
              <a:gd name="connsiteY22" fmla="*/ 1801505 h 3589397"/>
              <a:gd name="connsiteX23" fmla="*/ 300251 w 450567"/>
              <a:gd name="connsiteY23" fmla="*/ 1897039 h 3589397"/>
              <a:gd name="connsiteX24" fmla="*/ 191069 w 450567"/>
              <a:gd name="connsiteY24" fmla="*/ 2006221 h 3589397"/>
              <a:gd name="connsiteX25" fmla="*/ 95534 w 450567"/>
              <a:gd name="connsiteY25" fmla="*/ 2101755 h 3589397"/>
              <a:gd name="connsiteX26" fmla="*/ 54591 w 450567"/>
              <a:gd name="connsiteY26" fmla="*/ 2142699 h 3589397"/>
              <a:gd name="connsiteX27" fmla="*/ 27296 w 450567"/>
              <a:gd name="connsiteY27" fmla="*/ 2183642 h 3589397"/>
              <a:gd name="connsiteX28" fmla="*/ 27296 w 450567"/>
              <a:gd name="connsiteY28" fmla="*/ 2374711 h 3589397"/>
              <a:gd name="connsiteX29" fmla="*/ 68239 w 450567"/>
              <a:gd name="connsiteY29" fmla="*/ 2402006 h 3589397"/>
              <a:gd name="connsiteX30" fmla="*/ 109182 w 450567"/>
              <a:gd name="connsiteY30" fmla="*/ 2442949 h 3589397"/>
              <a:gd name="connsiteX31" fmla="*/ 136478 w 450567"/>
              <a:gd name="connsiteY31" fmla="*/ 2483893 h 3589397"/>
              <a:gd name="connsiteX32" fmla="*/ 259307 w 450567"/>
              <a:gd name="connsiteY32" fmla="*/ 2552131 h 3589397"/>
              <a:gd name="connsiteX33" fmla="*/ 313899 w 450567"/>
              <a:gd name="connsiteY33" fmla="*/ 2565779 h 3589397"/>
              <a:gd name="connsiteX34" fmla="*/ 354842 w 450567"/>
              <a:gd name="connsiteY34" fmla="*/ 2593075 h 3589397"/>
              <a:gd name="connsiteX35" fmla="*/ 395785 w 450567"/>
              <a:gd name="connsiteY35" fmla="*/ 2688609 h 3589397"/>
              <a:gd name="connsiteX36" fmla="*/ 423081 w 450567"/>
              <a:gd name="connsiteY36" fmla="*/ 2729552 h 3589397"/>
              <a:gd name="connsiteX37" fmla="*/ 382137 w 450567"/>
              <a:gd name="connsiteY37" fmla="*/ 2961564 h 3589397"/>
              <a:gd name="connsiteX38" fmla="*/ 341194 w 450567"/>
              <a:gd name="connsiteY38" fmla="*/ 3016155 h 3589397"/>
              <a:gd name="connsiteX39" fmla="*/ 300251 w 450567"/>
              <a:gd name="connsiteY39" fmla="*/ 3029803 h 3589397"/>
              <a:gd name="connsiteX40" fmla="*/ 245660 w 450567"/>
              <a:gd name="connsiteY40" fmla="*/ 3070746 h 3589397"/>
              <a:gd name="connsiteX41" fmla="*/ 204716 w 450567"/>
              <a:gd name="connsiteY41" fmla="*/ 3098042 h 3589397"/>
              <a:gd name="connsiteX42" fmla="*/ 136478 w 450567"/>
              <a:gd name="connsiteY42" fmla="*/ 3179928 h 3589397"/>
              <a:gd name="connsiteX43" fmla="*/ 109182 w 450567"/>
              <a:gd name="connsiteY43" fmla="*/ 3220872 h 3589397"/>
              <a:gd name="connsiteX44" fmla="*/ 68239 w 450567"/>
              <a:gd name="connsiteY44" fmla="*/ 3261815 h 3589397"/>
              <a:gd name="connsiteX45" fmla="*/ 54591 w 450567"/>
              <a:gd name="connsiteY45" fmla="*/ 3302758 h 3589397"/>
              <a:gd name="connsiteX46" fmla="*/ 81887 w 450567"/>
              <a:gd name="connsiteY46" fmla="*/ 3384645 h 3589397"/>
              <a:gd name="connsiteX47" fmla="*/ 163773 w 450567"/>
              <a:gd name="connsiteY47" fmla="*/ 3480179 h 3589397"/>
              <a:gd name="connsiteX48" fmla="*/ 204716 w 450567"/>
              <a:gd name="connsiteY48" fmla="*/ 3507475 h 3589397"/>
              <a:gd name="connsiteX49" fmla="*/ 259307 w 450567"/>
              <a:gd name="connsiteY49" fmla="*/ 3548418 h 3589397"/>
              <a:gd name="connsiteX50" fmla="*/ 341194 w 450567"/>
              <a:gd name="connsiteY50" fmla="*/ 3575714 h 3589397"/>
              <a:gd name="connsiteX51" fmla="*/ 395785 w 450567"/>
              <a:gd name="connsiteY51" fmla="*/ 3589361 h 35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50567" h="358939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45235" y="144816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00258" y="2438399"/>
            <a:ext cx="16585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(count) : 0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468598" y="3048000"/>
            <a:ext cx="1681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w(count) : 1</a:t>
            </a:r>
            <a:endParaRPr lang="en-US" sz="2400" dirty="0"/>
          </a:p>
        </p:txBody>
      </p:sp>
      <p:sp>
        <p:nvSpPr>
          <p:cNvPr id="10" name="Freeform 9"/>
          <p:cNvSpPr/>
          <p:nvPr/>
        </p:nvSpPr>
        <p:spPr>
          <a:xfrm>
            <a:off x="6429703" y="2056280"/>
            <a:ext cx="450567" cy="3887320"/>
          </a:xfrm>
          <a:custGeom>
            <a:avLst/>
            <a:gdLst>
              <a:gd name="connsiteX0" fmla="*/ 109182 w 450567"/>
              <a:gd name="connsiteY0" fmla="*/ 0 h 3589397"/>
              <a:gd name="connsiteX1" fmla="*/ 191069 w 450567"/>
              <a:gd name="connsiteY1" fmla="*/ 109182 h 3589397"/>
              <a:gd name="connsiteX2" fmla="*/ 218364 w 450567"/>
              <a:gd name="connsiteY2" fmla="*/ 191069 h 3589397"/>
              <a:gd name="connsiteX3" fmla="*/ 232012 w 450567"/>
              <a:gd name="connsiteY3" fmla="*/ 232012 h 3589397"/>
              <a:gd name="connsiteX4" fmla="*/ 245660 w 450567"/>
              <a:gd name="connsiteY4" fmla="*/ 272955 h 3589397"/>
              <a:gd name="connsiteX5" fmla="*/ 259307 w 450567"/>
              <a:gd name="connsiteY5" fmla="*/ 327546 h 3589397"/>
              <a:gd name="connsiteX6" fmla="*/ 245660 w 450567"/>
              <a:gd name="connsiteY6" fmla="*/ 614149 h 3589397"/>
              <a:gd name="connsiteX7" fmla="*/ 191069 w 450567"/>
              <a:gd name="connsiteY7" fmla="*/ 696036 h 3589397"/>
              <a:gd name="connsiteX8" fmla="*/ 163773 w 450567"/>
              <a:gd name="connsiteY8" fmla="*/ 736979 h 3589397"/>
              <a:gd name="connsiteX9" fmla="*/ 81887 w 450567"/>
              <a:gd name="connsiteY9" fmla="*/ 805218 h 3589397"/>
              <a:gd name="connsiteX10" fmla="*/ 54591 w 450567"/>
              <a:gd name="connsiteY10" fmla="*/ 846161 h 3589397"/>
              <a:gd name="connsiteX11" fmla="*/ 13648 w 450567"/>
              <a:gd name="connsiteY11" fmla="*/ 873457 h 3589397"/>
              <a:gd name="connsiteX12" fmla="*/ 0 w 450567"/>
              <a:gd name="connsiteY12" fmla="*/ 914400 h 3589397"/>
              <a:gd name="connsiteX13" fmla="*/ 40943 w 450567"/>
              <a:gd name="connsiteY13" fmla="*/ 1160060 h 3589397"/>
              <a:gd name="connsiteX14" fmla="*/ 95534 w 450567"/>
              <a:gd name="connsiteY14" fmla="*/ 1241946 h 3589397"/>
              <a:gd name="connsiteX15" fmla="*/ 136478 w 450567"/>
              <a:gd name="connsiteY15" fmla="*/ 1255594 h 3589397"/>
              <a:gd name="connsiteX16" fmla="*/ 218364 w 450567"/>
              <a:gd name="connsiteY16" fmla="*/ 1310185 h 3589397"/>
              <a:gd name="connsiteX17" fmla="*/ 272955 w 450567"/>
              <a:gd name="connsiteY17" fmla="*/ 1351128 h 3589397"/>
              <a:gd name="connsiteX18" fmla="*/ 313899 w 450567"/>
              <a:gd name="connsiteY18" fmla="*/ 1364776 h 3589397"/>
              <a:gd name="connsiteX19" fmla="*/ 423081 w 450567"/>
              <a:gd name="connsiteY19" fmla="*/ 1460311 h 3589397"/>
              <a:gd name="connsiteX20" fmla="*/ 450376 w 450567"/>
              <a:gd name="connsiteY20" fmla="*/ 1542197 h 3589397"/>
              <a:gd name="connsiteX21" fmla="*/ 436728 w 450567"/>
              <a:gd name="connsiteY21" fmla="*/ 1705970 h 3589397"/>
              <a:gd name="connsiteX22" fmla="*/ 395785 w 450567"/>
              <a:gd name="connsiteY22" fmla="*/ 1801505 h 3589397"/>
              <a:gd name="connsiteX23" fmla="*/ 300251 w 450567"/>
              <a:gd name="connsiteY23" fmla="*/ 1897039 h 3589397"/>
              <a:gd name="connsiteX24" fmla="*/ 191069 w 450567"/>
              <a:gd name="connsiteY24" fmla="*/ 2006221 h 3589397"/>
              <a:gd name="connsiteX25" fmla="*/ 95534 w 450567"/>
              <a:gd name="connsiteY25" fmla="*/ 2101755 h 3589397"/>
              <a:gd name="connsiteX26" fmla="*/ 54591 w 450567"/>
              <a:gd name="connsiteY26" fmla="*/ 2142699 h 3589397"/>
              <a:gd name="connsiteX27" fmla="*/ 27296 w 450567"/>
              <a:gd name="connsiteY27" fmla="*/ 2183642 h 3589397"/>
              <a:gd name="connsiteX28" fmla="*/ 27296 w 450567"/>
              <a:gd name="connsiteY28" fmla="*/ 2374711 h 3589397"/>
              <a:gd name="connsiteX29" fmla="*/ 68239 w 450567"/>
              <a:gd name="connsiteY29" fmla="*/ 2402006 h 3589397"/>
              <a:gd name="connsiteX30" fmla="*/ 109182 w 450567"/>
              <a:gd name="connsiteY30" fmla="*/ 2442949 h 3589397"/>
              <a:gd name="connsiteX31" fmla="*/ 136478 w 450567"/>
              <a:gd name="connsiteY31" fmla="*/ 2483893 h 3589397"/>
              <a:gd name="connsiteX32" fmla="*/ 259307 w 450567"/>
              <a:gd name="connsiteY32" fmla="*/ 2552131 h 3589397"/>
              <a:gd name="connsiteX33" fmla="*/ 313899 w 450567"/>
              <a:gd name="connsiteY33" fmla="*/ 2565779 h 3589397"/>
              <a:gd name="connsiteX34" fmla="*/ 354842 w 450567"/>
              <a:gd name="connsiteY34" fmla="*/ 2593075 h 3589397"/>
              <a:gd name="connsiteX35" fmla="*/ 395785 w 450567"/>
              <a:gd name="connsiteY35" fmla="*/ 2688609 h 3589397"/>
              <a:gd name="connsiteX36" fmla="*/ 423081 w 450567"/>
              <a:gd name="connsiteY36" fmla="*/ 2729552 h 3589397"/>
              <a:gd name="connsiteX37" fmla="*/ 382137 w 450567"/>
              <a:gd name="connsiteY37" fmla="*/ 2961564 h 3589397"/>
              <a:gd name="connsiteX38" fmla="*/ 341194 w 450567"/>
              <a:gd name="connsiteY38" fmla="*/ 3016155 h 3589397"/>
              <a:gd name="connsiteX39" fmla="*/ 300251 w 450567"/>
              <a:gd name="connsiteY39" fmla="*/ 3029803 h 3589397"/>
              <a:gd name="connsiteX40" fmla="*/ 245660 w 450567"/>
              <a:gd name="connsiteY40" fmla="*/ 3070746 h 3589397"/>
              <a:gd name="connsiteX41" fmla="*/ 204716 w 450567"/>
              <a:gd name="connsiteY41" fmla="*/ 3098042 h 3589397"/>
              <a:gd name="connsiteX42" fmla="*/ 136478 w 450567"/>
              <a:gd name="connsiteY42" fmla="*/ 3179928 h 3589397"/>
              <a:gd name="connsiteX43" fmla="*/ 109182 w 450567"/>
              <a:gd name="connsiteY43" fmla="*/ 3220872 h 3589397"/>
              <a:gd name="connsiteX44" fmla="*/ 68239 w 450567"/>
              <a:gd name="connsiteY44" fmla="*/ 3261815 h 3589397"/>
              <a:gd name="connsiteX45" fmla="*/ 54591 w 450567"/>
              <a:gd name="connsiteY45" fmla="*/ 3302758 h 3589397"/>
              <a:gd name="connsiteX46" fmla="*/ 81887 w 450567"/>
              <a:gd name="connsiteY46" fmla="*/ 3384645 h 3589397"/>
              <a:gd name="connsiteX47" fmla="*/ 163773 w 450567"/>
              <a:gd name="connsiteY47" fmla="*/ 3480179 h 3589397"/>
              <a:gd name="connsiteX48" fmla="*/ 204716 w 450567"/>
              <a:gd name="connsiteY48" fmla="*/ 3507475 h 3589397"/>
              <a:gd name="connsiteX49" fmla="*/ 259307 w 450567"/>
              <a:gd name="connsiteY49" fmla="*/ 3548418 h 3589397"/>
              <a:gd name="connsiteX50" fmla="*/ 341194 w 450567"/>
              <a:gd name="connsiteY50" fmla="*/ 3575714 h 3589397"/>
              <a:gd name="connsiteX51" fmla="*/ 395785 w 450567"/>
              <a:gd name="connsiteY51" fmla="*/ 3589361 h 35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50567" h="358939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50186" y="144816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25695" y="3577698"/>
            <a:ext cx="16585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(count) : 1</a:t>
            </a:r>
            <a:endParaRPr lang="en-US" sz="2400" dirty="0"/>
          </a:p>
        </p:txBody>
      </p:sp>
      <p:sp>
        <p:nvSpPr>
          <p:cNvPr id="11" name="Freeform 10"/>
          <p:cNvSpPr/>
          <p:nvPr/>
        </p:nvSpPr>
        <p:spPr>
          <a:xfrm>
            <a:off x="7895985" y="2056280"/>
            <a:ext cx="450567" cy="3887320"/>
          </a:xfrm>
          <a:custGeom>
            <a:avLst/>
            <a:gdLst>
              <a:gd name="connsiteX0" fmla="*/ 109182 w 450567"/>
              <a:gd name="connsiteY0" fmla="*/ 0 h 3589397"/>
              <a:gd name="connsiteX1" fmla="*/ 191069 w 450567"/>
              <a:gd name="connsiteY1" fmla="*/ 109182 h 3589397"/>
              <a:gd name="connsiteX2" fmla="*/ 218364 w 450567"/>
              <a:gd name="connsiteY2" fmla="*/ 191069 h 3589397"/>
              <a:gd name="connsiteX3" fmla="*/ 232012 w 450567"/>
              <a:gd name="connsiteY3" fmla="*/ 232012 h 3589397"/>
              <a:gd name="connsiteX4" fmla="*/ 245660 w 450567"/>
              <a:gd name="connsiteY4" fmla="*/ 272955 h 3589397"/>
              <a:gd name="connsiteX5" fmla="*/ 259307 w 450567"/>
              <a:gd name="connsiteY5" fmla="*/ 327546 h 3589397"/>
              <a:gd name="connsiteX6" fmla="*/ 245660 w 450567"/>
              <a:gd name="connsiteY6" fmla="*/ 614149 h 3589397"/>
              <a:gd name="connsiteX7" fmla="*/ 191069 w 450567"/>
              <a:gd name="connsiteY7" fmla="*/ 696036 h 3589397"/>
              <a:gd name="connsiteX8" fmla="*/ 163773 w 450567"/>
              <a:gd name="connsiteY8" fmla="*/ 736979 h 3589397"/>
              <a:gd name="connsiteX9" fmla="*/ 81887 w 450567"/>
              <a:gd name="connsiteY9" fmla="*/ 805218 h 3589397"/>
              <a:gd name="connsiteX10" fmla="*/ 54591 w 450567"/>
              <a:gd name="connsiteY10" fmla="*/ 846161 h 3589397"/>
              <a:gd name="connsiteX11" fmla="*/ 13648 w 450567"/>
              <a:gd name="connsiteY11" fmla="*/ 873457 h 3589397"/>
              <a:gd name="connsiteX12" fmla="*/ 0 w 450567"/>
              <a:gd name="connsiteY12" fmla="*/ 914400 h 3589397"/>
              <a:gd name="connsiteX13" fmla="*/ 40943 w 450567"/>
              <a:gd name="connsiteY13" fmla="*/ 1160060 h 3589397"/>
              <a:gd name="connsiteX14" fmla="*/ 95534 w 450567"/>
              <a:gd name="connsiteY14" fmla="*/ 1241946 h 3589397"/>
              <a:gd name="connsiteX15" fmla="*/ 136478 w 450567"/>
              <a:gd name="connsiteY15" fmla="*/ 1255594 h 3589397"/>
              <a:gd name="connsiteX16" fmla="*/ 218364 w 450567"/>
              <a:gd name="connsiteY16" fmla="*/ 1310185 h 3589397"/>
              <a:gd name="connsiteX17" fmla="*/ 272955 w 450567"/>
              <a:gd name="connsiteY17" fmla="*/ 1351128 h 3589397"/>
              <a:gd name="connsiteX18" fmla="*/ 313899 w 450567"/>
              <a:gd name="connsiteY18" fmla="*/ 1364776 h 3589397"/>
              <a:gd name="connsiteX19" fmla="*/ 423081 w 450567"/>
              <a:gd name="connsiteY19" fmla="*/ 1460311 h 3589397"/>
              <a:gd name="connsiteX20" fmla="*/ 450376 w 450567"/>
              <a:gd name="connsiteY20" fmla="*/ 1542197 h 3589397"/>
              <a:gd name="connsiteX21" fmla="*/ 436728 w 450567"/>
              <a:gd name="connsiteY21" fmla="*/ 1705970 h 3589397"/>
              <a:gd name="connsiteX22" fmla="*/ 395785 w 450567"/>
              <a:gd name="connsiteY22" fmla="*/ 1801505 h 3589397"/>
              <a:gd name="connsiteX23" fmla="*/ 300251 w 450567"/>
              <a:gd name="connsiteY23" fmla="*/ 1897039 h 3589397"/>
              <a:gd name="connsiteX24" fmla="*/ 191069 w 450567"/>
              <a:gd name="connsiteY24" fmla="*/ 2006221 h 3589397"/>
              <a:gd name="connsiteX25" fmla="*/ 95534 w 450567"/>
              <a:gd name="connsiteY25" fmla="*/ 2101755 h 3589397"/>
              <a:gd name="connsiteX26" fmla="*/ 54591 w 450567"/>
              <a:gd name="connsiteY26" fmla="*/ 2142699 h 3589397"/>
              <a:gd name="connsiteX27" fmla="*/ 27296 w 450567"/>
              <a:gd name="connsiteY27" fmla="*/ 2183642 h 3589397"/>
              <a:gd name="connsiteX28" fmla="*/ 27296 w 450567"/>
              <a:gd name="connsiteY28" fmla="*/ 2374711 h 3589397"/>
              <a:gd name="connsiteX29" fmla="*/ 68239 w 450567"/>
              <a:gd name="connsiteY29" fmla="*/ 2402006 h 3589397"/>
              <a:gd name="connsiteX30" fmla="*/ 109182 w 450567"/>
              <a:gd name="connsiteY30" fmla="*/ 2442949 h 3589397"/>
              <a:gd name="connsiteX31" fmla="*/ 136478 w 450567"/>
              <a:gd name="connsiteY31" fmla="*/ 2483893 h 3589397"/>
              <a:gd name="connsiteX32" fmla="*/ 259307 w 450567"/>
              <a:gd name="connsiteY32" fmla="*/ 2552131 h 3589397"/>
              <a:gd name="connsiteX33" fmla="*/ 313899 w 450567"/>
              <a:gd name="connsiteY33" fmla="*/ 2565779 h 3589397"/>
              <a:gd name="connsiteX34" fmla="*/ 354842 w 450567"/>
              <a:gd name="connsiteY34" fmla="*/ 2593075 h 3589397"/>
              <a:gd name="connsiteX35" fmla="*/ 395785 w 450567"/>
              <a:gd name="connsiteY35" fmla="*/ 2688609 h 3589397"/>
              <a:gd name="connsiteX36" fmla="*/ 423081 w 450567"/>
              <a:gd name="connsiteY36" fmla="*/ 2729552 h 3589397"/>
              <a:gd name="connsiteX37" fmla="*/ 382137 w 450567"/>
              <a:gd name="connsiteY37" fmla="*/ 2961564 h 3589397"/>
              <a:gd name="connsiteX38" fmla="*/ 341194 w 450567"/>
              <a:gd name="connsiteY38" fmla="*/ 3016155 h 3589397"/>
              <a:gd name="connsiteX39" fmla="*/ 300251 w 450567"/>
              <a:gd name="connsiteY39" fmla="*/ 3029803 h 3589397"/>
              <a:gd name="connsiteX40" fmla="*/ 245660 w 450567"/>
              <a:gd name="connsiteY40" fmla="*/ 3070746 h 3589397"/>
              <a:gd name="connsiteX41" fmla="*/ 204716 w 450567"/>
              <a:gd name="connsiteY41" fmla="*/ 3098042 h 3589397"/>
              <a:gd name="connsiteX42" fmla="*/ 136478 w 450567"/>
              <a:gd name="connsiteY42" fmla="*/ 3179928 h 3589397"/>
              <a:gd name="connsiteX43" fmla="*/ 109182 w 450567"/>
              <a:gd name="connsiteY43" fmla="*/ 3220872 h 3589397"/>
              <a:gd name="connsiteX44" fmla="*/ 68239 w 450567"/>
              <a:gd name="connsiteY44" fmla="*/ 3261815 h 3589397"/>
              <a:gd name="connsiteX45" fmla="*/ 54591 w 450567"/>
              <a:gd name="connsiteY45" fmla="*/ 3302758 h 3589397"/>
              <a:gd name="connsiteX46" fmla="*/ 81887 w 450567"/>
              <a:gd name="connsiteY46" fmla="*/ 3384645 h 3589397"/>
              <a:gd name="connsiteX47" fmla="*/ 163773 w 450567"/>
              <a:gd name="connsiteY47" fmla="*/ 3480179 h 3589397"/>
              <a:gd name="connsiteX48" fmla="*/ 204716 w 450567"/>
              <a:gd name="connsiteY48" fmla="*/ 3507475 h 3589397"/>
              <a:gd name="connsiteX49" fmla="*/ 259307 w 450567"/>
              <a:gd name="connsiteY49" fmla="*/ 3548418 h 3589397"/>
              <a:gd name="connsiteX50" fmla="*/ 341194 w 450567"/>
              <a:gd name="connsiteY50" fmla="*/ 3575714 h 3589397"/>
              <a:gd name="connsiteX51" fmla="*/ 395785 w 450567"/>
              <a:gd name="connsiteY51" fmla="*/ 3589361 h 35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50567" h="358939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3829" y="144816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7561" y="4079932"/>
            <a:ext cx="16585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(count) : 1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838758" y="5156546"/>
            <a:ext cx="1681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w(count) :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0389" y="5709653"/>
            <a:ext cx="50292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 depends on order of execution</a:t>
            </a:r>
          </a:p>
          <a:p>
            <a:r>
              <a:rPr lang="en-US" sz="3200" b="1" dirty="0" smtClean="0"/>
              <a:t>=&gt; </a:t>
            </a:r>
            <a:r>
              <a:rPr lang="en-US" sz="2800" b="1" dirty="0" smtClean="0"/>
              <a:t>Synchronization needed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77561" y="4633680"/>
            <a:ext cx="1681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w(count) :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9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4" grpId="0" animBg="1"/>
      <p:bldP spid="2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thread_create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Function: </a:t>
            </a:r>
            <a:r>
              <a:rPr lang="en-US" dirty="0" smtClean="0"/>
              <a:t>creates </a:t>
            </a:r>
            <a:r>
              <a:rPr lang="en-US" dirty="0"/>
              <a:t>a new thread and makes it </a:t>
            </a:r>
            <a:r>
              <a:rPr lang="en-US" dirty="0" smtClean="0"/>
              <a:t>executable</a:t>
            </a:r>
            <a:endParaRPr lang="en-US" b="1" dirty="0" smtClean="0"/>
          </a:p>
          <a:p>
            <a:r>
              <a:rPr lang="en-US" dirty="0" smtClean="0"/>
              <a:t>Can be called any number of times from anywhere within code</a:t>
            </a:r>
            <a:endParaRPr lang="en-US" b="1" dirty="0" smtClean="0"/>
          </a:p>
          <a:p>
            <a:r>
              <a:rPr lang="en-US" dirty="0" smtClean="0"/>
              <a:t>Return value:</a:t>
            </a:r>
          </a:p>
          <a:p>
            <a:pPr lvl="1"/>
            <a:r>
              <a:rPr lang="en-US" dirty="0" smtClean="0"/>
              <a:t>Success: zero</a:t>
            </a:r>
          </a:p>
          <a:p>
            <a:pPr lvl="1"/>
            <a:r>
              <a:rPr lang="en-US" dirty="0" smtClean="0"/>
              <a:t>Failure: error number</a:t>
            </a:r>
          </a:p>
          <a:p>
            <a:r>
              <a:rPr lang="en-US" dirty="0" smtClean="0"/>
              <a:t>How do we keep track of threads within a program’s execution? How many can we have?</a:t>
            </a:r>
          </a:p>
          <a:p>
            <a:r>
              <a:rPr lang="en-US" dirty="0" smtClean="0"/>
              <a:t>How do we pass data to threads we create? How do we tell them what to work on?</a:t>
            </a:r>
          </a:p>
          <a:p>
            <a:r>
              <a:rPr lang="en-US" dirty="0" smtClean="0"/>
              <a:t>What happens if our application isn’t “</a:t>
            </a:r>
            <a:r>
              <a:rPr lang="en-US" dirty="0" err="1" smtClean="0"/>
              <a:t>embarassingly</a:t>
            </a:r>
            <a:r>
              <a:rPr lang="en-US" dirty="0" smtClean="0"/>
              <a:t> parallel”?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Basics: Shell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How do I find where files are on the system?</a:t>
            </a:r>
          </a:p>
          <a:p>
            <a:r>
              <a:rPr lang="en-US" dirty="0" smtClean="0"/>
              <a:t>How do I find out what options are available for a particular utility?</a:t>
            </a:r>
          </a:p>
          <a:p>
            <a:r>
              <a:rPr lang="en-US" dirty="0" smtClean="0"/>
              <a:t>When is a file a file and when is it a process?</a:t>
            </a:r>
          </a:p>
          <a:p>
            <a:r>
              <a:rPr lang="en-US" dirty="0" smtClean="0"/>
              <a:t>What types of links are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0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Parameters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pthread_create</a:t>
            </a:r>
            <a:r>
              <a:rPr lang="en-US" sz="2400" dirty="0" smtClean="0"/>
              <a:t>( </a:t>
            </a:r>
            <a:r>
              <a:rPr lang="en-US" sz="2400" dirty="0" err="1" smtClean="0"/>
              <a:t>pthread_t</a:t>
            </a:r>
            <a:r>
              <a:rPr lang="en-US" sz="2400" dirty="0" smtClean="0"/>
              <a:t> </a:t>
            </a:r>
            <a:r>
              <a:rPr lang="en-US" sz="2400" dirty="0"/>
              <a:t>*</a:t>
            </a:r>
            <a:r>
              <a:rPr lang="en-US" sz="2400" dirty="0" err="1"/>
              <a:t>tid</a:t>
            </a:r>
            <a:r>
              <a:rPr lang="en-US" sz="2400" dirty="0"/>
              <a:t>,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/>
              <a:t>pthread_attr_t</a:t>
            </a:r>
            <a:r>
              <a:rPr lang="en-US" sz="2400" dirty="0"/>
              <a:t> *</a:t>
            </a:r>
            <a:r>
              <a:rPr lang="en-US" sz="2400" dirty="0" err="1" smtClean="0"/>
              <a:t>attr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 smtClean="0"/>
              <a:t>		         void </a:t>
            </a:r>
            <a:r>
              <a:rPr lang="en-US" sz="2400" dirty="0"/>
              <a:t>*(</a:t>
            </a:r>
            <a:r>
              <a:rPr lang="en-US" sz="2400" dirty="0" err="1"/>
              <a:t>my_function</a:t>
            </a:r>
            <a:r>
              <a:rPr lang="en-US" sz="2400" dirty="0"/>
              <a:t>)(void </a:t>
            </a:r>
            <a:r>
              <a:rPr lang="en-US" sz="2400" dirty="0" smtClean="0"/>
              <a:t>*), void </a:t>
            </a:r>
            <a:r>
              <a:rPr lang="en-US" sz="2400" dirty="0"/>
              <a:t>*</a:t>
            </a:r>
            <a:r>
              <a:rPr lang="en-US" sz="2400" dirty="0" err="1" smtClean="0"/>
              <a:t>arg</a:t>
            </a:r>
            <a:r>
              <a:rPr lang="en-US" sz="2400" dirty="0" smtClean="0"/>
              <a:t> ); </a:t>
            </a:r>
            <a:endParaRPr lang="en-US" sz="2400" dirty="0"/>
          </a:p>
          <a:p>
            <a:r>
              <a:rPr lang="en-US" b="1" dirty="0" err="1"/>
              <a:t>t</a:t>
            </a:r>
            <a:r>
              <a:rPr lang="en-US" b="1" dirty="0" err="1" smtClean="0"/>
              <a:t>id</a:t>
            </a:r>
            <a:r>
              <a:rPr lang="en-US" dirty="0" smtClean="0"/>
              <a:t>: unique identifier for newly created thread</a:t>
            </a:r>
          </a:p>
          <a:p>
            <a:r>
              <a:rPr lang="en-US" b="1" dirty="0" err="1"/>
              <a:t>a</a:t>
            </a:r>
            <a:r>
              <a:rPr lang="en-US" b="1" dirty="0" err="1" smtClean="0"/>
              <a:t>ttr</a:t>
            </a:r>
            <a:r>
              <a:rPr lang="en-US" dirty="0" smtClean="0"/>
              <a:t>: object that holds thread attributes (priority, </a:t>
            </a:r>
            <a:r>
              <a:rPr lang="en-US" dirty="0"/>
              <a:t>stack size, </a:t>
            </a:r>
            <a:r>
              <a:rPr lang="en-US" dirty="0" smtClean="0"/>
              <a:t>etc.)</a:t>
            </a:r>
          </a:p>
          <a:p>
            <a:pPr lvl="1"/>
            <a:r>
              <a:rPr lang="en-US" dirty="0" smtClean="0"/>
              <a:t>Pass in NULL for default attributes</a:t>
            </a:r>
          </a:p>
          <a:p>
            <a:r>
              <a:rPr lang="en-US" b="1" dirty="0" err="1" smtClean="0"/>
              <a:t>my_function</a:t>
            </a:r>
            <a:r>
              <a:rPr lang="en-US" dirty="0" smtClean="0"/>
              <a:t>: function that thread will execute once it is created</a:t>
            </a:r>
          </a:p>
          <a:p>
            <a:r>
              <a:rPr lang="en-US" b="1" dirty="0" err="1"/>
              <a:t>a</a:t>
            </a:r>
            <a:r>
              <a:rPr lang="en-US" b="1" dirty="0" err="1" smtClean="0"/>
              <a:t>rg</a:t>
            </a:r>
            <a:r>
              <a:rPr lang="en-US" dirty="0" smtClean="0"/>
              <a:t>: a </a:t>
            </a:r>
            <a:r>
              <a:rPr lang="en-US" i="1" dirty="0" smtClean="0"/>
              <a:t>single</a:t>
            </a:r>
            <a:r>
              <a:rPr lang="en-US" dirty="0" smtClean="0"/>
              <a:t> argument that may be passed to </a:t>
            </a:r>
            <a:r>
              <a:rPr lang="en-US" dirty="0" err="1" smtClean="0"/>
              <a:t>my_function</a:t>
            </a:r>
            <a:endParaRPr lang="en-US" dirty="0" smtClean="0"/>
          </a:p>
          <a:p>
            <a:pPr lvl="1"/>
            <a:r>
              <a:rPr lang="en-US" dirty="0" smtClean="0"/>
              <a:t>Pass in NULL if no arguments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2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pthread_join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Function: </a:t>
            </a:r>
            <a:r>
              <a:rPr lang="en-US" dirty="0" smtClean="0"/>
              <a:t>makes </a:t>
            </a:r>
            <a:r>
              <a:rPr lang="en-US" dirty="0"/>
              <a:t>originating </a:t>
            </a:r>
            <a:r>
              <a:rPr lang="en-US" dirty="0" smtClean="0"/>
              <a:t>thread wait </a:t>
            </a:r>
            <a:r>
              <a:rPr lang="en-US" dirty="0"/>
              <a:t>for the completion of all its spawned </a:t>
            </a:r>
            <a:r>
              <a:rPr lang="en-US" dirty="0" smtClean="0"/>
              <a:t>threads’ tasks</a:t>
            </a:r>
          </a:p>
          <a:p>
            <a:r>
              <a:rPr lang="en-US" dirty="0"/>
              <a:t>Without </a:t>
            </a:r>
            <a:r>
              <a:rPr lang="en-US" dirty="0" smtClean="0"/>
              <a:t>join, </a:t>
            </a:r>
            <a:r>
              <a:rPr lang="en-US" dirty="0"/>
              <a:t>the originating thread would exit as soon as it completes its </a:t>
            </a:r>
            <a:r>
              <a:rPr lang="en-US" dirty="0" smtClean="0"/>
              <a:t>job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A spawned thread can get aborted even if it is in the middle </a:t>
            </a:r>
            <a:r>
              <a:rPr lang="en-US" dirty="0"/>
              <a:t>of its </a:t>
            </a:r>
            <a:r>
              <a:rPr lang="en-US" dirty="0" smtClean="0"/>
              <a:t>chore</a:t>
            </a:r>
          </a:p>
          <a:p>
            <a:r>
              <a:rPr lang="en-US" dirty="0" smtClean="0"/>
              <a:t>Return value:</a:t>
            </a:r>
          </a:p>
          <a:p>
            <a:pPr lvl="1"/>
            <a:r>
              <a:rPr lang="en-US" dirty="0" smtClean="0"/>
              <a:t>Success: zero</a:t>
            </a:r>
          </a:p>
          <a:p>
            <a:pPr lvl="1"/>
            <a:r>
              <a:rPr lang="en-US" dirty="0" smtClean="0"/>
              <a:t>Failure: error number</a:t>
            </a:r>
          </a:p>
          <a:p>
            <a:r>
              <a:rPr lang="en-US" dirty="0" smtClean="0"/>
              <a:t>Why join at all? What does a join guarantee?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pthread_join</a:t>
            </a:r>
            <a:r>
              <a:rPr lang="en-US" sz="2400" dirty="0"/>
              <a:t>(</a:t>
            </a:r>
            <a:r>
              <a:rPr lang="en-US" sz="2400" dirty="0" err="1"/>
              <a:t>pthread_t</a:t>
            </a:r>
            <a:r>
              <a:rPr lang="en-US" sz="2400" dirty="0"/>
              <a:t> </a:t>
            </a:r>
            <a:r>
              <a:rPr lang="en-US" sz="2400" dirty="0" err="1"/>
              <a:t>tid</a:t>
            </a:r>
            <a:r>
              <a:rPr lang="en-US" sz="2400" dirty="0"/>
              <a:t>, void **status);</a:t>
            </a:r>
          </a:p>
          <a:p>
            <a:r>
              <a:rPr lang="en-US" b="1" dirty="0" err="1" smtClean="0"/>
              <a:t>tid</a:t>
            </a:r>
            <a:r>
              <a:rPr lang="en-US" dirty="0" smtClean="0"/>
              <a:t>: thread ID of thread to wait on</a:t>
            </a:r>
          </a:p>
          <a:p>
            <a:r>
              <a:rPr lang="en-US" b="1" dirty="0"/>
              <a:t>s</a:t>
            </a:r>
            <a:r>
              <a:rPr lang="en-US" b="1" dirty="0" smtClean="0"/>
              <a:t>tatus: </a:t>
            </a:r>
            <a:r>
              <a:rPr lang="en-US" dirty="0" smtClean="0"/>
              <a:t>the exit status of the target thread is stored in the location pointed to by *status</a:t>
            </a:r>
          </a:p>
          <a:p>
            <a:pPr lvl="1"/>
            <a:r>
              <a:rPr lang="en-US" dirty="0" smtClean="0"/>
              <a:t>Pass in NULL if no status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1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Linking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Carried out only once to produce an executable </a:t>
            </a:r>
            <a:r>
              <a:rPr lang="en-US" altLang="zh-CN" dirty="0" smtClean="0"/>
              <a:t>file</a:t>
            </a:r>
          </a:p>
          <a:p>
            <a:r>
              <a:rPr lang="en-US" altLang="zh-CN" dirty="0" smtClean="0"/>
              <a:t>If </a:t>
            </a:r>
            <a:r>
              <a:rPr lang="en-US" altLang="zh-CN" dirty="0"/>
              <a:t>static libraries are called, the linker will copy all the modules referenced by the program to the </a:t>
            </a:r>
            <a:r>
              <a:rPr lang="en-US" altLang="zh-CN" dirty="0" smtClean="0"/>
              <a:t>executable</a:t>
            </a:r>
          </a:p>
          <a:p>
            <a:r>
              <a:rPr lang="en-US" altLang="zh-CN" dirty="0" smtClean="0"/>
              <a:t>Static libraries are typically denoted by the .a file extension</a:t>
            </a:r>
          </a:p>
          <a:p>
            <a:r>
              <a:rPr lang="en-US" altLang="zh-CN" dirty="0" smtClean="0"/>
              <a:t>When would I use static linking? Why would I use it?</a:t>
            </a:r>
            <a:endParaRPr lang="en-US" altLang="zh-CN" dirty="0"/>
          </a:p>
          <a:p>
            <a:pPr>
              <a:buFont typeface="Wingdings 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1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Linking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Allows a process to add, remove, replace </a:t>
            </a:r>
            <a:r>
              <a:rPr lang="en-US" altLang="zh-CN" dirty="0" smtClean="0"/>
              <a:t>or</a:t>
            </a:r>
          </a:p>
          <a:p>
            <a:pPr marL="609600" indent="-609600">
              <a:lnSpc>
                <a:spcPct val="90000"/>
              </a:lnSpc>
              <a:buFont typeface="Wingdings 2" charset="2"/>
              <a:buNone/>
            </a:pPr>
            <a:r>
              <a:rPr lang="en-US" altLang="zh-CN" dirty="0" smtClean="0"/>
              <a:t>relocate </a:t>
            </a:r>
            <a:r>
              <a:rPr lang="en-US" altLang="zh-CN" dirty="0"/>
              <a:t>object modules during its execution.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If shared libraries are </a:t>
            </a:r>
            <a:r>
              <a:rPr lang="en-US" altLang="zh-CN" dirty="0" smtClean="0"/>
              <a:t>called: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Only copy a little reference information when the executable file is created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Complete </a:t>
            </a:r>
            <a:r>
              <a:rPr lang="en-US" altLang="zh-CN" dirty="0"/>
              <a:t>the linking during loading time or running </a:t>
            </a:r>
            <a:r>
              <a:rPr lang="en-US" altLang="zh-CN" dirty="0" smtClean="0"/>
              <a:t>time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Dynamic libraries are typically denoted by the .so file extension</a:t>
            </a:r>
          </a:p>
          <a:p>
            <a:pPr marL="1009650" lvl="1" indent="-609600">
              <a:lnSpc>
                <a:spcPct val="90000"/>
              </a:lnSpc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 on Windows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dirty="0" smtClean="0"/>
              <a:t>When would I use dynamic linking? Why would I use it?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289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Linking and Loading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dirty="0">
                <a:latin typeface="Arial Unicode MS" charset="0"/>
              </a:rPr>
              <a:t>Linker collects procedures and links them together object modules into one executable </a:t>
            </a:r>
            <a:r>
              <a:rPr lang="en-US" altLang="en-US" sz="2800" dirty="0" smtClean="0">
                <a:latin typeface="Arial Unicode MS" charset="0"/>
              </a:rPr>
              <a:t>program </a:t>
            </a:r>
            <a:endParaRPr lang="en-US" altLang="en-US" sz="2800" dirty="0">
              <a:latin typeface="Arial Unicode MS" charset="0"/>
            </a:endParaRPr>
          </a:p>
          <a:p>
            <a:r>
              <a:rPr lang="en-US" altLang="en-US" sz="2800" dirty="0">
                <a:latin typeface="Arial Unicode MS" charset="0"/>
              </a:rPr>
              <a:t>Why isn't everything written as just one </a:t>
            </a:r>
            <a:r>
              <a:rPr lang="en-US" altLang="en-US" sz="3600" b="1" dirty="0">
                <a:latin typeface="Arial Unicode MS" charset="0"/>
              </a:rPr>
              <a:t>big</a:t>
            </a:r>
            <a:r>
              <a:rPr lang="en-US" altLang="en-US" sz="2800" dirty="0">
                <a:latin typeface="Arial Unicode MS" charset="0"/>
              </a:rPr>
              <a:t> program, saving the necessity of linking?</a:t>
            </a:r>
          </a:p>
          <a:p>
            <a:pPr lvl="1"/>
            <a:r>
              <a:rPr lang="en-US" altLang="en-US" sz="2400" dirty="0" smtClean="0">
                <a:latin typeface="Arial Unicode MS" charset="0"/>
              </a:rPr>
              <a:t>Efficiency</a:t>
            </a:r>
            <a:r>
              <a:rPr lang="en-US" altLang="en-US" sz="2400" dirty="0">
                <a:latin typeface="Arial Unicode MS" charset="0"/>
              </a:rPr>
              <a:t>: if just one function is changed in a 100K line program, why recompile the whole program? Just recompile the one function and relink. </a:t>
            </a:r>
          </a:p>
          <a:p>
            <a:pPr lvl="1"/>
            <a:r>
              <a:rPr lang="en-US" altLang="en-US" sz="2400" dirty="0">
                <a:latin typeface="Arial Unicode MS" charset="0"/>
              </a:rPr>
              <a:t>Multiple-language programs </a:t>
            </a:r>
          </a:p>
          <a:p>
            <a:pPr lvl="1"/>
            <a:r>
              <a:rPr lang="en-US" altLang="en-US" sz="2400" dirty="0">
                <a:latin typeface="Arial Unicode MS" charset="0"/>
              </a:rPr>
              <a:t>Other reasons?</a:t>
            </a:r>
            <a:r>
              <a:rPr lang="en-US" altLang="en-US" sz="2400" dirty="0"/>
              <a:t> </a:t>
            </a:r>
            <a:endParaRPr lang="en-US" altLang="en-US" sz="2400" dirty="0" smtClean="0"/>
          </a:p>
          <a:p>
            <a:r>
              <a:rPr lang="en-US" altLang="en-US" dirty="0" smtClean="0"/>
              <a:t>When does linking happen? When does loading happen?</a:t>
            </a:r>
          </a:p>
        </p:txBody>
      </p:sp>
    </p:spTree>
    <p:extLst>
      <p:ext uri="{BB962C8B-B14F-4D97-AF65-F5344CB8AC3E}">
        <p14:creationId xmlns:p14="http://schemas.microsoft.com/office/powerpoint/2010/main" val="51813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libraries dynamically loaded?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-363" t="-663" r="-1085" b="-4455"/>
          <a:stretch/>
        </p:blipFill>
        <p:spPr>
          <a:xfrm>
            <a:off x="325053" y="1632767"/>
            <a:ext cx="8481609" cy="4815151"/>
          </a:xfrm>
        </p:spPr>
      </p:pic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Unicode MS" charset="0"/>
              </a:rPr>
              <a:t>Dynamic linking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>
                <a:latin typeface="Georgia" charset="0"/>
              </a:rPr>
              <a:t>Unix systems: Code is typically compiled as a </a:t>
            </a:r>
            <a:r>
              <a:rPr lang="en-US" altLang="en-US" sz="2800" i="1" dirty="0">
                <a:latin typeface="Georgia" charset="0"/>
              </a:rPr>
              <a:t>dynamic shared object </a:t>
            </a:r>
            <a:r>
              <a:rPr lang="en-US" altLang="en-US" sz="2800" dirty="0">
                <a:latin typeface="Georgia" charset="0"/>
              </a:rPr>
              <a:t>(DSO</a:t>
            </a:r>
            <a:r>
              <a:rPr lang="en-US" altLang="en-US" sz="2800" dirty="0" smtClean="0">
                <a:latin typeface="Georgia" charset="0"/>
              </a:rPr>
              <a:t>)</a:t>
            </a:r>
            <a:endParaRPr lang="en-US" altLang="en-US" sz="2800" dirty="0">
              <a:latin typeface="Georgia" charset="0"/>
            </a:endParaRPr>
          </a:p>
          <a:p>
            <a:r>
              <a:rPr lang="en-US" altLang="en-US" sz="2800" dirty="0">
                <a:latin typeface="Arial Unicode MS" charset="0"/>
              </a:rPr>
              <a:t>Dynamic vs. static linking </a:t>
            </a:r>
            <a:r>
              <a:rPr lang="en-US" altLang="en-US" sz="2800" dirty="0" smtClean="0">
                <a:latin typeface="Arial Unicode MS" charset="0"/>
              </a:rPr>
              <a:t>resulting size</a:t>
            </a:r>
            <a:r>
              <a:rPr lang="en-US" altLang="en-US" sz="2800" dirty="0">
                <a:latin typeface="Arial Unicode MS" charset="0"/>
              </a:rPr>
              <a:t/>
            </a:r>
            <a:br>
              <a:rPr lang="en-US" altLang="en-US" sz="2800" dirty="0">
                <a:latin typeface="Arial Unicode MS" charset="0"/>
              </a:rPr>
            </a:br>
            <a:r>
              <a:rPr lang="en-US" altLang="en-US" sz="2000" b="1" dirty="0">
                <a:latin typeface="Courier New" charset="0"/>
              </a:rPr>
              <a:t>$ </a:t>
            </a:r>
            <a:r>
              <a:rPr lang="en-US" altLang="en-US" sz="2000" b="1" dirty="0" err="1">
                <a:latin typeface="Courier New" charset="0"/>
              </a:rPr>
              <a:t>gcc</a:t>
            </a:r>
            <a:r>
              <a:rPr lang="en-US" altLang="en-US" sz="2000" b="1" dirty="0">
                <a:latin typeface="Courier New" charset="0"/>
              </a:rPr>
              <a:t> -static </a:t>
            </a:r>
            <a:r>
              <a:rPr lang="en-US" altLang="en-US" sz="2000" b="1" dirty="0" err="1">
                <a:latin typeface="Courier New" charset="0"/>
              </a:rPr>
              <a:t>hello.c</a:t>
            </a:r>
            <a:r>
              <a:rPr lang="en-US" altLang="en-US" sz="2000" b="1" dirty="0">
                <a:latin typeface="Courier New" charset="0"/>
              </a:rPr>
              <a:t> -o hello-static </a:t>
            </a:r>
            <a:br>
              <a:rPr lang="en-US" altLang="en-US" sz="2000" b="1" dirty="0">
                <a:latin typeface="Courier New" charset="0"/>
              </a:rPr>
            </a:br>
            <a:r>
              <a:rPr lang="en-US" altLang="en-US" sz="2000" b="1" dirty="0">
                <a:latin typeface="Courier New" charset="0"/>
              </a:rPr>
              <a:t>$ </a:t>
            </a:r>
            <a:r>
              <a:rPr lang="en-US" altLang="en-US" sz="2000" b="1" dirty="0" err="1">
                <a:latin typeface="Courier New" charset="0"/>
              </a:rPr>
              <a:t>gcc</a:t>
            </a:r>
            <a:r>
              <a:rPr lang="en-US" altLang="en-US" sz="2000" b="1" dirty="0">
                <a:latin typeface="Courier New" charset="0"/>
              </a:rPr>
              <a:t> </a:t>
            </a:r>
            <a:r>
              <a:rPr lang="en-US" altLang="en-US" sz="2000" b="1" dirty="0" err="1">
                <a:latin typeface="Courier New" charset="0"/>
              </a:rPr>
              <a:t>hello.c</a:t>
            </a:r>
            <a:r>
              <a:rPr lang="en-US" altLang="en-US" sz="2000" b="1" dirty="0">
                <a:latin typeface="Courier New" charset="0"/>
              </a:rPr>
              <a:t> -o hello-dynamic </a:t>
            </a:r>
            <a:br>
              <a:rPr lang="en-US" altLang="en-US" sz="2000" b="1" dirty="0">
                <a:latin typeface="Courier New" charset="0"/>
              </a:rPr>
            </a:br>
            <a:r>
              <a:rPr lang="en-US" altLang="en-US" sz="2000" b="1" dirty="0">
                <a:latin typeface="Courier New" charset="0"/>
              </a:rPr>
              <a:t>$ </a:t>
            </a:r>
            <a:r>
              <a:rPr lang="en-US" altLang="en-US" sz="2000" b="1" dirty="0" err="1">
                <a:latin typeface="Courier New" charset="0"/>
              </a:rPr>
              <a:t>ls</a:t>
            </a:r>
            <a:r>
              <a:rPr lang="en-US" altLang="en-US" sz="2000" b="1" dirty="0">
                <a:latin typeface="Courier New" charset="0"/>
              </a:rPr>
              <a:t> -l hello</a:t>
            </a:r>
            <a:br>
              <a:rPr lang="en-US" altLang="en-US" sz="2000" b="1" dirty="0">
                <a:latin typeface="Courier New" charset="0"/>
              </a:rPr>
            </a:br>
            <a:r>
              <a:rPr lang="en-US" altLang="en-US" sz="2000" b="1" dirty="0">
                <a:latin typeface="Courier New" charset="0"/>
              </a:rPr>
              <a:t>     80 </a:t>
            </a:r>
            <a:r>
              <a:rPr lang="en-US" altLang="en-US" sz="2000" b="1" dirty="0" err="1">
                <a:latin typeface="Courier New" charset="0"/>
              </a:rPr>
              <a:t>hello.c</a:t>
            </a:r>
            <a:r>
              <a:rPr lang="en-US" altLang="en-US" sz="2000" b="1" dirty="0">
                <a:latin typeface="Courier New" charset="0"/>
              </a:rPr>
              <a:t> </a:t>
            </a:r>
            <a:br>
              <a:rPr lang="en-US" altLang="en-US" sz="2000" b="1" dirty="0">
                <a:latin typeface="Courier New" charset="0"/>
              </a:rPr>
            </a:br>
            <a:r>
              <a:rPr lang="en-US" altLang="en-US" sz="2000" b="1" dirty="0">
                <a:latin typeface="Courier New" charset="0"/>
              </a:rPr>
              <a:t>  13724 hello-dynamic</a:t>
            </a:r>
            <a:br>
              <a:rPr lang="en-US" altLang="en-US" sz="2000" b="1" dirty="0">
                <a:latin typeface="Courier New" charset="0"/>
              </a:rPr>
            </a:br>
            <a:r>
              <a:rPr lang="en-US" altLang="en-US" sz="2000" b="1" dirty="0">
                <a:latin typeface="Courier New" charset="0"/>
              </a:rPr>
              <a:t>    383 </a:t>
            </a:r>
            <a:r>
              <a:rPr lang="en-US" altLang="en-US" sz="2000" b="1" dirty="0" err="1">
                <a:latin typeface="Courier New" charset="0"/>
              </a:rPr>
              <a:t>hello.s</a:t>
            </a:r>
            <a:r>
              <a:rPr lang="en-US" altLang="en-US" sz="2000" b="1" dirty="0">
                <a:latin typeface="Courier New" charset="0"/>
              </a:rPr>
              <a:t/>
            </a:r>
            <a:br>
              <a:rPr lang="en-US" altLang="en-US" sz="2000" b="1" dirty="0">
                <a:latin typeface="Courier New" charset="0"/>
              </a:rPr>
            </a:br>
            <a:r>
              <a:rPr lang="en-US" altLang="en-US" sz="2000" b="1" dirty="0">
                <a:latin typeface="Courier New" charset="0"/>
              </a:rPr>
              <a:t>1688756 hello-static</a:t>
            </a:r>
            <a:endParaRPr lang="en-US" altLang="en-US" sz="2800" dirty="0">
              <a:latin typeface="Arial Unicode MS" charset="0"/>
            </a:endParaRPr>
          </a:p>
          <a:p>
            <a:r>
              <a:rPr lang="en-US" altLang="en-US" sz="2800" dirty="0" smtClean="0">
                <a:latin typeface="Arial Unicode MS" charset="0"/>
              </a:rPr>
              <a:t>If </a:t>
            </a:r>
            <a:r>
              <a:rPr lang="en-US" altLang="en-US" sz="2800" dirty="0">
                <a:latin typeface="Arial Unicode MS" charset="0"/>
              </a:rPr>
              <a:t>you are the </a:t>
            </a:r>
            <a:r>
              <a:rPr lang="en-US" altLang="en-US" sz="2800" dirty="0" err="1" smtClean="0">
                <a:latin typeface="Arial Unicode MS" charset="0"/>
              </a:rPr>
              <a:t>sysadmin</a:t>
            </a:r>
            <a:r>
              <a:rPr lang="en-US" altLang="en-US" sz="2800" dirty="0">
                <a:latin typeface="Arial Unicode MS" charset="0"/>
              </a:rPr>
              <a:t>, which do you prefer</a:t>
            </a:r>
            <a:r>
              <a:rPr lang="en-US" altLang="en-US" sz="2800" dirty="0" smtClean="0">
                <a:latin typeface="Arial Unicode MS" charset="0"/>
              </a:rPr>
              <a:t>?</a:t>
            </a:r>
          </a:p>
          <a:p>
            <a:r>
              <a:rPr lang="en-US" altLang="en-US" sz="2800" dirty="0" smtClean="0">
                <a:latin typeface="Arial Unicode MS" charset="0"/>
              </a:rPr>
              <a:t>What is the difference between linking and loading? </a:t>
            </a:r>
            <a:endParaRPr lang="en-US" altLang="en-US" sz="2800" dirty="0"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4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Unicode MS" charset="0"/>
              </a:rPr>
              <a:t>Advantages of dynamic linking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>
                <a:latin typeface="TT168Fo00" charset="0"/>
              </a:rPr>
              <a:t>The </a:t>
            </a:r>
            <a:r>
              <a:rPr lang="en-US" altLang="en-US" sz="2800" dirty="0" smtClean="0">
                <a:latin typeface="TT168Fo00" charset="0"/>
              </a:rPr>
              <a:t>executable is typically </a:t>
            </a:r>
            <a:r>
              <a:rPr lang="en-US" altLang="en-US" sz="2800" dirty="0">
                <a:latin typeface="TT168Fo00" charset="0"/>
              </a:rPr>
              <a:t>smaller </a:t>
            </a:r>
            <a:endParaRPr lang="en-US" altLang="en-US" sz="2800" dirty="0" smtClean="0">
              <a:latin typeface="TT168Fo00" charset="0"/>
            </a:endParaRPr>
          </a:p>
          <a:p>
            <a:r>
              <a:rPr lang="en-US" altLang="en-US" sz="2800" dirty="0" smtClean="0">
                <a:latin typeface="TT168Fo00" charset="0"/>
              </a:rPr>
              <a:t>When </a:t>
            </a:r>
            <a:r>
              <a:rPr lang="en-US" altLang="en-US" sz="2800" dirty="0">
                <a:latin typeface="TT168Fo00" charset="0"/>
              </a:rPr>
              <a:t>the library is changed, the code that references it does not usually need to be </a:t>
            </a:r>
            <a:r>
              <a:rPr lang="en-US" altLang="en-US" sz="2800" dirty="0" smtClean="0">
                <a:latin typeface="TT168Fo00" charset="0"/>
              </a:rPr>
              <a:t>recompiled</a:t>
            </a:r>
            <a:endParaRPr lang="en-US" altLang="en-US" sz="2800" dirty="0">
              <a:latin typeface="TT168Fo00" charset="0"/>
            </a:endParaRPr>
          </a:p>
          <a:p>
            <a:r>
              <a:rPr lang="en-US" altLang="en-US" sz="2800" dirty="0">
                <a:latin typeface="TT168Fo00" charset="0"/>
              </a:rPr>
              <a:t>The executable accesses the </a:t>
            </a:r>
            <a:r>
              <a:rPr lang="en-US" altLang="en-US" sz="2800" dirty="0" smtClean="0">
                <a:latin typeface="TT1692o00" charset="0"/>
              </a:rPr>
              <a:t>.so </a:t>
            </a:r>
            <a:r>
              <a:rPr lang="en-US" altLang="en-US" sz="2800" dirty="0">
                <a:latin typeface="TT168Fo00" charset="0"/>
              </a:rPr>
              <a:t>at run time; therefore, multiple </a:t>
            </a:r>
            <a:r>
              <a:rPr lang="en-US" altLang="en-US" sz="2800" dirty="0" smtClean="0">
                <a:latin typeface="TT168Fo00" charset="0"/>
              </a:rPr>
              <a:t>programs </a:t>
            </a:r>
            <a:r>
              <a:rPr lang="en-US" altLang="en-US" sz="2800" dirty="0">
                <a:latin typeface="TT168Fo00" charset="0"/>
              </a:rPr>
              <a:t>can access the same </a:t>
            </a:r>
            <a:r>
              <a:rPr lang="en-US" altLang="en-US" sz="2800" dirty="0" smtClean="0">
                <a:latin typeface="TT1692o00" charset="0"/>
              </a:rPr>
              <a:t>.so </a:t>
            </a:r>
            <a:r>
              <a:rPr lang="en-US" altLang="en-US" sz="2800" dirty="0">
                <a:latin typeface="TT168Fo00" charset="0"/>
              </a:rPr>
              <a:t>at the same </a:t>
            </a:r>
            <a:r>
              <a:rPr lang="en-US" altLang="en-US" sz="2800" dirty="0" smtClean="0">
                <a:latin typeface="TT168Fo00" charset="0"/>
              </a:rPr>
              <a:t>time</a:t>
            </a:r>
          </a:p>
          <a:p>
            <a:pPr lvl="1"/>
            <a:r>
              <a:rPr lang="en-US" altLang="en-US" sz="2400" dirty="0" smtClean="0">
                <a:latin typeface="TT168Fo00" charset="0"/>
              </a:rPr>
              <a:t>Memory footprint amortized across all programs using the same .so</a:t>
            </a:r>
          </a:p>
          <a:p>
            <a:r>
              <a:rPr lang="en-US" altLang="en-US" dirty="0" smtClean="0">
                <a:latin typeface="TT168Fo00" charset="0"/>
              </a:rPr>
              <a:t>What other advantages are there of dynamic linking?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528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Absolute Path vs. Relative Path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65336" y="15799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grpSp>
        <p:nvGrpSpPr>
          <p:cNvPr id="37" name="Group 123"/>
          <p:cNvGrpSpPr>
            <a:grpSpLocks/>
          </p:cNvGrpSpPr>
          <p:nvPr/>
        </p:nvGrpSpPr>
        <p:grpSpPr bwMode="auto">
          <a:xfrm>
            <a:off x="914400" y="1417638"/>
            <a:ext cx="6858000" cy="4392067"/>
            <a:chOff x="4346205" y="3162976"/>
            <a:chExt cx="4559559" cy="3182298"/>
          </a:xfrm>
        </p:grpSpPr>
        <p:sp>
          <p:nvSpPr>
            <p:cNvPr id="38" name="Rounded Rectangle 3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bin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usr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tmp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50" name="Elbow Connector 49"/>
            <p:cNvCxnSpPr>
              <a:stCxn id="38" idx="2"/>
              <a:endCxn id="4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38" idx="2"/>
              <a:endCxn id="3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38" idx="2"/>
              <a:endCxn id="4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8" idx="2"/>
              <a:endCxn id="4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38" idx="2"/>
              <a:endCxn id="4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0" idx="2"/>
              <a:endCxn id="4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40" idx="2"/>
              <a:endCxn id="4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40" idx="2"/>
              <a:endCxn id="4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2" idx="2"/>
              <a:endCxn id="4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44" idx="2"/>
              <a:endCxn id="4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44" idx="2"/>
              <a:endCxn id="4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62" name="Elbow Connector 61"/>
            <p:cNvCxnSpPr>
              <a:stCxn id="49" idx="2"/>
              <a:endCxn id="6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64" name="Elbow Connector 63"/>
            <p:cNvCxnSpPr>
              <a:stCxn id="49" idx="2"/>
              <a:endCxn id="6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66" name="Elbow Connector 65"/>
            <p:cNvCxnSpPr>
              <a:stCxn id="44" idx="2"/>
              <a:endCxn id="6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 66"/>
          <p:cNvSpPr>
            <a:spLocks/>
          </p:cNvSpPr>
          <p:nvPr/>
        </p:nvSpPr>
        <p:spPr bwMode="auto">
          <a:xfrm>
            <a:off x="1813715" y="1689199"/>
            <a:ext cx="2850713" cy="2772279"/>
          </a:xfrm>
          <a:custGeom>
            <a:avLst/>
            <a:gdLst>
              <a:gd name="T0" fmla="*/ 1639847 w 1666479"/>
              <a:gd name="T1" fmla="*/ 0 h 1676742"/>
              <a:gd name="T2" fmla="*/ 1504221 w 1666479"/>
              <a:gd name="T3" fmla="*/ 591791 h 1676742"/>
              <a:gd name="T4" fmla="*/ 406879 w 1666479"/>
              <a:gd name="T5" fmla="*/ 1146595 h 1676742"/>
              <a:gd name="T6" fmla="*/ 0 w 1666479"/>
              <a:gd name="T7" fmla="*/ 1676742 h 1676742"/>
              <a:gd name="T8" fmla="*/ 0 w 1666479"/>
              <a:gd name="T9" fmla="*/ 1676742 h 1676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6479" h="1676742">
                <a:moveTo>
                  <a:pt x="1639847" y="0"/>
                </a:moveTo>
                <a:cubicBezTo>
                  <a:pt x="1674781" y="200346"/>
                  <a:pt x="1709716" y="400692"/>
                  <a:pt x="1504221" y="591791"/>
                </a:cubicBezTo>
                <a:cubicBezTo>
                  <a:pt x="1298726" y="782890"/>
                  <a:pt x="657583" y="965770"/>
                  <a:pt x="406879" y="1146595"/>
                </a:cubicBezTo>
                <a:cubicBezTo>
                  <a:pt x="156175" y="1327420"/>
                  <a:pt x="0" y="1676742"/>
                  <a:pt x="0" y="1676742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72" name="Curved Connector 71"/>
          <p:cNvCxnSpPr>
            <a:stCxn id="44" idx="0"/>
          </p:cNvCxnSpPr>
          <p:nvPr/>
        </p:nvCxnSpPr>
        <p:spPr>
          <a:xfrm rot="16200000" flipH="1">
            <a:off x="2539124" y="3028190"/>
            <a:ext cx="2325723" cy="2895500"/>
          </a:xfrm>
          <a:prstGeom prst="curvedConnector4">
            <a:avLst>
              <a:gd name="adj1" fmla="val 28901"/>
              <a:gd name="adj2" fmla="val 7255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2605" y="6060570"/>
            <a:ext cx="245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directory: home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6433" y="6053516"/>
            <a:ext cx="609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the differences between absolute and relative paths?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 Unicode MS" charset="0"/>
              </a:rPr>
              <a:t>Disadvantages </a:t>
            </a:r>
            <a:r>
              <a:rPr lang="en-US" altLang="en-US" dirty="0">
                <a:latin typeface="Arial Unicode MS" charset="0"/>
              </a:rPr>
              <a:t>of dynamic linking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latin typeface="Arial Unicode MS" charset="0"/>
              </a:rPr>
              <a:t>Performance hit</a:t>
            </a:r>
          </a:p>
          <a:p>
            <a:pPr lvl="1"/>
            <a:r>
              <a:rPr lang="en-US" altLang="en-US" dirty="0" smtClean="0">
                <a:latin typeface="Arial Unicode MS" charset="0"/>
              </a:rPr>
              <a:t>Need </a:t>
            </a:r>
            <a:r>
              <a:rPr lang="en-US" altLang="en-US" dirty="0">
                <a:latin typeface="Arial Unicode MS" charset="0"/>
              </a:rPr>
              <a:t>to load shared objects </a:t>
            </a:r>
            <a:r>
              <a:rPr lang="en-US" altLang="en-US" dirty="0" smtClean="0">
                <a:latin typeface="Arial Unicode MS" charset="0"/>
              </a:rPr>
              <a:t>(at least once</a:t>
            </a:r>
            <a:r>
              <a:rPr lang="en-US" altLang="en-US" dirty="0">
                <a:latin typeface="Arial Unicode MS" charset="0"/>
              </a:rPr>
              <a:t>)</a:t>
            </a:r>
          </a:p>
          <a:p>
            <a:pPr lvl="1"/>
            <a:r>
              <a:rPr lang="en-US" altLang="en-US" dirty="0">
                <a:latin typeface="Arial Unicode MS" charset="0"/>
              </a:rPr>
              <a:t>Need to resolve addresses (once or every time</a:t>
            </a:r>
            <a:r>
              <a:rPr lang="en-US" altLang="en-US" dirty="0" smtClean="0">
                <a:latin typeface="Arial Unicode MS" charset="0"/>
              </a:rPr>
              <a:t>)</a:t>
            </a:r>
          </a:p>
          <a:p>
            <a:pPr lvl="1"/>
            <a:r>
              <a:rPr lang="en-US" altLang="en-US" dirty="0" smtClean="0">
                <a:latin typeface="Arial Unicode MS" charset="0"/>
              </a:rPr>
              <a:t>Remember back to the system call assignment… </a:t>
            </a:r>
            <a:endParaRPr lang="en-US" altLang="en-US" dirty="0">
              <a:latin typeface="Arial Unicode MS" charset="0"/>
            </a:endParaRPr>
          </a:p>
          <a:p>
            <a:r>
              <a:rPr lang="en-US" altLang="en-US" dirty="0">
                <a:latin typeface="Arial Unicode MS" charset="0"/>
              </a:rPr>
              <a:t>What </a:t>
            </a:r>
            <a:r>
              <a:rPr lang="en-US" altLang="en-US" dirty="0" smtClean="0">
                <a:latin typeface="Arial Unicode MS" charset="0"/>
              </a:rPr>
              <a:t>if </a:t>
            </a:r>
            <a:r>
              <a:rPr lang="en-US" altLang="en-US" dirty="0">
                <a:latin typeface="Arial Unicode MS" charset="0"/>
              </a:rPr>
              <a:t>the necessary dynamic library is missing? </a:t>
            </a:r>
            <a:endParaRPr lang="en-US" altLang="en-US" dirty="0" smtClean="0">
              <a:latin typeface="Arial Unicode MS" charset="0"/>
            </a:endParaRPr>
          </a:p>
          <a:p>
            <a:r>
              <a:rPr lang="en-US" altLang="en-US" dirty="0" smtClean="0">
                <a:latin typeface="Arial Unicode MS" charset="0"/>
              </a:rPr>
              <a:t>What if we have the library, but it is the wrong version?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5" y="612627"/>
            <a:ext cx="8084494" cy="502366"/>
          </a:xfrm>
        </p:spPr>
        <p:txBody>
          <a:bodyPr>
            <a:normAutofit fontScale="90000"/>
          </a:bodyPr>
          <a:lstStyle/>
          <a:p>
            <a:r>
              <a:rPr lang="en-US" sz="3264" b="1" dirty="0"/>
              <a:t>Communication Over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958" y="1701544"/>
            <a:ext cx="7656084" cy="4775456"/>
          </a:xfrm>
        </p:spPr>
        <p:txBody>
          <a:bodyPr>
            <a:normAutofit fontScale="92500" lnSpcReduction="20000"/>
          </a:bodyPr>
          <a:lstStyle/>
          <a:p>
            <a:pPr marL="414589" indent="-414589">
              <a:buFont typeface="Arial" charset="0"/>
              <a:buChar char="•"/>
            </a:pPr>
            <a:r>
              <a:rPr lang="en-US" sz="2539" dirty="0"/>
              <a:t>What type of guarantees do we want?</a:t>
            </a:r>
          </a:p>
          <a:p>
            <a:endParaRPr lang="en-US" sz="2539" dirty="0"/>
          </a:p>
          <a:p>
            <a:pPr marL="725531" lvl="1" indent="-310942">
              <a:buFont typeface="Arial" charset="0"/>
              <a:buChar char="•"/>
            </a:pPr>
            <a:r>
              <a:rPr lang="en-US" sz="2539" b="1" dirty="0"/>
              <a:t>Confidentiality</a:t>
            </a:r>
          </a:p>
          <a:p>
            <a:pPr marL="1140120" lvl="2" indent="-310942">
              <a:buFont typeface="Arial" charset="0"/>
              <a:buChar char="•"/>
            </a:pPr>
            <a:r>
              <a:rPr lang="en-US" sz="2539" dirty="0"/>
              <a:t>Message secrecy</a:t>
            </a:r>
          </a:p>
          <a:p>
            <a:pPr marL="725531" lvl="1" indent="-310942">
              <a:buFont typeface="Arial" charset="0"/>
              <a:buChar char="•"/>
            </a:pPr>
            <a:r>
              <a:rPr lang="en-US" sz="2539" b="1" dirty="0"/>
              <a:t>Data integrity</a:t>
            </a:r>
          </a:p>
          <a:p>
            <a:pPr marL="1140120" lvl="2" indent="-310942">
              <a:buFont typeface="Arial" charset="0"/>
              <a:buChar char="•"/>
            </a:pPr>
            <a:r>
              <a:rPr lang="en-US" sz="2539" dirty="0"/>
              <a:t>Message consistency</a:t>
            </a:r>
          </a:p>
          <a:p>
            <a:pPr marL="725531" lvl="1" indent="-310942">
              <a:buFont typeface="Arial" charset="0"/>
              <a:buChar char="•"/>
            </a:pPr>
            <a:r>
              <a:rPr lang="en-US" sz="2539" b="1" dirty="0"/>
              <a:t>Authentication</a:t>
            </a:r>
          </a:p>
          <a:p>
            <a:pPr marL="1140120" lvl="2" indent="-310942">
              <a:buFont typeface="Arial" charset="0"/>
              <a:buChar char="•"/>
            </a:pPr>
            <a:r>
              <a:rPr lang="en-US" sz="2539" dirty="0"/>
              <a:t>Identity confirmation</a:t>
            </a:r>
          </a:p>
          <a:p>
            <a:pPr marL="725531" lvl="1" indent="-310942">
              <a:buFont typeface="Arial" charset="0"/>
              <a:buChar char="•"/>
            </a:pPr>
            <a:r>
              <a:rPr lang="en-US" sz="2539" b="1" dirty="0"/>
              <a:t>Authorization</a:t>
            </a:r>
          </a:p>
          <a:p>
            <a:pPr marL="1140120" lvl="2" indent="-310942">
              <a:buFont typeface="Arial" charset="0"/>
              <a:buChar char="•"/>
            </a:pPr>
            <a:r>
              <a:rPr lang="en-US" sz="2539" dirty="0"/>
              <a:t>Specifying access rights to </a:t>
            </a:r>
            <a:r>
              <a:rPr lang="en-US" sz="2539" dirty="0" smtClean="0"/>
              <a:t>resources</a:t>
            </a:r>
          </a:p>
          <a:p>
            <a:pPr marL="1140120" lvl="2" indent="-310942">
              <a:buFont typeface="Arial" charset="0"/>
              <a:buChar char="•"/>
            </a:pPr>
            <a:endParaRPr lang="en-US" sz="2539" dirty="0"/>
          </a:p>
          <a:p>
            <a:pPr marL="340020" indent="-310942">
              <a:buFont typeface="Arial" charset="0"/>
              <a:buChar char="•"/>
            </a:pPr>
            <a:r>
              <a:rPr lang="en-US" sz="3339" dirty="0" smtClean="0"/>
              <a:t>Why do we want these guarantees?</a:t>
            </a:r>
          </a:p>
          <a:p>
            <a:pPr marL="29078" indent="0">
              <a:buNone/>
            </a:pPr>
            <a:endParaRPr lang="en-US" sz="3339" dirty="0"/>
          </a:p>
        </p:txBody>
      </p:sp>
    </p:spTree>
    <p:extLst>
      <p:ext uri="{BB962C8B-B14F-4D97-AF65-F5344CB8AC3E}">
        <p14:creationId xmlns:p14="http://schemas.microsoft.com/office/powerpoint/2010/main" val="101951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589" y="519000"/>
            <a:ext cx="7462610" cy="5023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47414"/>
            <a:r>
              <a:rPr sz="3264" spc="5" dirty="0"/>
              <a:t>C</a:t>
            </a:r>
            <a:r>
              <a:rPr sz="3264" dirty="0"/>
              <a:t>rypto</a:t>
            </a:r>
            <a:r>
              <a:rPr sz="3264" spc="-5" dirty="0"/>
              <a:t>g</a:t>
            </a:r>
            <a:r>
              <a:rPr sz="3264" dirty="0"/>
              <a:t>rap</a:t>
            </a:r>
            <a:r>
              <a:rPr sz="3264" spc="-5" dirty="0"/>
              <a:t>hy</a:t>
            </a:r>
            <a:endParaRPr sz="3264"/>
          </a:p>
        </p:txBody>
      </p:sp>
      <p:sp>
        <p:nvSpPr>
          <p:cNvPr id="3" name="object 3"/>
          <p:cNvSpPr txBox="1"/>
          <p:nvPr/>
        </p:nvSpPr>
        <p:spPr>
          <a:xfrm>
            <a:off x="538966" y="1651181"/>
            <a:ext cx="78311" cy="83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44" spc="100" dirty="0">
                <a:latin typeface="Arial"/>
                <a:cs typeface="Arial"/>
              </a:rPr>
              <a:t>●</a:t>
            </a:r>
            <a:endParaRPr sz="5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117" y="1609894"/>
            <a:ext cx="1927841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32" dirty="0">
                <a:latin typeface="Arial"/>
                <a:cs typeface="Arial"/>
              </a:rPr>
              <a:t>P</a:t>
            </a:r>
            <a:r>
              <a:rPr sz="1179" b="1" spc="5" dirty="0">
                <a:latin typeface="Arial"/>
                <a:cs typeface="Arial"/>
              </a:rPr>
              <a:t>l</a:t>
            </a:r>
            <a:r>
              <a:rPr sz="1179" b="1" spc="9" dirty="0">
                <a:latin typeface="Arial"/>
                <a:cs typeface="Arial"/>
              </a:rPr>
              <a:t>a</a:t>
            </a:r>
            <a:r>
              <a:rPr sz="1179" b="1" spc="5" dirty="0">
                <a:latin typeface="Arial"/>
                <a:cs typeface="Arial"/>
              </a:rPr>
              <a:t>i</a:t>
            </a:r>
            <a:r>
              <a:rPr sz="1179" b="1" spc="18" dirty="0">
                <a:latin typeface="Arial"/>
                <a:cs typeface="Arial"/>
              </a:rPr>
              <a:t>n</a:t>
            </a:r>
            <a:r>
              <a:rPr sz="1179" b="1" dirty="0">
                <a:latin typeface="Arial"/>
                <a:cs typeface="Arial"/>
              </a:rPr>
              <a:t>t</a:t>
            </a:r>
            <a:r>
              <a:rPr sz="1179" b="1" spc="9" dirty="0">
                <a:latin typeface="Arial"/>
                <a:cs typeface="Arial"/>
              </a:rPr>
              <a:t>e</a:t>
            </a:r>
            <a:r>
              <a:rPr sz="1179" b="1" spc="18" dirty="0">
                <a:latin typeface="Arial"/>
                <a:cs typeface="Arial"/>
              </a:rPr>
              <a:t>x</a:t>
            </a:r>
            <a:r>
              <a:rPr sz="1179" b="1" spc="9" dirty="0">
                <a:latin typeface="Arial"/>
                <a:cs typeface="Arial"/>
              </a:rPr>
              <a:t>t</a:t>
            </a:r>
            <a:r>
              <a:rPr sz="1179" b="1" spc="14" dirty="0">
                <a:latin typeface="Arial"/>
                <a:cs typeface="Arial"/>
              </a:rPr>
              <a:t> </a:t>
            </a:r>
            <a:r>
              <a:rPr sz="1179" spc="18" dirty="0">
                <a:latin typeface="Arial"/>
                <a:cs typeface="Arial"/>
              </a:rPr>
              <a:t>–</a:t>
            </a:r>
            <a:r>
              <a:rPr sz="1179" spc="-63" dirty="0">
                <a:latin typeface="Arial"/>
                <a:cs typeface="Arial"/>
              </a:rPr>
              <a:t> </a:t>
            </a:r>
            <a:r>
              <a:rPr sz="1179" spc="27" dirty="0">
                <a:latin typeface="Arial"/>
                <a:cs typeface="Arial"/>
              </a:rPr>
              <a:t>A</a:t>
            </a:r>
            <a:r>
              <a:rPr sz="1179" spc="14" dirty="0">
                <a:latin typeface="Arial"/>
                <a:cs typeface="Arial"/>
              </a:rPr>
              <a:t>c</a:t>
            </a:r>
            <a:r>
              <a:rPr sz="1179" spc="5" dirty="0">
                <a:latin typeface="Arial"/>
                <a:cs typeface="Arial"/>
              </a:rPr>
              <a:t>t</a:t>
            </a:r>
            <a:r>
              <a:rPr sz="1179" spc="18" dirty="0">
                <a:latin typeface="Arial"/>
                <a:cs typeface="Arial"/>
              </a:rPr>
              <a:t>u</a:t>
            </a:r>
            <a:r>
              <a:rPr sz="1179" spc="9" dirty="0">
                <a:latin typeface="Arial"/>
                <a:cs typeface="Arial"/>
              </a:rPr>
              <a:t>a</a:t>
            </a:r>
            <a:r>
              <a:rPr sz="1179" spc="5" dirty="0">
                <a:latin typeface="Arial"/>
                <a:cs typeface="Arial"/>
              </a:rPr>
              <a:t>l </a:t>
            </a:r>
            <a:r>
              <a:rPr sz="1179" spc="27" dirty="0">
                <a:latin typeface="Arial"/>
                <a:cs typeface="Arial"/>
              </a:rPr>
              <a:t>m</a:t>
            </a:r>
            <a:r>
              <a:rPr sz="1179" spc="18" dirty="0">
                <a:latin typeface="Arial"/>
                <a:cs typeface="Arial"/>
              </a:rPr>
              <a:t>ess</a:t>
            </a:r>
            <a:r>
              <a:rPr sz="1179" spc="9" dirty="0">
                <a:latin typeface="Arial"/>
                <a:cs typeface="Arial"/>
              </a:rPr>
              <a:t>a</a:t>
            </a:r>
            <a:r>
              <a:rPr sz="1179" spc="18" dirty="0">
                <a:latin typeface="Arial"/>
                <a:cs typeface="Arial"/>
              </a:rPr>
              <a:t>ge</a:t>
            </a:r>
            <a:endParaRPr sz="11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966" y="1980549"/>
            <a:ext cx="78311" cy="83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44" spc="100" dirty="0">
                <a:latin typeface="Arial"/>
                <a:cs typeface="Arial"/>
              </a:rPr>
              <a:t>●</a:t>
            </a:r>
            <a:endParaRPr sz="54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118" y="1940414"/>
            <a:ext cx="3904626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b="1" dirty="0">
                <a:latin typeface="Arial"/>
                <a:cs typeface="Arial"/>
              </a:rPr>
              <a:t>C</a:t>
            </a:r>
            <a:r>
              <a:rPr sz="1224" b="1" spc="-9" dirty="0">
                <a:latin typeface="Arial"/>
                <a:cs typeface="Arial"/>
              </a:rPr>
              <a:t>i</a:t>
            </a:r>
            <a:r>
              <a:rPr sz="1224" b="1" spc="-18" dirty="0">
                <a:latin typeface="Arial"/>
                <a:cs typeface="Arial"/>
              </a:rPr>
              <a:t>p</a:t>
            </a:r>
            <a:r>
              <a:rPr sz="1224" b="1" spc="-9" dirty="0">
                <a:latin typeface="Arial"/>
                <a:cs typeface="Arial"/>
              </a:rPr>
              <a:t>h</a:t>
            </a:r>
            <a:r>
              <a:rPr sz="1224" b="1" spc="-18" dirty="0">
                <a:latin typeface="Arial"/>
                <a:cs typeface="Arial"/>
              </a:rPr>
              <a:t>e</a:t>
            </a:r>
            <a:r>
              <a:rPr sz="1224" b="1" dirty="0">
                <a:latin typeface="Arial"/>
                <a:cs typeface="Arial"/>
              </a:rPr>
              <a:t>r</a:t>
            </a:r>
            <a:r>
              <a:rPr sz="1224" b="1" spc="-5" dirty="0">
                <a:latin typeface="Arial"/>
                <a:cs typeface="Arial"/>
              </a:rPr>
              <a:t>t</a:t>
            </a:r>
            <a:r>
              <a:rPr sz="1224" b="1" spc="-18" dirty="0">
                <a:latin typeface="Arial"/>
                <a:cs typeface="Arial"/>
              </a:rPr>
              <a:t>ex</a:t>
            </a:r>
            <a:r>
              <a:rPr sz="1224" b="1" spc="-5" dirty="0">
                <a:latin typeface="Arial"/>
                <a:cs typeface="Arial"/>
              </a:rPr>
              <a:t>t</a:t>
            </a:r>
            <a:r>
              <a:rPr sz="1224" b="1" spc="5" dirty="0">
                <a:latin typeface="Arial"/>
                <a:cs typeface="Arial"/>
              </a:rPr>
              <a:t> </a:t>
            </a:r>
            <a:r>
              <a:rPr sz="1224" spc="-9" dirty="0">
                <a:latin typeface="Arial"/>
                <a:cs typeface="Arial"/>
              </a:rPr>
              <a:t>–</a:t>
            </a:r>
            <a:r>
              <a:rPr sz="1224" spc="-5" dirty="0">
                <a:latin typeface="Arial"/>
                <a:cs typeface="Arial"/>
              </a:rPr>
              <a:t> E</a:t>
            </a:r>
            <a:r>
              <a:rPr sz="1224" spc="-18" dirty="0">
                <a:latin typeface="Arial"/>
                <a:cs typeface="Arial"/>
              </a:rPr>
              <a:t>n</a:t>
            </a:r>
            <a:r>
              <a:rPr sz="1224" spc="-5" dirty="0">
                <a:latin typeface="Arial"/>
                <a:cs typeface="Arial"/>
              </a:rPr>
              <a:t>cry</a:t>
            </a:r>
            <a:r>
              <a:rPr sz="1224" spc="-18" dirty="0">
                <a:latin typeface="Arial"/>
                <a:cs typeface="Arial"/>
              </a:rPr>
              <a:t>p</a:t>
            </a:r>
            <a:r>
              <a:rPr sz="1224" spc="-9" dirty="0">
                <a:latin typeface="Arial"/>
                <a:cs typeface="Arial"/>
              </a:rPr>
              <a:t>ted</a:t>
            </a:r>
            <a:r>
              <a:rPr sz="1224" spc="-5" dirty="0">
                <a:latin typeface="Arial"/>
                <a:cs typeface="Arial"/>
              </a:rPr>
              <a:t> </a:t>
            </a:r>
            <a:r>
              <a:rPr sz="1224" spc="-18" dirty="0">
                <a:latin typeface="Arial"/>
                <a:cs typeface="Arial"/>
              </a:rPr>
              <a:t>m</a:t>
            </a:r>
            <a:r>
              <a:rPr sz="1224" spc="-9" dirty="0">
                <a:latin typeface="Arial"/>
                <a:cs typeface="Arial"/>
              </a:rPr>
              <a:t>e</a:t>
            </a:r>
            <a:r>
              <a:rPr sz="1224" spc="-5" dirty="0">
                <a:latin typeface="Arial"/>
                <a:cs typeface="Arial"/>
              </a:rPr>
              <a:t>ss</a:t>
            </a:r>
            <a:r>
              <a:rPr sz="1224" spc="-18" dirty="0">
                <a:latin typeface="Arial"/>
                <a:cs typeface="Arial"/>
              </a:rPr>
              <a:t>a</a:t>
            </a:r>
            <a:r>
              <a:rPr sz="1224" spc="-9" dirty="0">
                <a:latin typeface="Arial"/>
                <a:cs typeface="Arial"/>
              </a:rPr>
              <a:t>ge</a:t>
            </a:r>
            <a:r>
              <a:rPr sz="1224" spc="-14" dirty="0">
                <a:latin typeface="Arial"/>
                <a:cs typeface="Arial"/>
              </a:rPr>
              <a:t> </a:t>
            </a:r>
            <a:r>
              <a:rPr sz="1224" spc="-5" dirty="0">
                <a:latin typeface="Arial"/>
                <a:cs typeface="Arial"/>
              </a:rPr>
              <a:t>(</a:t>
            </a:r>
            <a:r>
              <a:rPr sz="1224" spc="-18" dirty="0">
                <a:latin typeface="Arial"/>
                <a:cs typeface="Arial"/>
              </a:rPr>
              <a:t>un</a:t>
            </a:r>
            <a:r>
              <a:rPr sz="1224" spc="-5" dirty="0">
                <a:latin typeface="Arial"/>
                <a:cs typeface="Arial"/>
              </a:rPr>
              <a:t>r</a:t>
            </a:r>
            <a:r>
              <a:rPr sz="1224" spc="-18" dirty="0">
                <a:latin typeface="Arial"/>
                <a:cs typeface="Arial"/>
              </a:rPr>
              <a:t>e</a:t>
            </a:r>
            <a:r>
              <a:rPr sz="1224" spc="-9" dirty="0">
                <a:latin typeface="Arial"/>
                <a:cs typeface="Arial"/>
              </a:rPr>
              <a:t>a</a:t>
            </a:r>
            <a:r>
              <a:rPr sz="1224" spc="-18" dirty="0">
                <a:latin typeface="Arial"/>
                <a:cs typeface="Arial"/>
              </a:rPr>
              <a:t>d</a:t>
            </a:r>
            <a:r>
              <a:rPr sz="1224" spc="-9" dirty="0">
                <a:latin typeface="Arial"/>
                <a:cs typeface="Arial"/>
              </a:rPr>
              <a:t>a</a:t>
            </a:r>
            <a:r>
              <a:rPr sz="1224" spc="-18" dirty="0">
                <a:latin typeface="Arial"/>
                <a:cs typeface="Arial"/>
              </a:rPr>
              <a:t>b</a:t>
            </a:r>
            <a:r>
              <a:rPr sz="1224" spc="-5" dirty="0">
                <a:latin typeface="Arial"/>
                <a:cs typeface="Arial"/>
              </a:rPr>
              <a:t>l</a:t>
            </a:r>
            <a:r>
              <a:rPr sz="1224" spc="-9" dirty="0">
                <a:latin typeface="Arial"/>
                <a:cs typeface="Arial"/>
              </a:rPr>
              <a:t>e</a:t>
            </a:r>
            <a:r>
              <a:rPr sz="1224" spc="-5" dirty="0">
                <a:latin typeface="Arial"/>
                <a:cs typeface="Arial"/>
              </a:rPr>
              <a:t> </a:t>
            </a:r>
            <a:r>
              <a:rPr sz="1224" spc="-18" dirty="0">
                <a:latin typeface="Arial"/>
                <a:cs typeface="Arial"/>
              </a:rPr>
              <a:t>g</a:t>
            </a:r>
            <a:r>
              <a:rPr sz="1224" spc="-5" dirty="0">
                <a:latin typeface="Arial"/>
                <a:cs typeface="Arial"/>
              </a:rPr>
              <a:t>i</a:t>
            </a:r>
            <a:r>
              <a:rPr sz="1224" spc="-18" dirty="0">
                <a:latin typeface="Arial"/>
                <a:cs typeface="Arial"/>
              </a:rPr>
              <a:t>b</a:t>
            </a:r>
            <a:r>
              <a:rPr sz="1224" spc="-9" dirty="0">
                <a:latin typeface="Arial"/>
                <a:cs typeface="Arial"/>
              </a:rPr>
              <a:t>b</a:t>
            </a:r>
            <a:r>
              <a:rPr sz="1224" spc="-18" dirty="0">
                <a:latin typeface="Arial"/>
                <a:cs typeface="Arial"/>
              </a:rPr>
              <a:t>e</a:t>
            </a:r>
            <a:r>
              <a:rPr sz="1224" spc="-14" dirty="0">
                <a:latin typeface="Arial"/>
                <a:cs typeface="Arial"/>
              </a:rPr>
              <a:t>r</a:t>
            </a:r>
            <a:r>
              <a:rPr sz="1224" dirty="0">
                <a:latin typeface="Arial"/>
                <a:cs typeface="Arial"/>
              </a:rPr>
              <a:t>i</a:t>
            </a:r>
            <a:r>
              <a:rPr sz="1224" spc="-5" dirty="0">
                <a:latin typeface="Arial"/>
                <a:cs typeface="Arial"/>
              </a:rPr>
              <a:t>s</a:t>
            </a:r>
            <a:r>
              <a:rPr sz="1224" spc="-18" dirty="0">
                <a:latin typeface="Arial"/>
                <a:cs typeface="Arial"/>
              </a:rPr>
              <a:t>h</a:t>
            </a:r>
            <a:r>
              <a:rPr sz="1224" spc="-5" dirty="0">
                <a:latin typeface="Arial"/>
                <a:cs typeface="Arial"/>
              </a:rPr>
              <a:t>)</a:t>
            </a:r>
            <a:endParaRPr sz="122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966" y="2311069"/>
            <a:ext cx="78311" cy="83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44" spc="100" dirty="0">
                <a:latin typeface="Arial"/>
                <a:cs typeface="Arial"/>
              </a:rPr>
              <a:t>●</a:t>
            </a:r>
            <a:endParaRPr sz="54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1118" y="2269782"/>
            <a:ext cx="3262013" cy="18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24" b="1" dirty="0">
                <a:latin typeface="Arial"/>
                <a:cs typeface="Arial"/>
              </a:rPr>
              <a:t>E</a:t>
            </a:r>
            <a:r>
              <a:rPr sz="1224" b="1" spc="-18" dirty="0">
                <a:latin typeface="Arial"/>
                <a:cs typeface="Arial"/>
              </a:rPr>
              <a:t>nc</a:t>
            </a:r>
            <a:r>
              <a:rPr sz="1224" b="1" dirty="0">
                <a:latin typeface="Arial"/>
                <a:cs typeface="Arial"/>
              </a:rPr>
              <a:t>r</a:t>
            </a:r>
            <a:r>
              <a:rPr sz="1224" b="1" spc="-9" dirty="0">
                <a:latin typeface="Arial"/>
                <a:cs typeface="Arial"/>
              </a:rPr>
              <a:t>y</a:t>
            </a:r>
            <a:r>
              <a:rPr sz="1224" b="1" spc="-18" dirty="0">
                <a:latin typeface="Arial"/>
                <a:cs typeface="Arial"/>
              </a:rPr>
              <a:t>p</a:t>
            </a:r>
            <a:r>
              <a:rPr sz="1224" b="1" spc="-5" dirty="0">
                <a:latin typeface="Arial"/>
                <a:cs typeface="Arial"/>
              </a:rPr>
              <a:t>t</a:t>
            </a:r>
            <a:r>
              <a:rPr sz="1224" b="1" spc="-9" dirty="0">
                <a:latin typeface="Arial"/>
                <a:cs typeface="Arial"/>
              </a:rPr>
              <a:t>i</a:t>
            </a:r>
            <a:r>
              <a:rPr sz="1224" b="1" spc="-18" dirty="0">
                <a:latin typeface="Arial"/>
                <a:cs typeface="Arial"/>
              </a:rPr>
              <a:t>o</a:t>
            </a:r>
            <a:r>
              <a:rPr sz="1224" b="1" spc="-9" dirty="0">
                <a:latin typeface="Arial"/>
                <a:cs typeface="Arial"/>
              </a:rPr>
              <a:t>n</a:t>
            </a:r>
            <a:r>
              <a:rPr sz="1224" b="1" dirty="0">
                <a:latin typeface="Arial"/>
                <a:cs typeface="Arial"/>
              </a:rPr>
              <a:t> </a:t>
            </a:r>
            <a:r>
              <a:rPr sz="1224" spc="-9" dirty="0">
                <a:latin typeface="Arial"/>
                <a:cs typeface="Arial"/>
              </a:rPr>
              <a:t>–</a:t>
            </a:r>
            <a:r>
              <a:rPr sz="1224" spc="-5" dirty="0">
                <a:latin typeface="Arial"/>
                <a:cs typeface="Arial"/>
              </a:rPr>
              <a:t> </a:t>
            </a:r>
            <a:r>
              <a:rPr sz="1224" spc="-14" dirty="0">
                <a:latin typeface="Arial"/>
                <a:cs typeface="Arial"/>
              </a:rPr>
              <a:t>G</a:t>
            </a:r>
            <a:r>
              <a:rPr sz="1224" spc="-9" dirty="0">
                <a:latin typeface="Arial"/>
                <a:cs typeface="Arial"/>
              </a:rPr>
              <a:t>o</a:t>
            </a:r>
            <a:r>
              <a:rPr sz="1224" spc="-5" dirty="0">
                <a:latin typeface="Arial"/>
                <a:cs typeface="Arial"/>
              </a:rPr>
              <a:t>i</a:t>
            </a:r>
            <a:r>
              <a:rPr sz="1224" spc="-18" dirty="0">
                <a:latin typeface="Arial"/>
                <a:cs typeface="Arial"/>
              </a:rPr>
              <a:t>n</a:t>
            </a:r>
            <a:r>
              <a:rPr sz="1224" spc="-9" dirty="0">
                <a:latin typeface="Arial"/>
                <a:cs typeface="Arial"/>
              </a:rPr>
              <a:t>g</a:t>
            </a:r>
            <a:r>
              <a:rPr sz="1224" spc="-5" dirty="0">
                <a:latin typeface="Arial"/>
                <a:cs typeface="Arial"/>
              </a:rPr>
              <a:t> </a:t>
            </a:r>
            <a:r>
              <a:rPr sz="1224" spc="-9" dirty="0">
                <a:latin typeface="Arial"/>
                <a:cs typeface="Arial"/>
              </a:rPr>
              <a:t>f</a:t>
            </a:r>
            <a:r>
              <a:rPr sz="1224" spc="-14" dirty="0">
                <a:latin typeface="Arial"/>
                <a:cs typeface="Arial"/>
              </a:rPr>
              <a:t>r</a:t>
            </a:r>
            <a:r>
              <a:rPr sz="1224" spc="-9" dirty="0">
                <a:latin typeface="Arial"/>
                <a:cs typeface="Arial"/>
              </a:rPr>
              <a:t>om</a:t>
            </a:r>
            <a:r>
              <a:rPr sz="1224" spc="-14" dirty="0">
                <a:latin typeface="Arial"/>
                <a:cs typeface="Arial"/>
              </a:rPr>
              <a:t> </a:t>
            </a:r>
            <a:r>
              <a:rPr sz="1224" spc="-9" dirty="0">
                <a:latin typeface="Arial"/>
                <a:cs typeface="Arial"/>
              </a:rPr>
              <a:t>p</a:t>
            </a:r>
            <a:r>
              <a:rPr sz="1224" spc="-5" dirty="0">
                <a:latin typeface="Arial"/>
                <a:cs typeface="Arial"/>
              </a:rPr>
              <a:t>l</a:t>
            </a:r>
            <a:r>
              <a:rPr sz="1224" spc="-18" dirty="0">
                <a:latin typeface="Arial"/>
                <a:cs typeface="Arial"/>
              </a:rPr>
              <a:t>a</a:t>
            </a:r>
            <a:r>
              <a:rPr sz="1224" spc="-5" dirty="0">
                <a:latin typeface="Arial"/>
                <a:cs typeface="Arial"/>
              </a:rPr>
              <a:t>i</a:t>
            </a:r>
            <a:r>
              <a:rPr sz="1224" spc="-9" dirty="0">
                <a:latin typeface="Arial"/>
                <a:cs typeface="Arial"/>
              </a:rPr>
              <a:t>nt</a:t>
            </a:r>
            <a:r>
              <a:rPr sz="1224" spc="-18" dirty="0">
                <a:latin typeface="Arial"/>
                <a:cs typeface="Arial"/>
              </a:rPr>
              <a:t>e</a:t>
            </a:r>
            <a:r>
              <a:rPr sz="1224" spc="-5" dirty="0">
                <a:latin typeface="Arial"/>
                <a:cs typeface="Arial"/>
              </a:rPr>
              <a:t>xt</a:t>
            </a:r>
            <a:r>
              <a:rPr sz="1224" dirty="0">
                <a:latin typeface="Arial"/>
                <a:cs typeface="Arial"/>
              </a:rPr>
              <a:t> </a:t>
            </a:r>
            <a:r>
              <a:rPr sz="1224" spc="-9" dirty="0">
                <a:latin typeface="Arial"/>
                <a:cs typeface="Arial"/>
              </a:rPr>
              <a:t>to</a:t>
            </a:r>
            <a:r>
              <a:rPr sz="1224" spc="-5" dirty="0">
                <a:latin typeface="Arial"/>
                <a:cs typeface="Arial"/>
              </a:rPr>
              <a:t> ci</a:t>
            </a:r>
            <a:r>
              <a:rPr sz="1224" spc="-18" dirty="0">
                <a:latin typeface="Arial"/>
                <a:cs typeface="Arial"/>
              </a:rPr>
              <a:t>p</a:t>
            </a:r>
            <a:r>
              <a:rPr sz="1224" spc="-9" dirty="0">
                <a:latin typeface="Arial"/>
                <a:cs typeface="Arial"/>
              </a:rPr>
              <a:t>h</a:t>
            </a:r>
            <a:r>
              <a:rPr sz="1224" spc="-18" dirty="0">
                <a:latin typeface="Arial"/>
                <a:cs typeface="Arial"/>
              </a:rPr>
              <a:t>e</a:t>
            </a:r>
            <a:r>
              <a:rPr sz="1224" spc="-14" dirty="0">
                <a:latin typeface="Arial"/>
                <a:cs typeface="Arial"/>
              </a:rPr>
              <a:t>r</a:t>
            </a:r>
            <a:r>
              <a:rPr sz="1224" spc="-9" dirty="0">
                <a:latin typeface="Arial"/>
                <a:cs typeface="Arial"/>
              </a:rPr>
              <a:t>te</a:t>
            </a:r>
            <a:r>
              <a:rPr sz="1224" spc="-5" dirty="0">
                <a:latin typeface="Arial"/>
                <a:cs typeface="Arial"/>
              </a:rPr>
              <a:t>xt</a:t>
            </a:r>
            <a:endParaRPr sz="1224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966" y="2640437"/>
            <a:ext cx="78311" cy="83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44" spc="100" dirty="0">
                <a:latin typeface="Arial"/>
                <a:cs typeface="Arial"/>
              </a:rPr>
              <a:t>●</a:t>
            </a:r>
            <a:endParaRPr sz="54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118" y="2599150"/>
            <a:ext cx="3262013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32" dirty="0">
                <a:latin typeface="Arial"/>
                <a:cs typeface="Arial"/>
              </a:rPr>
              <a:t>D</a:t>
            </a:r>
            <a:r>
              <a:rPr sz="1179" b="1" spc="9" dirty="0">
                <a:latin typeface="Arial"/>
                <a:cs typeface="Arial"/>
              </a:rPr>
              <a:t>ec</a:t>
            </a:r>
            <a:r>
              <a:rPr sz="1179" b="1" spc="18" dirty="0">
                <a:latin typeface="Arial"/>
                <a:cs typeface="Arial"/>
              </a:rPr>
              <a:t>ry</a:t>
            </a:r>
            <a:r>
              <a:rPr sz="1179" b="1" spc="9" dirty="0">
                <a:latin typeface="Arial"/>
                <a:cs typeface="Arial"/>
              </a:rPr>
              <a:t>pt</a:t>
            </a:r>
            <a:r>
              <a:rPr sz="1179" b="1" spc="5" dirty="0">
                <a:latin typeface="Arial"/>
                <a:cs typeface="Arial"/>
              </a:rPr>
              <a:t>i</a:t>
            </a:r>
            <a:r>
              <a:rPr sz="1179" b="1" spc="9" dirty="0">
                <a:latin typeface="Arial"/>
                <a:cs typeface="Arial"/>
              </a:rPr>
              <a:t>o</a:t>
            </a:r>
            <a:r>
              <a:rPr sz="1179" b="1" spc="18" dirty="0">
                <a:latin typeface="Arial"/>
                <a:cs typeface="Arial"/>
              </a:rPr>
              <a:t>n</a:t>
            </a:r>
            <a:r>
              <a:rPr sz="1179" b="1" spc="14" dirty="0">
                <a:latin typeface="Arial"/>
                <a:cs typeface="Arial"/>
              </a:rPr>
              <a:t> </a:t>
            </a:r>
            <a:r>
              <a:rPr sz="1179" spc="18" dirty="0">
                <a:latin typeface="Arial"/>
                <a:cs typeface="Arial"/>
              </a:rPr>
              <a:t>–</a:t>
            </a:r>
            <a:r>
              <a:rPr sz="1179" spc="9" dirty="0">
                <a:latin typeface="Arial"/>
                <a:cs typeface="Arial"/>
              </a:rPr>
              <a:t> </a:t>
            </a:r>
            <a:r>
              <a:rPr sz="1179" spc="23" dirty="0">
                <a:latin typeface="Arial"/>
                <a:cs typeface="Arial"/>
              </a:rPr>
              <a:t>G</a:t>
            </a:r>
            <a:r>
              <a:rPr sz="1179" spc="18" dirty="0">
                <a:latin typeface="Arial"/>
                <a:cs typeface="Arial"/>
              </a:rPr>
              <a:t>o</a:t>
            </a:r>
            <a:r>
              <a:rPr sz="1179" spc="5" dirty="0">
                <a:latin typeface="Arial"/>
                <a:cs typeface="Arial"/>
              </a:rPr>
              <a:t>i</a:t>
            </a:r>
            <a:r>
              <a:rPr sz="1179" spc="9" dirty="0">
                <a:latin typeface="Arial"/>
                <a:cs typeface="Arial"/>
              </a:rPr>
              <a:t>n</a:t>
            </a:r>
            <a:r>
              <a:rPr sz="1179" spc="18" dirty="0">
                <a:latin typeface="Arial"/>
                <a:cs typeface="Arial"/>
              </a:rPr>
              <a:t>g</a:t>
            </a:r>
            <a:r>
              <a:rPr sz="1179" spc="9" dirty="0">
                <a:latin typeface="Arial"/>
                <a:cs typeface="Arial"/>
              </a:rPr>
              <a:t> </a:t>
            </a:r>
            <a:r>
              <a:rPr sz="1179" spc="5" dirty="0">
                <a:latin typeface="Arial"/>
                <a:cs typeface="Arial"/>
              </a:rPr>
              <a:t>f</a:t>
            </a:r>
            <a:r>
              <a:rPr sz="1179" dirty="0">
                <a:latin typeface="Arial"/>
                <a:cs typeface="Arial"/>
              </a:rPr>
              <a:t>r</a:t>
            </a:r>
            <a:r>
              <a:rPr sz="1179" spc="18" dirty="0">
                <a:latin typeface="Arial"/>
                <a:cs typeface="Arial"/>
              </a:rPr>
              <a:t>o</a:t>
            </a:r>
            <a:r>
              <a:rPr sz="1179" spc="27" dirty="0">
                <a:latin typeface="Arial"/>
                <a:cs typeface="Arial"/>
              </a:rPr>
              <a:t>m</a:t>
            </a:r>
            <a:r>
              <a:rPr sz="1179" dirty="0">
                <a:latin typeface="Arial"/>
                <a:cs typeface="Arial"/>
              </a:rPr>
              <a:t> </a:t>
            </a:r>
            <a:r>
              <a:rPr sz="1179" spc="23" dirty="0">
                <a:latin typeface="Arial"/>
                <a:cs typeface="Arial"/>
              </a:rPr>
              <a:t>c</a:t>
            </a:r>
            <a:r>
              <a:rPr sz="1179" spc="5" dirty="0">
                <a:latin typeface="Arial"/>
                <a:cs typeface="Arial"/>
              </a:rPr>
              <a:t>i</a:t>
            </a:r>
            <a:r>
              <a:rPr sz="1179" spc="9" dirty="0">
                <a:latin typeface="Arial"/>
                <a:cs typeface="Arial"/>
              </a:rPr>
              <a:t>ph</a:t>
            </a:r>
            <a:r>
              <a:rPr sz="1179" spc="18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r</a:t>
            </a:r>
            <a:r>
              <a:rPr sz="1179" spc="5" dirty="0">
                <a:latin typeface="Arial"/>
                <a:cs typeface="Arial"/>
              </a:rPr>
              <a:t>t</a:t>
            </a:r>
            <a:r>
              <a:rPr sz="1179" spc="18" dirty="0">
                <a:latin typeface="Arial"/>
                <a:cs typeface="Arial"/>
              </a:rPr>
              <a:t>e</a:t>
            </a:r>
            <a:r>
              <a:rPr sz="1179" spc="14" dirty="0">
                <a:latin typeface="Arial"/>
                <a:cs typeface="Arial"/>
              </a:rPr>
              <a:t>xt</a:t>
            </a:r>
            <a:r>
              <a:rPr sz="1179" spc="5" dirty="0">
                <a:latin typeface="Arial"/>
                <a:cs typeface="Arial"/>
              </a:rPr>
              <a:t> t</a:t>
            </a:r>
            <a:r>
              <a:rPr sz="1179" spc="18" dirty="0">
                <a:latin typeface="Arial"/>
                <a:cs typeface="Arial"/>
              </a:rPr>
              <a:t>o</a:t>
            </a:r>
            <a:r>
              <a:rPr sz="1179" spc="9" dirty="0">
                <a:latin typeface="Arial"/>
                <a:cs typeface="Arial"/>
              </a:rPr>
              <a:t> </a:t>
            </a:r>
            <a:r>
              <a:rPr sz="1179" spc="18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l</a:t>
            </a:r>
            <a:r>
              <a:rPr sz="1179" spc="18" dirty="0">
                <a:latin typeface="Arial"/>
                <a:cs typeface="Arial"/>
              </a:rPr>
              <a:t>a</a:t>
            </a:r>
            <a:r>
              <a:rPr sz="1179" spc="5" dirty="0">
                <a:latin typeface="Arial"/>
                <a:cs typeface="Arial"/>
              </a:rPr>
              <a:t>i</a:t>
            </a:r>
            <a:r>
              <a:rPr sz="1179" spc="9" dirty="0">
                <a:latin typeface="Arial"/>
                <a:cs typeface="Arial"/>
              </a:rPr>
              <a:t>n</a:t>
            </a:r>
            <a:r>
              <a:rPr sz="1179" spc="5" dirty="0">
                <a:latin typeface="Arial"/>
                <a:cs typeface="Arial"/>
              </a:rPr>
              <a:t>t</a:t>
            </a:r>
            <a:r>
              <a:rPr sz="1179" spc="18" dirty="0">
                <a:latin typeface="Arial"/>
                <a:cs typeface="Arial"/>
              </a:rPr>
              <a:t>e</a:t>
            </a:r>
            <a:r>
              <a:rPr sz="1179" spc="14" dirty="0">
                <a:latin typeface="Arial"/>
                <a:cs typeface="Arial"/>
              </a:rPr>
              <a:t>xt</a:t>
            </a:r>
            <a:endParaRPr sz="1179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966" y="2969806"/>
            <a:ext cx="78311" cy="83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44" spc="100" dirty="0">
                <a:latin typeface="Arial"/>
                <a:cs typeface="Arial"/>
              </a:rPr>
              <a:t>●</a:t>
            </a:r>
            <a:endParaRPr sz="54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1118" y="2928518"/>
            <a:ext cx="795780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32" dirty="0">
                <a:latin typeface="Arial"/>
                <a:cs typeface="Arial"/>
              </a:rPr>
              <a:t>S</a:t>
            </a:r>
            <a:r>
              <a:rPr sz="1179" b="1" spc="9" dirty="0">
                <a:latin typeface="Arial"/>
                <a:cs typeface="Arial"/>
              </a:rPr>
              <a:t>ec</a:t>
            </a:r>
            <a:r>
              <a:rPr sz="1179" b="1" spc="18" dirty="0">
                <a:latin typeface="Arial"/>
                <a:cs typeface="Arial"/>
              </a:rPr>
              <a:t>r</a:t>
            </a:r>
            <a:r>
              <a:rPr sz="1179" b="1" spc="9" dirty="0">
                <a:latin typeface="Arial"/>
                <a:cs typeface="Arial"/>
              </a:rPr>
              <a:t>et </a:t>
            </a:r>
            <a:r>
              <a:rPr sz="1179" b="1" spc="18" dirty="0">
                <a:latin typeface="Arial"/>
                <a:cs typeface="Arial"/>
              </a:rPr>
              <a:t>k</a:t>
            </a:r>
            <a:r>
              <a:rPr sz="1179" b="1" spc="9" dirty="0">
                <a:latin typeface="Arial"/>
                <a:cs typeface="Arial"/>
              </a:rPr>
              <a:t>e</a:t>
            </a:r>
            <a:r>
              <a:rPr sz="1179" b="1" spc="18" dirty="0">
                <a:latin typeface="Arial"/>
                <a:cs typeface="Arial"/>
              </a:rPr>
              <a:t>y</a:t>
            </a:r>
            <a:endParaRPr sz="1179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5552" y="3278943"/>
            <a:ext cx="88100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5" dirty="0">
                <a:latin typeface="Arial"/>
                <a:cs typeface="Arial"/>
              </a:rPr>
              <a:t>–</a:t>
            </a:r>
            <a:endParaRPr sz="90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6820" y="3182437"/>
            <a:ext cx="4126892" cy="602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59900"/>
              </a:lnSpc>
            </a:pPr>
            <a:r>
              <a:rPr sz="1224" spc="-5" dirty="0">
                <a:latin typeface="Arial"/>
                <a:cs typeface="Arial"/>
              </a:rPr>
              <a:t>P</a:t>
            </a:r>
            <a:r>
              <a:rPr sz="1224" spc="-18" dirty="0">
                <a:latin typeface="Arial"/>
                <a:cs typeface="Arial"/>
              </a:rPr>
              <a:t>a</a:t>
            </a:r>
            <a:r>
              <a:rPr sz="1224" spc="-5" dirty="0">
                <a:latin typeface="Arial"/>
                <a:cs typeface="Arial"/>
              </a:rPr>
              <a:t>rt</a:t>
            </a:r>
            <a:r>
              <a:rPr sz="1224" spc="-9" dirty="0">
                <a:latin typeface="Arial"/>
                <a:cs typeface="Arial"/>
              </a:rPr>
              <a:t> o</a:t>
            </a:r>
            <a:r>
              <a:rPr sz="1224" spc="-5" dirty="0">
                <a:latin typeface="Arial"/>
                <a:cs typeface="Arial"/>
              </a:rPr>
              <a:t>f</a:t>
            </a:r>
            <a:r>
              <a:rPr sz="1224" spc="-9" dirty="0">
                <a:latin typeface="Arial"/>
                <a:cs typeface="Arial"/>
              </a:rPr>
              <a:t> the</a:t>
            </a:r>
            <a:r>
              <a:rPr sz="1224" spc="-14" dirty="0">
                <a:latin typeface="Arial"/>
                <a:cs typeface="Arial"/>
              </a:rPr>
              <a:t> </a:t>
            </a:r>
            <a:r>
              <a:rPr sz="1224" spc="-9" dirty="0">
                <a:latin typeface="Arial"/>
                <a:cs typeface="Arial"/>
              </a:rPr>
              <a:t>m</a:t>
            </a:r>
            <a:r>
              <a:rPr sz="1224" spc="-18" dirty="0">
                <a:latin typeface="Arial"/>
                <a:cs typeface="Arial"/>
              </a:rPr>
              <a:t>a</a:t>
            </a:r>
            <a:r>
              <a:rPr sz="1224" spc="-9" dirty="0">
                <a:latin typeface="Arial"/>
                <a:cs typeface="Arial"/>
              </a:rPr>
              <a:t>th</a:t>
            </a:r>
            <a:r>
              <a:rPr sz="1224" spc="-18" dirty="0">
                <a:latin typeface="Arial"/>
                <a:cs typeface="Arial"/>
              </a:rPr>
              <a:t>e</a:t>
            </a:r>
            <a:r>
              <a:rPr sz="1224" spc="-9" dirty="0">
                <a:latin typeface="Arial"/>
                <a:cs typeface="Arial"/>
              </a:rPr>
              <a:t>m</a:t>
            </a:r>
            <a:r>
              <a:rPr sz="1224" spc="-18" dirty="0">
                <a:latin typeface="Arial"/>
                <a:cs typeface="Arial"/>
              </a:rPr>
              <a:t>a</a:t>
            </a:r>
            <a:r>
              <a:rPr sz="1224" spc="-9" dirty="0">
                <a:latin typeface="Arial"/>
                <a:cs typeface="Arial"/>
              </a:rPr>
              <a:t>t</a:t>
            </a:r>
            <a:r>
              <a:rPr sz="1224" spc="-5" dirty="0">
                <a:latin typeface="Arial"/>
                <a:cs typeface="Arial"/>
              </a:rPr>
              <a:t>i</a:t>
            </a:r>
            <a:r>
              <a:rPr sz="1224" dirty="0">
                <a:latin typeface="Arial"/>
                <a:cs typeface="Arial"/>
              </a:rPr>
              <a:t>c</a:t>
            </a:r>
            <a:r>
              <a:rPr sz="1224" spc="-18" dirty="0">
                <a:latin typeface="Arial"/>
                <a:cs typeface="Arial"/>
              </a:rPr>
              <a:t>a</a:t>
            </a:r>
            <a:r>
              <a:rPr sz="1224" spc="-5" dirty="0">
                <a:latin typeface="Arial"/>
                <a:cs typeface="Arial"/>
              </a:rPr>
              <a:t>l </a:t>
            </a:r>
            <a:r>
              <a:rPr sz="1224" spc="-9" dirty="0">
                <a:latin typeface="Arial"/>
                <a:cs typeface="Arial"/>
              </a:rPr>
              <a:t>fu</a:t>
            </a:r>
            <a:r>
              <a:rPr sz="1224" spc="-18" dirty="0">
                <a:latin typeface="Arial"/>
                <a:cs typeface="Arial"/>
              </a:rPr>
              <a:t>n</a:t>
            </a:r>
            <a:r>
              <a:rPr sz="1224" spc="-9" dirty="0">
                <a:latin typeface="Arial"/>
                <a:cs typeface="Arial"/>
              </a:rPr>
              <a:t>c</a:t>
            </a:r>
            <a:r>
              <a:rPr sz="1224" dirty="0">
                <a:latin typeface="Arial"/>
                <a:cs typeface="Arial"/>
              </a:rPr>
              <a:t>t</a:t>
            </a:r>
            <a:r>
              <a:rPr sz="1224" spc="-5" dirty="0">
                <a:latin typeface="Arial"/>
                <a:cs typeface="Arial"/>
              </a:rPr>
              <a:t>i</a:t>
            </a:r>
            <a:r>
              <a:rPr sz="1224" spc="-18" dirty="0">
                <a:latin typeface="Arial"/>
                <a:cs typeface="Arial"/>
              </a:rPr>
              <a:t>o</a:t>
            </a:r>
            <a:r>
              <a:rPr sz="1224" spc="-9" dirty="0">
                <a:latin typeface="Arial"/>
                <a:cs typeface="Arial"/>
              </a:rPr>
              <a:t>n</a:t>
            </a:r>
            <a:r>
              <a:rPr sz="1224" spc="-5" dirty="0">
                <a:latin typeface="Arial"/>
                <a:cs typeface="Arial"/>
              </a:rPr>
              <a:t> </a:t>
            </a:r>
            <a:r>
              <a:rPr sz="1224" spc="-18" dirty="0">
                <a:latin typeface="Arial"/>
                <a:cs typeface="Arial"/>
              </a:rPr>
              <a:t>u</a:t>
            </a:r>
            <a:r>
              <a:rPr sz="1224" spc="-9" dirty="0">
                <a:latin typeface="Arial"/>
                <a:cs typeface="Arial"/>
              </a:rPr>
              <a:t>sed</a:t>
            </a:r>
            <a:r>
              <a:rPr sz="1224" spc="-14" dirty="0">
                <a:latin typeface="Arial"/>
                <a:cs typeface="Arial"/>
              </a:rPr>
              <a:t> </a:t>
            </a:r>
            <a:r>
              <a:rPr sz="1224" spc="-9" dirty="0">
                <a:latin typeface="Arial"/>
                <a:cs typeface="Arial"/>
              </a:rPr>
              <a:t>to</a:t>
            </a:r>
            <a:r>
              <a:rPr sz="1224" spc="-5" dirty="0">
                <a:latin typeface="Arial"/>
                <a:cs typeface="Arial"/>
              </a:rPr>
              <a:t> </a:t>
            </a:r>
            <a:r>
              <a:rPr sz="1224" spc="-18" dirty="0">
                <a:latin typeface="Arial"/>
                <a:cs typeface="Arial"/>
              </a:rPr>
              <a:t>e</a:t>
            </a:r>
            <a:r>
              <a:rPr sz="1224" spc="-9" dirty="0">
                <a:latin typeface="Arial"/>
                <a:cs typeface="Arial"/>
              </a:rPr>
              <a:t>n</a:t>
            </a:r>
            <a:r>
              <a:rPr sz="1224" spc="-5" dirty="0">
                <a:latin typeface="Arial"/>
                <a:cs typeface="Arial"/>
              </a:rPr>
              <a:t>c</a:t>
            </a:r>
            <a:r>
              <a:rPr sz="1224" spc="-14" dirty="0">
                <a:latin typeface="Arial"/>
                <a:cs typeface="Arial"/>
              </a:rPr>
              <a:t>r</a:t>
            </a:r>
            <a:r>
              <a:rPr sz="1224" spc="-9" dirty="0">
                <a:latin typeface="Arial"/>
                <a:cs typeface="Arial"/>
              </a:rPr>
              <a:t>ypt/d</a:t>
            </a:r>
            <a:r>
              <a:rPr sz="1224" spc="-18" dirty="0">
                <a:latin typeface="Arial"/>
                <a:cs typeface="Arial"/>
              </a:rPr>
              <a:t>e</a:t>
            </a:r>
            <a:r>
              <a:rPr sz="1224" spc="-5" dirty="0">
                <a:latin typeface="Arial"/>
                <a:cs typeface="Arial"/>
              </a:rPr>
              <a:t>cry</a:t>
            </a:r>
            <a:r>
              <a:rPr sz="1224" spc="-18" dirty="0">
                <a:latin typeface="Arial"/>
                <a:cs typeface="Arial"/>
              </a:rPr>
              <a:t>p</a:t>
            </a:r>
            <a:r>
              <a:rPr sz="1224" dirty="0">
                <a:latin typeface="Arial"/>
                <a:cs typeface="Arial"/>
              </a:rPr>
              <a:t>t</a:t>
            </a:r>
            <a:r>
              <a:rPr sz="1224" spc="-5" dirty="0">
                <a:latin typeface="Arial"/>
                <a:cs typeface="Arial"/>
              </a:rPr>
              <a:t>. </a:t>
            </a:r>
            <a:r>
              <a:rPr sz="1179" spc="23" dirty="0">
                <a:latin typeface="Arial"/>
                <a:cs typeface="Arial"/>
              </a:rPr>
              <a:t>G</a:t>
            </a:r>
            <a:r>
              <a:rPr sz="1224" spc="-9" dirty="0">
                <a:latin typeface="Arial"/>
                <a:cs typeface="Arial"/>
              </a:rPr>
              <a:t>o</a:t>
            </a:r>
            <a:r>
              <a:rPr sz="1224" spc="-18" dirty="0">
                <a:latin typeface="Arial"/>
                <a:cs typeface="Arial"/>
              </a:rPr>
              <a:t>o</a:t>
            </a:r>
            <a:r>
              <a:rPr sz="1224" spc="-9" dirty="0">
                <a:latin typeface="Arial"/>
                <a:cs typeface="Arial"/>
              </a:rPr>
              <a:t>d</a:t>
            </a:r>
            <a:r>
              <a:rPr sz="1224" spc="-5" dirty="0">
                <a:latin typeface="Arial"/>
                <a:cs typeface="Arial"/>
              </a:rPr>
              <a:t> k</a:t>
            </a:r>
            <a:r>
              <a:rPr sz="1224" spc="-18" dirty="0">
                <a:latin typeface="Arial"/>
                <a:cs typeface="Arial"/>
              </a:rPr>
              <a:t>e</a:t>
            </a:r>
            <a:r>
              <a:rPr sz="1224" spc="-5" dirty="0">
                <a:latin typeface="Arial"/>
                <a:cs typeface="Arial"/>
              </a:rPr>
              <a:t>y</a:t>
            </a:r>
            <a:r>
              <a:rPr sz="1224" dirty="0">
                <a:latin typeface="Arial"/>
                <a:cs typeface="Arial"/>
              </a:rPr>
              <a:t> </a:t>
            </a:r>
            <a:r>
              <a:rPr sz="1224" spc="-18" dirty="0">
                <a:latin typeface="Arial"/>
                <a:cs typeface="Arial"/>
              </a:rPr>
              <a:t>m</a:t>
            </a:r>
            <a:r>
              <a:rPr sz="1224" spc="-9" dirty="0">
                <a:latin typeface="Arial"/>
                <a:cs typeface="Arial"/>
              </a:rPr>
              <a:t>a</a:t>
            </a:r>
            <a:r>
              <a:rPr sz="1224" spc="-5" dirty="0">
                <a:latin typeface="Arial"/>
                <a:cs typeface="Arial"/>
              </a:rPr>
              <a:t>k</a:t>
            </a:r>
            <a:r>
              <a:rPr sz="1224" spc="-18" dirty="0">
                <a:latin typeface="Arial"/>
                <a:cs typeface="Arial"/>
              </a:rPr>
              <a:t>e</a:t>
            </a:r>
            <a:r>
              <a:rPr sz="1224" spc="-5" dirty="0">
                <a:latin typeface="Arial"/>
                <a:cs typeface="Arial"/>
              </a:rPr>
              <a:t>s</a:t>
            </a:r>
            <a:r>
              <a:rPr sz="1224" dirty="0">
                <a:latin typeface="Arial"/>
                <a:cs typeface="Arial"/>
              </a:rPr>
              <a:t> </a:t>
            </a:r>
            <a:r>
              <a:rPr sz="1224" spc="-5" dirty="0">
                <a:latin typeface="Arial"/>
                <a:cs typeface="Arial"/>
              </a:rPr>
              <a:t>it</a:t>
            </a:r>
            <a:r>
              <a:rPr sz="1224" spc="-9" dirty="0">
                <a:latin typeface="Arial"/>
                <a:cs typeface="Arial"/>
              </a:rPr>
              <a:t> h</a:t>
            </a:r>
            <a:r>
              <a:rPr sz="1224" spc="-18" dirty="0">
                <a:latin typeface="Arial"/>
                <a:cs typeface="Arial"/>
              </a:rPr>
              <a:t>a</a:t>
            </a:r>
            <a:r>
              <a:rPr sz="1224" spc="-14" dirty="0">
                <a:latin typeface="Arial"/>
                <a:cs typeface="Arial"/>
              </a:rPr>
              <a:t>r</a:t>
            </a:r>
            <a:r>
              <a:rPr sz="1224" spc="-9" dirty="0">
                <a:latin typeface="Arial"/>
                <a:cs typeface="Arial"/>
              </a:rPr>
              <a:t>d</a:t>
            </a:r>
            <a:r>
              <a:rPr sz="1224" spc="-5" dirty="0">
                <a:latin typeface="Arial"/>
                <a:cs typeface="Arial"/>
              </a:rPr>
              <a:t> </a:t>
            </a:r>
            <a:r>
              <a:rPr sz="1224" spc="-9" dirty="0">
                <a:latin typeface="Arial"/>
                <a:cs typeface="Arial"/>
              </a:rPr>
              <a:t>to</a:t>
            </a:r>
            <a:r>
              <a:rPr sz="1224" spc="-5" dirty="0">
                <a:latin typeface="Arial"/>
                <a:cs typeface="Arial"/>
              </a:rPr>
              <a:t> </a:t>
            </a:r>
            <a:r>
              <a:rPr sz="1224" spc="-18" dirty="0">
                <a:latin typeface="Arial"/>
                <a:cs typeface="Arial"/>
              </a:rPr>
              <a:t>ge</a:t>
            </a:r>
            <a:r>
              <a:rPr sz="1224" spc="-5" dirty="0">
                <a:latin typeface="Arial"/>
                <a:cs typeface="Arial"/>
              </a:rPr>
              <a:t>t</a:t>
            </a:r>
            <a:r>
              <a:rPr sz="1224" dirty="0">
                <a:latin typeface="Arial"/>
                <a:cs typeface="Arial"/>
              </a:rPr>
              <a:t> </a:t>
            </a:r>
            <a:r>
              <a:rPr sz="1224" spc="-18" dirty="0">
                <a:latin typeface="Arial"/>
                <a:cs typeface="Arial"/>
              </a:rPr>
              <a:t>b</a:t>
            </a:r>
            <a:r>
              <a:rPr sz="1224" spc="-9" dirty="0">
                <a:latin typeface="Arial"/>
                <a:cs typeface="Arial"/>
              </a:rPr>
              <a:t>a</a:t>
            </a:r>
            <a:r>
              <a:rPr sz="1224" spc="-5" dirty="0">
                <a:latin typeface="Arial"/>
                <a:cs typeface="Arial"/>
              </a:rPr>
              <a:t>ck</a:t>
            </a:r>
            <a:r>
              <a:rPr sz="1224" spc="-9" dirty="0">
                <a:latin typeface="Arial"/>
                <a:cs typeface="Arial"/>
              </a:rPr>
              <a:t> p</a:t>
            </a:r>
            <a:r>
              <a:rPr sz="1224" spc="-5" dirty="0">
                <a:latin typeface="Arial"/>
                <a:cs typeface="Arial"/>
              </a:rPr>
              <a:t>l</a:t>
            </a:r>
            <a:r>
              <a:rPr sz="1224" spc="-18" dirty="0">
                <a:latin typeface="Arial"/>
                <a:cs typeface="Arial"/>
              </a:rPr>
              <a:t>a</a:t>
            </a:r>
            <a:r>
              <a:rPr sz="1224" spc="-5" dirty="0">
                <a:latin typeface="Arial"/>
                <a:cs typeface="Arial"/>
              </a:rPr>
              <a:t>i</a:t>
            </a:r>
            <a:r>
              <a:rPr sz="1224" spc="-9" dirty="0">
                <a:latin typeface="Arial"/>
                <a:cs typeface="Arial"/>
              </a:rPr>
              <a:t>nt</a:t>
            </a:r>
            <a:r>
              <a:rPr sz="1224" spc="-18" dirty="0">
                <a:latin typeface="Arial"/>
                <a:cs typeface="Arial"/>
              </a:rPr>
              <a:t>e</a:t>
            </a:r>
            <a:r>
              <a:rPr sz="1224" spc="-5" dirty="0">
                <a:latin typeface="Arial"/>
                <a:cs typeface="Arial"/>
              </a:rPr>
              <a:t>xt</a:t>
            </a:r>
            <a:r>
              <a:rPr sz="1224" dirty="0">
                <a:latin typeface="Arial"/>
                <a:cs typeface="Arial"/>
              </a:rPr>
              <a:t> </a:t>
            </a:r>
            <a:r>
              <a:rPr sz="1224" spc="-9" dirty="0">
                <a:latin typeface="Arial"/>
                <a:cs typeface="Arial"/>
              </a:rPr>
              <a:t>f</a:t>
            </a:r>
            <a:r>
              <a:rPr sz="1224" spc="-14" dirty="0">
                <a:latin typeface="Arial"/>
                <a:cs typeface="Arial"/>
              </a:rPr>
              <a:t>r</a:t>
            </a:r>
            <a:r>
              <a:rPr sz="1224" spc="-9" dirty="0">
                <a:latin typeface="Arial"/>
                <a:cs typeface="Arial"/>
              </a:rPr>
              <a:t>om</a:t>
            </a:r>
            <a:r>
              <a:rPr sz="1224" spc="-5" dirty="0">
                <a:latin typeface="Arial"/>
                <a:cs typeface="Arial"/>
              </a:rPr>
              <a:t> ci</a:t>
            </a:r>
            <a:r>
              <a:rPr sz="1224" spc="-18" dirty="0">
                <a:latin typeface="Arial"/>
                <a:cs typeface="Arial"/>
              </a:rPr>
              <a:t>ph</a:t>
            </a:r>
            <a:r>
              <a:rPr sz="1224" spc="-9" dirty="0">
                <a:latin typeface="Arial"/>
                <a:cs typeface="Arial"/>
              </a:rPr>
              <a:t>e</a:t>
            </a:r>
            <a:r>
              <a:rPr sz="1224" spc="-14" dirty="0">
                <a:latin typeface="Arial"/>
                <a:cs typeface="Arial"/>
              </a:rPr>
              <a:t>r</a:t>
            </a:r>
            <a:r>
              <a:rPr sz="1224" dirty="0">
                <a:latin typeface="Arial"/>
                <a:cs typeface="Arial"/>
              </a:rPr>
              <a:t>t</a:t>
            </a:r>
            <a:r>
              <a:rPr sz="1224" spc="-18" dirty="0">
                <a:latin typeface="Arial"/>
                <a:cs typeface="Arial"/>
              </a:rPr>
              <a:t>e</a:t>
            </a:r>
            <a:r>
              <a:rPr sz="1224" spc="-5" dirty="0">
                <a:latin typeface="Arial"/>
                <a:cs typeface="Arial"/>
              </a:rPr>
              <a:t>xt</a:t>
            </a:r>
            <a:endParaRPr sz="1224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552" y="3577217"/>
            <a:ext cx="88100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5" dirty="0">
                <a:latin typeface="Arial"/>
                <a:cs typeface="Arial"/>
              </a:rPr>
              <a:t>–</a:t>
            </a:r>
            <a:endParaRPr sz="90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99819" y="4231691"/>
            <a:ext cx="4582364" cy="1409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7" name="object 17"/>
          <p:cNvSpPr txBox="1"/>
          <p:nvPr/>
        </p:nvSpPr>
        <p:spPr>
          <a:xfrm>
            <a:off x="3854530" y="5977537"/>
            <a:ext cx="142918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</a:t>
            </a:r>
            <a:r>
              <a:rPr sz="907" dirty="0">
                <a:latin typeface="Arial"/>
                <a:cs typeface="Arial"/>
              </a:rPr>
              <a:t>ge</a:t>
            </a:r>
            <a:r>
              <a:rPr sz="907" spc="-14" dirty="0">
                <a:latin typeface="Arial"/>
                <a:cs typeface="Arial"/>
              </a:rPr>
              <a:t> </a:t>
            </a:r>
            <a:r>
              <a:rPr sz="907" spc="-9" dirty="0">
                <a:latin typeface="Arial"/>
                <a:cs typeface="Arial"/>
              </a:rPr>
              <a:t>S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9" dirty="0">
                <a:latin typeface="Arial"/>
                <a:cs typeface="Arial"/>
              </a:rPr>
              <a:t>u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spc="5" dirty="0">
                <a:latin typeface="Arial"/>
                <a:cs typeface="Arial"/>
              </a:rPr>
              <a:t>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g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9" dirty="0">
                <a:latin typeface="Arial"/>
                <a:cs typeface="Arial"/>
              </a:rPr>
              <a:t>g</a:t>
            </a:r>
            <a:r>
              <a:rPr sz="907" spc="-14" dirty="0">
                <a:latin typeface="Arial"/>
                <a:cs typeface="Arial"/>
              </a:rPr>
              <a:t>t</a:t>
            </a:r>
            <a:r>
              <a:rPr sz="907" spc="-9" dirty="0">
                <a:latin typeface="Arial"/>
                <a:cs typeface="Arial"/>
              </a:rPr>
              <a:t>o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14" dirty="0">
                <a:latin typeface="Arial"/>
                <a:cs typeface="Arial"/>
              </a:rPr>
              <a:t>l</a:t>
            </a:r>
            <a:r>
              <a:rPr sz="907" spc="5" dirty="0">
                <a:latin typeface="Arial"/>
                <a:cs typeface="Arial"/>
              </a:rPr>
              <a:t>s</a:t>
            </a:r>
            <a:r>
              <a:rPr sz="907" spc="-5" dirty="0">
                <a:latin typeface="Arial"/>
                <a:cs typeface="Arial"/>
              </a:rPr>
              <a:t>.</a:t>
            </a:r>
            <a:r>
              <a:rPr sz="907" spc="-9" dirty="0">
                <a:latin typeface="Arial"/>
                <a:cs typeface="Arial"/>
              </a:rPr>
              <a:t>o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g</a:t>
            </a:r>
            <a:endParaRPr sz="907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10200" y="2269782"/>
            <a:ext cx="3342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 </a:t>
            </a:r>
            <a:r>
              <a:rPr lang="en-US" smtClean="0"/>
              <a:t>familiar with all of these terms</a:t>
            </a:r>
          </a:p>
          <a:p>
            <a:r>
              <a:rPr lang="en-US" dirty="0" smtClean="0"/>
              <a:t> and what they mean/represent.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963" y="442578"/>
            <a:ext cx="4121134" cy="4465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516"/>
            <a:r>
              <a:rPr sz="2902" dirty="0"/>
              <a:t>Sym</a:t>
            </a:r>
            <a:r>
              <a:rPr sz="2902" spc="-9" dirty="0"/>
              <a:t>m</a:t>
            </a:r>
            <a:r>
              <a:rPr sz="2902" spc="5" dirty="0"/>
              <a:t>e</a:t>
            </a:r>
            <a:r>
              <a:rPr sz="2902" spc="-14" dirty="0"/>
              <a:t>t</a:t>
            </a:r>
            <a:r>
              <a:rPr sz="2902" dirty="0"/>
              <a:t>ri</a:t>
            </a:r>
            <a:r>
              <a:rPr sz="2902" spc="5" dirty="0"/>
              <a:t>c</a:t>
            </a:r>
            <a:r>
              <a:rPr sz="2902" dirty="0"/>
              <a:t>-</a:t>
            </a:r>
            <a:r>
              <a:rPr sz="2902" spc="5" dirty="0"/>
              <a:t>k</a:t>
            </a:r>
            <a:r>
              <a:rPr sz="2902" spc="-5" dirty="0"/>
              <a:t>e</a:t>
            </a:r>
            <a:r>
              <a:rPr sz="2902" dirty="0"/>
              <a:t>y E</a:t>
            </a:r>
            <a:r>
              <a:rPr sz="2902" spc="-5" dirty="0"/>
              <a:t>n</a:t>
            </a:r>
            <a:r>
              <a:rPr sz="2902" spc="5" dirty="0"/>
              <a:t>c</a:t>
            </a:r>
            <a:r>
              <a:rPr sz="2902" dirty="0"/>
              <a:t>r</a:t>
            </a:r>
            <a:r>
              <a:rPr sz="2902" spc="5" dirty="0"/>
              <a:t>p</a:t>
            </a:r>
            <a:r>
              <a:rPr sz="2902" spc="-5" dirty="0"/>
              <a:t>t</a:t>
            </a:r>
            <a:r>
              <a:rPr sz="2902" spc="-14" dirty="0"/>
              <a:t>i</a:t>
            </a:r>
            <a:r>
              <a:rPr sz="2902" spc="5" dirty="0"/>
              <a:t>o</a:t>
            </a:r>
            <a:r>
              <a:rPr sz="2902" dirty="0"/>
              <a:t>n</a:t>
            </a:r>
            <a:endParaRPr sz="2902"/>
          </a:p>
        </p:txBody>
      </p:sp>
      <p:sp>
        <p:nvSpPr>
          <p:cNvPr id="3" name="object 3"/>
          <p:cNvSpPr txBox="1"/>
          <p:nvPr/>
        </p:nvSpPr>
        <p:spPr>
          <a:xfrm>
            <a:off x="541270" y="1320932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179" y="1283603"/>
            <a:ext cx="3393875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spc="18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se</a:t>
            </a:r>
            <a:r>
              <a:rPr sz="1134" dirty="0">
                <a:latin typeface="Arial"/>
                <a:cs typeface="Arial"/>
              </a:rPr>
              <a:t>cr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k</a:t>
            </a:r>
            <a:r>
              <a:rPr sz="1134" spc="9" dirty="0">
                <a:latin typeface="Arial"/>
                <a:cs typeface="Arial"/>
              </a:rPr>
              <a:t>ey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u</a:t>
            </a:r>
            <a:r>
              <a:rPr sz="1134" spc="9" dirty="0">
                <a:latin typeface="Arial"/>
                <a:cs typeface="Arial"/>
              </a:rPr>
              <a:t>sed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f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r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9" dirty="0">
                <a:latin typeface="Arial"/>
                <a:cs typeface="Arial"/>
              </a:rPr>
              <a:t>c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dirty="0">
                <a:latin typeface="Arial"/>
                <a:cs typeface="Arial"/>
              </a:rPr>
              <a:t>pt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and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dec</a:t>
            </a:r>
            <a:r>
              <a:rPr sz="1134" dirty="0">
                <a:latin typeface="Arial"/>
                <a:cs typeface="Arial"/>
              </a:rPr>
              <a:t>ry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endParaRPr sz="113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270" y="1644542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9180" y="1606062"/>
            <a:ext cx="2862394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E</a:t>
            </a:r>
            <a:r>
              <a:rPr sz="1134" b="1" dirty="0">
                <a:latin typeface="Arial"/>
                <a:cs typeface="Arial"/>
              </a:rPr>
              <a:t>x</a:t>
            </a:r>
            <a:r>
              <a:rPr sz="1134" b="1" spc="9" dirty="0">
                <a:latin typeface="Arial"/>
                <a:cs typeface="Arial"/>
              </a:rPr>
              <a:t>amp</a:t>
            </a:r>
            <a:r>
              <a:rPr sz="1134" b="1" dirty="0">
                <a:latin typeface="Arial"/>
                <a:cs typeface="Arial"/>
              </a:rPr>
              <a:t>l</a:t>
            </a:r>
            <a:r>
              <a:rPr sz="1134" b="1" spc="9" dirty="0">
                <a:latin typeface="Arial"/>
                <a:cs typeface="Arial"/>
              </a:rPr>
              <a:t>e</a:t>
            </a:r>
            <a:r>
              <a:rPr sz="1134" b="1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: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Da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cr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dirty="0">
                <a:latin typeface="Arial"/>
                <a:cs typeface="Arial"/>
              </a:rPr>
              <a:t>pt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S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anda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4" dirty="0">
                <a:latin typeface="Arial"/>
                <a:cs typeface="Arial"/>
              </a:rPr>
              <a:t>(</a:t>
            </a:r>
            <a:r>
              <a:rPr sz="1134" b="1" spc="18" dirty="0">
                <a:latin typeface="Arial"/>
                <a:cs typeface="Arial"/>
              </a:rPr>
              <a:t>D</a:t>
            </a:r>
            <a:r>
              <a:rPr sz="1134" b="1" spc="9" dirty="0">
                <a:latin typeface="Arial"/>
                <a:cs typeface="Arial"/>
              </a:rPr>
              <a:t>E</a:t>
            </a:r>
            <a:r>
              <a:rPr sz="1134" b="1" spc="14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)</a:t>
            </a:r>
            <a:endParaRPr sz="113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270" y="1967001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179" y="1929672"/>
            <a:ext cx="1107299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C</a:t>
            </a:r>
            <a:r>
              <a:rPr sz="1134" b="1" dirty="0">
                <a:latin typeface="Arial"/>
                <a:cs typeface="Arial"/>
              </a:rPr>
              <a:t>a</a:t>
            </a:r>
            <a:r>
              <a:rPr sz="1134" b="1" spc="9" dirty="0">
                <a:latin typeface="Arial"/>
                <a:cs typeface="Arial"/>
              </a:rPr>
              <a:t>esa</a:t>
            </a:r>
            <a:r>
              <a:rPr sz="1134" b="1" dirty="0">
                <a:latin typeface="Arial"/>
                <a:cs typeface="Arial"/>
              </a:rPr>
              <a:t>r</a:t>
            </a:r>
            <a:r>
              <a:rPr sz="1134" b="1" spc="-5" dirty="0">
                <a:latin typeface="Arial"/>
                <a:cs typeface="Arial"/>
              </a:rPr>
              <a:t>'</a:t>
            </a:r>
            <a:r>
              <a:rPr sz="1134" b="1" spc="9" dirty="0">
                <a:latin typeface="Arial"/>
                <a:cs typeface="Arial"/>
              </a:rPr>
              <a:t>s</a:t>
            </a:r>
            <a:r>
              <a:rPr sz="1134" b="1" spc="5" dirty="0">
                <a:latin typeface="Arial"/>
                <a:cs typeface="Arial"/>
              </a:rPr>
              <a:t> </a:t>
            </a:r>
            <a:r>
              <a:rPr sz="1134" b="1" dirty="0">
                <a:latin typeface="Arial"/>
                <a:cs typeface="Arial"/>
              </a:rPr>
              <a:t>ci</a:t>
            </a:r>
            <a:r>
              <a:rPr sz="1134" b="1" spc="9" dirty="0">
                <a:latin typeface="Arial"/>
                <a:cs typeface="Arial"/>
              </a:rPr>
              <a:t>phe</a:t>
            </a:r>
            <a:r>
              <a:rPr sz="1134" b="1" spc="5" dirty="0">
                <a:latin typeface="Arial"/>
                <a:cs typeface="Arial"/>
              </a:rPr>
              <a:t>r</a:t>
            </a:r>
            <a:endParaRPr sz="11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916" y="2270653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3826" y="2252130"/>
            <a:ext cx="2418438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spc="5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ap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pha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 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h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dirty="0">
                <a:latin typeface="Arial"/>
                <a:cs typeface="Arial"/>
              </a:rPr>
              <a:t>ft</a:t>
            </a:r>
            <a:r>
              <a:rPr sz="1134" spc="9" dirty="0">
                <a:latin typeface="Arial"/>
                <a:cs typeface="Arial"/>
              </a:rPr>
              <a:t>ed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ve</a:t>
            </a:r>
            <a:r>
              <a:rPr sz="1134" spc="-9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on</a:t>
            </a:r>
            <a:endParaRPr sz="113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1658" y="2581975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1408" y="2480057"/>
            <a:ext cx="2605004" cy="52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50000"/>
              </a:lnSpc>
            </a:pPr>
            <a:r>
              <a:rPr sz="1134" spc="9" dirty="0">
                <a:latin typeface="Arial"/>
                <a:cs typeface="Arial"/>
              </a:rPr>
              <a:t>AB</a:t>
            </a:r>
            <a:r>
              <a:rPr sz="1134" spc="18" dirty="0">
                <a:latin typeface="Arial"/>
                <a:cs typeface="Arial"/>
              </a:rPr>
              <a:t>C</a:t>
            </a:r>
            <a:r>
              <a:rPr sz="1134" spc="9" dirty="0">
                <a:latin typeface="Arial"/>
                <a:cs typeface="Arial"/>
              </a:rPr>
              <a:t>DEFGH</a:t>
            </a:r>
            <a:r>
              <a:rPr sz="1134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JK</a:t>
            </a:r>
            <a:r>
              <a:rPr sz="1134" dirty="0">
                <a:latin typeface="Arial"/>
                <a:cs typeface="Arial"/>
              </a:rPr>
              <a:t>L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18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O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14" dirty="0">
                <a:latin typeface="Arial"/>
                <a:cs typeface="Arial"/>
              </a:rPr>
              <a:t>Q</a:t>
            </a:r>
            <a:r>
              <a:rPr sz="1134" spc="9" dirty="0">
                <a:latin typeface="Arial"/>
                <a:cs typeface="Arial"/>
              </a:rPr>
              <a:t>RSTU</a:t>
            </a:r>
            <a:r>
              <a:rPr sz="1134" spc="18" dirty="0">
                <a:latin typeface="Arial"/>
                <a:cs typeface="Arial"/>
              </a:rPr>
              <a:t>V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9" dirty="0">
                <a:latin typeface="Arial"/>
                <a:cs typeface="Arial"/>
              </a:rPr>
              <a:t>XYZ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F</a:t>
            </a:r>
            <a:r>
              <a:rPr sz="1134" spc="5" dirty="0">
                <a:latin typeface="Arial"/>
                <a:cs typeface="Arial"/>
              </a:rPr>
              <a:t>G</a:t>
            </a:r>
            <a:r>
              <a:rPr sz="1134" spc="9" dirty="0">
                <a:latin typeface="Arial"/>
                <a:cs typeface="Arial"/>
              </a:rPr>
              <a:t>H</a:t>
            </a:r>
            <a:r>
              <a:rPr sz="1134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JKL</a:t>
            </a:r>
            <a:r>
              <a:rPr sz="1134" spc="5" dirty="0">
                <a:latin typeface="Arial"/>
                <a:cs typeface="Arial"/>
              </a:rPr>
              <a:t>M</a:t>
            </a:r>
            <a:r>
              <a:rPr sz="1134" spc="18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O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14" dirty="0">
                <a:latin typeface="Arial"/>
                <a:cs typeface="Arial"/>
              </a:rPr>
              <a:t>Q</a:t>
            </a:r>
            <a:r>
              <a:rPr sz="1134" spc="9" dirty="0">
                <a:latin typeface="Arial"/>
                <a:cs typeface="Arial"/>
              </a:rPr>
              <a:t>RST</a:t>
            </a:r>
            <a:r>
              <a:rPr sz="1134" spc="18" dirty="0">
                <a:latin typeface="Arial"/>
                <a:cs typeface="Arial"/>
              </a:rPr>
              <a:t>U</a:t>
            </a:r>
            <a:r>
              <a:rPr sz="1134" spc="9" dirty="0">
                <a:latin typeface="Arial"/>
                <a:cs typeface="Arial"/>
              </a:rPr>
              <a:t>V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9" dirty="0">
                <a:latin typeface="Arial"/>
                <a:cs typeface="Arial"/>
              </a:rPr>
              <a:t>XYZ</a:t>
            </a:r>
            <a:r>
              <a:rPr sz="1134" spc="18" dirty="0">
                <a:latin typeface="Arial"/>
                <a:cs typeface="Arial"/>
              </a:rPr>
              <a:t>A</a:t>
            </a:r>
            <a:r>
              <a:rPr sz="1134" spc="9" dirty="0">
                <a:latin typeface="Arial"/>
                <a:cs typeface="Arial"/>
              </a:rPr>
              <a:t>BC</a:t>
            </a:r>
            <a:endParaRPr sz="113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1658" y="2841094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916" y="3080254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5514" y="2968685"/>
            <a:ext cx="3039747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68700"/>
              </a:lnSpc>
              <a:tabLst>
                <a:tab pos="1554132" algn="l"/>
              </a:tabLst>
            </a:pPr>
            <a:r>
              <a:rPr sz="1134" spc="9" dirty="0">
                <a:latin typeface="Arial"/>
                <a:cs typeface="Arial"/>
              </a:rPr>
              <a:t>P</a:t>
            </a:r>
            <a:r>
              <a:rPr sz="1134" spc="5" dirty="0">
                <a:latin typeface="Arial"/>
                <a:cs typeface="Arial"/>
              </a:rPr>
              <a:t>l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xt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–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18" dirty="0">
                <a:latin typeface="Arial"/>
                <a:cs typeface="Arial"/>
              </a:rPr>
              <a:t>S</a:t>
            </a:r>
            <a:r>
              <a:rPr sz="1134" spc="9" dirty="0">
                <a:latin typeface="Arial"/>
                <a:cs typeface="Arial"/>
              </a:rPr>
              <a:t>ECR</a:t>
            </a:r>
            <a:r>
              <a:rPr sz="1134" spc="18" dirty="0">
                <a:latin typeface="Arial"/>
                <a:cs typeface="Arial"/>
              </a:rPr>
              <a:t>E</a:t>
            </a:r>
            <a:r>
              <a:rPr sz="1134" spc="-127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.</a:t>
            </a:r>
            <a:r>
              <a:rPr sz="1134" dirty="0">
                <a:latin typeface="Arial"/>
                <a:cs typeface="Arial"/>
              </a:rPr>
              <a:t>	</a:t>
            </a:r>
            <a:r>
              <a:rPr sz="1134" spc="18" dirty="0">
                <a:latin typeface="Arial"/>
                <a:cs typeface="Arial"/>
              </a:rPr>
              <a:t>C</a:t>
            </a:r>
            <a:r>
              <a:rPr sz="1134" spc="-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phe</a:t>
            </a:r>
            <a:r>
              <a:rPr sz="1134" dirty="0">
                <a:latin typeface="Arial"/>
                <a:cs typeface="Arial"/>
              </a:rPr>
              <a:t>rte</a:t>
            </a:r>
            <a:r>
              <a:rPr sz="1134" spc="9" dirty="0">
                <a:latin typeface="Arial"/>
                <a:cs typeface="Arial"/>
              </a:rPr>
              <a:t>x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–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V</a:t>
            </a:r>
            <a:r>
              <a:rPr sz="1134" spc="18" dirty="0">
                <a:latin typeface="Arial"/>
                <a:cs typeface="Arial"/>
              </a:rPr>
              <a:t>H</a:t>
            </a:r>
            <a:r>
              <a:rPr sz="1134" spc="9" dirty="0">
                <a:latin typeface="Arial"/>
                <a:cs typeface="Arial"/>
              </a:rPr>
              <a:t>FU</a:t>
            </a:r>
            <a:r>
              <a:rPr sz="1134" spc="18" dirty="0">
                <a:latin typeface="Arial"/>
                <a:cs typeface="Arial"/>
              </a:rPr>
              <a:t>H</a:t>
            </a:r>
            <a:r>
              <a:rPr sz="1134" spc="14" dirty="0">
                <a:latin typeface="Arial"/>
                <a:cs typeface="Arial"/>
              </a:rPr>
              <a:t>W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spc="5" dirty="0">
                <a:latin typeface="Arial"/>
                <a:cs typeface="Arial"/>
              </a:rPr>
              <a:t> i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3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(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dirty="0">
                <a:latin typeface="Arial"/>
                <a:cs typeface="Arial"/>
              </a:rPr>
              <a:t>u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9" dirty="0">
                <a:latin typeface="Arial"/>
                <a:cs typeface="Arial"/>
              </a:rPr>
              <a:t>be</a:t>
            </a:r>
            <a:r>
              <a:rPr sz="1134" spc="5" dirty="0">
                <a:latin typeface="Arial"/>
                <a:cs typeface="Arial"/>
              </a:rPr>
              <a:t>r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5" dirty="0">
                <a:latin typeface="Arial"/>
                <a:cs typeface="Arial"/>
              </a:rPr>
              <a:t>s</a:t>
            </a:r>
            <a:r>
              <a:rPr sz="1134" spc="9" dirty="0">
                <a:latin typeface="Arial"/>
                <a:cs typeface="Arial"/>
              </a:rPr>
              <a:t>h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dirty="0">
                <a:latin typeface="Arial"/>
                <a:cs typeface="Arial"/>
              </a:rPr>
              <a:t>ft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pha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5" dirty="0">
                <a:latin typeface="Arial"/>
                <a:cs typeface="Arial"/>
              </a:rPr>
              <a:t>)</a:t>
            </a:r>
            <a:endParaRPr sz="1134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5916" y="3371618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270" y="3682940"/>
            <a:ext cx="75432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09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9179" y="3644460"/>
            <a:ext cx="1974482" cy="17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34" b="1" spc="18" dirty="0">
                <a:latin typeface="Arial"/>
                <a:cs typeface="Arial"/>
              </a:rPr>
              <a:t>K</a:t>
            </a:r>
            <a:r>
              <a:rPr sz="1134" b="1" dirty="0">
                <a:latin typeface="Arial"/>
                <a:cs typeface="Arial"/>
              </a:rPr>
              <a:t>e</a:t>
            </a:r>
            <a:r>
              <a:rPr sz="1134" b="1" spc="9" dirty="0">
                <a:latin typeface="Arial"/>
                <a:cs typeface="Arial"/>
              </a:rPr>
              <a:t>y</a:t>
            </a:r>
            <a:r>
              <a:rPr sz="1134" b="1" spc="5" dirty="0">
                <a:latin typeface="Arial"/>
                <a:cs typeface="Arial"/>
              </a:rPr>
              <a:t> </a:t>
            </a:r>
            <a:r>
              <a:rPr sz="1134" b="1" spc="9" dirty="0">
                <a:latin typeface="Arial"/>
                <a:cs typeface="Arial"/>
              </a:rPr>
              <a:t>d</a:t>
            </a:r>
            <a:r>
              <a:rPr sz="1134" b="1" dirty="0">
                <a:latin typeface="Arial"/>
                <a:cs typeface="Arial"/>
              </a:rPr>
              <a:t>i</a:t>
            </a:r>
            <a:r>
              <a:rPr sz="1134" b="1" spc="9" dirty="0">
                <a:latin typeface="Arial"/>
                <a:cs typeface="Arial"/>
              </a:rPr>
              <a:t>s</a:t>
            </a:r>
            <a:r>
              <a:rPr sz="1134" b="1" dirty="0">
                <a:latin typeface="Arial"/>
                <a:cs typeface="Arial"/>
              </a:rPr>
              <a:t>tr</a:t>
            </a:r>
            <a:r>
              <a:rPr sz="1134" b="1" spc="-9" dirty="0">
                <a:latin typeface="Arial"/>
                <a:cs typeface="Arial"/>
              </a:rPr>
              <a:t>i</a:t>
            </a:r>
            <a:r>
              <a:rPr sz="1134" b="1" spc="18" dirty="0">
                <a:latin typeface="Arial"/>
                <a:cs typeface="Arial"/>
              </a:rPr>
              <a:t>b</a:t>
            </a:r>
            <a:r>
              <a:rPr sz="1134" b="1" spc="9" dirty="0">
                <a:latin typeface="Arial"/>
                <a:cs typeface="Arial"/>
              </a:rPr>
              <a:t>u</a:t>
            </a:r>
            <a:r>
              <a:rPr sz="1134" b="1" dirty="0">
                <a:latin typeface="Arial"/>
                <a:cs typeface="Arial"/>
              </a:rPr>
              <a:t>t</a:t>
            </a:r>
            <a:r>
              <a:rPr sz="1134" b="1" spc="-9" dirty="0">
                <a:latin typeface="Arial"/>
                <a:cs typeface="Arial"/>
              </a:rPr>
              <a:t>i</a:t>
            </a:r>
            <a:r>
              <a:rPr sz="1134" b="1" spc="9" dirty="0">
                <a:latin typeface="Arial"/>
                <a:cs typeface="Arial"/>
              </a:rPr>
              <a:t>on 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ob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14" dirty="0">
                <a:latin typeface="Arial"/>
                <a:cs typeface="Arial"/>
              </a:rPr>
              <a:t>m</a:t>
            </a:r>
            <a:endParaRPr sz="113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5916" y="3986593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8336" y="3930543"/>
            <a:ext cx="4147622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ct val="168700"/>
              </a:lnSpc>
            </a:pPr>
            <a:r>
              <a:rPr sz="1134" spc="9" dirty="0">
                <a:latin typeface="Arial"/>
                <a:cs typeface="Arial"/>
              </a:rPr>
              <a:t>T</a:t>
            </a:r>
            <a:r>
              <a:rPr sz="1134" dirty="0">
                <a:latin typeface="Arial"/>
                <a:cs typeface="Arial"/>
              </a:rPr>
              <a:t>h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s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c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t</a:t>
            </a:r>
            <a:r>
              <a:rPr sz="1134" spc="-9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key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has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b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de</a:t>
            </a:r>
            <a:r>
              <a:rPr sz="1134" spc="-5" dirty="0">
                <a:latin typeface="Arial"/>
                <a:cs typeface="Arial"/>
              </a:rPr>
              <a:t>l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ve</a:t>
            </a:r>
            <a:r>
              <a:rPr sz="1134" dirty="0">
                <a:latin typeface="Arial"/>
                <a:cs typeface="Arial"/>
              </a:rPr>
              <a:t>re</a:t>
            </a:r>
            <a:r>
              <a:rPr sz="1134" spc="9" dirty="0">
                <a:latin typeface="Arial"/>
                <a:cs typeface="Arial"/>
              </a:rPr>
              <a:t>d</a:t>
            </a:r>
            <a:r>
              <a:rPr sz="1134" spc="5" dirty="0">
                <a:latin typeface="Arial"/>
                <a:cs typeface="Arial"/>
              </a:rPr>
              <a:t> i</a:t>
            </a:r>
            <a:r>
              <a:rPr sz="1134" spc="9" dirty="0">
                <a:latin typeface="Arial"/>
                <a:cs typeface="Arial"/>
              </a:rPr>
              <a:t>n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spc="5" dirty="0">
                <a:latin typeface="Arial"/>
                <a:cs typeface="Arial"/>
              </a:rPr>
              <a:t> s</a:t>
            </a:r>
            <a:r>
              <a:rPr sz="1134" spc="9" dirty="0">
                <a:latin typeface="Arial"/>
                <a:cs typeface="Arial"/>
              </a:rPr>
              <a:t>a</a:t>
            </a:r>
            <a:r>
              <a:rPr sz="1134" dirty="0">
                <a:latin typeface="Arial"/>
                <a:cs typeface="Arial"/>
              </a:rPr>
              <a:t>f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way</a:t>
            </a:r>
            <a:r>
              <a:rPr sz="1134" spc="-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-9" dirty="0">
                <a:latin typeface="Arial"/>
                <a:cs typeface="Arial"/>
              </a:rPr>
              <a:t>t</a:t>
            </a:r>
            <a:r>
              <a:rPr sz="1134" spc="9" dirty="0">
                <a:latin typeface="Arial"/>
                <a:cs typeface="Arial"/>
              </a:rPr>
              <a:t>he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r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ci</a:t>
            </a:r>
            <a:r>
              <a:rPr sz="1134" spc="9" dirty="0">
                <a:latin typeface="Arial"/>
                <a:cs typeface="Arial"/>
              </a:rPr>
              <a:t>p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e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5" dirty="0">
                <a:latin typeface="Arial"/>
                <a:cs typeface="Arial"/>
              </a:rPr>
              <a:t>t </a:t>
            </a:r>
            <a:r>
              <a:rPr sz="1134" spc="9" dirty="0">
                <a:latin typeface="Arial"/>
                <a:cs typeface="Arial"/>
              </a:rPr>
              <a:t>Cha</a:t>
            </a:r>
            <a:r>
              <a:rPr sz="1134" dirty="0">
                <a:latin typeface="Arial"/>
                <a:cs typeface="Arial"/>
              </a:rPr>
              <a:t>n</a:t>
            </a:r>
            <a:r>
              <a:rPr sz="1134" spc="9" dirty="0">
                <a:latin typeface="Arial"/>
                <a:cs typeface="Arial"/>
              </a:rPr>
              <a:t>ce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dirty="0">
                <a:latin typeface="Arial"/>
                <a:cs typeface="Arial"/>
              </a:rPr>
              <a:t>o</a:t>
            </a:r>
            <a:r>
              <a:rPr sz="1134" spc="5" dirty="0">
                <a:latin typeface="Arial"/>
                <a:cs typeface="Arial"/>
              </a:rPr>
              <a:t>f</a:t>
            </a:r>
            <a:r>
              <a:rPr sz="1134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k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9" dirty="0">
                <a:latin typeface="Arial"/>
                <a:cs typeface="Arial"/>
              </a:rPr>
              <a:t>y</a:t>
            </a:r>
            <a:r>
              <a:rPr sz="1134" spc="5" dirty="0">
                <a:latin typeface="Arial"/>
                <a:cs typeface="Arial"/>
              </a:rPr>
              <a:t> </a:t>
            </a:r>
            <a:r>
              <a:rPr sz="1134" spc="9" dirty="0">
                <a:latin typeface="Arial"/>
                <a:cs typeface="Arial"/>
              </a:rPr>
              <a:t>b</a:t>
            </a:r>
            <a:r>
              <a:rPr sz="1134" dirty="0">
                <a:latin typeface="Arial"/>
                <a:cs typeface="Arial"/>
              </a:rPr>
              <a:t>e</a:t>
            </a:r>
            <a:r>
              <a:rPr sz="1134" spc="5" dirty="0">
                <a:latin typeface="Arial"/>
                <a:cs typeface="Arial"/>
              </a:rPr>
              <a:t>i</a:t>
            </a:r>
            <a:r>
              <a:rPr sz="1134" spc="9" dirty="0">
                <a:latin typeface="Arial"/>
                <a:cs typeface="Arial"/>
              </a:rPr>
              <a:t>ng</a:t>
            </a:r>
            <a:r>
              <a:rPr sz="1134" spc="5" dirty="0">
                <a:latin typeface="Arial"/>
                <a:cs typeface="Arial"/>
              </a:rPr>
              <a:t> c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dirty="0">
                <a:latin typeface="Arial"/>
                <a:cs typeface="Arial"/>
              </a:rPr>
              <a:t>pr</a:t>
            </a:r>
            <a:r>
              <a:rPr sz="1134" spc="9" dirty="0">
                <a:latin typeface="Arial"/>
                <a:cs typeface="Arial"/>
              </a:rPr>
              <a:t>o</a:t>
            </a:r>
            <a:r>
              <a:rPr sz="1134" spc="14" dirty="0">
                <a:latin typeface="Arial"/>
                <a:cs typeface="Arial"/>
              </a:rPr>
              <a:t>m</a:t>
            </a:r>
            <a:r>
              <a:rPr sz="1134" spc="5" dirty="0">
                <a:latin typeface="Arial"/>
                <a:cs typeface="Arial"/>
              </a:rPr>
              <a:t>is</a:t>
            </a:r>
            <a:r>
              <a:rPr sz="1134" spc="9" dirty="0">
                <a:latin typeface="Arial"/>
                <a:cs typeface="Arial"/>
              </a:rPr>
              <a:t>ed</a:t>
            </a:r>
            <a:endParaRPr sz="113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5916" y="4276805"/>
            <a:ext cx="84070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-5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21701" y="4550694"/>
            <a:ext cx="4477565" cy="1575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object 23"/>
          <p:cNvSpPr txBox="1"/>
          <p:nvPr/>
        </p:nvSpPr>
        <p:spPr>
          <a:xfrm>
            <a:off x="3854530" y="6336847"/>
            <a:ext cx="1429182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</a:t>
            </a:r>
            <a:r>
              <a:rPr sz="907" dirty="0">
                <a:latin typeface="Arial"/>
                <a:cs typeface="Arial"/>
              </a:rPr>
              <a:t>ge</a:t>
            </a:r>
            <a:r>
              <a:rPr sz="907" spc="-14" dirty="0">
                <a:latin typeface="Arial"/>
                <a:cs typeface="Arial"/>
              </a:rPr>
              <a:t> </a:t>
            </a:r>
            <a:r>
              <a:rPr sz="907" spc="-9" dirty="0">
                <a:latin typeface="Arial"/>
                <a:cs typeface="Arial"/>
              </a:rPr>
              <a:t>S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9" dirty="0">
                <a:latin typeface="Arial"/>
                <a:cs typeface="Arial"/>
              </a:rPr>
              <a:t>u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spc="5" dirty="0">
                <a:latin typeface="Arial"/>
                <a:cs typeface="Arial"/>
              </a:rPr>
              <a:t>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g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9" dirty="0">
                <a:latin typeface="Arial"/>
                <a:cs typeface="Arial"/>
              </a:rPr>
              <a:t>g</a:t>
            </a:r>
            <a:r>
              <a:rPr sz="907" spc="-14" dirty="0">
                <a:latin typeface="Arial"/>
                <a:cs typeface="Arial"/>
              </a:rPr>
              <a:t>t</a:t>
            </a:r>
            <a:r>
              <a:rPr sz="907" spc="-9" dirty="0">
                <a:latin typeface="Arial"/>
                <a:cs typeface="Arial"/>
              </a:rPr>
              <a:t>o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14" dirty="0">
                <a:latin typeface="Arial"/>
                <a:cs typeface="Arial"/>
              </a:rPr>
              <a:t>l</a:t>
            </a:r>
            <a:r>
              <a:rPr sz="907" spc="5" dirty="0">
                <a:latin typeface="Arial"/>
                <a:cs typeface="Arial"/>
              </a:rPr>
              <a:t>s</a:t>
            </a:r>
            <a:r>
              <a:rPr sz="907" spc="-5" dirty="0">
                <a:latin typeface="Arial"/>
                <a:cs typeface="Arial"/>
              </a:rPr>
              <a:t>.</a:t>
            </a:r>
            <a:r>
              <a:rPr sz="907" spc="-9" dirty="0">
                <a:latin typeface="Arial"/>
                <a:cs typeface="Arial"/>
              </a:rPr>
              <a:t>o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g</a:t>
            </a:r>
            <a:endParaRPr sz="907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16920" y="2154138"/>
            <a:ext cx="2763929" cy="1165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object 25"/>
          <p:cNvSpPr txBox="1"/>
          <p:nvPr/>
        </p:nvSpPr>
        <p:spPr>
          <a:xfrm>
            <a:off x="6466444" y="3562554"/>
            <a:ext cx="1269680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ag</a:t>
            </a:r>
            <a:r>
              <a:rPr sz="907" dirty="0">
                <a:latin typeface="Arial"/>
                <a:cs typeface="Arial"/>
              </a:rPr>
              <a:t>e</a:t>
            </a:r>
            <a:r>
              <a:rPr sz="907" spc="-9" dirty="0">
                <a:latin typeface="Arial"/>
                <a:cs typeface="Arial"/>
              </a:rPr>
              <a:t> Sou</a:t>
            </a:r>
            <a:r>
              <a:rPr sz="907" spc="5" dirty="0">
                <a:latin typeface="Arial"/>
                <a:cs typeface="Arial"/>
              </a:rPr>
              <a:t>rc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w</a:t>
            </a:r>
            <a:r>
              <a:rPr sz="907" spc="-14" dirty="0">
                <a:latin typeface="Arial"/>
                <a:cs typeface="Arial"/>
              </a:rPr>
              <a:t>i</a:t>
            </a:r>
            <a:r>
              <a:rPr sz="907" spc="5" dirty="0">
                <a:latin typeface="Arial"/>
                <a:cs typeface="Arial"/>
              </a:rPr>
              <a:t>k</a:t>
            </a:r>
            <a:r>
              <a:rPr sz="907" spc="-14" dirty="0">
                <a:latin typeface="Arial"/>
                <a:cs typeface="Arial"/>
              </a:rPr>
              <a:t>i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9" dirty="0">
                <a:latin typeface="Arial"/>
                <a:cs typeface="Arial"/>
              </a:rPr>
              <a:t>ed</a:t>
            </a:r>
            <a:r>
              <a:rPr sz="907" spc="-5" dirty="0">
                <a:latin typeface="Arial"/>
                <a:cs typeface="Arial"/>
              </a:rPr>
              <a:t>i</a:t>
            </a:r>
            <a:r>
              <a:rPr sz="907" dirty="0">
                <a:latin typeface="Arial"/>
                <a:cs typeface="Arial"/>
              </a:rPr>
              <a:t>a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09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Secret Key (symmetric) Cryptography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key is used to both encrypt and decrypt a message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82480"/>
            <a:ext cx="7848600" cy="37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656469"/>
            <a:ext cx="6705600" cy="4103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02498" marR="4607" indent="-690982">
              <a:lnSpc>
                <a:spcPts val="3245"/>
              </a:lnSpc>
            </a:pPr>
            <a:r>
              <a:rPr sz="2902" dirty="0"/>
              <a:t>P</a:t>
            </a:r>
            <a:r>
              <a:rPr sz="2902" spc="5" dirty="0"/>
              <a:t>ub</a:t>
            </a:r>
            <a:r>
              <a:rPr sz="2902" spc="-14" dirty="0"/>
              <a:t>l</a:t>
            </a:r>
            <a:r>
              <a:rPr sz="2902" spc="-5" dirty="0"/>
              <a:t>i</a:t>
            </a:r>
            <a:r>
              <a:rPr sz="2902" spc="5" dirty="0"/>
              <a:t>c</a:t>
            </a:r>
            <a:r>
              <a:rPr sz="2902" dirty="0"/>
              <a:t>-</a:t>
            </a:r>
            <a:r>
              <a:rPr sz="2902" spc="5" dirty="0"/>
              <a:t>k</a:t>
            </a:r>
            <a:r>
              <a:rPr sz="2902" spc="-5" dirty="0"/>
              <a:t>e</a:t>
            </a:r>
            <a:r>
              <a:rPr sz="2902" dirty="0"/>
              <a:t>y E</a:t>
            </a:r>
            <a:r>
              <a:rPr sz="2902" spc="-5" dirty="0"/>
              <a:t>n</a:t>
            </a:r>
            <a:r>
              <a:rPr sz="2902" spc="5" dirty="0"/>
              <a:t>c</a:t>
            </a:r>
            <a:r>
              <a:rPr sz="2902" dirty="0"/>
              <a:t>r</a:t>
            </a:r>
            <a:r>
              <a:rPr sz="2902" spc="5" dirty="0"/>
              <a:t>yp</a:t>
            </a:r>
            <a:r>
              <a:rPr sz="2902" spc="-14" dirty="0"/>
              <a:t>t</a:t>
            </a:r>
            <a:r>
              <a:rPr sz="2902" spc="-5" dirty="0"/>
              <a:t>i</a:t>
            </a:r>
            <a:r>
              <a:rPr sz="2902" spc="5" dirty="0"/>
              <a:t>o</a:t>
            </a:r>
            <a:r>
              <a:rPr sz="2902" dirty="0"/>
              <a:t>n </a:t>
            </a:r>
            <a:r>
              <a:rPr sz="2902" spc="-9" dirty="0"/>
              <a:t>(</a:t>
            </a:r>
            <a:r>
              <a:rPr sz="2902" dirty="0"/>
              <a:t>A</a:t>
            </a:r>
            <a:r>
              <a:rPr sz="2902" spc="5" dirty="0"/>
              <a:t>sy</a:t>
            </a:r>
            <a:r>
              <a:rPr sz="2902" spc="-9" dirty="0"/>
              <a:t>mm</a:t>
            </a:r>
            <a:r>
              <a:rPr sz="2902" spc="5" dirty="0"/>
              <a:t>e</a:t>
            </a:r>
            <a:r>
              <a:rPr sz="2902" spc="-5" dirty="0"/>
              <a:t>tric)</a:t>
            </a:r>
            <a:endParaRPr sz="2902"/>
          </a:p>
        </p:txBody>
      </p:sp>
      <p:sp>
        <p:nvSpPr>
          <p:cNvPr id="3" name="object 3"/>
          <p:cNvSpPr txBox="1"/>
          <p:nvPr/>
        </p:nvSpPr>
        <p:spPr>
          <a:xfrm>
            <a:off x="543573" y="1653211"/>
            <a:ext cx="81190" cy="83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544" spc="122" dirty="0">
                <a:latin typeface="Arial"/>
                <a:cs typeface="Arial"/>
              </a:rPr>
              <a:t>●</a:t>
            </a:r>
            <a:endParaRPr sz="5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9" y="1611205"/>
            <a:ext cx="2428803" cy="195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270" spc="5" dirty="0">
                <a:latin typeface="Arial"/>
                <a:cs typeface="Arial"/>
              </a:rPr>
              <a:t>Us</a:t>
            </a:r>
            <a:r>
              <a:rPr sz="1270" spc="-5" dirty="0">
                <a:latin typeface="Arial"/>
                <a:cs typeface="Arial"/>
              </a:rPr>
              <a:t>e</a:t>
            </a:r>
            <a:r>
              <a:rPr sz="1270" dirty="0">
                <a:latin typeface="Arial"/>
                <a:cs typeface="Arial"/>
              </a:rPr>
              <a:t>s</a:t>
            </a:r>
            <a:r>
              <a:rPr sz="1270" spc="5" dirty="0">
                <a:latin typeface="Arial"/>
                <a:cs typeface="Arial"/>
              </a:rPr>
              <a:t> </a:t>
            </a:r>
            <a:r>
              <a:rPr sz="1270" dirty="0">
                <a:latin typeface="Arial"/>
                <a:cs typeface="Arial"/>
              </a:rPr>
              <a:t>a</a:t>
            </a:r>
            <a:r>
              <a:rPr sz="1270" spc="5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pai</a:t>
            </a:r>
            <a:r>
              <a:rPr sz="1270" dirty="0">
                <a:latin typeface="Arial"/>
                <a:cs typeface="Arial"/>
              </a:rPr>
              <a:t>r </a:t>
            </a:r>
            <a:r>
              <a:rPr sz="1270" spc="-5" dirty="0">
                <a:latin typeface="Arial"/>
                <a:cs typeface="Arial"/>
              </a:rPr>
              <a:t>o</a:t>
            </a:r>
            <a:r>
              <a:rPr sz="1270" dirty="0">
                <a:latin typeface="Arial"/>
                <a:cs typeface="Arial"/>
              </a:rPr>
              <a:t>f</a:t>
            </a:r>
            <a:r>
              <a:rPr sz="1270" spc="14" dirty="0">
                <a:latin typeface="Arial"/>
                <a:cs typeface="Arial"/>
              </a:rPr>
              <a:t> </a:t>
            </a:r>
            <a:r>
              <a:rPr sz="1270" spc="5" dirty="0">
                <a:latin typeface="Arial"/>
                <a:cs typeface="Arial"/>
              </a:rPr>
              <a:t>k</a:t>
            </a:r>
            <a:r>
              <a:rPr sz="1270" spc="-9" dirty="0">
                <a:latin typeface="Arial"/>
                <a:cs typeface="Arial"/>
              </a:rPr>
              <a:t>e</a:t>
            </a:r>
            <a:r>
              <a:rPr sz="1270" spc="5" dirty="0">
                <a:latin typeface="Arial"/>
                <a:cs typeface="Arial"/>
              </a:rPr>
              <a:t>y</a:t>
            </a:r>
            <a:r>
              <a:rPr sz="1270" dirty="0">
                <a:latin typeface="Arial"/>
                <a:cs typeface="Arial"/>
              </a:rPr>
              <a:t>s</a:t>
            </a:r>
            <a:r>
              <a:rPr sz="1270" spc="14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fo</a:t>
            </a:r>
            <a:r>
              <a:rPr sz="1270" dirty="0">
                <a:latin typeface="Arial"/>
                <a:cs typeface="Arial"/>
              </a:rPr>
              <a:t>r</a:t>
            </a:r>
            <a:r>
              <a:rPr sz="1270" spc="9" dirty="0">
                <a:latin typeface="Arial"/>
                <a:cs typeface="Arial"/>
              </a:rPr>
              <a:t> </a:t>
            </a:r>
            <a:r>
              <a:rPr sz="1270" spc="-5" dirty="0">
                <a:latin typeface="Arial"/>
                <a:cs typeface="Arial"/>
              </a:rPr>
              <a:t>enc</a:t>
            </a:r>
            <a:r>
              <a:rPr sz="1270" dirty="0">
                <a:latin typeface="Arial"/>
                <a:cs typeface="Arial"/>
              </a:rPr>
              <a:t>r</a:t>
            </a:r>
            <a:r>
              <a:rPr sz="1270" spc="5" dirty="0">
                <a:latin typeface="Arial"/>
                <a:cs typeface="Arial"/>
              </a:rPr>
              <a:t>y</a:t>
            </a:r>
            <a:r>
              <a:rPr sz="1270" spc="-5" dirty="0">
                <a:latin typeface="Arial"/>
                <a:cs typeface="Arial"/>
              </a:rPr>
              <a:t>p</a:t>
            </a:r>
            <a:r>
              <a:rPr sz="1270" spc="9" dirty="0">
                <a:latin typeface="Arial"/>
                <a:cs typeface="Arial"/>
              </a:rPr>
              <a:t>t</a:t>
            </a:r>
            <a:r>
              <a:rPr sz="1270" spc="-5" dirty="0">
                <a:latin typeface="Arial"/>
                <a:cs typeface="Arial"/>
              </a:rPr>
              <a:t>ion</a:t>
            </a:r>
            <a:endParaRPr sz="127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129" y="1972106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796" y="1954511"/>
            <a:ext cx="3331687" cy="478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dirty="0">
                <a:latin typeface="Arial"/>
                <a:cs typeface="Arial"/>
              </a:rPr>
              <a:t>P</a:t>
            </a:r>
            <a:r>
              <a:rPr sz="1179" b="1" spc="-9" dirty="0">
                <a:latin typeface="Arial"/>
                <a:cs typeface="Arial"/>
              </a:rPr>
              <a:t>ubli</a:t>
            </a:r>
            <a:r>
              <a:rPr sz="1179" b="1" spc="-5" dirty="0">
                <a:latin typeface="Arial"/>
                <a:cs typeface="Arial"/>
              </a:rPr>
              <a:t>c ke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ub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spc="-5" dirty="0">
                <a:latin typeface="Arial"/>
                <a:cs typeface="Arial"/>
              </a:rPr>
              <a:t>ishe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an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no</a:t>
            </a:r>
            <a:r>
              <a:rPr sz="1179" spc="-9" dirty="0">
                <a:latin typeface="Arial"/>
                <a:cs typeface="Arial"/>
              </a:rPr>
              <a:t>w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e</a:t>
            </a:r>
            <a:r>
              <a:rPr sz="1179" dirty="0">
                <a:latin typeface="Arial"/>
                <a:cs typeface="Arial"/>
              </a:rPr>
              <a:t>v</a:t>
            </a:r>
            <a:r>
              <a:rPr sz="1179" spc="-5" dirty="0">
                <a:latin typeface="Arial"/>
                <a:cs typeface="Arial"/>
              </a:rPr>
              <a:t>er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on</a:t>
            </a:r>
            <a:r>
              <a:rPr sz="1179" dirty="0">
                <a:latin typeface="Arial"/>
                <a:cs typeface="Arial"/>
              </a:rPr>
              <a:t>e</a:t>
            </a:r>
            <a:endParaRPr sz="1179">
              <a:latin typeface="Arial"/>
              <a:cs typeface="Arial"/>
            </a:endParaRPr>
          </a:p>
          <a:p>
            <a:pPr marL="11516">
              <a:spcBef>
                <a:spcPts val="925"/>
              </a:spcBef>
            </a:pPr>
            <a:r>
              <a:rPr sz="1179" b="1" dirty="0">
                <a:latin typeface="Arial"/>
                <a:cs typeface="Arial"/>
              </a:rPr>
              <a:t>P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ivat</a:t>
            </a:r>
            <a:r>
              <a:rPr sz="1179" b="1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 ke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spc="-14" dirty="0">
                <a:latin typeface="Arial"/>
                <a:cs typeface="Arial"/>
              </a:rPr>
              <a:t>c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et </a:t>
            </a:r>
            <a:r>
              <a:rPr sz="1179" spc="-14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now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on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th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owne</a:t>
            </a:r>
            <a:r>
              <a:rPr sz="1179" dirty="0">
                <a:latin typeface="Arial"/>
                <a:cs typeface="Arial"/>
              </a:rPr>
              <a:t>r</a:t>
            </a:r>
            <a:endParaRPr sz="117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129" y="227038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73" y="2589178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240" y="2549908"/>
            <a:ext cx="803267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9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nc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y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t</a:t>
            </a:r>
            <a:r>
              <a:rPr sz="1179" b="1" spc="-9" dirty="0">
                <a:latin typeface="Arial"/>
                <a:cs typeface="Arial"/>
              </a:rPr>
              <a:t>i</a:t>
            </a:r>
            <a:r>
              <a:rPr sz="1179" b="1" spc="-5" dirty="0">
                <a:latin typeface="Arial"/>
                <a:cs typeface="Arial"/>
              </a:rPr>
              <a:t>on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129" y="2898023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8796" y="2880429"/>
            <a:ext cx="3623051" cy="655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spc="-5" dirty="0">
                <a:latin typeface="Arial"/>
                <a:cs typeface="Arial"/>
              </a:rPr>
              <a:t>Us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pub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spc="-5" dirty="0">
                <a:latin typeface="Arial"/>
                <a:cs typeface="Arial"/>
              </a:rPr>
              <a:t>i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en</a:t>
            </a:r>
            <a:r>
              <a:rPr sz="1179" spc="-14" dirty="0">
                <a:latin typeface="Arial"/>
                <a:cs typeface="Arial"/>
              </a:rPr>
              <a:t>c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spc="-14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ss</a:t>
            </a:r>
            <a:r>
              <a:rPr sz="1179" spc="-5" dirty="0">
                <a:latin typeface="Arial"/>
                <a:cs typeface="Arial"/>
              </a:rPr>
              <a:t>age</a:t>
            </a:r>
            <a:r>
              <a:rPr sz="1179" dirty="0">
                <a:latin typeface="Arial"/>
                <a:cs typeface="Arial"/>
              </a:rPr>
              <a:t>s</a:t>
            </a:r>
            <a:endParaRPr sz="1179">
              <a:latin typeface="Arial"/>
              <a:cs typeface="Arial"/>
            </a:endParaRPr>
          </a:p>
          <a:p>
            <a:pPr marL="11516" marR="4607">
              <a:lnSpc>
                <a:spcPts val="1315"/>
              </a:lnSpc>
              <a:spcBef>
                <a:spcPts val="1052"/>
              </a:spcBef>
            </a:pPr>
            <a:r>
              <a:rPr sz="1179" dirty="0">
                <a:latin typeface="Arial"/>
                <a:cs typeface="Arial"/>
              </a:rPr>
              <a:t>A</a:t>
            </a:r>
            <a:r>
              <a:rPr sz="1179" spc="-5" dirty="0">
                <a:latin typeface="Arial"/>
                <a:cs typeface="Arial"/>
              </a:rPr>
              <a:t>n</a:t>
            </a:r>
            <a:r>
              <a:rPr sz="1179" spc="-14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on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a</a:t>
            </a: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en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ss</a:t>
            </a:r>
            <a:r>
              <a:rPr sz="1179" spc="-5" dirty="0">
                <a:latin typeface="Arial"/>
                <a:cs typeface="Arial"/>
              </a:rPr>
              <a:t>age, but the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annot de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th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ci</a:t>
            </a:r>
            <a:r>
              <a:rPr sz="1179" spc="-5" dirty="0">
                <a:latin typeface="Arial"/>
                <a:cs typeface="Arial"/>
              </a:rPr>
              <a:t>phertext</a:t>
            </a:r>
            <a:endParaRPr sz="117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129" y="3196297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573" y="3682082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240" y="3642812"/>
            <a:ext cx="803267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5" dirty="0">
                <a:latin typeface="Arial"/>
                <a:cs typeface="Arial"/>
              </a:rPr>
              <a:t>Dec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spc="-5" dirty="0">
                <a:latin typeface="Arial"/>
                <a:cs typeface="Arial"/>
              </a:rPr>
              <a:t>y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t</a:t>
            </a:r>
            <a:r>
              <a:rPr sz="1179" b="1" spc="-9" dirty="0">
                <a:latin typeface="Arial"/>
                <a:cs typeface="Arial"/>
              </a:rPr>
              <a:t>i</a:t>
            </a:r>
            <a:r>
              <a:rPr sz="1179" b="1" spc="-5" dirty="0">
                <a:latin typeface="Arial"/>
                <a:cs typeface="Arial"/>
              </a:rPr>
              <a:t>on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5129" y="3990926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8797" y="3973331"/>
            <a:ext cx="2469686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spc="-5" dirty="0">
                <a:latin typeface="Arial"/>
                <a:cs typeface="Arial"/>
              </a:rPr>
              <a:t>Us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pri</a:t>
            </a:r>
            <a:r>
              <a:rPr sz="1179" spc="-14" dirty="0">
                <a:latin typeface="Arial"/>
                <a:cs typeface="Arial"/>
              </a:rPr>
              <a:t>v</a:t>
            </a:r>
            <a:r>
              <a:rPr sz="1179" spc="-5" dirty="0">
                <a:latin typeface="Arial"/>
                <a:cs typeface="Arial"/>
              </a:rPr>
              <a:t>at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de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y</a:t>
            </a:r>
            <a:r>
              <a:rPr sz="1179" spc="-5" dirty="0">
                <a:latin typeface="Arial"/>
                <a:cs typeface="Arial"/>
              </a:rPr>
              <a:t>pt me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14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age</a:t>
            </a:r>
            <a:r>
              <a:rPr sz="1179" dirty="0">
                <a:latin typeface="Arial"/>
                <a:cs typeface="Arial"/>
              </a:rPr>
              <a:t>s</a:t>
            </a:r>
            <a:endParaRPr sz="1179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573" y="4310876"/>
            <a:ext cx="76584" cy="76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499" spc="113" dirty="0">
                <a:latin typeface="Arial"/>
                <a:cs typeface="Arial"/>
              </a:rPr>
              <a:t>●</a:t>
            </a:r>
            <a:endParaRPr sz="49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239" y="4270454"/>
            <a:ext cx="2974679" cy="18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179" b="1" spc="-9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xa</a:t>
            </a:r>
            <a:r>
              <a:rPr sz="1179" b="1" dirty="0">
                <a:latin typeface="Arial"/>
                <a:cs typeface="Arial"/>
              </a:rPr>
              <a:t>m</a:t>
            </a:r>
            <a:r>
              <a:rPr sz="1179" b="1" spc="-9" dirty="0">
                <a:latin typeface="Arial"/>
                <a:cs typeface="Arial"/>
              </a:rPr>
              <a:t>p</a:t>
            </a:r>
            <a:r>
              <a:rPr sz="1179" b="1" spc="-5" dirty="0">
                <a:latin typeface="Arial"/>
                <a:cs typeface="Arial"/>
              </a:rPr>
              <a:t>l</a:t>
            </a:r>
            <a:r>
              <a:rPr sz="1179" b="1" dirty="0">
                <a:latin typeface="Arial"/>
                <a:cs typeface="Arial"/>
              </a:rPr>
              <a:t>e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spc="-5" dirty="0">
                <a:latin typeface="Arial"/>
                <a:cs typeface="Arial"/>
              </a:rPr>
              <a:t>: </a:t>
            </a:r>
            <a:r>
              <a:rPr sz="1179" b="1" spc="-9" dirty="0">
                <a:latin typeface="Arial"/>
                <a:cs typeface="Arial"/>
              </a:rPr>
              <a:t>R</a:t>
            </a:r>
            <a:r>
              <a:rPr sz="1179" b="1" dirty="0">
                <a:latin typeface="Arial"/>
                <a:cs typeface="Arial"/>
              </a:rPr>
              <a:t>SA</a:t>
            </a:r>
            <a:r>
              <a:rPr sz="1179" b="1" spc="-9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–</a:t>
            </a:r>
            <a:r>
              <a:rPr sz="1179" spc="-5" dirty="0">
                <a:latin typeface="Arial"/>
                <a:cs typeface="Arial"/>
              </a:rPr>
              <a:t> Rive</a:t>
            </a:r>
            <a:r>
              <a:rPr sz="1179" spc="-14" dirty="0">
                <a:latin typeface="Arial"/>
                <a:cs typeface="Arial"/>
              </a:rPr>
              <a:t>s</a:t>
            </a:r>
            <a:r>
              <a:rPr sz="1179" spc="-9" dirty="0">
                <a:latin typeface="Arial"/>
                <a:cs typeface="Arial"/>
              </a:rPr>
              <a:t>t</a:t>
            </a:r>
            <a:r>
              <a:rPr sz="1179" spc="-5" dirty="0">
                <a:latin typeface="Arial"/>
                <a:cs typeface="Arial"/>
              </a:rPr>
              <a:t>, 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hami</a:t>
            </a:r>
            <a:r>
              <a:rPr sz="1179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&amp;</a:t>
            </a:r>
            <a:r>
              <a:rPr sz="1179" spc="-73" dirty="0">
                <a:latin typeface="Arial"/>
                <a:cs typeface="Arial"/>
              </a:rPr>
              <a:t> </a:t>
            </a:r>
            <a:r>
              <a:rPr sz="1179" spc="-9" dirty="0">
                <a:latin typeface="Arial"/>
                <a:cs typeface="Arial"/>
              </a:rPr>
              <a:t>A</a:t>
            </a:r>
            <a:r>
              <a:rPr sz="1179" spc="-5" dirty="0">
                <a:latin typeface="Arial"/>
                <a:cs typeface="Arial"/>
              </a:rPr>
              <a:t>dlema</a:t>
            </a:r>
            <a:r>
              <a:rPr sz="1179" dirty="0">
                <a:latin typeface="Arial"/>
                <a:cs typeface="Arial"/>
              </a:rPr>
              <a:t>n</a:t>
            </a:r>
            <a:endParaRPr sz="117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5129" y="461972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8796" y="4600973"/>
            <a:ext cx="3571802" cy="1542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1365"/>
              </a:lnSpc>
            </a:pPr>
            <a:r>
              <a:rPr sz="1179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roperty u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-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b="1" spc="-9" dirty="0">
                <a:latin typeface="Arial"/>
                <a:cs typeface="Arial"/>
              </a:rPr>
              <a:t>D</a:t>
            </a:r>
            <a:r>
              <a:rPr sz="1179" b="1" spc="-5" dirty="0">
                <a:latin typeface="Arial"/>
                <a:cs typeface="Arial"/>
              </a:rPr>
              <a:t>i</a:t>
            </a:r>
            <a:r>
              <a:rPr sz="1179" b="1" dirty="0">
                <a:latin typeface="Arial"/>
                <a:cs typeface="Arial"/>
              </a:rPr>
              <a:t>f</a:t>
            </a:r>
            <a:r>
              <a:rPr sz="1179" b="1" spc="-5" dirty="0">
                <a:latin typeface="Arial"/>
                <a:cs typeface="Arial"/>
              </a:rPr>
              <a:t>fic</a:t>
            </a:r>
            <a:r>
              <a:rPr sz="1179" b="1" spc="-9" dirty="0">
                <a:latin typeface="Arial"/>
                <a:cs typeface="Arial"/>
              </a:rPr>
              <a:t>ult</a:t>
            </a:r>
            <a:r>
              <a:rPr sz="1179" b="1" dirty="0">
                <a:latin typeface="Arial"/>
                <a:cs typeface="Arial"/>
              </a:rPr>
              <a:t>y</a:t>
            </a:r>
            <a:r>
              <a:rPr sz="1179" b="1" spc="-5" dirty="0">
                <a:latin typeface="Arial"/>
                <a:cs typeface="Arial"/>
              </a:rPr>
              <a:t> </a:t>
            </a:r>
            <a:r>
              <a:rPr sz="1179" b="1" spc="-9" dirty="0">
                <a:latin typeface="Arial"/>
                <a:cs typeface="Arial"/>
              </a:rPr>
              <a:t>o</a:t>
            </a:r>
            <a:r>
              <a:rPr sz="1179" b="1" dirty="0">
                <a:latin typeface="Arial"/>
                <a:cs typeface="Arial"/>
              </a:rPr>
              <a:t>f </a:t>
            </a:r>
            <a:r>
              <a:rPr sz="1179" b="1" spc="-5" dirty="0">
                <a:latin typeface="Arial"/>
                <a:cs typeface="Arial"/>
              </a:rPr>
              <a:t>fact</a:t>
            </a:r>
            <a:r>
              <a:rPr sz="1179" b="1" spc="-9" dirty="0">
                <a:latin typeface="Arial"/>
                <a:cs typeface="Arial"/>
              </a:rPr>
              <a:t>o</a:t>
            </a:r>
            <a:r>
              <a:rPr sz="1179" b="1" dirty="0">
                <a:latin typeface="Arial"/>
                <a:cs typeface="Arial"/>
              </a:rPr>
              <a:t>r</a:t>
            </a:r>
            <a:r>
              <a:rPr sz="1179" b="1" spc="-9" dirty="0">
                <a:latin typeface="Arial"/>
                <a:cs typeface="Arial"/>
              </a:rPr>
              <a:t>in</a:t>
            </a:r>
            <a:r>
              <a:rPr sz="1179" b="1" spc="-5" dirty="0">
                <a:latin typeface="Arial"/>
                <a:cs typeface="Arial"/>
              </a:rPr>
              <a:t>g </a:t>
            </a:r>
            <a:r>
              <a:rPr sz="1179" spc="-5" dirty="0">
                <a:latin typeface="Arial"/>
                <a:cs typeface="Arial"/>
              </a:rPr>
              <a:t>larg</a:t>
            </a:r>
            <a:r>
              <a:rPr sz="1179" dirty="0">
                <a:latin typeface="Arial"/>
                <a:cs typeface="Arial"/>
              </a:rPr>
              <a:t>e</a:t>
            </a:r>
            <a:endParaRPr sz="1179">
              <a:latin typeface="Arial"/>
              <a:cs typeface="Arial"/>
            </a:endParaRPr>
          </a:p>
          <a:p>
            <a:pPr marL="1089448">
              <a:lnSpc>
                <a:spcPts val="1365"/>
              </a:lnSpc>
            </a:pPr>
            <a:r>
              <a:rPr sz="1179" spc="-5" dirty="0">
                <a:latin typeface="Arial"/>
                <a:cs typeface="Arial"/>
              </a:rPr>
              <a:t>integer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5" dirty="0">
                <a:latin typeface="Arial"/>
                <a:cs typeface="Arial"/>
              </a:rPr>
              <a:t> t</a:t>
            </a:r>
            <a:r>
              <a:rPr sz="1179" dirty="0">
                <a:latin typeface="Arial"/>
                <a:cs typeface="Arial"/>
              </a:rPr>
              <a:t>o</a:t>
            </a:r>
            <a:r>
              <a:rPr sz="1179" spc="-5" dirty="0">
                <a:latin typeface="Arial"/>
                <a:cs typeface="Arial"/>
              </a:rPr>
              <a:t> prim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number</a:t>
            </a:r>
            <a:r>
              <a:rPr sz="1179" dirty="0">
                <a:latin typeface="Arial"/>
                <a:cs typeface="Arial"/>
              </a:rPr>
              <a:t>s</a:t>
            </a:r>
            <a:endParaRPr sz="1179">
              <a:latin typeface="Arial"/>
              <a:cs typeface="Arial"/>
            </a:endParaRPr>
          </a:p>
          <a:p>
            <a:pPr marL="11516">
              <a:spcBef>
                <a:spcPts val="934"/>
              </a:spcBef>
              <a:tabLst>
                <a:tab pos="1757397" algn="l"/>
              </a:tabLst>
            </a:pP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=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p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* q	</a:t>
            </a:r>
            <a:r>
              <a:rPr sz="1179" spc="-5" dirty="0">
                <a:latin typeface="Arial"/>
                <a:cs typeface="Arial"/>
              </a:rPr>
              <a:t>(323</a:t>
            </a:r>
            <a:r>
              <a:rPr sz="1179" dirty="0">
                <a:latin typeface="Arial"/>
                <a:cs typeface="Arial"/>
              </a:rPr>
              <a:t>3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=</a:t>
            </a:r>
            <a:r>
              <a:rPr sz="1179" spc="-5" dirty="0">
                <a:latin typeface="Arial"/>
                <a:cs typeface="Arial"/>
              </a:rPr>
              <a:t> 6</a:t>
            </a:r>
            <a:r>
              <a:rPr sz="1179" dirty="0">
                <a:latin typeface="Arial"/>
                <a:cs typeface="Arial"/>
              </a:rPr>
              <a:t>1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*</a:t>
            </a:r>
            <a:r>
              <a:rPr sz="1179" spc="-9" dirty="0">
                <a:latin typeface="Arial"/>
                <a:cs typeface="Arial"/>
              </a:rPr>
              <a:t> </a:t>
            </a:r>
            <a:r>
              <a:rPr sz="1179" spc="-5" dirty="0">
                <a:latin typeface="Arial"/>
                <a:cs typeface="Arial"/>
              </a:rPr>
              <a:t>53</a:t>
            </a:r>
            <a:r>
              <a:rPr sz="1179" dirty="0">
                <a:latin typeface="Arial"/>
                <a:cs typeface="Arial"/>
              </a:rPr>
              <a:t>)</a:t>
            </a:r>
            <a:endParaRPr sz="1179">
              <a:latin typeface="Arial"/>
              <a:cs typeface="Arial"/>
            </a:endParaRPr>
          </a:p>
          <a:p>
            <a:pPr marL="11516" marR="426105">
              <a:lnSpc>
                <a:spcPts val="2349"/>
              </a:lnSpc>
              <a:spcBef>
                <a:spcPts val="222"/>
              </a:spcBef>
            </a:pPr>
            <a:r>
              <a:rPr sz="1179" dirty="0">
                <a:latin typeface="Arial"/>
                <a:cs typeface="Arial"/>
              </a:rPr>
              <a:t>N</a:t>
            </a:r>
            <a:r>
              <a:rPr sz="1179" spc="-5" dirty="0">
                <a:latin typeface="Arial"/>
                <a:cs typeface="Arial"/>
              </a:rPr>
              <a:t> i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a</a:t>
            </a:r>
            <a:r>
              <a:rPr sz="1179" spc="-5" dirty="0">
                <a:latin typeface="Arial"/>
                <a:cs typeface="Arial"/>
              </a:rPr>
              <a:t> larg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intege</a:t>
            </a:r>
            <a:r>
              <a:rPr sz="1179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 an</a:t>
            </a:r>
            <a:r>
              <a:rPr sz="1179" dirty="0">
                <a:latin typeface="Arial"/>
                <a:cs typeface="Arial"/>
              </a:rPr>
              <a:t>d</a:t>
            </a:r>
            <a:r>
              <a:rPr sz="1179" spc="-5" dirty="0">
                <a:latin typeface="Arial"/>
                <a:cs typeface="Arial"/>
              </a:rPr>
              <a:t> p, </a:t>
            </a:r>
            <a:r>
              <a:rPr sz="1179" dirty="0">
                <a:latin typeface="Arial"/>
                <a:cs typeface="Arial"/>
              </a:rPr>
              <a:t>q</a:t>
            </a:r>
            <a:r>
              <a:rPr sz="1179" spc="-5" dirty="0">
                <a:latin typeface="Arial"/>
                <a:cs typeface="Arial"/>
              </a:rPr>
              <a:t> a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prim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number</a:t>
            </a:r>
            <a:r>
              <a:rPr sz="1179" dirty="0">
                <a:latin typeface="Arial"/>
                <a:cs typeface="Arial"/>
              </a:rPr>
              <a:t>s N</a:t>
            </a:r>
            <a:r>
              <a:rPr sz="1179" spc="-5" dirty="0">
                <a:latin typeface="Arial"/>
                <a:cs typeface="Arial"/>
              </a:rPr>
              <a:t> i</a:t>
            </a:r>
            <a:r>
              <a:rPr sz="1179" dirty="0">
                <a:latin typeface="Arial"/>
                <a:cs typeface="Arial"/>
              </a:rPr>
              <a:t>s</a:t>
            </a:r>
            <a:r>
              <a:rPr sz="1179" spc="-14" dirty="0">
                <a:latin typeface="Arial"/>
                <a:cs typeface="Arial"/>
              </a:rPr>
              <a:t> </a:t>
            </a:r>
            <a:r>
              <a:rPr sz="1179" spc="-5" dirty="0">
                <a:latin typeface="Arial"/>
                <a:cs typeface="Arial"/>
              </a:rPr>
              <a:t>pa</a:t>
            </a:r>
            <a:r>
              <a:rPr sz="1179" spc="5" dirty="0">
                <a:latin typeface="Arial"/>
                <a:cs typeface="Arial"/>
              </a:rPr>
              <a:t>r</a:t>
            </a:r>
            <a:r>
              <a:rPr sz="1179" spc="-5" dirty="0">
                <a:latin typeface="Arial"/>
                <a:cs typeface="Arial"/>
              </a:rPr>
              <a:t>t of th</a:t>
            </a:r>
            <a:r>
              <a:rPr sz="1179" dirty="0">
                <a:latin typeface="Arial"/>
                <a:cs typeface="Arial"/>
              </a:rPr>
              <a:t>e</a:t>
            </a:r>
            <a:r>
              <a:rPr sz="1179" spc="-5" dirty="0">
                <a:latin typeface="Arial"/>
                <a:cs typeface="Arial"/>
              </a:rPr>
              <a:t> pub</a:t>
            </a:r>
            <a:r>
              <a:rPr sz="1179" spc="-9" dirty="0">
                <a:latin typeface="Arial"/>
                <a:cs typeface="Arial"/>
              </a:rPr>
              <a:t>l</a:t>
            </a:r>
            <a:r>
              <a:rPr sz="1179" spc="-5" dirty="0">
                <a:latin typeface="Arial"/>
                <a:cs typeface="Arial"/>
              </a:rPr>
              <a:t>i</a:t>
            </a:r>
            <a:r>
              <a:rPr sz="1179" dirty="0">
                <a:latin typeface="Arial"/>
                <a:cs typeface="Arial"/>
              </a:rPr>
              <a:t>c</a:t>
            </a:r>
            <a:r>
              <a:rPr sz="1179" spc="-5" dirty="0">
                <a:latin typeface="Arial"/>
                <a:cs typeface="Arial"/>
              </a:rPr>
              <a:t> </a:t>
            </a:r>
            <a:r>
              <a:rPr sz="1179" dirty="0">
                <a:latin typeface="Arial"/>
                <a:cs typeface="Arial"/>
              </a:rPr>
              <a:t>k</a:t>
            </a:r>
            <a:r>
              <a:rPr sz="1179" spc="-5" dirty="0">
                <a:latin typeface="Arial"/>
                <a:cs typeface="Arial"/>
              </a:rPr>
              <a:t>e</a:t>
            </a:r>
            <a:r>
              <a:rPr sz="1179" dirty="0">
                <a:latin typeface="Arial"/>
                <a:cs typeface="Arial"/>
              </a:rPr>
              <a:t>y</a:t>
            </a:r>
            <a:endParaRPr sz="1179">
              <a:latin typeface="Arial"/>
              <a:cs typeface="Arial"/>
            </a:endParaRPr>
          </a:p>
          <a:p>
            <a:pPr marL="11516">
              <a:spcBef>
                <a:spcPts val="689"/>
              </a:spcBef>
            </a:pPr>
            <a:r>
              <a:rPr sz="1179" spc="-5" dirty="0">
                <a:latin typeface="Arial"/>
                <a:cs typeface="Arial"/>
                <a:hlinkClick r:id="rId2"/>
              </a:rPr>
              <a:t>http://en.wi</a:t>
            </a:r>
            <a:r>
              <a:rPr sz="1179" spc="-9" dirty="0">
                <a:latin typeface="Arial"/>
                <a:cs typeface="Arial"/>
                <a:hlinkClick r:id="rId2"/>
              </a:rPr>
              <a:t>k</a:t>
            </a:r>
            <a:r>
              <a:rPr sz="1179" spc="-5" dirty="0">
                <a:latin typeface="Arial"/>
                <a:cs typeface="Arial"/>
                <a:hlinkClick r:id="rId2"/>
              </a:rPr>
              <a:t>ipedia.org/wi</a:t>
            </a:r>
            <a:r>
              <a:rPr sz="1179" spc="-9" dirty="0">
                <a:latin typeface="Arial"/>
                <a:cs typeface="Arial"/>
                <a:hlinkClick r:id="rId2"/>
              </a:rPr>
              <a:t>k</a:t>
            </a:r>
            <a:r>
              <a:rPr sz="1179" spc="-5" dirty="0">
                <a:latin typeface="Arial"/>
                <a:cs typeface="Arial"/>
                <a:hlinkClick r:id="rId2"/>
              </a:rPr>
              <a:t>i/R</a:t>
            </a:r>
            <a:r>
              <a:rPr sz="1179" spc="-9" dirty="0">
                <a:latin typeface="Arial"/>
                <a:cs typeface="Arial"/>
                <a:hlinkClick r:id="rId2"/>
              </a:rPr>
              <a:t>S</a:t>
            </a:r>
            <a:r>
              <a:rPr sz="1179" dirty="0">
                <a:latin typeface="Arial"/>
                <a:cs typeface="Arial"/>
                <a:hlinkClick r:id="rId2"/>
              </a:rPr>
              <a:t>A</a:t>
            </a:r>
            <a:r>
              <a:rPr sz="1179" spc="-5" dirty="0">
                <a:latin typeface="Arial"/>
                <a:cs typeface="Arial"/>
                <a:hlinkClick r:id="rId2"/>
              </a:rPr>
              <a:t>_</a:t>
            </a:r>
            <a:r>
              <a:rPr sz="1179" spc="-9" dirty="0">
                <a:latin typeface="Arial"/>
                <a:cs typeface="Arial"/>
                <a:hlinkClick r:id="rId2"/>
              </a:rPr>
              <a:t>F</a:t>
            </a:r>
            <a:r>
              <a:rPr sz="1179" spc="-5" dirty="0">
                <a:latin typeface="Arial"/>
                <a:cs typeface="Arial"/>
                <a:hlinkClick r:id="rId2"/>
              </a:rPr>
              <a:t>a</a:t>
            </a:r>
            <a:r>
              <a:rPr sz="1179" dirty="0">
                <a:latin typeface="Arial"/>
                <a:cs typeface="Arial"/>
                <a:hlinkClick r:id="rId2"/>
              </a:rPr>
              <a:t>ct</a:t>
            </a:r>
            <a:r>
              <a:rPr sz="1179" spc="-5" dirty="0">
                <a:latin typeface="Arial"/>
                <a:cs typeface="Arial"/>
                <a:hlinkClick r:id="rId2"/>
              </a:rPr>
              <a:t>oring_</a:t>
            </a:r>
            <a:r>
              <a:rPr sz="1179" spc="-9" dirty="0">
                <a:latin typeface="Arial"/>
                <a:cs typeface="Arial"/>
                <a:hlinkClick r:id="rId2"/>
              </a:rPr>
              <a:t>C</a:t>
            </a:r>
            <a:r>
              <a:rPr sz="1179" spc="-5" dirty="0">
                <a:latin typeface="Arial"/>
                <a:cs typeface="Arial"/>
                <a:hlinkClick r:id="rId2"/>
              </a:rPr>
              <a:t>halleng</a:t>
            </a:r>
            <a:r>
              <a:rPr sz="1179" dirty="0">
                <a:latin typeface="Arial"/>
                <a:cs typeface="Arial"/>
                <a:hlinkClick r:id="rId2"/>
              </a:rPr>
              <a:t>e</a:t>
            </a:r>
            <a:endParaRPr sz="1179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5129" y="5083830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5129" y="5382105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5129" y="5680378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129" y="5977501"/>
            <a:ext cx="85797" cy="132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861" spc="14" dirty="0">
                <a:latin typeface="Arial"/>
                <a:cs typeface="Arial"/>
              </a:rPr>
              <a:t>–</a:t>
            </a:r>
            <a:endParaRPr sz="861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69315" y="2286576"/>
            <a:ext cx="3924779" cy="2616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object 26"/>
          <p:cNvSpPr txBox="1"/>
          <p:nvPr/>
        </p:nvSpPr>
        <p:spPr>
          <a:xfrm>
            <a:off x="6269513" y="5423599"/>
            <a:ext cx="1137818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5" dirty="0">
                <a:latin typeface="Arial"/>
                <a:cs typeface="Arial"/>
              </a:rPr>
              <a:t>Im</a:t>
            </a:r>
            <a:r>
              <a:rPr sz="907" spc="-9" dirty="0">
                <a:latin typeface="Arial"/>
                <a:cs typeface="Arial"/>
              </a:rPr>
              <a:t>ag</a:t>
            </a:r>
            <a:r>
              <a:rPr sz="907" dirty="0">
                <a:latin typeface="Arial"/>
                <a:cs typeface="Arial"/>
              </a:rPr>
              <a:t>e</a:t>
            </a:r>
            <a:r>
              <a:rPr sz="907" spc="-9" dirty="0">
                <a:latin typeface="Arial"/>
                <a:cs typeface="Arial"/>
              </a:rPr>
              <a:t> Sou</a:t>
            </a:r>
            <a:r>
              <a:rPr sz="907" spc="5" dirty="0">
                <a:latin typeface="Arial"/>
                <a:cs typeface="Arial"/>
              </a:rPr>
              <a:t>rc</a:t>
            </a:r>
            <a:r>
              <a:rPr sz="907" spc="-9" dirty="0">
                <a:latin typeface="Arial"/>
                <a:cs typeface="Arial"/>
              </a:rPr>
              <a:t>e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S</a:t>
            </a:r>
            <a:r>
              <a:rPr sz="907" spc="-5" dirty="0">
                <a:latin typeface="Arial"/>
                <a:cs typeface="Arial"/>
              </a:rPr>
              <a:t>D</a:t>
            </a:r>
            <a:r>
              <a:rPr sz="907" dirty="0">
                <a:latin typeface="Arial"/>
                <a:cs typeface="Arial"/>
              </a:rPr>
              <a:t>N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5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Public Key (asymmetric) Cryptography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keys are used: a public and a private key. If a message is encrypted with one key, it has to be decrypted with the other.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24200"/>
            <a:ext cx="8053031" cy="33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have encryption?</a:t>
            </a:r>
          </a:p>
          <a:p>
            <a:r>
              <a:rPr lang="en-US" dirty="0" smtClean="0"/>
              <a:t>What are the differences between symmetric and asymmetric encryption? When would I use one or the other?</a:t>
            </a:r>
          </a:p>
          <a:p>
            <a:r>
              <a:rPr lang="en-US" dirty="0" smtClean="0"/>
              <a:t>What is used on the Internet? What is a certificate authority?</a:t>
            </a:r>
          </a:p>
          <a:p>
            <a:r>
              <a:rPr lang="en-US" dirty="0" smtClean="0"/>
              <a:t>How can I trust a message came from someone?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Digital Signature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 electronic stamp or seal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almost exactly like a written signature, except more guarantees!</a:t>
            </a:r>
          </a:p>
          <a:p>
            <a:r>
              <a:rPr lang="en-US" dirty="0" smtClean="0"/>
              <a:t>I</a:t>
            </a:r>
            <a:r>
              <a:rPr lang="en-US" sz="2800" dirty="0" smtClean="0"/>
              <a:t>s appended to a document</a:t>
            </a:r>
          </a:p>
          <a:p>
            <a:pPr lvl="1"/>
            <a:r>
              <a:rPr lang="en-US" sz="2400" dirty="0" smtClean="0"/>
              <a:t>Or sent separately (detached signature) </a:t>
            </a:r>
          </a:p>
          <a:p>
            <a:r>
              <a:rPr lang="en-US" dirty="0" smtClean="0"/>
              <a:t>Ensures data integrity</a:t>
            </a:r>
          </a:p>
          <a:p>
            <a:pPr lvl="1"/>
            <a:r>
              <a:rPr lang="en-US" dirty="0" smtClean="0"/>
              <a:t> document was not changed during transmission</a:t>
            </a:r>
          </a:p>
          <a:p>
            <a:r>
              <a:rPr lang="en-US" dirty="0" smtClean="0"/>
              <a:t>How are signatures different than encryption? </a:t>
            </a:r>
          </a:p>
        </p:txBody>
      </p:sp>
    </p:spTree>
    <p:extLst>
      <p:ext uri="{BB962C8B-B14F-4D97-AF65-F5344CB8AC3E}">
        <p14:creationId xmlns:p14="http://schemas.microsoft.com/office/powerpoint/2010/main" val="195830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6631</TotalTime>
  <Words>5641</Words>
  <Application>Microsoft Macintosh PowerPoint</Application>
  <PresentationFormat>On-screen Show (4:3)</PresentationFormat>
  <Paragraphs>961</Paragraphs>
  <Slides>102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7" baseType="lpstr">
      <vt:lpstr>18</vt:lpstr>
      <vt:lpstr>Arial Unicode MS</vt:lpstr>
      <vt:lpstr>Calibri</vt:lpstr>
      <vt:lpstr>Courier New</vt:lpstr>
      <vt:lpstr>Georgia</vt:lpstr>
      <vt:lpstr>MS Gothic</vt:lpstr>
      <vt:lpstr>Symbol</vt:lpstr>
      <vt:lpstr>Times New Roman</vt:lpstr>
      <vt:lpstr>TT168Fo00</vt:lpstr>
      <vt:lpstr>TT1692o00</vt:lpstr>
      <vt:lpstr>Wingdings</vt:lpstr>
      <vt:lpstr>Wingdings 2</vt:lpstr>
      <vt:lpstr>宋体</vt:lpstr>
      <vt:lpstr>Arial</vt:lpstr>
      <vt:lpstr>Office Theme</vt:lpstr>
      <vt:lpstr>CS35L – F16</vt:lpstr>
      <vt:lpstr>Notes about these review slides:</vt:lpstr>
      <vt:lpstr>Final Information</vt:lpstr>
      <vt:lpstr>Week 1</vt:lpstr>
      <vt:lpstr>GNU/Linux</vt:lpstr>
      <vt:lpstr>Files and Processes</vt:lpstr>
      <vt:lpstr>The Basics: Shell</vt:lpstr>
      <vt:lpstr>The Basics: Shell</vt:lpstr>
      <vt:lpstr>Absolute Path vs. Relative Path</vt:lpstr>
      <vt:lpstr>Linux File Permissions</vt:lpstr>
      <vt:lpstr>The Basics: chmod (symbolic)</vt:lpstr>
      <vt:lpstr>The Basics: chmod (numeric)</vt:lpstr>
      <vt:lpstr>Week 2</vt:lpstr>
      <vt:lpstr>PowerPoint Presentation</vt:lpstr>
      <vt:lpstr>PowerPoint Presentation</vt:lpstr>
      <vt:lpstr>PowerPoint Presentation</vt:lpstr>
      <vt:lpstr>Standard Streams</vt:lpstr>
      <vt:lpstr>PowerPoint Presentation</vt:lpstr>
      <vt:lpstr>Regular Expressions</vt:lpstr>
      <vt:lpstr>4 Basic Concepts</vt:lpstr>
      <vt:lpstr>Regular Expressions</vt:lpstr>
      <vt:lpstr>Regular Expressions (cont’d)</vt:lpstr>
      <vt:lpstr>Regular Expressions (cont’d)</vt:lpstr>
      <vt:lpstr>Examples</vt:lpstr>
      <vt:lpstr>Text Processing Tools</vt:lpstr>
      <vt:lpstr>sort, comm, and tr</vt:lpstr>
      <vt:lpstr>Week 3</vt:lpstr>
      <vt:lpstr>Compilation Process</vt:lpstr>
      <vt:lpstr>Compilation Process</vt:lpstr>
      <vt:lpstr>Make</vt:lpstr>
      <vt:lpstr>Build Process</vt:lpstr>
      <vt:lpstr>Patching</vt:lpstr>
      <vt:lpstr>Applying a Patch</vt:lpstr>
      <vt:lpstr>diff Unified Format</vt:lpstr>
      <vt:lpstr>What is Python?</vt:lpstr>
      <vt:lpstr>Comm.py</vt:lpstr>
      <vt:lpstr>Week 4</vt:lpstr>
      <vt:lpstr>Software development process</vt:lpstr>
      <vt:lpstr>Source/Version Control</vt:lpstr>
      <vt:lpstr>Terms used</vt:lpstr>
      <vt:lpstr>Terms used</vt:lpstr>
      <vt:lpstr>What Is a Branch?</vt:lpstr>
      <vt:lpstr>Questions</vt:lpstr>
      <vt:lpstr>Git States</vt:lpstr>
      <vt:lpstr>Git commands</vt:lpstr>
      <vt:lpstr>More Git Commands</vt:lpstr>
      <vt:lpstr>Week 5</vt:lpstr>
      <vt:lpstr>Debugger</vt:lpstr>
      <vt:lpstr>Using GDB</vt:lpstr>
      <vt:lpstr>Using GDB</vt:lpstr>
      <vt:lpstr>Run-Time Errors</vt:lpstr>
      <vt:lpstr>Setting Breakpoints</vt:lpstr>
      <vt:lpstr>Deleting, Disabling and Ignoring BPs</vt:lpstr>
      <vt:lpstr>Displaying Data</vt:lpstr>
      <vt:lpstr>Resuming Execution After a Break</vt:lpstr>
      <vt:lpstr>Stack Info</vt:lpstr>
      <vt:lpstr>Analyzing the Stack in GDB</vt:lpstr>
      <vt:lpstr>C Programming</vt:lpstr>
      <vt:lpstr>Dynamic Memory</vt:lpstr>
      <vt:lpstr>Week 6</vt:lpstr>
      <vt:lpstr>Processor Modes</vt:lpstr>
      <vt:lpstr>User Mode vs. Kernel Mode</vt:lpstr>
      <vt:lpstr>Why Dual-Mode Operation?</vt:lpstr>
      <vt:lpstr>How to Achieve Protection and Fairness</vt:lpstr>
      <vt:lpstr>System Calls</vt:lpstr>
      <vt:lpstr>System Calls</vt:lpstr>
      <vt:lpstr>System Call Overhead</vt:lpstr>
      <vt:lpstr>Library Functions</vt:lpstr>
      <vt:lpstr>Unbuffered vs. Buffered I/O</vt:lpstr>
      <vt:lpstr>Week 7</vt:lpstr>
      <vt:lpstr>Parallelism</vt:lpstr>
      <vt:lpstr>Multitasking vs. Multithreading</vt:lpstr>
      <vt:lpstr>Multithreading &amp; Multitasking: Comparison</vt:lpstr>
      <vt:lpstr>What is a thread?</vt:lpstr>
      <vt:lpstr>PowerPoint Presentation</vt:lpstr>
      <vt:lpstr>Memory Layout: Multithreaded Program </vt:lpstr>
      <vt:lpstr>Shared Memory</vt:lpstr>
      <vt:lpstr>Race Condition</vt:lpstr>
      <vt:lpstr>pthread_create</vt:lpstr>
      <vt:lpstr>Parameters</vt:lpstr>
      <vt:lpstr>pthread_join</vt:lpstr>
      <vt:lpstr>Arguments</vt:lpstr>
      <vt:lpstr>Week 8</vt:lpstr>
      <vt:lpstr>Static Linking</vt:lpstr>
      <vt:lpstr>Dynamic Linking</vt:lpstr>
      <vt:lpstr>Linking and Loading</vt:lpstr>
      <vt:lpstr>How are libraries dynamically loaded?</vt:lpstr>
      <vt:lpstr>Dynamic linking</vt:lpstr>
      <vt:lpstr>Advantages of dynamic linking</vt:lpstr>
      <vt:lpstr>Disadvantages of dynamic linking</vt:lpstr>
      <vt:lpstr>Week 9</vt:lpstr>
      <vt:lpstr>Communication Over the Internet</vt:lpstr>
      <vt:lpstr>Cryptography</vt:lpstr>
      <vt:lpstr>Symmetric-key Encrption</vt:lpstr>
      <vt:lpstr>Secret Key (symmetric) Cryptography</vt:lpstr>
      <vt:lpstr>Public-key Encryption (Asymmetric)</vt:lpstr>
      <vt:lpstr>Public Key (asymmetric) Cryptography</vt:lpstr>
      <vt:lpstr>Encryption questions</vt:lpstr>
      <vt:lpstr>Digital Signature</vt:lpstr>
      <vt:lpstr>Digital Signature</vt:lpstr>
      <vt:lpstr>Detached Signature</vt:lpstr>
      <vt:lpstr>Good luck on all of your finals and have a great winter break!   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Linux?</dc:title>
  <dc:creator>Lauren</dc:creator>
  <cp:lastModifiedBy>Katrina Wijaya</cp:lastModifiedBy>
  <cp:revision>232</cp:revision>
  <dcterms:created xsi:type="dcterms:W3CDTF">2012-09-30T22:30:53Z</dcterms:created>
  <dcterms:modified xsi:type="dcterms:W3CDTF">2016-12-04T12:21:32Z</dcterms:modified>
</cp:coreProperties>
</file>